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12"/>
  </p:notesMasterIdLst>
  <p:handoutMasterIdLst>
    <p:handoutMasterId r:id="rId13"/>
  </p:handoutMasterIdLst>
  <p:sldIdLst>
    <p:sldId id="331" r:id="rId5"/>
    <p:sldId id="361" r:id="rId6"/>
    <p:sldId id="362" r:id="rId7"/>
    <p:sldId id="363" r:id="rId8"/>
    <p:sldId id="364" r:id="rId9"/>
    <p:sldId id="365" r:id="rId10"/>
    <p:sldId id="323" r:id="rId11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8114" autoAdjust="0"/>
  </p:normalViewPr>
  <p:slideViewPr>
    <p:cSldViewPr snapToGrid="0">
      <p:cViewPr varScale="1">
        <p:scale>
          <a:sx n="78" d="100"/>
          <a:sy n="78" d="100"/>
        </p:scale>
        <p:origin x="739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t>07.06.2018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t>07.06.2018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7490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515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fld id="{AACF8588-64BF-4344-96A4-E9662A4051CF}" type="datetime1">
              <a:rPr lang="lv-LV" smtClean="0"/>
              <a:t>07.06.2018</a:t>
            </a:fld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07.06.2018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E63C-FE13-41E8-ACB6-6386864BC071}" type="datetime1">
              <a:rPr lang="lv-LV" smtClean="0"/>
              <a:t>07.06.2018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90B-35D6-4C3A-BFBD-758CE31A7359}" type="datetime1">
              <a:rPr lang="lv-LV" smtClean="0"/>
              <a:t>07.06.2018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1A0A-F568-4732-9A48-9CF924E3C94B}" type="datetime1">
              <a:rPr lang="lv-LV" smtClean="0"/>
              <a:t>07.06.2018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3ABA-D30E-46BE-938C-50D1FF2F37C1}" type="datetime1">
              <a:rPr lang="lv-LV" smtClean="0"/>
              <a:t>07.06.2018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FEAF-FBC9-46A0-B9E6-4BE5008E722A}" type="datetime1">
              <a:rPr lang="lv-LV" smtClean="0"/>
              <a:t>07.06.2018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873F-C04A-49FE-9E1D-8E59B219C3AC}" type="datetime1">
              <a:rPr lang="lv-LV" smtClean="0"/>
              <a:t>07.06.2018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06C7-1AD2-4D8E-B4FE-15663E8BFD42}" type="datetime1">
              <a:rPr lang="lv-LV" smtClean="0"/>
              <a:t>07.06.2018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524000" y="2403988"/>
            <a:ext cx="9144000" cy="2155647"/>
          </a:xfrm>
        </p:spPr>
        <p:txBody>
          <a:bodyPr>
            <a:noAutofit/>
          </a:bodyPr>
          <a:lstStyle/>
          <a:p>
            <a:r>
              <a:rPr lang="lv-LV" sz="4000" dirty="0" smtClean="0"/>
              <a:t>Local governments and the fiscal discipine framework</a:t>
            </a:r>
            <a:r>
              <a:rPr lang="lv-LV" sz="4000" dirty="0"/>
              <a:t/>
            </a:r>
            <a:br>
              <a:rPr lang="lv-LV" sz="4000" dirty="0"/>
            </a:br>
            <a:r>
              <a:rPr lang="lv-LV" sz="4000" dirty="0" smtClean="0"/>
              <a:t> </a:t>
            </a:r>
            <a:endParaRPr lang="lv-LV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11466513" y="6356350"/>
            <a:ext cx="725487" cy="365125"/>
          </a:xfrm>
        </p:spPr>
        <p:txBody>
          <a:bodyPr/>
          <a:lstStyle/>
          <a:p>
            <a:fld id="{6112C14F-654A-48BF-A324-8B07BD5B5F7F}" type="slidenum">
              <a:rPr lang="lv-LV" smtClean="0"/>
              <a:t>1</a:t>
            </a:fld>
            <a:endParaRPr lang="lv-LV"/>
          </a:p>
        </p:txBody>
      </p:sp>
      <p:sp>
        <p:nvSpPr>
          <p:cNvPr id="5" name="TextBox 4"/>
          <p:cNvSpPr txBox="1"/>
          <p:nvPr/>
        </p:nvSpPr>
        <p:spPr>
          <a:xfrm>
            <a:off x="4562669" y="4180114"/>
            <a:ext cx="33683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dirty="0" smtClean="0"/>
              <a:t>Janis Platais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448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Local governments and the fiscal discipline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3193" y="1451728"/>
            <a:ext cx="10090608" cy="490462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cs typeface="Times New Roman" panose="02020603050405020304" pitchFamily="18" charset="0"/>
              </a:rPr>
              <a:t>Eurozone countries are subject of a number of fiscal constraints, including floors on the government balance and </a:t>
            </a:r>
            <a:r>
              <a:rPr lang="en-US" dirty="0">
                <a:cs typeface="Times New Roman" panose="02020603050405020304" pitchFamily="18" charset="0"/>
              </a:rPr>
              <a:t>the </a:t>
            </a:r>
            <a:r>
              <a:rPr lang="en-US" dirty="0" smtClean="0">
                <a:cs typeface="Times New Roman" panose="02020603050405020304" pitchFamily="18" charset="0"/>
              </a:rPr>
              <a:t>government debt</a:t>
            </a:r>
            <a:r>
              <a:rPr lang="en-US" dirty="0" smtClean="0">
                <a:cs typeface="Times New Roman" panose="02020603050405020304" pitchFamily="18" charset="0"/>
              </a:rPr>
              <a:t>.</a:t>
            </a:r>
            <a:endParaRPr lang="lv-LV" dirty="0" smtClean="0"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cs typeface="Times New Roman" panose="02020603050405020304" pitchFamily="18" charset="0"/>
              </a:rPr>
              <a:t>Local governments have independence in their financial management, while many Eurozone countries have been facing difficulties to coordinate the fiscal policy with independent financial operations of local governments. </a:t>
            </a:r>
            <a:endParaRPr lang="lv-LV" dirty="0" smtClean="0"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cs typeface="Times New Roman" panose="02020603050405020304" pitchFamily="18" charset="0"/>
              </a:rPr>
              <a:t>How to build effective coordination mechanisms? </a:t>
            </a:r>
            <a:endParaRPr lang="lv-LV" dirty="0" smtClean="0"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2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4th </a:t>
            </a:r>
            <a:r>
              <a:rPr lang="lv-LV" dirty="0" err="1" smtClean="0"/>
              <a:t>meeting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Baltic-Nordic</a:t>
            </a:r>
            <a:r>
              <a:rPr lang="lv-LV" dirty="0" smtClean="0"/>
              <a:t> </a:t>
            </a:r>
            <a:r>
              <a:rPr lang="lv-LV" dirty="0" err="1" smtClean="0"/>
              <a:t>independent</a:t>
            </a:r>
            <a:r>
              <a:rPr lang="lv-LV" dirty="0" smtClean="0"/>
              <a:t> </a:t>
            </a:r>
            <a:r>
              <a:rPr lang="lv-LV" dirty="0" err="1" smtClean="0"/>
              <a:t>fiscal</a:t>
            </a:r>
            <a:r>
              <a:rPr lang="lv-LV" dirty="0" smtClean="0"/>
              <a:t> </a:t>
            </a:r>
            <a:r>
              <a:rPr lang="lv-LV" dirty="0" err="1" smtClean="0"/>
              <a:t>institutions</a:t>
            </a:r>
            <a:endParaRPr lang="lv-LV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336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Key pillars for local government fiscal management in Latvia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133" y="1604211"/>
            <a:ext cx="10533668" cy="4572752"/>
          </a:xfrm>
        </p:spPr>
        <p:txBody>
          <a:bodyPr>
            <a:normAutofit/>
          </a:bodyPr>
          <a:lstStyle/>
          <a:p>
            <a:pPr algn="just"/>
            <a:r>
              <a:rPr lang="en-US" sz="3000" dirty="0" smtClean="0">
                <a:cs typeface="Times New Roman" panose="02020603050405020304" pitchFamily="18" charset="0"/>
              </a:rPr>
              <a:t>Limits of annual borrowing have been set in the annual budget law. These effectively restrict the powers of the local governments to incur new debt. </a:t>
            </a:r>
            <a:endParaRPr lang="lv-LV" sz="3000" dirty="0" smtClean="0"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cs typeface="Times New Roman" panose="02020603050405020304" pitchFamily="18" charset="0"/>
              </a:rPr>
              <a:t>Financial stabilization of the local governments and the surveillance of the financial operations of local governments.</a:t>
            </a:r>
            <a:endParaRPr lang="lv-LV" sz="3000" b="1" dirty="0" smtClean="0"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cs typeface="Times New Roman" panose="02020603050405020304" pitchFamily="18" charset="0"/>
              </a:rPr>
              <a:t>MoF estimates of the outcomes of the operations of local governments</a:t>
            </a:r>
            <a:r>
              <a:rPr lang="lv-LV" sz="3000" dirty="0" smtClean="0">
                <a:cs typeface="Times New Roman" panose="02020603050405020304" pitchFamily="18" charset="0"/>
              </a:rPr>
              <a:t>.</a:t>
            </a:r>
            <a:endParaRPr lang="lv-LV" sz="3000" dirty="0">
              <a:cs typeface="Times New Roman" panose="02020603050405020304" pitchFamily="18" charset="0"/>
            </a:endParaRPr>
          </a:p>
          <a:p>
            <a:pPr algn="just"/>
            <a:endParaRPr lang="lv-LV" dirty="0" smtClean="0">
              <a:cs typeface="Times New Roman" panose="02020603050405020304" pitchFamily="18" charset="0"/>
            </a:endParaRPr>
          </a:p>
          <a:p>
            <a:endParaRPr lang="lv-LV" dirty="0"/>
          </a:p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4th </a:t>
            </a:r>
            <a:r>
              <a:rPr lang="lv-LV" dirty="0" err="1" smtClean="0"/>
              <a:t>meeting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Baltic-Nordic</a:t>
            </a:r>
            <a:r>
              <a:rPr lang="lv-LV" dirty="0" smtClean="0"/>
              <a:t> </a:t>
            </a:r>
            <a:r>
              <a:rPr lang="lv-LV" dirty="0" err="1" smtClean="0"/>
              <a:t>independent</a:t>
            </a:r>
            <a:r>
              <a:rPr lang="lv-LV" dirty="0" smtClean="0"/>
              <a:t> </a:t>
            </a:r>
            <a:r>
              <a:rPr lang="lv-LV" dirty="0" err="1" smtClean="0"/>
              <a:t>fiscal</a:t>
            </a:r>
            <a:r>
              <a:rPr lang="lv-LV" dirty="0" smtClean="0"/>
              <a:t> </a:t>
            </a:r>
            <a:r>
              <a:rPr lang="lv-LV" dirty="0" err="1" smtClean="0"/>
              <a:t>institutions</a:t>
            </a:r>
            <a:endParaRPr lang="lv-LV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5491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Restricting local government borrowing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6888" y="1513509"/>
            <a:ext cx="10316852" cy="4792663"/>
          </a:xfrm>
        </p:spPr>
        <p:txBody>
          <a:bodyPr>
            <a:noAutofit/>
          </a:bodyPr>
          <a:lstStyle/>
          <a:p>
            <a:pPr algn="just"/>
            <a:r>
              <a:rPr lang="lv-LV" dirty="0" smtClean="0">
                <a:cs typeface="Times New Roman" panose="02020603050405020304" pitchFamily="18" charset="0"/>
              </a:rPr>
              <a:t>Annual budget law establishes a ceiling for the total local government borrowing during the fiscal year</a:t>
            </a:r>
          </a:p>
          <a:p>
            <a:pPr lvl="1" algn="just"/>
            <a:r>
              <a:rPr lang="lv-LV" dirty="0" smtClean="0">
                <a:cs typeface="Times New Roman" panose="02020603050405020304" pitchFamily="18" charset="0"/>
              </a:rPr>
              <a:t>To implement projects with support of EU or other foreign assistance</a:t>
            </a:r>
          </a:p>
          <a:p>
            <a:pPr lvl="1" algn="just"/>
            <a:r>
              <a:rPr lang="lv-LV" dirty="0" smtClean="0">
                <a:cs typeface="Times New Roman" panose="02020603050405020304" pitchFamily="18" charset="0"/>
              </a:rPr>
              <a:t>To invest into education, energy efficiency, road, district heating, water and sewarage networks, and other specified projects</a:t>
            </a:r>
          </a:p>
          <a:p>
            <a:pPr lvl="1" algn="just"/>
            <a:r>
              <a:rPr lang="lv-LV" dirty="0" smtClean="0">
                <a:cs typeface="Times New Roman" panose="02020603050405020304" pitchFamily="18" charset="0"/>
              </a:rPr>
              <a:t>Some other specified purposes, including the requirements for the financial stabilization of local governments</a:t>
            </a:r>
            <a:endParaRPr lang="lv-LV" dirty="0" smtClean="0">
              <a:cs typeface="Times New Roman" panose="02020603050405020304" pitchFamily="18" charset="0"/>
            </a:endParaRPr>
          </a:p>
          <a:p>
            <a:pPr algn="just"/>
            <a:r>
              <a:rPr lang="lv-LV" dirty="0" smtClean="0">
                <a:cs typeface="Times New Roman" panose="02020603050405020304" pitchFamily="18" charset="0"/>
              </a:rPr>
              <a:t>Annual budget law limits local government gurantees to be issued during the year and prohibition to assume multi-year obligations beyond specifically authorized in the law</a:t>
            </a:r>
          </a:p>
          <a:p>
            <a:pPr algn="just"/>
            <a:r>
              <a:rPr lang="lv-LV" dirty="0" smtClean="0">
                <a:cs typeface="Times New Roman" panose="02020603050405020304" pitchFamily="18" charset="0"/>
              </a:rPr>
              <a:t>Special powers for the Minister of Finance to approve borrowing exceeding 20% of local government own-source revenues</a:t>
            </a:r>
            <a:endParaRPr lang="lv-LV" dirty="0" smtClean="0">
              <a:cs typeface="Times New Roman" panose="02020603050405020304" pitchFamily="18" charset="0"/>
            </a:endParaRPr>
          </a:p>
          <a:p>
            <a:pPr algn="just"/>
            <a:endParaRPr lang="lv-LV" dirty="0"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4th </a:t>
            </a:r>
            <a:r>
              <a:rPr lang="lv-LV" dirty="0" err="1" smtClean="0"/>
              <a:t>meeting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Baltic-Nordic</a:t>
            </a:r>
            <a:r>
              <a:rPr lang="lv-LV" dirty="0" smtClean="0"/>
              <a:t> </a:t>
            </a:r>
            <a:r>
              <a:rPr lang="lv-LV" dirty="0" err="1" smtClean="0"/>
              <a:t>independent</a:t>
            </a:r>
            <a:r>
              <a:rPr lang="lv-LV" dirty="0" smtClean="0"/>
              <a:t> </a:t>
            </a:r>
            <a:r>
              <a:rPr lang="lv-LV" dirty="0" err="1" smtClean="0"/>
              <a:t>fiscal</a:t>
            </a:r>
            <a:r>
              <a:rPr lang="lv-LV" dirty="0" smtClean="0"/>
              <a:t> </a:t>
            </a:r>
            <a:r>
              <a:rPr lang="lv-LV" dirty="0" err="1" smtClean="0"/>
              <a:t>institutions</a:t>
            </a:r>
            <a:endParaRPr lang="lv-LV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9448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>
                <a:latin typeface="+mn-lt"/>
                <a:cs typeface="Times New Roman" panose="02020603050405020304" pitchFamily="18" charset="0"/>
              </a:rPr>
              <a:t>Financial stabilization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747" y="1384300"/>
            <a:ext cx="9164053" cy="4792663"/>
          </a:xfrm>
        </p:spPr>
        <p:txBody>
          <a:bodyPr>
            <a:noAutofit/>
          </a:bodyPr>
          <a:lstStyle/>
          <a:p>
            <a:pPr lvl="0" algn="just"/>
            <a:r>
              <a:rPr lang="lv-LV" sz="2600" dirty="0" smtClean="0">
                <a:cs typeface="Times New Roman" panose="02020603050405020304" pitchFamily="18" charset="0"/>
              </a:rPr>
              <a:t>Local governments facing extraordinary financial difficulties shall undergo financial stabilization </a:t>
            </a:r>
            <a:endParaRPr lang="lv-LV" sz="2600" dirty="0">
              <a:cs typeface="Times New Roman" panose="02020603050405020304" pitchFamily="18" charset="0"/>
            </a:endParaRPr>
          </a:p>
          <a:p>
            <a:pPr lvl="0" algn="just"/>
            <a:r>
              <a:rPr lang="lv-LV" sz="2600" dirty="0" smtClean="0">
                <a:cs typeface="Times New Roman" panose="02020603050405020304" pitchFamily="18" charset="0"/>
              </a:rPr>
              <a:t>A local government becomes subject of financial stabilization in circumstances of proven inability to pay its obligations on time or the amount of debt exceeds 20% of the local government budget</a:t>
            </a:r>
            <a:endParaRPr lang="lv-LV" sz="2600" dirty="0">
              <a:cs typeface="Times New Roman" panose="02020603050405020304" pitchFamily="18" charset="0"/>
            </a:endParaRPr>
          </a:p>
          <a:p>
            <a:pPr lvl="0" algn="just"/>
            <a:r>
              <a:rPr lang="lv-LV" sz="2600" dirty="0" smtClean="0">
                <a:cs typeface="Times New Roman" panose="02020603050405020304" pitchFamily="18" charset="0"/>
              </a:rPr>
              <a:t>The Minister of Finance appoints a supervisor for a local government under a stabilization to assist with the </a:t>
            </a:r>
            <a:r>
              <a:rPr lang="en-US" sz="2600" dirty="0" smtClean="0">
                <a:cs typeface="Times New Roman" panose="02020603050405020304" pitchFamily="18" charset="0"/>
              </a:rPr>
              <a:t>stabilization planning and monitoring</a:t>
            </a:r>
            <a:endParaRPr lang="lv-LV" sz="2600" dirty="0">
              <a:cs typeface="Times New Roman" panose="02020603050405020304" pitchFamily="18" charset="0"/>
            </a:endParaRPr>
          </a:p>
          <a:p>
            <a:pPr lvl="0" algn="just"/>
            <a:r>
              <a:rPr lang="lv-LV" sz="2600" dirty="0" smtClean="0">
                <a:cs typeface="Times New Roman" panose="02020603050405020304" pitchFamily="18" charset="0"/>
              </a:rPr>
              <a:t>The local government shall submit to the MoF a </a:t>
            </a:r>
            <a:r>
              <a:rPr lang="en-US" sz="2600" dirty="0" smtClean="0">
                <a:cs typeface="Times New Roman" panose="02020603050405020304" pitchFamily="18" charset="0"/>
              </a:rPr>
              <a:t>plan </a:t>
            </a:r>
            <a:r>
              <a:rPr lang="lv-LV" sz="2600" dirty="0" smtClean="0">
                <a:cs typeface="Times New Roman" panose="02020603050405020304" pitchFamily="18" charset="0"/>
              </a:rPr>
              <a:t>for the financial stabilization to restore the financial viability</a:t>
            </a:r>
          </a:p>
          <a:p>
            <a:pPr lvl="0" algn="just"/>
            <a:r>
              <a:rPr lang="lv-LV" sz="2600" dirty="0" smtClean="0"/>
              <a:t>The Treasury would provide a loan to provide support for the stabilization</a:t>
            </a:r>
            <a:r>
              <a:rPr lang="en-US" sz="2600" dirty="0" smtClean="0"/>
              <a:t> effort</a:t>
            </a:r>
            <a:endParaRPr lang="lv-LV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4th </a:t>
            </a:r>
            <a:r>
              <a:rPr lang="lv-LV" dirty="0" err="1" smtClean="0"/>
              <a:t>meeting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Baltic-Nordic</a:t>
            </a:r>
            <a:r>
              <a:rPr lang="lv-LV" dirty="0" smtClean="0"/>
              <a:t> </a:t>
            </a:r>
            <a:r>
              <a:rPr lang="lv-LV" dirty="0" err="1" smtClean="0"/>
              <a:t>independent</a:t>
            </a:r>
            <a:r>
              <a:rPr lang="lv-LV" dirty="0" smtClean="0"/>
              <a:t> </a:t>
            </a:r>
            <a:r>
              <a:rPr lang="lv-LV" dirty="0" err="1" smtClean="0"/>
              <a:t>fiscal</a:t>
            </a:r>
            <a:r>
              <a:rPr lang="lv-LV" dirty="0" smtClean="0"/>
              <a:t> </a:t>
            </a:r>
            <a:r>
              <a:rPr lang="lv-LV" dirty="0" err="1" smtClean="0"/>
              <a:t>institutions</a:t>
            </a:r>
            <a:endParaRPr lang="lv-LV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0672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  <a:cs typeface="Times New Roman" panose="02020603050405020304" pitchFamily="18" charset="0"/>
              </a:rPr>
              <a:t>Accommodating local government fiscal results</a:t>
            </a:r>
            <a:endParaRPr lang="lv-LV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643" y="1604211"/>
            <a:ext cx="10213157" cy="4572752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cs typeface="Times New Roman" panose="02020603050405020304" pitchFamily="18" charset="0"/>
              </a:rPr>
              <a:t>The MoF forecasts the impact of the local government financial operations on the global general government balance and adjusts the available fiscal space for the central government accordingly</a:t>
            </a:r>
            <a:endParaRPr lang="lv-LV" dirty="0" smtClean="0"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cs typeface="Times New Roman" panose="02020603050405020304" pitchFamily="18" charset="0"/>
              </a:rPr>
              <a:t>No new separate fiscal targets have been established for local governments except the reliance on the processes described earlier</a:t>
            </a:r>
          </a:p>
          <a:p>
            <a:pPr algn="just"/>
            <a:r>
              <a:rPr lang="en-US" dirty="0" smtClean="0">
                <a:cs typeface="Times New Roman" panose="02020603050405020304" pitchFamily="18" charset="0"/>
              </a:rPr>
              <a:t>The role of the Fiscal council remains to ensure that the projections are reasonably reliable and to establish, if the deterioration cause risks for achieving the </a:t>
            </a:r>
            <a:r>
              <a:rPr lang="en-US" smtClean="0">
                <a:cs typeface="Times New Roman" panose="02020603050405020304" pitchFamily="18" charset="0"/>
              </a:rPr>
              <a:t>fiscal objectives</a:t>
            </a:r>
            <a:endParaRPr lang="lv-LV" dirty="0" smtClean="0"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4th </a:t>
            </a:r>
            <a:r>
              <a:rPr lang="lv-LV" dirty="0" err="1" smtClean="0"/>
              <a:t>meeting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Baltic-Nordic</a:t>
            </a:r>
            <a:r>
              <a:rPr lang="lv-LV" dirty="0" smtClean="0"/>
              <a:t> </a:t>
            </a:r>
            <a:r>
              <a:rPr lang="lv-LV" dirty="0" err="1" smtClean="0"/>
              <a:t>independent</a:t>
            </a:r>
            <a:r>
              <a:rPr lang="lv-LV" dirty="0" smtClean="0"/>
              <a:t> </a:t>
            </a:r>
            <a:r>
              <a:rPr lang="lv-LV" dirty="0" err="1" smtClean="0"/>
              <a:t>fiscal</a:t>
            </a:r>
            <a:r>
              <a:rPr lang="lv-LV" dirty="0" smtClean="0"/>
              <a:t> </a:t>
            </a:r>
            <a:r>
              <a:rPr lang="lv-LV" dirty="0" err="1" smtClean="0"/>
              <a:t>institutions</a:t>
            </a:r>
            <a:endParaRPr lang="lv-LV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6777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195474"/>
            <a:ext cx="9144000" cy="2061894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</a:t>
            </a:r>
            <a:r>
              <a:rPr lang="en-US" dirty="0" smtClean="0"/>
              <a:t>you</a:t>
            </a:r>
            <a:r>
              <a:rPr lang="lv-LV" dirty="0" smtClean="0"/>
              <a:t>!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Questions, comments, your country experiences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11.06.2018</a:t>
            </a:r>
            <a:endParaRPr lang="lv-LV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br>
              <a:rPr lang="lv-LV" dirty="0"/>
            </a:br>
            <a:r>
              <a:rPr lang="lv-LV" dirty="0"/>
              <a:t>Tālr.: +371 6708 3650</a:t>
            </a:r>
            <a:br>
              <a:rPr lang="lv-LV" dirty="0"/>
            </a:br>
            <a:r>
              <a:rPr lang="lv-LV" dirty="0"/>
              <a:t>E-pasts: info@fdp.gov.lv</a:t>
            </a:r>
            <a:br>
              <a:rPr lang="lv-LV" dirty="0"/>
            </a:br>
            <a:r>
              <a:rPr lang="lv-LV" dirty="0"/>
              <a:t>Mājaslapa: http://fdp.gov.lv </a:t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19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58CCBB6005E9C4F91FE64D77491D1CF" ma:contentTypeVersion="4" ma:contentTypeDescription="Izveidot jaunu dokumentu." ma:contentTypeScope="" ma:versionID="3b024c7ece11af239a8f400bf8c0d629">
  <xsd:schema xmlns:xsd="http://www.w3.org/2001/XMLSchema" xmlns:xs="http://www.w3.org/2001/XMLSchema" xmlns:p="http://schemas.microsoft.com/office/2006/metadata/properties" xmlns:ns2="9c5f4703-e5b5-4a71-bd00-8c265978af61" xmlns:ns3="18cde31a-aed2-49ce-b570-e812b29b6342" targetNamespace="http://schemas.microsoft.com/office/2006/metadata/properties" ma:root="true" ma:fieldsID="560b0a695173b870cd8c32186a5b3ea8" ns2:_="" ns3:_="">
    <xsd:import namespace="9c5f4703-e5b5-4a71-bd00-8c265978af61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f4703-e5b5-4a71-bd00-8c265978a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cde31a-aed2-49ce-b570-e812b29b6342">
      <UserInfo>
        <DisplayName>Dace Kalsone</DisplayName>
        <AccountId>11</AccountId>
        <AccountType/>
      </UserInfo>
      <UserInfo>
        <DisplayName>Elīna Veide</DisplayName>
        <AccountId>22</AccountId>
        <AccountType/>
      </UserInfo>
      <UserInfo>
        <DisplayName>Viktors Miglinieks</DisplayName>
        <AccountId>114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A3F2E1-CCFE-460F-BD36-7B40B7C486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f4703-e5b5-4a71-bd00-8c265978af61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2C8CC1-AEF4-424E-BF75-336EA2EFAB17}">
  <ds:schemaRefs>
    <ds:schemaRef ds:uri="http://schemas.openxmlformats.org/package/2006/metadata/core-properties"/>
    <ds:schemaRef ds:uri="http://schemas.microsoft.com/office/2006/documentManagement/types"/>
    <ds:schemaRef ds:uri="9c5f4703-e5b5-4a71-bd00-8c265978af61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18cde31a-aed2-49ce-b570-e812b29b634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5370</TotalTime>
  <Words>485</Words>
  <Application>Microsoft Office PowerPoint</Application>
  <PresentationFormat>Widescreen</PresentationFormat>
  <Paragraphs>50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7_Office dizains</vt:lpstr>
      <vt:lpstr>Local governments and the fiscal discipine framework  </vt:lpstr>
      <vt:lpstr>Local governments and the fiscal discipline</vt:lpstr>
      <vt:lpstr>Key pillars for local government fiscal management in Latvia</vt:lpstr>
      <vt:lpstr>Restricting local government borrowing</vt:lpstr>
      <vt:lpstr>Financial stabilization</vt:lpstr>
      <vt:lpstr>Accommodating local government fiscal results</vt:lpstr>
      <vt:lpstr>Thank you!  Questions, comments, your country experiences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FDP</dc:creator>
  <cp:lastModifiedBy>Janis Platais</cp:lastModifiedBy>
  <cp:revision>470</cp:revision>
  <cp:lastPrinted>2017-05-17T14:00:50Z</cp:lastPrinted>
  <dcterms:created xsi:type="dcterms:W3CDTF">2016-08-11T12:43:48Z</dcterms:created>
  <dcterms:modified xsi:type="dcterms:W3CDTF">2018-06-08T20:53:10Z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0x010100F58CCBB6005E9C4F91FE64D77491D1CF</vt:lpwstr>
  </property>
</Properties>
</file>