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8" r:id="rId1"/>
    <p:sldMasterId id="2147483648" r:id="rId2"/>
    <p:sldMasterId id="2147483717" r:id="rId3"/>
  </p:sldMasterIdLst>
  <p:notesMasterIdLst>
    <p:notesMasterId r:id="rId16"/>
  </p:notesMasterIdLst>
  <p:handoutMasterIdLst>
    <p:handoutMasterId r:id="rId17"/>
  </p:handoutMasterIdLst>
  <p:sldIdLst>
    <p:sldId id="965" r:id="rId4"/>
    <p:sldId id="956" r:id="rId5"/>
    <p:sldId id="972" r:id="rId6"/>
    <p:sldId id="970" r:id="rId7"/>
    <p:sldId id="987" r:id="rId8"/>
    <p:sldId id="979" r:id="rId9"/>
    <p:sldId id="990" r:id="rId10"/>
    <p:sldId id="982" r:id="rId11"/>
    <p:sldId id="983" r:id="rId12"/>
    <p:sldId id="975" r:id="rId13"/>
    <p:sldId id="991" r:id="rId14"/>
    <p:sldId id="952" r:id="rId15"/>
  </p:sldIdLst>
  <p:sldSz cx="9144000" cy="5143500" type="screen16x9"/>
  <p:notesSz cx="6858000" cy="9144000"/>
  <p:defaultText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4D"/>
    <a:srgbClr val="848484"/>
    <a:srgbClr val="47ABD9"/>
    <a:srgbClr val="D41A1F"/>
    <a:srgbClr val="7F7F7F"/>
    <a:srgbClr val="182B4C"/>
    <a:srgbClr val="666261"/>
    <a:srgbClr val="8D8473"/>
    <a:srgbClr val="999999"/>
    <a:srgbClr val="989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386" autoAdjust="0"/>
    <p:restoredTop sz="93974" autoAdjust="0"/>
  </p:normalViewPr>
  <p:slideViewPr>
    <p:cSldViewPr snapToGrid="0">
      <p:cViewPr varScale="1">
        <p:scale>
          <a:sx n="151" d="100"/>
          <a:sy n="151" d="100"/>
        </p:scale>
        <p:origin x="144" y="180"/>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12018"/>
    </p:cViewPr>
  </p:sorterViewPr>
  <p:notesViewPr>
    <p:cSldViewPr snapToGrid="0">
      <p:cViewPr varScale="1">
        <p:scale>
          <a:sx n="85" d="100"/>
          <a:sy n="85" d="100"/>
        </p:scale>
        <p:origin x="-375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170"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charts/_rels/chart1.xml.rels><?xml version="1.0" encoding="UTF-8" standalone="yes"?>
<Relationships xmlns="http://schemas.openxmlformats.org/package/2006/relationships"><Relationship Id="rId3" Type="http://schemas.openxmlformats.org/officeDocument/2006/relationships/oleObject" Target="file:///\\sakalas\bpki$\08%20Kita\Vizitai%20ir%20renginiai\Baltic%20IFI%20meetings\Meeting%20Riga%202018-06-11\04.%20Skaidr&#279;s\GRAFIKAS%20Pajamos-i&#353;laidos%202018.04%20DC.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sakalas\bpki$\08%20Kita\Vizitai%20ir%20renginiai\Baltic%20IFI%20meetings\Meeting%20Riga%202018-06-11\04.%20Skaidr&#279;s\GRAFIKAS%20Pajamos-i&#353;laidos%202018.04%20DC.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sakalas\bpki$\08%20Kita\Vizitai%20ir%20renginiai\Baltic%20IFI%20meetings\Meeting%20Riga%202018-06-11\04.%20Skaidr&#279;s\Grafikas_EZ_fiscal_stance%204-1bbb.xlsm"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68319635604848"/>
          <c:y val="9.9668661742402867E-2"/>
          <c:w val="0.86364107611548557"/>
          <c:h val="0.84454617464180304"/>
        </c:manualLayout>
      </c:layout>
      <c:barChart>
        <c:barDir val="col"/>
        <c:grouping val="stacked"/>
        <c:varyColors val="0"/>
        <c:ser>
          <c:idx val="5"/>
          <c:order val="0"/>
          <c:tx>
            <c:strRef>
              <c:f>'Pervirsis grafikas'!$A$22</c:f>
              <c:strCache>
                <c:ptCount val="1"/>
                <c:pt idx="0">
                  <c:v>IFI projekcija VS perviršis</c:v>
                </c:pt>
              </c:strCache>
            </c:strRef>
          </c:tx>
          <c:spPr>
            <a:solidFill>
              <a:srgbClr val="47ABD9"/>
            </a:solidFill>
            <a:ln w="9525">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grafikas'!$B$16:$D$16</c:f>
              <c:strCache>
                <c:ptCount val="3"/>
                <c:pt idx="0">
                  <c:v>Projections of the Ministry of Finance</c:v>
                </c:pt>
                <c:pt idx="1">
                  <c:v>Projections of Fiscal Institution</c:v>
                </c:pt>
                <c:pt idx="2">
                  <c:v>2017 Actuals</c:v>
                </c:pt>
              </c:strCache>
            </c:strRef>
          </c:cat>
          <c:val>
            <c:numRef>
              <c:f>'Pervirsis grafikas'!$B$22:$D$22</c:f>
              <c:numCache>
                <c:formatCode>0.0</c:formatCode>
                <c:ptCount val="3"/>
                <c:pt idx="1">
                  <c:v>182.8278490400935</c:v>
                </c:pt>
              </c:numCache>
            </c:numRef>
          </c:val>
        </c:ser>
        <c:ser>
          <c:idx val="3"/>
          <c:order val="1"/>
          <c:tx>
            <c:strRef>
              <c:f>'Pervirsis grafikas'!$A$23</c:f>
              <c:strCache>
                <c:ptCount val="1"/>
                <c:pt idx="0">
                  <c:v>2017 Actuals</c:v>
                </c:pt>
              </c:strCache>
            </c:strRef>
          </c:tx>
          <c:spPr>
            <a:solidFill>
              <a:srgbClr val="D41A1F"/>
            </a:solidFill>
            <a:ln w="9525">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grafikas'!$B$16:$D$16</c:f>
              <c:strCache>
                <c:ptCount val="3"/>
                <c:pt idx="0">
                  <c:v>Projections of the Ministry of Finance</c:v>
                </c:pt>
                <c:pt idx="1">
                  <c:v>Projections of Fiscal Institution</c:v>
                </c:pt>
                <c:pt idx="2">
                  <c:v>2017 Actuals</c:v>
                </c:pt>
              </c:strCache>
            </c:strRef>
          </c:cat>
          <c:val>
            <c:numRef>
              <c:f>'Pervirsis grafikas'!$B$23:$D$23</c:f>
              <c:numCache>
                <c:formatCode>General</c:formatCode>
                <c:ptCount val="3"/>
                <c:pt idx="2" formatCode="#,##0.0">
                  <c:v>221.20000000000255</c:v>
                </c:pt>
              </c:numCache>
            </c:numRef>
          </c:val>
        </c:ser>
        <c:ser>
          <c:idx val="2"/>
          <c:order val="2"/>
          <c:tx>
            <c:strRef>
              <c:f>'Pervirsis grafikas'!$A$21</c:f>
              <c:strCache>
                <c:ptCount val="1"/>
                <c:pt idx="0">
                  <c:v>FM perviršis</c:v>
                </c:pt>
              </c:strCache>
            </c:strRef>
          </c:tx>
          <c:spPr>
            <a:solidFill>
              <a:srgbClr val="00244D"/>
            </a:solidFill>
            <a:ln w="9525">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grafikas'!$B$16:$D$16</c:f>
              <c:strCache>
                <c:ptCount val="3"/>
                <c:pt idx="0">
                  <c:v>Projections of the Ministry of Finance</c:v>
                </c:pt>
                <c:pt idx="1">
                  <c:v>Projections of Fiscal Institution</c:v>
                </c:pt>
                <c:pt idx="2">
                  <c:v>2017 Actuals</c:v>
                </c:pt>
              </c:strCache>
            </c:strRef>
          </c:cat>
          <c:val>
            <c:numRef>
              <c:f>'Pervirsis grafikas'!$B$21:$D$21</c:f>
              <c:numCache>
                <c:formatCode>General</c:formatCode>
                <c:ptCount val="3"/>
                <c:pt idx="0" formatCode="0.0">
                  <c:v>41.3093</c:v>
                </c:pt>
              </c:numCache>
            </c:numRef>
          </c:val>
        </c:ser>
        <c:dLbls>
          <c:dLblPos val="ctr"/>
          <c:showLegendKey val="0"/>
          <c:showVal val="1"/>
          <c:showCatName val="0"/>
          <c:showSerName val="0"/>
          <c:showPercent val="0"/>
          <c:showBubbleSize val="0"/>
        </c:dLbls>
        <c:gapWidth val="150"/>
        <c:overlap val="100"/>
        <c:axId val="880816488"/>
        <c:axId val="880817272"/>
      </c:barChart>
      <c:catAx>
        <c:axId val="880816488"/>
        <c:scaling>
          <c:orientation val="minMax"/>
        </c:scaling>
        <c:delete val="0"/>
        <c:axPos val="b"/>
        <c:majorGridlines>
          <c:spPr>
            <a:ln w="12700" cap="flat" cmpd="sng" algn="ctr">
              <a:solidFill>
                <a:schemeClr val="bg1">
                  <a:lumMod val="75000"/>
                </a:schemeClr>
              </a:solidFill>
              <a:prstDash val="dash"/>
              <a:round/>
            </a:ln>
            <a:effectLst/>
          </c:spPr>
        </c:majorGridlines>
        <c:numFmt formatCode="General" sourceLinked="1"/>
        <c:majorTickMark val="out"/>
        <c:minorTickMark val="none"/>
        <c:tickLblPos val="nextTo"/>
        <c:spPr>
          <a:noFill/>
          <a:ln w="19050" cap="flat" cmpd="sng" algn="ctr">
            <a:solidFill>
              <a:schemeClr val="tx1">
                <a:lumMod val="65000"/>
                <a:lumOff val="3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crossAx val="880817272"/>
        <c:crosses val="autoZero"/>
        <c:auto val="1"/>
        <c:lblAlgn val="ctr"/>
        <c:lblOffset val="100"/>
        <c:noMultiLvlLbl val="0"/>
      </c:catAx>
      <c:valAx>
        <c:axId val="880817272"/>
        <c:scaling>
          <c:orientation val="minMax"/>
          <c:max val="250"/>
          <c:min val="-50"/>
        </c:scaling>
        <c:delete val="0"/>
        <c:axPos val="l"/>
        <c:majorGridlines>
          <c:spPr>
            <a:ln w="12700" cap="flat" cmpd="sng" algn="ctr">
              <a:solidFill>
                <a:schemeClr val="bg1">
                  <a:lumMod val="75000"/>
                </a:schemeClr>
              </a:solidFill>
              <a:prstDash val="dash"/>
              <a:round/>
            </a:ln>
            <a:effectLst/>
          </c:spPr>
        </c:majorGridlines>
        <c:title>
          <c:tx>
            <c:rich>
              <a:bodyPr rot="0" spcFirstLastPara="1" vertOverflow="ellipsis"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100">
                    <a:solidFill>
                      <a:schemeClr val="tx1">
                        <a:lumMod val="65000"/>
                        <a:lumOff val="35000"/>
                      </a:schemeClr>
                    </a:solidFill>
                  </a:rPr>
                  <a:t>€ </a:t>
                </a:r>
                <a:r>
                  <a:rPr lang="en-US" sz="1100" b="0" i="0" u="none" strike="noStrike" baseline="0">
                    <a:effectLst/>
                  </a:rPr>
                  <a:t>million</a:t>
                </a:r>
                <a:endParaRPr lang="en-US" sz="1100">
                  <a:solidFill>
                    <a:schemeClr val="tx1">
                      <a:lumMod val="65000"/>
                      <a:lumOff val="35000"/>
                    </a:schemeClr>
                  </a:solidFill>
                </a:endParaRPr>
              </a:p>
            </c:rich>
          </c:tx>
          <c:layout>
            <c:manualLayout>
              <c:xMode val="edge"/>
              <c:yMode val="edge"/>
              <c:x val="3.0803218354269159E-2"/>
              <c:y val="5.3926686130525816E-3"/>
            </c:manualLayout>
          </c:layout>
          <c:overlay val="0"/>
          <c:spPr>
            <a:noFill/>
            <a:ln>
              <a:noFill/>
            </a:ln>
            <a:effectLst/>
          </c:spPr>
          <c:txPr>
            <a:bodyPr rot="0" spcFirstLastPara="1" vertOverflow="ellipsis"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title>
        <c:numFmt formatCode="0.0;\ \–0.0" sourceLinked="0"/>
        <c:majorTickMark val="out"/>
        <c:minorTickMark val="none"/>
        <c:tickLblPos val="nextTo"/>
        <c:spPr>
          <a:noFill/>
          <a:ln>
            <a:solidFill>
              <a:schemeClr val="tx1">
                <a:lumMod val="65000"/>
                <a:lumOff val="35000"/>
              </a:schemeClr>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t-LT"/>
          </a:p>
        </c:txPr>
        <c:crossAx val="880816488"/>
        <c:crosses val="autoZero"/>
        <c:crossBetween val="between"/>
      </c:valAx>
      <c:spPr>
        <a:noFill/>
        <a:ln w="12700">
          <a:solidFill>
            <a:srgbClr val="535141"/>
          </a:solidFill>
        </a:ln>
        <a:effectLst/>
      </c:spPr>
    </c:plotArea>
    <c:plotVisOnly val="1"/>
    <c:dispBlanksAs val="gap"/>
    <c:showDLblsOverMax val="0"/>
  </c:chart>
  <c:spPr>
    <a:solidFill>
      <a:schemeClr val="bg1"/>
    </a:solidFill>
    <a:ln w="9525" cap="flat" cmpd="sng" algn="ctr">
      <a:noFill/>
      <a:round/>
    </a:ln>
    <a:effectLst/>
  </c:spPr>
  <c:txPr>
    <a:bodyPr/>
    <a:lstStyle/>
    <a:p>
      <a:pPr>
        <a:defRPr sz="900">
          <a:solidFill>
            <a:sysClr val="windowText" lastClr="000000"/>
          </a:solidFill>
          <a:latin typeface="Arial" panose="020B0604020202020204" pitchFamily="34" charset="0"/>
          <a:cs typeface="Arial" panose="020B0604020202020204" pitchFamily="34" charset="0"/>
        </a:defRPr>
      </a:pPr>
      <a:endParaRPr lang="lt-LT"/>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68319635604848"/>
          <c:y val="0.10805885249138382"/>
          <c:w val="0.81990692135705256"/>
          <c:h val="0.76590839225330454"/>
        </c:manualLayout>
      </c:layout>
      <c:barChart>
        <c:barDir val="col"/>
        <c:grouping val="stacked"/>
        <c:varyColors val="0"/>
        <c:ser>
          <c:idx val="4"/>
          <c:order val="0"/>
          <c:tx>
            <c:strRef>
              <c:f>'Pervirsis grafikas'!$A$53</c:f>
              <c:strCache>
                <c:ptCount val="1"/>
                <c:pt idx="0">
                  <c:v>Likę sektoriai</c:v>
                </c:pt>
              </c:strCache>
            </c:strRef>
          </c:tx>
          <c:spPr>
            <a:solidFill>
              <a:srgbClr val="848484"/>
            </a:solidFill>
            <a:ln w="19050">
              <a:noFill/>
            </a:ln>
            <a:effectLst/>
          </c:spPr>
          <c:invertIfNegative val="0"/>
          <c:dLbls>
            <c:dLbl>
              <c:idx val="0"/>
              <c:numFmt formatCode="0.0;\ \–0.0" sourceLinked="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grafikas'!$B$49:$E$49</c:f>
              <c:strCache>
                <c:ptCount val="2"/>
                <c:pt idx="0">
                  <c:v>2016</c:v>
                </c:pt>
                <c:pt idx="1">
                  <c:v>2017</c:v>
                </c:pt>
              </c:strCache>
            </c:strRef>
          </c:cat>
          <c:val>
            <c:numRef>
              <c:f>'Pervirsis grafikas'!$B$53:$E$53</c:f>
              <c:numCache>
                <c:formatCode>0.0</c:formatCode>
                <c:ptCount val="2"/>
                <c:pt idx="0" formatCode="#,##0.0">
                  <c:v>-75.419481049992783</c:v>
                </c:pt>
                <c:pt idx="1">
                  <c:v>56.101272420002516</c:v>
                </c:pt>
              </c:numCache>
            </c:numRef>
          </c:val>
          <c:extLst/>
        </c:ser>
        <c:ser>
          <c:idx val="0"/>
          <c:order val="1"/>
          <c:tx>
            <c:strRef>
              <c:f>'Pervirsis grafikas'!$A$50</c:f>
              <c:strCache>
                <c:ptCount val="1"/>
                <c:pt idx="0">
                  <c:v>Aukštosios mokyklos</c:v>
                </c:pt>
              </c:strCache>
            </c:strRef>
          </c:tx>
          <c:spPr>
            <a:solidFill>
              <a:srgbClr val="D41A1F"/>
            </a:solidFill>
            <a:ln w="9525">
              <a:noFill/>
            </a:ln>
            <a:effectLst/>
          </c:spPr>
          <c:invertIfNegative val="0"/>
          <c:dLbls>
            <c:dLbl>
              <c:idx val="0"/>
              <c:layout>
                <c:manualLayout>
                  <c:x val="-1.0409983474287936E-3"/>
                  <c:y val="-7.2658105236845395E-3"/>
                </c:manualLayout>
              </c:layout>
              <c:spPr>
                <a:noFill/>
                <a:ln>
                  <a:noFill/>
                </a:ln>
                <a:effectLst/>
              </c:spPr>
              <c:txPr>
                <a:bodyPr rot="0" spcFirstLastPara="1" vertOverflow="clip" horzOverflow="clip" vert="horz" wrap="square" lIns="36576" tIns="18288" rIns="36576" bIns="18288" anchor="ctr" anchorCtr="1">
                  <a:spAutoFit/>
                </a:bodyPr>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borderCallout2">
                      <a:avLst/>
                    </a:prstGeom>
                    <a:noFill/>
                    <a:ln>
                      <a:noFill/>
                    </a:ln>
                  </c15:spPr>
                  <c15:layout>
                    <c:manualLayout>
                      <c:w val="7.4438854865364043E-2"/>
                      <c:h val="8.6150793650793631E-2"/>
                    </c:manualLayout>
                  </c15:layout>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grafikas'!$B$49:$E$49</c:f>
              <c:strCache>
                <c:ptCount val="2"/>
                <c:pt idx="0">
                  <c:v>2016</c:v>
                </c:pt>
                <c:pt idx="1">
                  <c:v>2017</c:v>
                </c:pt>
              </c:strCache>
            </c:strRef>
          </c:cat>
          <c:val>
            <c:numRef>
              <c:f>'Pervirsis grafikas'!$B$50:$E$50</c:f>
              <c:numCache>
                <c:formatCode>0.0</c:formatCode>
                <c:ptCount val="2"/>
                <c:pt idx="0" formatCode="#,##0.0">
                  <c:v>4.8794810500000381</c:v>
                </c:pt>
                <c:pt idx="1">
                  <c:v>22.938727580000034</c:v>
                </c:pt>
              </c:numCache>
            </c:numRef>
          </c:val>
        </c:ser>
        <c:ser>
          <c:idx val="1"/>
          <c:order val="2"/>
          <c:tx>
            <c:strRef>
              <c:f>'Pervirsis grafikas'!$A$51</c:f>
              <c:strCache>
                <c:ptCount val="1"/>
                <c:pt idx="0">
                  <c:v>VĮ "Indėlių ir investicijų draudimas"</c:v>
                </c:pt>
              </c:strCache>
            </c:strRef>
          </c:tx>
          <c:spPr>
            <a:solidFill>
              <a:srgbClr val="47ABD9"/>
            </a:solidFill>
            <a:ln w="9525">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grafikas'!$B$49:$E$49</c:f>
              <c:strCache>
                <c:ptCount val="2"/>
                <c:pt idx="0">
                  <c:v>2016</c:v>
                </c:pt>
                <c:pt idx="1">
                  <c:v>2017</c:v>
                </c:pt>
              </c:strCache>
            </c:strRef>
          </c:cat>
          <c:val>
            <c:numRef>
              <c:f>'Pervirsis grafikas'!$B$51:$E$51</c:f>
              <c:numCache>
                <c:formatCode>0.0</c:formatCode>
                <c:ptCount val="2"/>
                <c:pt idx="0" formatCode="#,##0.0">
                  <c:v>101.54000000000002</c:v>
                </c:pt>
                <c:pt idx="1">
                  <c:v>32.159999999999997</c:v>
                </c:pt>
              </c:numCache>
            </c:numRef>
          </c:val>
        </c:ser>
        <c:ser>
          <c:idx val="3"/>
          <c:order val="3"/>
          <c:tx>
            <c:strRef>
              <c:f>'Pervirsis grafikas'!$A$52</c:f>
              <c:strCache>
                <c:ptCount val="1"/>
                <c:pt idx="0">
                  <c:v>KAM išlaidų kapitalui formuoti</c:v>
                </c:pt>
              </c:strCache>
            </c:strRef>
          </c:tx>
          <c:spPr>
            <a:solidFill>
              <a:srgbClr val="00244D"/>
            </a:solidFill>
            <a:ln w="9525">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lt-LT"/>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'Pervirsis grafikas'!$B$49:$E$49</c:f>
              <c:strCache>
                <c:ptCount val="2"/>
                <c:pt idx="0">
                  <c:v>2016</c:v>
                </c:pt>
                <c:pt idx="1">
                  <c:v>2017</c:v>
                </c:pt>
              </c:strCache>
            </c:strRef>
          </c:cat>
          <c:val>
            <c:numRef>
              <c:f>'Pervirsis grafikas'!$B$52:$E$52</c:f>
              <c:numCache>
                <c:formatCode>0.0</c:formatCode>
                <c:ptCount val="2"/>
                <c:pt idx="0" formatCode="#,##0.0">
                  <c:v>72</c:v>
                </c:pt>
                <c:pt idx="1">
                  <c:v>110</c:v>
                </c:pt>
              </c:numCache>
            </c:numRef>
          </c:val>
        </c:ser>
        <c:dLbls>
          <c:dLblPos val="ctr"/>
          <c:showLegendKey val="0"/>
          <c:showVal val="1"/>
          <c:showCatName val="0"/>
          <c:showSerName val="0"/>
          <c:showPercent val="0"/>
          <c:showBubbleSize val="0"/>
        </c:dLbls>
        <c:gapWidth val="100"/>
        <c:overlap val="100"/>
        <c:axId val="880818448"/>
        <c:axId val="487749944"/>
      </c:barChart>
      <c:catAx>
        <c:axId val="880818448"/>
        <c:scaling>
          <c:orientation val="minMax"/>
        </c:scaling>
        <c:delete val="0"/>
        <c:axPos val="b"/>
        <c:majorGridlines>
          <c:spPr>
            <a:ln w="15875" cap="flat" cmpd="sng" algn="ctr">
              <a:solidFill>
                <a:schemeClr val="bg1">
                  <a:lumMod val="75000"/>
                </a:schemeClr>
              </a:solidFill>
              <a:prstDash val="dash"/>
              <a:round/>
            </a:ln>
            <a:effectLst/>
          </c:spPr>
        </c:majorGridlines>
        <c:numFmt formatCode="General" sourceLinked="1"/>
        <c:majorTickMark val="out"/>
        <c:minorTickMark val="none"/>
        <c:tickLblPos val="low"/>
        <c:spPr>
          <a:noFill/>
          <a:ln w="15875" cap="flat" cmpd="sng" algn="ctr">
            <a:solidFill>
              <a:schemeClr val="bg1">
                <a:lumMod val="7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lt-LT"/>
          </a:p>
        </c:txPr>
        <c:crossAx val="487749944"/>
        <c:crosses val="autoZero"/>
        <c:auto val="1"/>
        <c:lblAlgn val="ctr"/>
        <c:lblOffset val="100"/>
        <c:noMultiLvlLbl val="0"/>
      </c:catAx>
      <c:valAx>
        <c:axId val="487749944"/>
        <c:scaling>
          <c:orientation val="minMax"/>
          <c:max val="320"/>
          <c:min val="-80"/>
        </c:scaling>
        <c:delete val="0"/>
        <c:axPos val="l"/>
        <c:majorGridlines>
          <c:spPr>
            <a:ln w="15875" cap="flat" cmpd="sng" algn="ctr">
              <a:solidFill>
                <a:schemeClr val="bg1">
                  <a:lumMod val="75000"/>
                </a:schemeClr>
              </a:solidFill>
              <a:prstDash val="dash"/>
              <a:round/>
            </a:ln>
            <a:effectLst/>
          </c:spPr>
        </c:majorGridlines>
        <c:title>
          <c:tx>
            <c:rich>
              <a:bodyPr rot="0" spcFirstLastPara="1" vertOverflow="ellipsis"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r>
                  <a:rPr lang="lt-LT">
                    <a:solidFill>
                      <a:schemeClr val="tx1"/>
                    </a:solidFill>
                  </a:rPr>
                  <a:t>€ </a:t>
                </a:r>
                <a:r>
                  <a:rPr lang="lt-LT" sz="1400" b="0" i="0" u="none" strike="noStrike" baseline="0">
                    <a:effectLst/>
                  </a:rPr>
                  <a:t>million</a:t>
                </a:r>
                <a:endParaRPr lang="lt-LT">
                  <a:solidFill>
                    <a:schemeClr val="tx1"/>
                  </a:solidFill>
                </a:endParaRPr>
              </a:p>
            </c:rich>
          </c:tx>
          <c:layout>
            <c:manualLayout>
              <c:xMode val="edge"/>
              <c:yMode val="edge"/>
              <c:x val="3.1485301310131265E-4"/>
              <c:y val="1.6530670579671587E-3"/>
            </c:manualLayout>
          </c:layout>
          <c:overlay val="0"/>
          <c:spPr>
            <a:noFill/>
            <a:ln>
              <a:noFill/>
            </a:ln>
            <a:effectLst/>
          </c:spPr>
          <c:txPr>
            <a:bodyPr rot="0" spcFirstLastPara="1" vertOverflow="ellipsis"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lt-LT"/>
            </a:p>
          </c:txPr>
        </c:title>
        <c:numFmt formatCode="0.0;\ \–0.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lt-LT"/>
          </a:p>
        </c:txPr>
        <c:crossAx val="880818448"/>
        <c:crosses val="autoZero"/>
        <c:crossBetween val="between"/>
        <c:majorUnit val="80"/>
      </c:valAx>
      <c:spPr>
        <a:noFill/>
        <a:ln w="15875">
          <a:solidFill>
            <a:schemeClr val="bg1">
              <a:lumMod val="75000"/>
            </a:schemeClr>
          </a:solidFill>
        </a:ln>
        <a:effectLst/>
      </c:spPr>
    </c:plotArea>
    <c:plotVisOnly val="1"/>
    <c:dispBlanksAs val="gap"/>
    <c:showDLblsOverMax val="0"/>
  </c:chart>
  <c:spPr>
    <a:solidFill>
      <a:schemeClr val="bg1"/>
    </a:solidFill>
    <a:ln w="9525" cap="flat" cmpd="sng" algn="ctr">
      <a:noFill/>
      <a:round/>
    </a:ln>
    <a:effectLst/>
  </c:spPr>
  <c:txPr>
    <a:bodyPr/>
    <a:lstStyle/>
    <a:p>
      <a:pPr>
        <a:defRPr sz="1400">
          <a:latin typeface="Segoe UI" panose="020B0502040204020203" pitchFamily="34" charset="0"/>
          <a:cs typeface="Segoe UI" panose="020B0502040204020203" pitchFamily="34" charset="0"/>
        </a:defRPr>
      </a:pPr>
      <a:endParaRPr lang="lt-LT"/>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77894222995134"/>
          <c:y val="3.1097987751531053E-2"/>
          <c:w val="0.85883880219059383"/>
          <c:h val="0.82773047900262464"/>
        </c:manualLayout>
      </c:layout>
      <c:scatterChart>
        <c:scatterStyle val="smoothMarker"/>
        <c:varyColors val="0"/>
        <c:ser>
          <c:idx val="0"/>
          <c:order val="0"/>
          <c:spPr>
            <a:ln w="12700" cap="rnd">
              <a:solidFill>
                <a:srgbClr val="00244D"/>
              </a:solidFill>
              <a:round/>
            </a:ln>
            <a:effectLst/>
          </c:spPr>
          <c:marker>
            <c:symbol val="circle"/>
            <c:size val="5"/>
            <c:spPr>
              <a:solidFill>
                <a:srgbClr val="47ABD9"/>
              </a:solidFill>
              <a:ln w="9525">
                <a:solidFill>
                  <a:srgbClr val="00244D"/>
                </a:solidFill>
              </a:ln>
              <a:effectLst/>
            </c:spPr>
          </c:marker>
          <c:dPt>
            <c:idx val="11"/>
            <c:marker>
              <c:symbol val="circle"/>
              <c:size val="7"/>
              <c:spPr>
                <a:solidFill>
                  <a:srgbClr val="D41A1F"/>
                </a:solidFill>
                <a:ln w="9525">
                  <a:solidFill>
                    <a:srgbClr val="00244D"/>
                  </a:solidFill>
                </a:ln>
                <a:effectLst/>
              </c:spPr>
            </c:marker>
            <c:bubble3D val="0"/>
          </c:dPt>
          <c:dPt>
            <c:idx val="12"/>
            <c:marker>
              <c:symbol val="circle"/>
              <c:size val="7"/>
              <c:spPr>
                <a:solidFill>
                  <a:srgbClr val="D41A1F"/>
                </a:solidFill>
                <a:ln w="9525">
                  <a:solidFill>
                    <a:srgbClr val="00244D"/>
                  </a:solidFill>
                </a:ln>
                <a:effectLst/>
              </c:spPr>
            </c:marker>
            <c:bubble3D val="0"/>
            <c:spPr>
              <a:ln w="25400" cap="rnd">
                <a:solidFill>
                  <a:srgbClr val="00244D"/>
                </a:solidFill>
                <a:prstDash val="sysDot"/>
                <a:round/>
              </a:ln>
              <a:effectLst/>
            </c:spPr>
          </c:dPt>
          <c:dLbls>
            <c:dLbl>
              <c:idx val="0"/>
              <c:layout>
                <c:manualLayout>
                  <c:x val="-4.5339735637210804E-2"/>
                  <c:y val="-3.6279866526293253E-2"/>
                </c:manualLayout>
              </c:layout>
              <c:tx>
                <c:rich>
                  <a:bodyPr/>
                  <a:lstStyle/>
                  <a:p>
                    <a:fld id="{ECDAD278-897E-4E4A-81C2-B51513761633}"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
              <c:layout>
                <c:manualLayout>
                  <c:x val="-4.0304944091040837E-2"/>
                  <c:y val="-6.904609580052494E-2"/>
                </c:manualLayout>
              </c:layout>
              <c:tx>
                <c:rich>
                  <a:bodyPr/>
                  <a:lstStyle/>
                  <a:p>
                    <a:fld id="{7F358823-3955-48EB-8B3F-968547F1850F}"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2"/>
              <c:layout>
                <c:manualLayout>
                  <c:x val="-8.3122848668219729E-2"/>
                  <c:y val="2.2839349761781553E-2"/>
                </c:manualLayout>
              </c:layout>
              <c:tx>
                <c:rich>
                  <a:bodyPr/>
                  <a:lstStyle/>
                  <a:p>
                    <a:fld id="{3BA6E55A-FE49-4D94-9C34-646842974691}"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3"/>
              <c:layout>
                <c:manualLayout>
                  <c:x val="-5.2896358243412496E-2"/>
                  <c:y val="7.2106417972698705E-2"/>
                </c:manualLayout>
              </c:layout>
              <c:tx>
                <c:rich>
                  <a:bodyPr/>
                  <a:lstStyle/>
                  <a:p>
                    <a:fld id="{D45547E9-D0B6-4386-825E-AD1C82F8EBCD}"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4"/>
              <c:layout>
                <c:manualLayout>
                  <c:x val="-8.8160597072354185E-2"/>
                  <c:y val="6.156062809726001E-4"/>
                </c:manualLayout>
              </c:layout>
              <c:tx>
                <c:rich>
                  <a:bodyPr/>
                  <a:lstStyle/>
                  <a:p>
                    <a:fld id="{CA3D1CB5-F504-49AF-89E2-D38829EF1B81}"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5"/>
              <c:layout>
                <c:manualLayout>
                  <c:x val="-9.5717219678555954E-2"/>
                  <c:y val="9.5376599275530417E-3"/>
                </c:manualLayout>
              </c:layout>
              <c:tx>
                <c:rich>
                  <a:bodyPr/>
                  <a:lstStyle/>
                  <a:p>
                    <a:fld id="{E04827D5-B4B4-4AF3-A141-1FF5462FC46E}"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6"/>
              <c:layout>
                <c:manualLayout>
                  <c:x val="-8.8160597072354172E-2"/>
                  <c:y val="-1.8602451776378051E-2"/>
                </c:manualLayout>
              </c:layout>
              <c:tx>
                <c:rich>
                  <a:bodyPr/>
                  <a:lstStyle/>
                  <a:p>
                    <a:fld id="{50E1544E-561C-4DAD-AB67-1698089E2F67}"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7"/>
              <c:layout>
                <c:manualLayout>
                  <c:x val="-7.8085100264085119E-2"/>
                  <c:y val="2.6691886297532164E-2"/>
                </c:manualLayout>
              </c:layout>
              <c:tx>
                <c:rich>
                  <a:bodyPr/>
                  <a:lstStyle/>
                  <a:p>
                    <a:fld id="{E085F8D1-1561-4524-A028-86C7EE2F8662}"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8"/>
              <c:layout>
                <c:manualLayout>
                  <c:x val="-8.5641722870286902E-2"/>
                  <c:y val="-4.564194072197137E-2"/>
                </c:manualLayout>
              </c:layout>
              <c:tx>
                <c:rich>
                  <a:bodyPr/>
                  <a:lstStyle/>
                  <a:p>
                    <a:fld id="{1A7DC4AE-D216-4DBD-B60F-6C34520C4C55}"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9"/>
              <c:layout>
                <c:manualLayout>
                  <c:x val="6.7822982929843026E-3"/>
                  <c:y val="-3.6315248653027495E-2"/>
                </c:manualLayout>
              </c:layout>
              <c:tx>
                <c:rich>
                  <a:bodyPr/>
                  <a:lstStyle/>
                  <a:p>
                    <a:fld id="{77A9A1DA-7577-4CEA-A98C-732C12E6C722}"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0"/>
              <c:layout>
                <c:manualLayout>
                  <c:x val="-7.7117904596280873E-2"/>
                  <c:y val="3.4852635608048931E-2"/>
                </c:manualLayout>
              </c:layout>
              <c:tx>
                <c:rich>
                  <a:bodyPr/>
                  <a:lstStyle/>
                  <a:p>
                    <a:fld id="{D4997531-DFD0-49B6-986F-CB4344AE2954}"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layout>
                    <c:manualLayout>
                      <c:w val="6.3979404732508446E-2"/>
                      <c:h val="6.3317571064042399E-2"/>
                    </c:manualLayout>
                  </c15:layout>
                  <c15:dlblFieldTable/>
                  <c15:showDataLabelsRange val="1"/>
                </c:ext>
              </c:extLst>
            </c:dLbl>
            <c:dLbl>
              <c:idx val="11"/>
              <c:layout>
                <c:manualLayout>
                  <c:x val="-4.9220478086433879E-2"/>
                  <c:y val="5.8623886131212249E-2"/>
                </c:manualLayout>
              </c:layout>
              <c:tx>
                <c:rich>
                  <a:bodyPr/>
                  <a:lstStyle/>
                  <a:p>
                    <a:fld id="{DCCF7B78-387D-46CE-A6B1-68D4ED333387}"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2"/>
              <c:layout>
                <c:manualLayout>
                  <c:x val="-2.9253275975165135E-2"/>
                  <c:y val="5.813076642871505E-2"/>
                </c:manualLayout>
              </c:layout>
              <c:tx>
                <c:rich>
                  <a:bodyPr/>
                  <a:lstStyle/>
                  <a:p>
                    <a:fld id="{F86156AF-47FC-4B7D-9676-18BB5F79A72F}"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3"/>
              <c:layout>
                <c:manualLayout>
                  <c:x val="-6.3905542080454694E-3"/>
                  <c:y val="-8.5146060207360371E-3"/>
                </c:manualLayout>
              </c:layout>
              <c:tx>
                <c:rich>
                  <a:bodyPr/>
                  <a:lstStyle/>
                  <a:p>
                    <a:fld id="{F37F5695-4360-485E-99D9-FE85B56BD3D2}"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4"/>
              <c:layout>
                <c:manualLayout>
                  <c:x val="-0.11430445593641786"/>
                  <c:y val="1.3941097476771181E-2"/>
                </c:manualLayout>
              </c:layout>
              <c:tx>
                <c:rich>
                  <a:bodyPr/>
                  <a:lstStyle/>
                  <a:p>
                    <a:fld id="{2A1DAFC1-0904-427A-A39B-8C382EDB619A}"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5"/>
              <c:layout>
                <c:manualLayout>
                  <c:x val="-0.10616935914450902"/>
                  <c:y val="4.7510207632209839E-2"/>
                </c:manualLayout>
              </c:layout>
              <c:tx>
                <c:rich>
                  <a:bodyPr/>
                  <a:lstStyle/>
                  <a:p>
                    <a:fld id="{655C2615-8EED-4074-9A97-546E2CDA89CC}" type="CELLRANGE">
                      <a:rPr lang="en-US"/>
                      <a:pPr/>
                      <a:t>[CELLRANGE]</a:t>
                    </a:fld>
                    <a:endParaRPr lang="lt-LT"/>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Lst>
            </c:dLbl>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dLblPos val="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rgbClr val="8D8473"/>
                      </a:solidFill>
                      <a:round/>
                    </a:ln>
                    <a:effectLst/>
                  </c:spPr>
                </c15:leaderLines>
              </c:ext>
            </c:extLst>
          </c:dLbls>
          <c:xVal>
            <c:numRef>
              <c:f>LT!$P$8:$AB$8</c:f>
              <c:numCache>
                <c:formatCode>General</c:formatCode>
                <c:ptCount val="13"/>
                <c:pt idx="0">
                  <c:v>7.3298932093632585</c:v>
                </c:pt>
                <c:pt idx="1">
                  <c:v>13.087119393504887</c:v>
                </c:pt>
                <c:pt idx="2">
                  <c:v>10.821995959797448</c:v>
                </c:pt>
                <c:pt idx="3">
                  <c:v>-8.0159099956432769</c:v>
                </c:pt>
                <c:pt idx="4">
                  <c:v>-8.0763746447015006</c:v>
                </c:pt>
                <c:pt idx="5">
                  <c:v>-4.5428042161761661</c:v>
                </c:pt>
                <c:pt idx="6">
                  <c:v>-2.8147558340714252</c:v>
                </c:pt>
                <c:pt idx="7">
                  <c:v>-1.3178409861074214</c:v>
                </c:pt>
                <c:pt idx="8">
                  <c:v>5.2953333933336566E-2</c:v>
                </c:pt>
                <c:pt idx="9">
                  <c:v>-0.19984936694588118</c:v>
                </c:pt>
                <c:pt idx="10">
                  <c:v>-0.17518037442012524</c:v>
                </c:pt>
                <c:pt idx="11">
                  <c:v>1.1604545766707108</c:v>
                </c:pt>
                <c:pt idx="12">
                  <c:v>1.6793466389620537</c:v>
                </c:pt>
              </c:numCache>
            </c:numRef>
          </c:xVal>
          <c:yVal>
            <c:numRef>
              <c:f>LT!$P$10:$AB$10</c:f>
              <c:numCache>
                <c:formatCode>General</c:formatCode>
                <c:ptCount val="13"/>
                <c:pt idx="0">
                  <c:v>-0.91903631901336258</c:v>
                </c:pt>
                <c:pt idx="1">
                  <c:v>-2.3949456776209423</c:v>
                </c:pt>
                <c:pt idx="2">
                  <c:v>-2.3693344160738281</c:v>
                </c:pt>
                <c:pt idx="3">
                  <c:v>2.6093818255401136</c:v>
                </c:pt>
                <c:pt idx="4">
                  <c:v>2.6451626578815395</c:v>
                </c:pt>
                <c:pt idx="5">
                  <c:v>0.45094925723046342</c:v>
                </c:pt>
                <c:pt idx="6">
                  <c:v>1.004305794081835</c:v>
                </c:pt>
                <c:pt idx="7">
                  <c:v>0.68477479363883176</c:v>
                </c:pt>
                <c:pt idx="8">
                  <c:v>0.83114638174419775</c:v>
                </c:pt>
                <c:pt idx="9">
                  <c:v>0.41807091982722056</c:v>
                </c:pt>
                <c:pt idx="10">
                  <c:v>0.48639761279959437</c:v>
                </c:pt>
                <c:pt idx="11">
                  <c:v>-0.41605821389360598</c:v>
                </c:pt>
                <c:pt idx="12">
                  <c:v>-0.69935592472561803</c:v>
                </c:pt>
              </c:numCache>
            </c:numRef>
          </c:yVal>
          <c:smooth val="1"/>
          <c:extLst>
            <c:ext xmlns:c15="http://schemas.microsoft.com/office/drawing/2012/chart" uri="{02D57815-91ED-43cb-92C2-25804820EDAC}">
              <c15:datalabelsRange>
                <c15:f>LT!$P$4:$AF$4</c15:f>
                <c15:dlblRangeCache>
                  <c:ptCount val="17"/>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2018P</c:v>
                  </c:pt>
                  <c:pt idx="13">
                    <c:v>2019P</c:v>
                  </c:pt>
                  <c:pt idx="14">
                    <c:v>2020P</c:v>
                  </c:pt>
                  <c:pt idx="15">
                    <c:v>2021P</c:v>
                  </c:pt>
                  <c:pt idx="16">
                    <c:v>2022</c:v>
                  </c:pt>
                </c15:dlblRangeCache>
              </c15:datalabelsRange>
            </c:ext>
          </c:extLst>
        </c:ser>
        <c:dLbls>
          <c:showLegendKey val="0"/>
          <c:showVal val="0"/>
          <c:showCatName val="0"/>
          <c:showSerName val="0"/>
          <c:showPercent val="0"/>
          <c:showBubbleSize val="0"/>
        </c:dLbls>
        <c:axId val="773620832"/>
        <c:axId val="773620440"/>
      </c:scatterChart>
      <c:valAx>
        <c:axId val="773620832"/>
        <c:scaling>
          <c:orientation val="minMax"/>
          <c:max val="13.5"/>
          <c:min val="-13.5"/>
        </c:scaling>
        <c:delete val="0"/>
        <c:axPos val="b"/>
        <c:majorGridlines>
          <c:spPr>
            <a:ln w="12700" cap="flat" cmpd="sng" algn="ctr">
              <a:solidFill>
                <a:schemeClr val="tx1">
                  <a:lumMod val="15000"/>
                  <a:lumOff val="85000"/>
                </a:schemeClr>
              </a:solidFill>
              <a:prstDash val="dash"/>
              <a:round/>
            </a:ln>
            <a:effectLst/>
          </c:spPr>
        </c:majorGridlines>
        <c:title>
          <c:tx>
            <c:rich>
              <a:bodyPr rot="0" spcFirstLastPara="1" vertOverflow="ellipsis" vert="horz" wrap="square" anchor="ctr" anchorCtr="1"/>
              <a:lstStyle/>
              <a:p>
                <a:pPr>
                  <a:defRPr lang="en-US"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lt-LT" sz="1000" b="0" i="0" u="none" strike="noStrike" baseline="0">
                    <a:effectLst/>
                  </a:rPr>
                  <a:t>Output-gap in </a:t>
                </a:r>
                <a:r>
                  <a:rPr lang="en-US" sz="1000" b="0" i="0" u="none" strike="noStrike" baseline="0">
                    <a:effectLst/>
                  </a:rPr>
                  <a:t>% of poten</a:t>
                </a:r>
                <a:r>
                  <a:rPr lang="lt-LT" sz="1000" b="0" i="0" u="none" strike="noStrike" baseline="0">
                    <a:effectLst/>
                  </a:rPr>
                  <a:t>t</a:t>
                </a:r>
                <a:r>
                  <a:rPr lang="en-US" sz="1000" b="0" i="0" u="none" strike="noStrike" baseline="0">
                    <a:effectLst/>
                  </a:rPr>
                  <a:t>ial output (x-axis</a:t>
                </a:r>
                <a:r>
                  <a:rPr lang="lt-LT" sz="1000" b="0" i="0" u="none" strike="noStrike" baseline="0">
                    <a:effectLst/>
                  </a:rPr>
                  <a:t>)</a:t>
                </a:r>
                <a:endParaRPr lang="lt-LT"/>
              </a:p>
            </c:rich>
          </c:tx>
          <c:layout>
            <c:manualLayout>
              <c:xMode val="edge"/>
              <c:yMode val="edge"/>
              <c:x val="0.31360829307647597"/>
              <c:y val="0.92083398341156497"/>
            </c:manualLayout>
          </c:layout>
          <c:overlay val="0"/>
          <c:spPr>
            <a:noFill/>
            <a:ln>
              <a:noFill/>
            </a:ln>
            <a:effectLst/>
          </c:spPr>
          <c:txPr>
            <a:bodyPr rot="0" spcFirstLastPara="1" vertOverflow="ellipsis" vert="horz" wrap="square" anchor="ctr" anchorCtr="1"/>
            <a:lstStyle/>
            <a:p>
              <a:pPr>
                <a:defRPr lang="en-US"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title>
        <c:numFmt formatCode="0.0;\ \–0.0" sourceLinked="0"/>
        <c:majorTickMark val="none"/>
        <c:minorTickMark val="none"/>
        <c:tickLblPos val="low"/>
        <c:spPr>
          <a:noFill/>
          <a:ln w="19050" cap="flat" cmpd="sng" algn="ctr">
            <a:solidFill>
              <a:srgbClr val="00244D"/>
            </a:solidFill>
            <a:round/>
          </a:ln>
          <a:effectLst/>
        </c:spPr>
        <c:txPr>
          <a:bodyPr rot="-60000000" spcFirstLastPara="1" vertOverflow="ellipsis" vert="horz" wrap="square" anchor="ctr" anchorCtr="1"/>
          <a:lstStyle/>
          <a:p>
            <a:pPr>
              <a:defRPr lang="en-US"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crossAx val="773620440"/>
        <c:crosses val="autoZero"/>
        <c:crossBetween val="midCat"/>
        <c:majorUnit val="3"/>
      </c:valAx>
      <c:valAx>
        <c:axId val="773620440"/>
        <c:scaling>
          <c:orientation val="minMax"/>
          <c:max val="3.5"/>
          <c:min val="-3.5"/>
        </c:scaling>
        <c:delete val="0"/>
        <c:axPos val="l"/>
        <c:majorGridlines>
          <c:spPr>
            <a:ln w="12700" cap="flat" cmpd="sng" algn="ctr">
              <a:solidFill>
                <a:schemeClr val="tx1">
                  <a:lumMod val="15000"/>
                  <a:lumOff val="85000"/>
                </a:schemeClr>
              </a:solidFill>
              <a:prstDash val="dash"/>
              <a:round/>
            </a:ln>
            <a:effectLst/>
          </c:spPr>
        </c:majorGridlines>
        <c:title>
          <c:tx>
            <c:rich>
              <a:bodyPr rot="-5400000" spcFirstLastPara="1" vertOverflow="ellipsis" vert="horz" wrap="square" anchor="ctr" anchorCtr="1"/>
              <a:lstStyle/>
              <a:p>
                <a:pPr>
                  <a:defRPr lang="en-US"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050" b="0" i="0" baseline="0">
                    <a:effectLst/>
                  </a:rPr>
                  <a:t>Change in structural primary balance in %  of poten</a:t>
                </a:r>
                <a:r>
                  <a:rPr lang="lt-LT" sz="1050" b="0" i="0" baseline="0">
                    <a:effectLst/>
                  </a:rPr>
                  <a:t>t</a:t>
                </a:r>
                <a:r>
                  <a:rPr lang="en-US" sz="1050" b="0" i="0" baseline="0">
                    <a:effectLst/>
                  </a:rPr>
                  <a:t>ial output (y-xis)</a:t>
                </a:r>
                <a:endParaRPr lang="lt-LT" sz="1050">
                  <a:effectLst/>
                </a:endParaRPr>
              </a:p>
            </c:rich>
          </c:tx>
          <c:layout>
            <c:manualLayout>
              <c:xMode val="edge"/>
              <c:yMode val="edge"/>
              <c:x val="3.4240415030751476E-3"/>
              <c:y val="0.1185207660159491"/>
            </c:manualLayout>
          </c:layout>
          <c:overlay val="0"/>
          <c:spPr>
            <a:noFill/>
            <a:ln>
              <a:noFill/>
            </a:ln>
            <a:effectLst/>
          </c:spPr>
          <c:txPr>
            <a:bodyPr rot="-5400000" spcFirstLastPara="1" vertOverflow="ellipsis" vert="horz" wrap="square" anchor="ctr" anchorCtr="1"/>
            <a:lstStyle/>
            <a:p>
              <a:pPr>
                <a:defRPr lang="en-US"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title>
        <c:numFmt formatCode="0.0;\–0.0" sourceLinked="0"/>
        <c:majorTickMark val="none"/>
        <c:minorTickMark val="none"/>
        <c:tickLblPos val="low"/>
        <c:spPr>
          <a:noFill/>
          <a:ln w="19050" cap="flat" cmpd="sng" algn="ctr">
            <a:solidFill>
              <a:srgbClr val="00244D"/>
            </a:solidFill>
            <a:round/>
          </a:ln>
          <a:effectLst/>
        </c:spPr>
        <c:txPr>
          <a:bodyPr rot="-60000000" spcFirstLastPara="1" vertOverflow="ellipsis" vert="horz" wrap="square" anchor="ctr" anchorCtr="1"/>
          <a:lstStyle/>
          <a:p>
            <a:pPr>
              <a:defRPr lang="en-US"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lt-LT"/>
          </a:p>
        </c:txPr>
        <c:crossAx val="773620832"/>
        <c:crosses val="autoZero"/>
        <c:crossBetween val="midCat"/>
        <c:majorUnit val="1"/>
      </c:valAx>
      <c:spPr>
        <a:noFill/>
        <a:ln>
          <a:solidFill>
            <a:srgbClr val="00244D"/>
          </a:solidFill>
        </a:ln>
        <a:effectLst/>
      </c:spPr>
    </c:plotArea>
    <c:plotVisOnly val="1"/>
    <c:dispBlanksAs val="gap"/>
    <c:showDLblsOverMax val="0"/>
  </c:chart>
  <c:spPr>
    <a:noFill/>
    <a:ln w="9525" cap="flat" cmpd="sng" algn="ctr">
      <a:noFill/>
      <a:round/>
    </a:ln>
    <a:effectLst/>
  </c:spPr>
  <c:txPr>
    <a:bodyPr/>
    <a:lstStyle/>
    <a:p>
      <a:pPr>
        <a:defRPr lang="en-US">
          <a:solidFill>
            <a:schemeClr val="tx1">
              <a:lumMod val="65000"/>
              <a:lumOff val="35000"/>
            </a:schemeClr>
          </a:solidFill>
          <a:latin typeface="Arial" panose="020B0604020202020204" pitchFamily="34" charset="0"/>
          <a:cs typeface="Arial" panose="020B0604020202020204" pitchFamily="34" charset="0"/>
        </a:defRPr>
      </a:pPr>
      <a:endParaRPr lang="lt-LT"/>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0.24748</cdr:x>
      <cdr:y>0.18729</cdr:y>
    </cdr:from>
    <cdr:to>
      <cdr:x>0.24977</cdr:x>
      <cdr:y>0.68329</cdr:y>
    </cdr:to>
    <cdr:cxnSp macro="">
      <cdr:nvCxnSpPr>
        <cdr:cNvPr id="4" name="Tiesioji rodyklės jungtis 3"/>
        <cdr:cNvCxnSpPr/>
      </cdr:nvCxnSpPr>
      <cdr:spPr>
        <a:xfrm xmlns:a="http://schemas.openxmlformats.org/drawingml/2006/main">
          <a:off x="1528900" y="621495"/>
          <a:ext cx="14147" cy="1645920"/>
        </a:xfrm>
        <a:prstGeom xmlns:a="http://schemas.openxmlformats.org/drawingml/2006/main" prst="straightConnector1">
          <a:avLst/>
        </a:prstGeom>
        <a:ln xmlns:a="http://schemas.openxmlformats.org/drawingml/2006/main">
          <a:solidFill>
            <a:schemeClr val="tx1">
              <a:lumMod val="50000"/>
              <a:lumOff val="50000"/>
            </a:schemeClr>
          </a:solidFill>
          <a:headEnd type="triangle"/>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0.26095</cdr:x>
      <cdr:y>0.18736</cdr:y>
    </cdr:from>
    <cdr:to>
      <cdr:x>0.29055</cdr:x>
      <cdr:y>0.68337</cdr:y>
    </cdr:to>
    <cdr:sp macro="" textlink="">
      <cdr:nvSpPr>
        <cdr:cNvPr id="6" name="Dešinysis riestinis skliaustas 5"/>
        <cdr:cNvSpPr/>
      </cdr:nvSpPr>
      <cdr:spPr>
        <a:xfrm xmlns:a="http://schemas.openxmlformats.org/drawingml/2006/main">
          <a:off x="1612122" y="621742"/>
          <a:ext cx="182880" cy="1645920"/>
        </a:xfrm>
        <a:prstGeom xmlns:a="http://schemas.openxmlformats.org/drawingml/2006/main" prst="rightBrace">
          <a:avLst/>
        </a:prstGeom>
        <a:ln xmlns:a="http://schemas.openxmlformats.org/drawingml/2006/main" w="12700">
          <a:solidFill>
            <a:schemeClr val="tx1">
              <a:lumMod val="50000"/>
              <a:lumOff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t"/>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l"/>
          <a:endParaRPr lang="lt-LT" sz="1100"/>
        </a:p>
      </cdr:txBody>
    </cdr:sp>
  </cdr:relSizeAnchor>
  <cdr:relSizeAnchor xmlns:cdr="http://schemas.openxmlformats.org/drawingml/2006/chartDrawing">
    <cdr:from>
      <cdr:x>0.29392</cdr:x>
      <cdr:y>0.35822</cdr:y>
    </cdr:from>
    <cdr:to>
      <cdr:x>0.44291</cdr:x>
      <cdr:y>0.51058</cdr:y>
    </cdr:to>
    <cdr:sp macro="" textlink="">
      <cdr:nvSpPr>
        <cdr:cNvPr id="10" name="TextBox 9"/>
        <cdr:cNvSpPr txBox="1"/>
      </cdr:nvSpPr>
      <cdr:spPr>
        <a:xfrm xmlns:a="http://schemas.openxmlformats.org/drawingml/2006/main">
          <a:off x="2284465" y="1146447"/>
          <a:ext cx="1157983" cy="48761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US" sz="1200">
              <a:solidFill>
                <a:schemeClr val="tx1">
                  <a:lumMod val="65000"/>
                  <a:lumOff val="35000"/>
                </a:schemeClr>
              </a:solidFill>
              <a:effectLst/>
              <a:latin typeface="Arial" panose="020B0604020202020204" pitchFamily="34" charset="0"/>
              <a:ea typeface="+mn-ea"/>
              <a:cs typeface="Arial" panose="020B0604020202020204" pitchFamily="34" charset="0"/>
            </a:rPr>
            <a:t>Error is </a:t>
          </a:r>
          <a:r>
            <a:rPr lang="lt-LT" sz="1200">
              <a:solidFill>
                <a:schemeClr val="tx1">
                  <a:lumMod val="65000"/>
                  <a:lumOff val="35000"/>
                </a:schemeClr>
              </a:solidFill>
              <a:effectLst/>
              <a:latin typeface="Arial" panose="020B0604020202020204" pitchFamily="34" charset="0"/>
              <a:ea typeface="+mn-ea"/>
              <a:cs typeface="Arial" panose="020B0604020202020204" pitchFamily="34" charset="0"/>
            </a:rPr>
            <a:t>179</a:t>
          </a:r>
          <a:r>
            <a:rPr lang="en-US" sz="1200">
              <a:solidFill>
                <a:schemeClr val="tx1">
                  <a:lumMod val="65000"/>
                  <a:lumOff val="35000"/>
                </a:schemeClr>
              </a:solidFill>
              <a:effectLst/>
              <a:latin typeface="Arial" panose="020B0604020202020204" pitchFamily="34" charset="0"/>
              <a:ea typeface="+mn-ea"/>
              <a:cs typeface="Arial" panose="020B0604020202020204" pitchFamily="34" charset="0"/>
            </a:rPr>
            <a:t>.</a:t>
          </a:r>
          <a:r>
            <a:rPr lang="lt-LT" sz="1200">
              <a:solidFill>
                <a:schemeClr val="tx1">
                  <a:lumMod val="65000"/>
                  <a:lumOff val="35000"/>
                </a:schemeClr>
              </a:solidFill>
              <a:effectLst/>
              <a:latin typeface="Arial" panose="020B0604020202020204" pitchFamily="34" charset="0"/>
              <a:ea typeface="+mn-ea"/>
              <a:cs typeface="Arial" panose="020B0604020202020204" pitchFamily="34" charset="0"/>
            </a:rPr>
            <a:t>9</a:t>
          </a:r>
          <a:endParaRPr lang="lt-LT" sz="1200">
            <a:solidFill>
              <a:schemeClr val="tx1">
                <a:lumMod val="65000"/>
                <a:lumOff val="35000"/>
              </a:schemeClr>
            </a:solidFill>
            <a:effectLst/>
            <a:latin typeface="Arial" panose="020B0604020202020204" pitchFamily="34" charset="0"/>
            <a:cs typeface="Arial" panose="020B0604020202020204" pitchFamily="34" charset="0"/>
          </a:endParaRPr>
        </a:p>
        <a:p xmlns:a="http://schemas.openxmlformats.org/drawingml/2006/main">
          <a:endParaRPr lang="lt-LT" sz="1200">
            <a:solidFill>
              <a:schemeClr val="tx1">
                <a:lumMod val="65000"/>
                <a:lumOff val="35000"/>
              </a:schemeClr>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0.59114</cdr:x>
      <cdr:y>0.17417</cdr:y>
    </cdr:from>
    <cdr:to>
      <cdr:x>0.74394</cdr:x>
      <cdr:y>0.33647</cdr:y>
    </cdr:to>
    <cdr:sp macro="" textlink="">
      <cdr:nvSpPr>
        <cdr:cNvPr id="11" name="TextBox 10"/>
        <cdr:cNvSpPr txBox="1"/>
      </cdr:nvSpPr>
      <cdr:spPr>
        <a:xfrm xmlns:a="http://schemas.openxmlformats.org/drawingml/2006/main">
          <a:off x="4594581" y="557414"/>
          <a:ext cx="1187655" cy="5194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a:solidFill>
                <a:schemeClr val="tx1">
                  <a:lumMod val="65000"/>
                  <a:lumOff val="35000"/>
                </a:schemeClr>
              </a:solidFill>
              <a:latin typeface="Arial" panose="020B0604020202020204" pitchFamily="34" charset="0"/>
              <a:cs typeface="Arial" panose="020B0604020202020204" pitchFamily="34" charset="0"/>
            </a:rPr>
            <a:t>Error is </a:t>
          </a:r>
          <a:r>
            <a:rPr lang="lt-LT" sz="1200">
              <a:solidFill>
                <a:schemeClr val="tx1">
                  <a:lumMod val="65000"/>
                  <a:lumOff val="35000"/>
                </a:schemeClr>
              </a:solidFill>
              <a:latin typeface="Arial" panose="020B0604020202020204" pitchFamily="34" charset="0"/>
              <a:cs typeface="Arial" panose="020B0604020202020204" pitchFamily="34" charset="0"/>
            </a:rPr>
            <a:t>38</a:t>
          </a:r>
          <a:r>
            <a:rPr lang="en-US" sz="1200">
              <a:solidFill>
                <a:schemeClr val="tx1">
                  <a:lumMod val="65000"/>
                  <a:lumOff val="35000"/>
                </a:schemeClr>
              </a:solidFill>
              <a:latin typeface="Arial" panose="020B0604020202020204" pitchFamily="34" charset="0"/>
              <a:cs typeface="Arial" panose="020B0604020202020204" pitchFamily="34" charset="0"/>
            </a:rPr>
            <a:t>.</a:t>
          </a:r>
          <a:r>
            <a:rPr lang="lt-LT" sz="1200">
              <a:solidFill>
                <a:schemeClr val="tx1">
                  <a:lumMod val="65000"/>
                  <a:lumOff val="35000"/>
                </a:schemeClr>
              </a:solidFill>
              <a:latin typeface="Arial" panose="020B0604020202020204" pitchFamily="34" charset="0"/>
              <a:cs typeface="Arial" panose="020B0604020202020204" pitchFamily="34" charset="0"/>
            </a:rPr>
            <a:t>4 </a:t>
          </a:r>
        </a:p>
      </cdr:txBody>
    </cdr:sp>
  </cdr:relSizeAnchor>
</c:userShapes>
</file>

<file path=ppt/drawings/drawing2.xml><?xml version="1.0" encoding="utf-8"?>
<c:userShapes xmlns:c="http://schemas.openxmlformats.org/drawingml/2006/chart">
  <cdr:relSizeAnchor xmlns:cdr="http://schemas.openxmlformats.org/drawingml/2006/chartDrawing">
    <cdr:from>
      <cdr:x>0.28258</cdr:x>
      <cdr:y>0.29461</cdr:y>
    </cdr:from>
    <cdr:to>
      <cdr:x>0.62908</cdr:x>
      <cdr:y>0.37797</cdr:y>
    </cdr:to>
    <cdr:sp macro="" textlink="">
      <cdr:nvSpPr>
        <cdr:cNvPr id="5" name="TextBox 4"/>
        <cdr:cNvSpPr txBox="1"/>
      </cdr:nvSpPr>
      <cdr:spPr>
        <a:xfrm xmlns:a="http://schemas.openxmlformats.org/drawingml/2006/main">
          <a:off x="1153900" y="1002966"/>
          <a:ext cx="1414907" cy="2837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t-LT" sz="1400">
              <a:latin typeface="Arial" panose="020B0604020202020204" pitchFamily="34" charset="0"/>
              <a:cs typeface="Arial" panose="020B0604020202020204" pitchFamily="34" charset="0"/>
            </a:rPr>
            <a:t>103</a:t>
          </a:r>
          <a:r>
            <a:rPr lang="en-US" sz="1400">
              <a:latin typeface="Arial" panose="020B0604020202020204" pitchFamily="34" charset="0"/>
              <a:cs typeface="Arial" panose="020B0604020202020204" pitchFamily="34" charset="0"/>
            </a:rPr>
            <a:t>.</a:t>
          </a:r>
          <a:r>
            <a:rPr lang="lt-LT" sz="1400">
              <a:latin typeface="Arial" panose="020B0604020202020204" pitchFamily="34" charset="0"/>
              <a:cs typeface="Arial" panose="020B0604020202020204" pitchFamily="34" charset="0"/>
            </a:rPr>
            <a:t>0</a:t>
          </a:r>
        </a:p>
      </cdr:txBody>
    </cdr:sp>
  </cdr:relSizeAnchor>
  <cdr:relSizeAnchor xmlns:cdr="http://schemas.openxmlformats.org/drawingml/2006/chartDrawing">
    <cdr:from>
      <cdr:x>0.61551</cdr:x>
      <cdr:y>0.19279</cdr:y>
    </cdr:from>
    <cdr:to>
      <cdr:x>0.95756</cdr:x>
      <cdr:y>0.28803</cdr:y>
    </cdr:to>
    <cdr:sp macro="" textlink="">
      <cdr:nvSpPr>
        <cdr:cNvPr id="7" name="TextBox 6"/>
        <cdr:cNvSpPr txBox="1"/>
      </cdr:nvSpPr>
      <cdr:spPr>
        <a:xfrm xmlns:a="http://schemas.openxmlformats.org/drawingml/2006/main">
          <a:off x="2532703" y="617014"/>
          <a:ext cx="1407459"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lt-LT" sz="1400">
              <a:latin typeface="Arial" panose="020B0604020202020204" pitchFamily="34" charset="0"/>
              <a:cs typeface="Arial" panose="020B0604020202020204" pitchFamily="34" charset="0"/>
            </a:rPr>
            <a:t>221</a:t>
          </a:r>
          <a:r>
            <a:rPr lang="en-US" sz="1400">
              <a:latin typeface="Arial" panose="020B0604020202020204" pitchFamily="34" charset="0"/>
              <a:cs typeface="Arial" panose="020B0604020202020204" pitchFamily="34" charset="0"/>
            </a:rPr>
            <a:t>.</a:t>
          </a:r>
          <a:r>
            <a:rPr lang="lt-LT" sz="1400">
              <a:latin typeface="Arial" panose="020B0604020202020204" pitchFamily="34" charset="0"/>
              <a:cs typeface="Arial" panose="020B0604020202020204" pitchFamily="34" charset="0"/>
            </a:rPr>
            <a:t>2 </a:t>
          </a:r>
        </a:p>
      </cdr:txBody>
    </cdr:sp>
  </cdr:relSizeAnchor>
</c:userShapes>
</file>

<file path=ppt/drawings/drawing3.xml><?xml version="1.0" encoding="utf-8"?>
<c:userShapes xmlns:c="http://schemas.openxmlformats.org/drawingml/2006/chart">
  <cdr:relSizeAnchor xmlns:cdr="http://schemas.openxmlformats.org/drawingml/2006/chartDrawing">
    <cdr:from>
      <cdr:x>0.1009</cdr:x>
      <cdr:y>0.02403</cdr:y>
    </cdr:from>
    <cdr:to>
      <cdr:x>0.50013</cdr:x>
      <cdr:y>0.11198</cdr:y>
    </cdr:to>
    <cdr:sp macro="" textlink="">
      <cdr:nvSpPr>
        <cdr:cNvPr id="2" name="Rectangle 1"/>
        <cdr:cNvSpPr/>
      </cdr:nvSpPr>
      <cdr:spPr>
        <a:xfrm xmlns:a="http://schemas.openxmlformats.org/drawingml/2006/main">
          <a:off x="661424" y="87892"/>
          <a:ext cx="2617073" cy="3216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t-LT" sz="1100">
              <a:solidFill>
                <a:schemeClr val="bg2">
                  <a:lumMod val="50000"/>
                </a:schemeClr>
              </a:solidFill>
              <a:effectLst/>
              <a:latin typeface="Arial" panose="020B0604020202020204" pitchFamily="34" charset="0"/>
              <a:ea typeface="+mn-ea"/>
              <a:cs typeface="Arial" panose="020B0604020202020204" pitchFamily="34" charset="0"/>
            </a:rPr>
            <a:t>pro-cyclical</a:t>
          </a:r>
          <a:r>
            <a:rPr lang="lt-LT" sz="1100" baseline="0">
              <a:solidFill>
                <a:schemeClr val="bg2">
                  <a:lumMod val="50000"/>
                </a:schemeClr>
              </a:solidFill>
              <a:effectLst/>
              <a:latin typeface="Arial" panose="020B0604020202020204" pitchFamily="34" charset="0"/>
              <a:ea typeface="+mn-ea"/>
              <a:cs typeface="Arial" panose="020B0604020202020204" pitchFamily="34" charset="0"/>
            </a:rPr>
            <a:t> contractive fiscal policy</a:t>
          </a:r>
          <a:endParaRPr lang="lt-LT">
            <a:solidFill>
              <a:schemeClr val="bg2">
                <a:lumMod val="50000"/>
              </a:schemeClr>
            </a:solidFill>
            <a:effectLst/>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0.10161</cdr:x>
      <cdr:y>0.7706</cdr:y>
    </cdr:from>
    <cdr:to>
      <cdr:x>0.45604</cdr:x>
      <cdr:y>0.8981</cdr:y>
    </cdr:to>
    <cdr:sp macro="" textlink="">
      <cdr:nvSpPr>
        <cdr:cNvPr id="3" name="Rectangle 2"/>
        <cdr:cNvSpPr/>
      </cdr:nvSpPr>
      <cdr:spPr>
        <a:xfrm xmlns:a="http://schemas.openxmlformats.org/drawingml/2006/main">
          <a:off x="778871" y="2466228"/>
          <a:ext cx="2716805" cy="40805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US" sz="1100">
              <a:solidFill>
                <a:schemeClr val="bg2">
                  <a:lumMod val="50000"/>
                </a:schemeClr>
              </a:solidFill>
              <a:effectLst/>
              <a:latin typeface="Arial" panose="020B0604020202020204" pitchFamily="34" charset="0"/>
              <a:ea typeface="+mn-ea"/>
              <a:cs typeface="Arial" panose="020B0604020202020204" pitchFamily="34" charset="0"/>
            </a:rPr>
            <a:t>counter</a:t>
          </a:r>
          <a:r>
            <a:rPr lang="lt-LT" sz="1100">
              <a:solidFill>
                <a:schemeClr val="bg2">
                  <a:lumMod val="50000"/>
                </a:schemeClr>
              </a:solidFill>
              <a:effectLst/>
              <a:latin typeface="Arial" panose="020B0604020202020204" pitchFamily="34" charset="0"/>
              <a:ea typeface="+mn-ea"/>
              <a:cs typeface="Arial" panose="020B0604020202020204" pitchFamily="34" charset="0"/>
            </a:rPr>
            <a:t>-cyclical</a:t>
          </a:r>
          <a:r>
            <a:rPr lang="lt-LT" sz="1100" baseline="0">
              <a:solidFill>
                <a:schemeClr val="bg2">
                  <a:lumMod val="50000"/>
                </a:schemeClr>
              </a:solidFill>
              <a:effectLst/>
              <a:latin typeface="Arial" panose="020B0604020202020204" pitchFamily="34" charset="0"/>
              <a:ea typeface="+mn-ea"/>
              <a:cs typeface="Arial" panose="020B0604020202020204" pitchFamily="34" charset="0"/>
            </a:rPr>
            <a:t> expansive fiscal policy</a:t>
          </a:r>
          <a:endParaRPr lang="lt-LT">
            <a:solidFill>
              <a:schemeClr val="bg2">
                <a:lumMod val="50000"/>
              </a:schemeClr>
            </a:solidFill>
            <a:effectLst/>
            <a:latin typeface="Arial" panose="020B0604020202020204" pitchFamily="34" charset="0"/>
            <a:cs typeface="Arial" panose="020B0604020202020204" pitchFamily="34" charset="0"/>
          </a:endParaRPr>
        </a:p>
        <a:p xmlns:a="http://schemas.openxmlformats.org/drawingml/2006/main">
          <a:endParaRPr lang="lt-LT" sz="1100">
            <a:solidFill>
              <a:schemeClr val="tx1">
                <a:lumMod val="65000"/>
                <a:lumOff val="35000"/>
              </a:schemeClr>
            </a:solidFill>
            <a:latin typeface="Segoe UI" panose="020B0502040204020203" pitchFamily="34" charset="0"/>
            <a:cs typeface="Segoe UI" panose="020B0502040204020203" pitchFamily="34" charset="0"/>
          </a:endParaRPr>
        </a:p>
      </cdr:txBody>
    </cdr:sp>
  </cdr:relSizeAnchor>
  <cdr:relSizeAnchor xmlns:cdr="http://schemas.openxmlformats.org/drawingml/2006/chartDrawing">
    <cdr:from>
      <cdr:x>0.66877</cdr:x>
      <cdr:y>0.77833</cdr:y>
    </cdr:from>
    <cdr:to>
      <cdr:x>0.98151</cdr:x>
      <cdr:y>0.89833</cdr:y>
    </cdr:to>
    <cdr:sp macro="" textlink="">
      <cdr:nvSpPr>
        <cdr:cNvPr id="4" name="Rectangle 3"/>
        <cdr:cNvSpPr/>
      </cdr:nvSpPr>
      <cdr:spPr>
        <a:xfrm xmlns:a="http://schemas.openxmlformats.org/drawingml/2006/main">
          <a:off x="5126356" y="2490978"/>
          <a:ext cx="2397208" cy="3840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t-LT" sz="1100">
              <a:solidFill>
                <a:schemeClr val="bg2">
                  <a:lumMod val="50000"/>
                </a:schemeClr>
              </a:solidFill>
              <a:effectLst/>
              <a:latin typeface="Arial" panose="020B0604020202020204" pitchFamily="34" charset="0"/>
              <a:ea typeface="+mn-ea"/>
              <a:cs typeface="Arial" panose="020B0604020202020204" pitchFamily="34" charset="0"/>
            </a:rPr>
            <a:t>pro-cyclical expansive fiscal policy</a:t>
          </a:r>
          <a:endParaRPr lang="lt-LT">
            <a:solidFill>
              <a:schemeClr val="bg2">
                <a:lumMod val="50000"/>
              </a:schemeClr>
            </a:solidFill>
            <a:effectLst/>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0.62404</cdr:x>
      <cdr:y>0.02439</cdr:y>
    </cdr:from>
    <cdr:to>
      <cdr:x>0.97477</cdr:x>
      <cdr:y>0.11559</cdr:y>
    </cdr:to>
    <cdr:sp macro="" textlink="">
      <cdr:nvSpPr>
        <cdr:cNvPr id="5" name="Rectangle 4"/>
        <cdr:cNvSpPr/>
      </cdr:nvSpPr>
      <cdr:spPr>
        <a:xfrm xmlns:a="http://schemas.openxmlformats.org/drawingml/2006/main">
          <a:off x="4783457" y="78058"/>
          <a:ext cx="2688444" cy="2918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solidFill>
                <a:schemeClr val="bg2">
                  <a:lumMod val="50000"/>
                </a:schemeClr>
              </a:solidFill>
              <a:effectLst/>
              <a:latin typeface="Arial" panose="020B0604020202020204" pitchFamily="34" charset="0"/>
              <a:ea typeface="+mn-ea"/>
              <a:cs typeface="Arial" panose="020B0604020202020204" pitchFamily="34" charset="0"/>
            </a:rPr>
            <a:t>counter</a:t>
          </a:r>
          <a:r>
            <a:rPr lang="lt-LT" sz="1100">
              <a:solidFill>
                <a:schemeClr val="bg2">
                  <a:lumMod val="50000"/>
                </a:schemeClr>
              </a:solidFill>
              <a:effectLst/>
              <a:latin typeface="Arial" panose="020B0604020202020204" pitchFamily="34" charset="0"/>
              <a:ea typeface="+mn-ea"/>
              <a:cs typeface="Arial" panose="020B0604020202020204" pitchFamily="34" charset="0"/>
            </a:rPr>
            <a:t>-cyclical</a:t>
          </a:r>
          <a:r>
            <a:rPr lang="lt-LT" sz="1100" baseline="0">
              <a:solidFill>
                <a:schemeClr val="bg2">
                  <a:lumMod val="50000"/>
                </a:schemeClr>
              </a:solidFill>
              <a:effectLst/>
              <a:latin typeface="Arial" panose="020B0604020202020204" pitchFamily="34" charset="0"/>
              <a:ea typeface="+mn-ea"/>
              <a:cs typeface="Arial" panose="020B0604020202020204" pitchFamily="34" charset="0"/>
            </a:rPr>
            <a:t> contractive fiscal policy</a:t>
          </a:r>
          <a:endParaRPr lang="lt-LT">
            <a:solidFill>
              <a:schemeClr val="bg2">
                <a:lumMod val="50000"/>
              </a:schemeClr>
            </a:solidFill>
            <a:effectLst/>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B916E-925E-46B2-9440-5E6381DC9753}" type="datetimeFigureOut">
              <a:rPr lang="en-US" smtClean="0"/>
              <a:t>6/8/2018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92F0CD-57B1-4B3A-993B-EEE4FF5AC74C}" type="slidenum">
              <a:rPr lang="en-US" smtClean="0"/>
              <a:t>‹#›</a:t>
            </a:fld>
            <a:endParaRPr lang="en-US"/>
          </a:p>
        </p:txBody>
      </p:sp>
    </p:spTree>
    <p:extLst>
      <p:ext uri="{BB962C8B-B14F-4D97-AF65-F5344CB8AC3E}">
        <p14:creationId xmlns:p14="http://schemas.microsoft.com/office/powerpoint/2010/main" val="3262305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F0673A-CADC-42E7-878E-EAC5FDD81301}" type="datetimeFigureOut">
              <a:rPr lang="en-US" smtClean="0"/>
              <a:t>6/8/2018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904C6F-C361-4819-B946-219A9B3EF9FA}" type="slidenum">
              <a:rPr lang="en-US" smtClean="0"/>
              <a:t>‹#›</a:t>
            </a:fld>
            <a:endParaRPr lang="en-US"/>
          </a:p>
        </p:txBody>
      </p:sp>
    </p:spTree>
    <p:extLst>
      <p:ext uri="{BB962C8B-B14F-4D97-AF65-F5344CB8AC3E}">
        <p14:creationId xmlns:p14="http://schemas.microsoft.com/office/powerpoint/2010/main" val="833122575"/>
      </p:ext>
    </p:extLst>
  </p:cSld>
  <p:clrMap bg1="lt1" tx1="dk1" bg2="lt2" tx2="dk2" accent1="accent1" accent2="accent2" accent3="accent3" accent4="accent4" accent5="accent5" accent6="accent6" hlink="hlink" folHlink="folHlink"/>
  <p:notesStyle>
    <a:lvl1pPr marL="0" algn="l" defTabSz="713232" rtl="0" eaLnBrk="1" latinLnBrk="0" hangingPunct="1">
      <a:defRPr sz="900" kern="1200">
        <a:solidFill>
          <a:schemeClr val="tx1"/>
        </a:solidFill>
        <a:latin typeface="+mn-lt"/>
        <a:ea typeface="+mn-ea"/>
        <a:cs typeface="+mn-cs"/>
      </a:defRPr>
    </a:lvl1pPr>
    <a:lvl2pPr marL="356616" algn="l" defTabSz="713232" rtl="0" eaLnBrk="1" latinLnBrk="0" hangingPunct="1">
      <a:defRPr sz="900" kern="1200">
        <a:solidFill>
          <a:schemeClr val="tx1"/>
        </a:solidFill>
        <a:latin typeface="+mn-lt"/>
        <a:ea typeface="+mn-ea"/>
        <a:cs typeface="+mn-cs"/>
      </a:defRPr>
    </a:lvl2pPr>
    <a:lvl3pPr marL="713232" algn="l" defTabSz="713232" rtl="0" eaLnBrk="1" latinLnBrk="0" hangingPunct="1">
      <a:defRPr sz="900" kern="1200">
        <a:solidFill>
          <a:schemeClr val="tx1"/>
        </a:solidFill>
        <a:latin typeface="+mn-lt"/>
        <a:ea typeface="+mn-ea"/>
        <a:cs typeface="+mn-cs"/>
      </a:defRPr>
    </a:lvl3pPr>
    <a:lvl4pPr marL="1069848" algn="l" defTabSz="713232" rtl="0" eaLnBrk="1" latinLnBrk="0" hangingPunct="1">
      <a:defRPr sz="900" kern="1200">
        <a:solidFill>
          <a:schemeClr val="tx1"/>
        </a:solidFill>
        <a:latin typeface="+mn-lt"/>
        <a:ea typeface="+mn-ea"/>
        <a:cs typeface="+mn-cs"/>
      </a:defRPr>
    </a:lvl4pPr>
    <a:lvl5pPr marL="1426464" algn="l" defTabSz="713232" rtl="0" eaLnBrk="1" latinLnBrk="0" hangingPunct="1">
      <a:defRPr sz="900" kern="1200">
        <a:solidFill>
          <a:schemeClr val="tx1"/>
        </a:solidFill>
        <a:latin typeface="+mn-lt"/>
        <a:ea typeface="+mn-ea"/>
        <a:cs typeface="+mn-cs"/>
      </a:defRPr>
    </a:lvl5pPr>
    <a:lvl6pPr marL="1783080" algn="l" defTabSz="713232" rtl="0" eaLnBrk="1" latinLnBrk="0" hangingPunct="1">
      <a:defRPr sz="900" kern="1200">
        <a:solidFill>
          <a:schemeClr val="tx1"/>
        </a:solidFill>
        <a:latin typeface="+mn-lt"/>
        <a:ea typeface="+mn-ea"/>
        <a:cs typeface="+mn-cs"/>
      </a:defRPr>
    </a:lvl6pPr>
    <a:lvl7pPr marL="2139696" algn="l" defTabSz="713232" rtl="0" eaLnBrk="1" latinLnBrk="0" hangingPunct="1">
      <a:defRPr sz="900" kern="1200">
        <a:solidFill>
          <a:schemeClr val="tx1"/>
        </a:solidFill>
        <a:latin typeface="+mn-lt"/>
        <a:ea typeface="+mn-ea"/>
        <a:cs typeface="+mn-cs"/>
      </a:defRPr>
    </a:lvl7pPr>
    <a:lvl8pPr marL="2496312" algn="l" defTabSz="713232" rtl="0" eaLnBrk="1" latinLnBrk="0" hangingPunct="1">
      <a:defRPr sz="900" kern="1200">
        <a:solidFill>
          <a:schemeClr val="tx1"/>
        </a:solidFill>
        <a:latin typeface="+mn-lt"/>
        <a:ea typeface="+mn-ea"/>
        <a:cs typeface="+mn-cs"/>
      </a:defRPr>
    </a:lvl8pPr>
    <a:lvl9pPr marL="2852928" algn="l" defTabSz="713232"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Pasirinktinis maketas">
    <p:bg>
      <p:bgPr>
        <a:solidFill>
          <a:srgbClr val="00244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55461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Pasirinktinis maketas">
    <p:bg>
      <p:bgPr>
        <a:solidFill>
          <a:srgbClr val="00244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12212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vadinimas">
    <p:spTree>
      <p:nvGrpSpPr>
        <p:cNvPr id="1" name=""/>
        <p:cNvGrpSpPr/>
        <p:nvPr/>
      </p:nvGrpSpPr>
      <p:grpSpPr>
        <a:xfrm>
          <a:off x="0" y="0"/>
          <a:ext cx="0" cy="0"/>
          <a:chOff x="0" y="0"/>
          <a:chExt cx="0" cy="0"/>
        </a:xfrm>
      </p:grpSpPr>
      <p:pic>
        <p:nvPicPr>
          <p:cNvPr id="7"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364380"/>
            <a:ext cx="9144000" cy="2770348"/>
          </a:xfrm>
          <a:prstGeom prst="rect">
            <a:avLst/>
          </a:prstGeom>
        </p:spPr>
      </p:pic>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2"/>
          <p:cNvSpPr>
            <a:spLocks noGrp="1"/>
          </p:cNvSpPr>
          <p:nvPr>
            <p:ph type="title" hasCustomPrompt="1"/>
          </p:nvPr>
        </p:nvSpPr>
        <p:spPr>
          <a:xfrm>
            <a:off x="387820" y="1689829"/>
            <a:ext cx="8368363" cy="495383"/>
          </a:xfrm>
          <a:prstGeom prst="rect">
            <a:avLst/>
          </a:prstGeom>
        </p:spPr>
        <p:txBody>
          <a:bodyPr lIns="0" tIns="0" rIns="0" bIns="0" anchor="ctr"/>
          <a:lstStyle>
            <a:lvl1pPr algn="ctr">
              <a:defRPr sz="3600">
                <a:solidFill>
                  <a:srgbClr val="00244D"/>
                </a:solidFill>
              </a:defRPr>
            </a:lvl1pPr>
          </a:lstStyle>
          <a:p>
            <a:r>
              <a:rPr lang="lt-LT" dirty="0" smtClean="0"/>
              <a:t>Pavadinimas</a:t>
            </a:r>
            <a:endParaRPr lang="en-US" dirty="0"/>
          </a:p>
        </p:txBody>
      </p:sp>
      <p:sp>
        <p:nvSpPr>
          <p:cNvPr id="10" name="Teksto vietos rezervavimo ženklas 9"/>
          <p:cNvSpPr>
            <a:spLocks noGrp="1"/>
          </p:cNvSpPr>
          <p:nvPr>
            <p:ph type="body" sz="quarter" idx="10" hasCustomPrompt="1"/>
          </p:nvPr>
        </p:nvSpPr>
        <p:spPr>
          <a:xfrm>
            <a:off x="364363" y="2984438"/>
            <a:ext cx="8415274" cy="502475"/>
          </a:xfrm>
          <a:prstGeom prst="rect">
            <a:avLst/>
          </a:prstGeom>
        </p:spPr>
        <p:txBody>
          <a:bodyPr/>
          <a:lstStyle>
            <a:lvl1pPr marL="0" indent="0" algn="ctr">
              <a:buNone/>
              <a:defRPr sz="2400">
                <a:solidFill>
                  <a:srgbClr val="00244D"/>
                </a:solidFill>
              </a:defRPr>
            </a:lvl1pPr>
          </a:lstStyle>
          <a:p>
            <a:pPr lvl="0"/>
            <a:r>
              <a:rPr lang="lt-LT" dirty="0" smtClean="0"/>
              <a:t>Pranešėjas</a:t>
            </a:r>
          </a:p>
        </p:txBody>
      </p:sp>
      <p:sp>
        <p:nvSpPr>
          <p:cNvPr id="11" name="Teksto vietos rezervavimo ženklas 9"/>
          <p:cNvSpPr>
            <a:spLocks noGrp="1"/>
          </p:cNvSpPr>
          <p:nvPr>
            <p:ph type="body" sz="quarter" idx="12" hasCustomPrompt="1"/>
          </p:nvPr>
        </p:nvSpPr>
        <p:spPr>
          <a:xfrm>
            <a:off x="364363" y="3498316"/>
            <a:ext cx="8415274" cy="502475"/>
          </a:xfrm>
          <a:prstGeom prst="rect">
            <a:avLst/>
          </a:prstGeom>
        </p:spPr>
        <p:txBody>
          <a:bodyPr/>
          <a:lstStyle>
            <a:lvl1pPr marL="0" indent="0" algn="ctr">
              <a:buNone/>
              <a:defRPr sz="1600">
                <a:solidFill>
                  <a:srgbClr val="00244D"/>
                </a:solidFill>
              </a:defRPr>
            </a:lvl1pPr>
          </a:lstStyle>
          <a:p>
            <a:pPr lvl="0"/>
            <a:r>
              <a:rPr lang="lt-LT" dirty="0" smtClean="0"/>
              <a:t>Pareigos</a:t>
            </a:r>
          </a:p>
        </p:txBody>
      </p:sp>
    </p:spTree>
    <p:extLst>
      <p:ext uri="{BB962C8B-B14F-4D97-AF65-F5344CB8AC3E}">
        <p14:creationId xmlns:p14="http://schemas.microsoft.com/office/powerpoint/2010/main" val="14500254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as 1">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ksto vietos rezervavimo ženklas 3"/>
          <p:cNvSpPr>
            <a:spLocks noGrp="1"/>
          </p:cNvSpPr>
          <p:nvPr>
            <p:ph type="body" sz="quarter" idx="12" hasCustomPrompt="1"/>
          </p:nvPr>
        </p:nvSpPr>
        <p:spPr>
          <a:xfrm>
            <a:off x="457195" y="2385472"/>
            <a:ext cx="6021388"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a:t>
            </a:r>
            <a:endParaRPr lang="lt-LT" sz="1200" dirty="0">
              <a:solidFill>
                <a:schemeClr val="tx2">
                  <a:lumMod val="75000"/>
                  <a:lumOff val="25000"/>
                </a:schemeClr>
              </a:solidFill>
            </a:endParaRPr>
          </a:p>
        </p:txBody>
      </p:sp>
      <p:sp>
        <p:nvSpPr>
          <p:cNvPr id="15" name="Teksto vietos rezervavimo ženklas 14"/>
          <p:cNvSpPr>
            <a:spLocks noGrp="1"/>
          </p:cNvSpPr>
          <p:nvPr>
            <p:ph type="body" sz="quarter" idx="13"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18" name="Teksto vietos rezervavimo ženklas 17"/>
          <p:cNvSpPr>
            <a:spLocks noGrp="1"/>
          </p:cNvSpPr>
          <p:nvPr>
            <p:ph type="body" sz="quarter" idx="14"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pic>
        <p:nvPicPr>
          <p:cNvPr id="13" name="Paveikslėlis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40523846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as 2">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ksto vietos rezervavimo ženklas 3"/>
          <p:cNvSpPr>
            <a:spLocks noGrp="1"/>
          </p:cNvSpPr>
          <p:nvPr>
            <p:ph type="body" sz="quarter" idx="12" hasCustomPrompt="1"/>
          </p:nvPr>
        </p:nvSpPr>
        <p:spPr>
          <a:xfrm>
            <a:off x="457196" y="2385472"/>
            <a:ext cx="3129285"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a:t>
            </a:r>
            <a:endParaRPr lang="lt-LT" sz="1200" dirty="0">
              <a:solidFill>
                <a:schemeClr val="tx2">
                  <a:lumMod val="75000"/>
                  <a:lumOff val="25000"/>
                </a:schemeClr>
              </a:solidFill>
            </a:endParaRPr>
          </a:p>
        </p:txBody>
      </p:sp>
      <p:sp>
        <p:nvSpPr>
          <p:cNvPr id="17" name="Teksto vietos rezervavimo ženklas 3"/>
          <p:cNvSpPr>
            <a:spLocks noGrp="1"/>
          </p:cNvSpPr>
          <p:nvPr>
            <p:ph type="body" sz="quarter" idx="15" hasCustomPrompt="1"/>
          </p:nvPr>
        </p:nvSpPr>
        <p:spPr>
          <a:xfrm>
            <a:off x="3875397" y="2385472"/>
            <a:ext cx="3129285"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a:t>
            </a:r>
            <a:endParaRPr lang="lt-LT" sz="1200" dirty="0">
              <a:solidFill>
                <a:schemeClr val="tx2">
                  <a:lumMod val="75000"/>
                  <a:lumOff val="25000"/>
                </a:schemeClr>
              </a:solidFill>
            </a:endParaRPr>
          </a:p>
        </p:txBody>
      </p:sp>
      <p:sp>
        <p:nvSpPr>
          <p:cNvPr id="19" name="Teksto vietos rezervavimo ženklas 14"/>
          <p:cNvSpPr>
            <a:spLocks noGrp="1"/>
          </p:cNvSpPr>
          <p:nvPr>
            <p:ph type="body" sz="quarter" idx="13"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20" name="Teksto vietos rezervavimo ženklas 17"/>
          <p:cNvSpPr>
            <a:spLocks noGrp="1"/>
          </p:cNvSpPr>
          <p:nvPr>
            <p:ph type="body" sz="quarter" idx="14"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pic>
        <p:nvPicPr>
          <p:cNvPr id="13" name="Paveikslėlis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16227928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as 3">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ksto vietos rezervavimo ženklas 3"/>
          <p:cNvSpPr>
            <a:spLocks noGrp="1"/>
          </p:cNvSpPr>
          <p:nvPr>
            <p:ph type="body" sz="quarter" idx="12" hasCustomPrompt="1"/>
          </p:nvPr>
        </p:nvSpPr>
        <p:spPr>
          <a:xfrm>
            <a:off x="457195"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a:t>
            </a:r>
            <a:endParaRPr lang="lt-LT" sz="1200" dirty="0">
              <a:solidFill>
                <a:schemeClr val="tx2">
                  <a:lumMod val="75000"/>
                  <a:lumOff val="25000"/>
                </a:schemeClr>
              </a:solidFill>
            </a:endParaRPr>
          </a:p>
        </p:txBody>
      </p:sp>
      <p:sp>
        <p:nvSpPr>
          <p:cNvPr id="13" name="Teksto vietos rezervavimo ženklas 14"/>
          <p:cNvSpPr>
            <a:spLocks noGrp="1"/>
          </p:cNvSpPr>
          <p:nvPr>
            <p:ph type="body" sz="quarter" idx="14"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14" name="Teksto vietos rezervavimo ženklas 17"/>
          <p:cNvSpPr>
            <a:spLocks noGrp="1"/>
          </p:cNvSpPr>
          <p:nvPr>
            <p:ph type="body" sz="quarter" idx="15"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sp>
        <p:nvSpPr>
          <p:cNvPr id="15" name="Teksto vietos rezervavimo ženklas 3"/>
          <p:cNvSpPr>
            <a:spLocks noGrp="1"/>
          </p:cNvSpPr>
          <p:nvPr>
            <p:ph type="body" sz="quarter" idx="16" hasCustomPrompt="1"/>
          </p:nvPr>
        </p:nvSpPr>
        <p:spPr>
          <a:xfrm>
            <a:off x="2660326"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a:t>
            </a:r>
            <a:endParaRPr lang="lt-LT" sz="1200" dirty="0">
              <a:solidFill>
                <a:schemeClr val="tx2">
                  <a:lumMod val="75000"/>
                  <a:lumOff val="25000"/>
                </a:schemeClr>
              </a:solidFill>
            </a:endParaRPr>
          </a:p>
        </p:txBody>
      </p:sp>
      <p:sp>
        <p:nvSpPr>
          <p:cNvPr id="16" name="Teksto vietos rezervavimo ženklas 3"/>
          <p:cNvSpPr>
            <a:spLocks noGrp="1"/>
          </p:cNvSpPr>
          <p:nvPr>
            <p:ph type="body" sz="quarter" idx="17" hasCustomPrompt="1"/>
          </p:nvPr>
        </p:nvSpPr>
        <p:spPr>
          <a:xfrm>
            <a:off x="4863455"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a:t>
            </a:r>
            <a:endParaRPr lang="lt-LT" sz="1200" dirty="0">
              <a:solidFill>
                <a:schemeClr val="tx2">
                  <a:lumMod val="75000"/>
                  <a:lumOff val="25000"/>
                </a:schemeClr>
              </a:solidFill>
            </a:endParaRPr>
          </a:p>
        </p:txBody>
      </p:sp>
      <p:pic>
        <p:nvPicPr>
          <p:cNvPr id="17" name="Paveikslėlis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41590218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ščia skaidrė">
    <p:spTree>
      <p:nvGrpSpPr>
        <p:cNvPr id="1" name=""/>
        <p:cNvGrpSpPr/>
        <p:nvPr/>
      </p:nvGrpSpPr>
      <p:grpSpPr>
        <a:xfrm>
          <a:off x="0" y="0"/>
          <a:ext cx="0" cy="0"/>
          <a:chOff x="0" y="0"/>
          <a:chExt cx="0" cy="0"/>
        </a:xfrm>
      </p:grpSpPr>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aveikslėlis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329119261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Main Slide">
    <p:spTree>
      <p:nvGrpSpPr>
        <p:cNvPr id="1" name=""/>
        <p:cNvGrpSpPr/>
        <p:nvPr/>
      </p:nvGrpSpPr>
      <p:grpSpPr>
        <a:xfrm>
          <a:off x="0" y="0"/>
          <a:ext cx="0" cy="0"/>
          <a:chOff x="0" y="0"/>
          <a:chExt cx="0" cy="0"/>
        </a:xfrm>
      </p:grpSpPr>
      <p:sp>
        <p:nvSpPr>
          <p:cNvPr id="7" name="Stačiakampis 6"/>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1141406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in Slide">
    <p:spTree>
      <p:nvGrpSpPr>
        <p:cNvPr id="1" name=""/>
        <p:cNvGrpSpPr/>
        <p:nvPr/>
      </p:nvGrpSpPr>
      <p:grpSpPr>
        <a:xfrm>
          <a:off x="0" y="0"/>
          <a:ext cx="0" cy="0"/>
          <a:chOff x="0" y="0"/>
          <a:chExt cx="0" cy="0"/>
        </a:xfrm>
      </p:grpSpPr>
      <p:sp>
        <p:nvSpPr>
          <p:cNvPr id="7" name="Stačiakampis 6"/>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ačiakampis 5"/>
          <p:cNvSpPr/>
          <p:nvPr userDrawn="1"/>
        </p:nvSpPr>
        <p:spPr>
          <a:xfrm>
            <a:off x="0" y="0"/>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Paveikslėlio vietos rezervavimo ženklas 10"/>
          <p:cNvSpPr>
            <a:spLocks noGrp="1"/>
          </p:cNvSpPr>
          <p:nvPr>
            <p:ph type="pic" sz="quarter" idx="10"/>
          </p:nvPr>
        </p:nvSpPr>
        <p:spPr>
          <a:xfrm>
            <a:off x="5619750" y="1762125"/>
            <a:ext cx="1952625" cy="2000250"/>
          </a:xfrm>
          <a:prstGeom prst="rect">
            <a:avLst/>
          </a:prstGeom>
        </p:spPr>
        <p:txBody>
          <a:bodyPr/>
          <a:lstStyle/>
          <a:p>
            <a:endParaRPr lang="lt-LT"/>
          </a:p>
        </p:txBody>
      </p:sp>
      <p:pic>
        <p:nvPicPr>
          <p:cNvPr id="8" name="Paveikslėlis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09" y="139229"/>
            <a:ext cx="1648493" cy="564505"/>
          </a:xfrm>
          <a:prstGeom prst="rect">
            <a:avLst/>
          </a:prstGeom>
        </p:spPr>
      </p:pic>
    </p:spTree>
    <p:extLst>
      <p:ext uri="{BB962C8B-B14F-4D97-AF65-F5344CB8AC3E}">
        <p14:creationId xmlns:p14="http://schemas.microsoft.com/office/powerpoint/2010/main" val="3004817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theme" Target="../theme/theme3.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244D"/>
        </a:solidFill>
        <a:effectLst/>
      </p:bgPr>
    </p:bg>
    <p:spTree>
      <p:nvGrpSpPr>
        <p:cNvPr id="1" name=""/>
        <p:cNvGrpSpPr/>
        <p:nvPr/>
      </p:nvGrpSpPr>
      <p:grpSpPr>
        <a:xfrm>
          <a:off x="0" y="0"/>
          <a:ext cx="0" cy="0"/>
          <a:chOff x="0" y="0"/>
          <a:chExt cx="0" cy="0"/>
        </a:xfrm>
      </p:grpSpPr>
      <p:grpSp>
        <p:nvGrpSpPr>
          <p:cNvPr id="49" name="Grupė 48"/>
          <p:cNvGrpSpPr/>
          <p:nvPr userDrawn="1"/>
        </p:nvGrpSpPr>
        <p:grpSpPr>
          <a:xfrm>
            <a:off x="2228871" y="1641542"/>
            <a:ext cx="4686263" cy="1370650"/>
            <a:chOff x="2228869" y="1641542"/>
            <a:chExt cx="4686263" cy="1370650"/>
          </a:xfrm>
        </p:grpSpPr>
        <p:sp>
          <p:nvSpPr>
            <p:cNvPr id="11" name="TextBox 10"/>
            <p:cNvSpPr txBox="1"/>
            <p:nvPr userDrawn="1"/>
          </p:nvSpPr>
          <p:spPr>
            <a:xfrm>
              <a:off x="3706897" y="2190371"/>
              <a:ext cx="3208235" cy="584775"/>
            </a:xfrm>
            <a:prstGeom prst="rect">
              <a:avLst/>
            </a:prstGeom>
            <a:noFill/>
          </p:spPr>
          <p:txBody>
            <a:bodyPr wrap="square" rtlCol="0">
              <a:spAutoFit/>
            </a:bodyPr>
            <a:lstStyle/>
            <a:p>
              <a:r>
                <a:rPr lang="lt-LT" sz="1600" dirty="0" smtClean="0">
                  <a:solidFill>
                    <a:schemeClr val="bg1"/>
                  </a:solidFill>
                  <a:latin typeface="Trajan Pro" pitchFamily="18" charset="0"/>
                </a:rPr>
                <a:t>NATIONAL AUDIT</a:t>
              </a:r>
            </a:p>
            <a:p>
              <a:r>
                <a:rPr lang="lt-LT" sz="1600" dirty="0" smtClean="0">
                  <a:solidFill>
                    <a:schemeClr val="bg1"/>
                  </a:solidFill>
                  <a:latin typeface="Trajan Pro" pitchFamily="18" charset="0"/>
                </a:rPr>
                <a:t>OFFICE OF LITHUANIA</a:t>
              </a:r>
              <a:endParaRPr lang="en-US" sz="1600" dirty="0">
                <a:solidFill>
                  <a:schemeClr val="bg1"/>
                </a:solidFill>
                <a:latin typeface="Trajan Pro" pitchFamily="18" charset="0"/>
              </a:endParaRPr>
            </a:p>
          </p:txBody>
        </p:sp>
        <p:sp>
          <p:nvSpPr>
            <p:cNvPr id="18" name="TextBox 17"/>
            <p:cNvSpPr txBox="1"/>
            <p:nvPr userDrawn="1"/>
          </p:nvSpPr>
          <p:spPr>
            <a:xfrm>
              <a:off x="3823102" y="2673638"/>
              <a:ext cx="2576004" cy="338554"/>
            </a:xfrm>
            <a:prstGeom prst="rect">
              <a:avLst/>
            </a:prstGeom>
            <a:noFill/>
          </p:spPr>
          <p:txBody>
            <a:bodyPr wrap="square" rtlCol="0">
              <a:spAutoFit/>
            </a:bodyPr>
            <a:lstStyle/>
            <a:p>
              <a:r>
                <a:rPr lang="lt-LT" sz="1600" dirty="0" smtClean="0">
                  <a:solidFill>
                    <a:schemeClr val="bg1"/>
                  </a:solidFill>
                  <a:latin typeface="Arial Narrow" panose="020B0606020202030204" pitchFamily="34" charset="0"/>
                </a:rPr>
                <a:t>BRINGING BENEFITS</a:t>
              </a:r>
              <a:endParaRPr lang="en-US" sz="1600" dirty="0">
                <a:solidFill>
                  <a:schemeClr val="bg1"/>
                </a:solidFill>
                <a:latin typeface="Arial Narrow" panose="020B0606020202030204" pitchFamily="34" charset="0"/>
              </a:endParaRPr>
            </a:p>
          </p:txBody>
        </p:sp>
        <p:sp>
          <p:nvSpPr>
            <p:cNvPr id="21" name="Ovalas 20"/>
            <p:cNvSpPr/>
            <p:nvPr userDrawn="1"/>
          </p:nvSpPr>
          <p:spPr>
            <a:xfrm>
              <a:off x="3796282" y="2812283"/>
              <a:ext cx="63154" cy="5971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as 31"/>
            <p:cNvSpPr/>
            <p:nvPr userDrawn="1"/>
          </p:nvSpPr>
          <p:spPr>
            <a:xfrm>
              <a:off x="5652954" y="2812283"/>
              <a:ext cx="63154" cy="5971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aveikslėlis 3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28869" y="1641542"/>
              <a:ext cx="1311024" cy="1283915"/>
            </a:xfrm>
            <a:prstGeom prst="rect">
              <a:avLst/>
            </a:prstGeom>
          </p:spPr>
        </p:pic>
      </p:grpSp>
      <p:pic>
        <p:nvPicPr>
          <p:cNvPr id="50"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 y="2375954"/>
            <a:ext cx="9144000" cy="2770347"/>
          </a:xfrm>
          <a:prstGeom prst="rect">
            <a:avLst/>
          </a:prstGeom>
        </p:spPr>
      </p:pic>
    </p:spTree>
    <p:extLst>
      <p:ext uri="{BB962C8B-B14F-4D97-AF65-F5344CB8AC3E}">
        <p14:creationId xmlns:p14="http://schemas.microsoft.com/office/powerpoint/2010/main" val="1996245852"/>
      </p:ext>
    </p:extLst>
  </p:cSld>
  <p:clrMap bg1="lt1" tx1="dk1" bg2="lt2" tx2="dk2" accent1="accent1" accent2="accent2" accent3="accent3" accent4="accent4" accent5="accent5" accent6="accent6" hlink="hlink" folHlink="folHlink"/>
  <p:sldLayoutIdLst>
    <p:sldLayoutId id="2147483708" r:id="rId1"/>
    <p:sldLayoutId id="2147483726" r:id="rId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tačiakampis 4"/>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ačiakampis 7"/>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Box 2"/>
          <p:cNvSpPr txBox="1"/>
          <p:nvPr userDrawn="1"/>
        </p:nvSpPr>
        <p:spPr bwMode="gray">
          <a:xfrm>
            <a:off x="8580475" y="4663884"/>
            <a:ext cx="456614" cy="261610"/>
          </a:xfrm>
          <a:prstGeom prst="rect">
            <a:avLst/>
          </a:prstGeom>
        </p:spPr>
        <p:txBody>
          <a:bodyPr vert="horz" wrap="square" lIns="0" tIns="0" rIns="0" bIns="0" rtlCol="0" anchor="ctr">
            <a:spAutoFit/>
          </a:bodyPr>
          <a:lstStyle/>
          <a:p>
            <a:pPr marL="0" algn="ctr" defTabSz="713232" rtl="0" eaLnBrk="1" latinLnBrk="0" hangingPunct="1"/>
            <a:fld id="{6C5AF65D-6854-49AF-ABC5-48B5BA0EA842}" type="slidenum">
              <a:rPr lang="en-US" sz="1700" b="0" i="0" kern="1200" smtClean="0">
                <a:solidFill>
                  <a:srgbClr val="848484"/>
                </a:solidFill>
                <a:latin typeface="Arimo" panose="020B0604020202020204" pitchFamily="34" charset="0"/>
                <a:ea typeface="Arimo" panose="020B0604020202020204" pitchFamily="34" charset="0"/>
                <a:cs typeface="Arimo" panose="020B0604020202020204" pitchFamily="34" charset="0"/>
              </a:rPr>
              <a:pPr marL="0" algn="ctr" defTabSz="713232" rtl="0" eaLnBrk="1" latinLnBrk="0" hangingPunct="1"/>
              <a:t>‹#›</a:t>
            </a:fld>
            <a:endParaRPr lang="en-US" sz="1700" b="0" i="0" kern="1200" dirty="0">
              <a:solidFill>
                <a:srgbClr val="848484"/>
              </a:solidFill>
              <a:latin typeface="Arimo" panose="020B0604020202020204" pitchFamily="34" charset="0"/>
              <a:ea typeface="Arimo" panose="020B0604020202020204" pitchFamily="34" charset="0"/>
              <a:cs typeface="Arimo" panose="020B0604020202020204" pitchFamily="34" charset="0"/>
            </a:endParaRPr>
          </a:p>
        </p:txBody>
      </p:sp>
      <p:pic>
        <p:nvPicPr>
          <p:cNvPr id="7" name="Paveikslėlis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2144061047"/>
      </p:ext>
    </p:extLst>
  </p:cSld>
  <p:clrMap bg1="lt1" tx1="dk1" bg2="lt2" tx2="dk2" accent1="accent1" accent2="accent2" accent3="accent3" accent4="accent4" accent5="accent5" accent6="accent6" hlink="hlink" folHlink="folHlink"/>
  <p:sldLayoutIdLst>
    <p:sldLayoutId id="2147483722" r:id="rId1"/>
    <p:sldLayoutId id="2147483724" r:id="rId2"/>
    <p:sldLayoutId id="2147483723" r:id="rId3"/>
    <p:sldLayoutId id="2147483725" r:id="rId4"/>
    <p:sldLayoutId id="2147483715" r:id="rId5"/>
    <p:sldLayoutId id="2147483711" r:id="rId6"/>
    <p:sldLayoutId id="2147483727" r:id="rId7"/>
  </p:sldLayoutIdLst>
  <p:timing>
    <p:tnLst>
      <p:par>
        <p:cTn id="1" dur="indefinite" restart="never" nodeType="tmRoot"/>
      </p:par>
    </p:tnLst>
  </p:timing>
  <p:hf hdr="0" dt="0"/>
  <p:txStyles>
    <p:titleStyle>
      <a:lvl1pPr algn="l" defTabSz="713232"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kaidrės numerio vietos rezervavimo ženklas 5"/>
          <p:cNvSpPr>
            <a:spLocks noGrp="1"/>
          </p:cNvSpPr>
          <p:nvPr>
            <p:ph type="sldNum" sz="quarter" idx="4"/>
          </p:nvPr>
        </p:nvSpPr>
        <p:spPr>
          <a:xfrm>
            <a:off x="8367166" y="4710620"/>
            <a:ext cx="445063"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5C10360A-3AEF-4EDC-87DA-A6A7267F825A}" type="slidenum">
              <a:rPr lang="en-US" smtClean="0"/>
              <a:t>‹#›</a:t>
            </a:fld>
            <a:endParaRPr lang="en-US"/>
          </a:p>
        </p:txBody>
      </p:sp>
      <p:sp>
        <p:nvSpPr>
          <p:cNvPr id="7" name="Title 2"/>
          <p:cNvSpPr txBox="1">
            <a:spLocks/>
          </p:cNvSpPr>
          <p:nvPr userDrawn="1"/>
        </p:nvSpPr>
        <p:spPr>
          <a:xfrm>
            <a:off x="381003" y="341315"/>
            <a:ext cx="8368363" cy="495383"/>
          </a:xfrm>
          <a:prstGeom prst="rect">
            <a:avLst/>
          </a:prstGeom>
        </p:spPr>
        <p:txBody>
          <a:bodyPr lIns="0" tIns="0" rIns="0" bIns="0" anchor="ctr"/>
          <a:lstStyle>
            <a:lvl1pPr algn="ctr" defTabSz="914400" rtl="0" eaLnBrk="1" latinLnBrk="0" hangingPunct="1">
              <a:spcBef>
                <a:spcPct val="0"/>
              </a:spcBef>
              <a:buNone/>
              <a:defRPr sz="3700" kern="1200">
                <a:solidFill>
                  <a:schemeClr val="bg1">
                    <a:lumMod val="50000"/>
                  </a:schemeClr>
                </a:solidFill>
                <a:latin typeface="+mj-lt"/>
                <a:ea typeface="+mj-ea"/>
                <a:cs typeface="+mj-cs"/>
              </a:defRPr>
            </a:lvl1pPr>
          </a:lstStyle>
          <a:p>
            <a:r>
              <a:rPr lang="en-US" smtClean="0"/>
              <a:t>Click to edit Master title style</a:t>
            </a:r>
            <a:endParaRPr lang="en-US" dirty="0"/>
          </a:p>
        </p:txBody>
      </p:sp>
      <p:sp>
        <p:nvSpPr>
          <p:cNvPr id="8" name="Stačiakampis 7"/>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ačiakampis 9"/>
          <p:cNvSpPr/>
          <p:nvPr userDrawn="1"/>
        </p:nvSpPr>
        <p:spPr>
          <a:xfrm>
            <a:off x="0" y="0"/>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2" name="Paveikslėlis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31543" y="3437700"/>
            <a:ext cx="15875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aveikslėlis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737893" y="3278950"/>
            <a:ext cx="146050"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aveikslėlis 5"/>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737893" y="3083688"/>
            <a:ext cx="14605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aveikslėlis 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771233" y="3661538"/>
            <a:ext cx="793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Lentelė 15"/>
          <p:cNvGraphicFramePr>
            <a:graphicFrameLocks noGrp="1"/>
          </p:cNvGraphicFramePr>
          <p:nvPr userDrawn="1">
            <p:extLst>
              <p:ext uri="{D42A27DB-BD31-4B8C-83A1-F6EECF244321}">
                <p14:modId xmlns:p14="http://schemas.microsoft.com/office/powerpoint/2010/main" val="367807120"/>
              </p:ext>
            </p:extLst>
          </p:nvPr>
        </p:nvGraphicFramePr>
        <p:xfrm>
          <a:off x="1732758" y="1967675"/>
          <a:ext cx="5678487" cy="2194086"/>
        </p:xfrm>
        <a:graphic>
          <a:graphicData uri="http://schemas.openxmlformats.org/drawingml/2006/table">
            <a:tbl>
              <a:tblPr firstRow="1" bandRow="1">
                <a:tableStyleId>{5C22544A-7EE6-4342-B048-85BDC9FD1C3A}</a:tableStyleId>
              </a:tblPr>
              <a:tblGrid>
                <a:gridCol w="2731183">
                  <a:extLst>
                    <a:ext uri="{9D8B030D-6E8A-4147-A177-3AD203B41FA5}"/>
                  </a:extLst>
                </a:gridCol>
                <a:gridCol w="215793">
                  <a:extLst>
                    <a:ext uri="{9D8B030D-6E8A-4147-A177-3AD203B41FA5}"/>
                  </a:extLst>
                </a:gridCol>
                <a:gridCol w="237590">
                  <a:extLst>
                    <a:ext uri="{9D8B030D-6E8A-4147-A177-3AD203B41FA5}"/>
                  </a:extLst>
                </a:gridCol>
                <a:gridCol w="2493921">
                  <a:extLst>
                    <a:ext uri="{9D8B030D-6E8A-4147-A177-3AD203B41FA5}"/>
                  </a:extLst>
                </a:gridCol>
              </a:tblGrid>
              <a:tr h="365681">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400" b="0" dirty="0">
                          <a:solidFill>
                            <a:srgbClr val="47ABD9"/>
                          </a:solidFill>
                          <a:latin typeface="+mj-lt"/>
                          <a:cs typeface="Arial" panose="020B0604020202020204" pitchFamily="34" charset="0"/>
                        </a:rPr>
                        <a:t>Valstybinio audito ataskaita</a:t>
                      </a:r>
                      <a:endParaRPr lang="en-US" sz="1400" b="0" dirty="0">
                        <a:solidFill>
                          <a:srgbClr val="47ABD9"/>
                        </a:solidFill>
                        <a:latin typeface="+mj-lt"/>
                      </a:endParaRPr>
                    </a:p>
                    <a:p>
                      <a:pPr algn="l"/>
                      <a:r>
                        <a:rPr lang="lt-LT" sz="1600" dirty="0">
                          <a:solidFill>
                            <a:srgbClr val="1F3856"/>
                          </a:solidFill>
                          <a:latin typeface="Arial" panose="020B0604020202020204" pitchFamily="34" charset="0"/>
                          <a:cs typeface="Arial" panose="020B0604020202020204" pitchFamily="34" charset="0"/>
                        </a:rPr>
                        <a:t>„Ataskaitos pavadinimas“</a:t>
                      </a:r>
                      <a:endParaRPr lang="en-US" sz="1600" dirty="0">
                        <a:latin typeface="Arial" panose="020B0604020202020204" pitchFamily="34" charset="0"/>
                        <a:cs typeface="Arial" panose="020B0604020202020204" pitchFamily="34" charset="0"/>
                      </a:endParaRPr>
                    </a:p>
                  </a:txBody>
                  <a:tcPr marL="91447" marR="91447" marT="45680" marB="45680" anchor="ctr">
                    <a:lnL w="12700" cap="flat" cmpd="sng" algn="ctr">
                      <a:no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a:solidFill>
                            <a:srgbClr val="1F3856"/>
                          </a:solidFill>
                          <a:latin typeface="+mj-lt"/>
                        </a:rPr>
                        <a:t>Vardas</a:t>
                      </a:r>
                      <a:r>
                        <a:rPr lang="lt-LT" sz="1600" baseline="0" dirty="0">
                          <a:solidFill>
                            <a:srgbClr val="1F3856"/>
                          </a:solidFill>
                          <a:latin typeface="+mj-lt"/>
                        </a:rPr>
                        <a:t> Pavardė</a:t>
                      </a:r>
                      <a:endParaRPr lang="en-US" sz="1600" dirty="0">
                        <a:latin typeface="+mj-lt"/>
                      </a:endParaRPr>
                    </a:p>
                    <a:p>
                      <a:pPr marL="0" marR="0" indent="0" algn="l" defTabSz="914400" rtl="0" eaLnBrk="1" fontAlgn="auto" latinLnBrk="0" hangingPunct="1">
                        <a:lnSpc>
                          <a:spcPct val="100000"/>
                        </a:lnSpc>
                        <a:spcBef>
                          <a:spcPts val="0"/>
                        </a:spcBef>
                        <a:spcAft>
                          <a:spcPts val="0"/>
                        </a:spcAft>
                        <a:buClrTx/>
                        <a:buSzTx/>
                        <a:buFontTx/>
                        <a:buNone/>
                        <a:tabLst/>
                        <a:defRPr/>
                      </a:pPr>
                      <a:r>
                        <a:rPr lang="lt-LT" sz="1400" b="0" baseline="0" dirty="0">
                          <a:solidFill>
                            <a:srgbClr val="1F3856"/>
                          </a:solidFill>
                          <a:latin typeface="Arial Narrow" panose="020B0606020202030204" pitchFamily="34" charset="0"/>
                          <a:cs typeface="Arial" panose="020B0604020202020204" pitchFamily="34" charset="0"/>
                        </a:rPr>
                        <a:t>Pareigos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a:solidFill>
                            <a:srgbClr val="1F3856"/>
                          </a:solidFill>
                          <a:latin typeface="Arial Narrow" panose="020B0606020202030204" pitchFamily="34" charset="0"/>
                        </a:rPr>
                        <a:t>(8 5) 000 0000 </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err="1">
                          <a:solidFill>
                            <a:srgbClr val="1F3856"/>
                          </a:solidFill>
                          <a:latin typeface="Arial Narrow" panose="020B0606020202030204" pitchFamily="34" charset="0"/>
                        </a:rPr>
                        <a:t>Vardas.Pavarde</a:t>
                      </a:r>
                      <a:r>
                        <a:rPr lang="en-US" sz="1000" b="0" baseline="0" dirty="0">
                          <a:solidFill>
                            <a:srgbClr val="1F3856"/>
                          </a:solidFill>
                          <a:latin typeface="Arial Narrow" panose="020B0606020202030204" pitchFamily="34" charset="0"/>
                        </a:rPr>
                        <a:t>@</a:t>
                      </a:r>
                      <a:r>
                        <a:rPr lang="en-US" sz="1000" b="0" baseline="0" dirty="0" err="1">
                          <a:solidFill>
                            <a:srgbClr val="1F3856"/>
                          </a:solidFill>
                          <a:latin typeface="Arial Narrow" panose="020B0606020202030204" pitchFamily="34" charset="0"/>
                        </a:rPr>
                        <a:t>vkontrole.lt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www.vkontrole.lt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a:t>
                      </a:r>
                      <a:r>
                        <a:rPr lang="lt-LT" sz="1000" b="0" baseline="0" dirty="0" err="1">
                          <a:solidFill>
                            <a:srgbClr val="1F3856"/>
                          </a:solidFill>
                          <a:latin typeface="Arial Narrow" panose="020B0606020202030204" pitchFamily="34" charset="0"/>
                        </a:rPr>
                        <a:t>valstybeskontrole</a:t>
                      </a:r>
                      <a:endParaRPr lang="en-US" sz="1000" dirty="0">
                        <a:latin typeface="Arial Narrow" panose="020B0606020202030204" pitchFamily="34" charset="0"/>
                      </a:endParaRPr>
                    </a:p>
                  </a:txBody>
                  <a:tcPr marL="91447" marR="91447" marT="45680" marB="456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pPr algn="l"/>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bl>
          </a:graphicData>
        </a:graphic>
      </p:graphicFrame>
      <p:pic>
        <p:nvPicPr>
          <p:cNvPr id="11" name="Paveikslėlis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60447" y="139229"/>
            <a:ext cx="1648493" cy="564505"/>
          </a:xfrm>
          <a:prstGeom prst="rect">
            <a:avLst/>
          </a:prstGeom>
        </p:spPr>
      </p:pic>
    </p:spTree>
    <p:extLst>
      <p:ext uri="{BB962C8B-B14F-4D97-AF65-F5344CB8AC3E}">
        <p14:creationId xmlns:p14="http://schemas.microsoft.com/office/powerpoint/2010/main" val="2723990174"/>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457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o vietos rezervavimo ženklas 4"/>
          <p:cNvSpPr>
            <a:spLocks noGrp="1"/>
          </p:cNvSpPr>
          <p:nvPr>
            <p:ph type="body" sz="quarter" idx="14"/>
          </p:nvPr>
        </p:nvSpPr>
        <p:spPr/>
        <p:txBody>
          <a:bodyPr/>
          <a:lstStyle/>
          <a:p>
            <a:r>
              <a:rPr lang="en-US" dirty="0" smtClean="0"/>
              <a:t>Summary</a:t>
            </a:r>
            <a:endParaRPr lang="en-US"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tačiakampis 6"/>
          <p:cNvSpPr/>
          <p:nvPr/>
        </p:nvSpPr>
        <p:spPr>
          <a:xfrm>
            <a:off x="457194" y="2159473"/>
            <a:ext cx="7843967" cy="1738938"/>
          </a:xfrm>
          <a:prstGeom prst="rect">
            <a:avLst/>
          </a:prstGeom>
        </p:spPr>
        <p:txBody>
          <a:bodyPr wrap="square">
            <a:spAutoFit/>
          </a:bodyPr>
          <a:lstStyle/>
          <a:p>
            <a:pPr marL="285750" indent="-285750">
              <a:spcBef>
                <a:spcPts val="1200"/>
              </a:spcBef>
              <a:buClr>
                <a:srgbClr val="47ABD9"/>
              </a:buClr>
              <a:buSzPct val="80000"/>
              <a:buFont typeface="Wingdings" panose="05000000000000000000" pitchFamily="2" charset="2"/>
              <a:buChar char="l"/>
            </a:pPr>
            <a:r>
              <a:rPr lang="en-GB" sz="1700" dirty="0">
                <a:cs typeface="Arial" panose="020B0604020202020204" pitchFamily="34" charset="0"/>
              </a:rPr>
              <a:t>2017 </a:t>
            </a:r>
            <a:r>
              <a:rPr lang="lt-LT" sz="1700" dirty="0" smtClean="0">
                <a:cs typeface="Arial" panose="020B0604020202020204" pitchFamily="34" charset="0"/>
              </a:rPr>
              <a:t>GG </a:t>
            </a:r>
            <a:r>
              <a:rPr lang="en-GB" sz="1700" dirty="0" smtClean="0">
                <a:cs typeface="Arial" panose="020B0604020202020204" pitchFamily="34" charset="0"/>
              </a:rPr>
              <a:t>surplus </a:t>
            </a:r>
            <a:r>
              <a:rPr lang="en-GB" sz="1700" dirty="0">
                <a:cs typeface="Arial" panose="020B0604020202020204" pitchFamily="34" charset="0"/>
              </a:rPr>
              <a:t>is due to </a:t>
            </a:r>
            <a:r>
              <a:rPr lang="en-GB" sz="1700" b="1" dirty="0">
                <a:solidFill>
                  <a:schemeClr val="accent2"/>
                </a:solidFill>
                <a:cs typeface="Arial" panose="020B0604020202020204" pitchFamily="34" charset="0"/>
              </a:rPr>
              <a:t>temporary</a:t>
            </a:r>
            <a:r>
              <a:rPr lang="en-GB" sz="1700" dirty="0">
                <a:cs typeface="Arial" panose="020B0604020202020204" pitchFamily="34" charset="0"/>
              </a:rPr>
              <a:t> and </a:t>
            </a:r>
            <a:r>
              <a:rPr lang="en-GB" sz="1700" b="1" dirty="0">
                <a:solidFill>
                  <a:schemeClr val="accent2"/>
                </a:solidFill>
                <a:cs typeface="Arial" panose="020B0604020202020204" pitchFamily="34" charset="0"/>
              </a:rPr>
              <a:t>one-off</a:t>
            </a:r>
            <a:r>
              <a:rPr lang="en-GB" sz="1700" dirty="0">
                <a:cs typeface="Arial" panose="020B0604020202020204" pitchFamily="34" charset="0"/>
              </a:rPr>
              <a:t> factors</a:t>
            </a:r>
          </a:p>
          <a:p>
            <a:pPr marL="285750" indent="-285750">
              <a:spcBef>
                <a:spcPts val="1200"/>
              </a:spcBef>
              <a:buClr>
                <a:srgbClr val="47ABD9"/>
              </a:buClr>
              <a:buSzPct val="80000"/>
              <a:buFont typeface="Wingdings" panose="05000000000000000000" pitchFamily="2" charset="2"/>
              <a:buChar char="l"/>
            </a:pPr>
            <a:r>
              <a:rPr lang="en-US" sz="1700" dirty="0" smtClean="0">
                <a:cs typeface="Arial" panose="020B0604020202020204" pitchFamily="34" charset="0"/>
              </a:rPr>
              <a:t>According to fiscal institution’s calculations, </a:t>
            </a:r>
            <a:r>
              <a:rPr lang="en-GB" sz="1700" dirty="0">
                <a:cs typeface="Arial" panose="020B0604020202020204" pitchFamily="34" charset="0"/>
              </a:rPr>
              <a:t>the estimate of the </a:t>
            </a:r>
            <a:r>
              <a:rPr lang="lt-LT" sz="1700" dirty="0" smtClean="0">
                <a:cs typeface="Arial" panose="020B0604020202020204" pitchFamily="34" charset="0"/>
              </a:rPr>
              <a:t>GG</a:t>
            </a:r>
            <a:r>
              <a:rPr lang="en-GB" sz="1700" dirty="0" smtClean="0">
                <a:cs typeface="Arial" panose="020B0604020202020204" pitchFamily="34" charset="0"/>
              </a:rPr>
              <a:t> </a:t>
            </a:r>
            <a:r>
              <a:rPr lang="en-GB" sz="1700" dirty="0">
                <a:cs typeface="Arial" panose="020B0604020202020204" pitchFamily="34" charset="0"/>
              </a:rPr>
              <a:t>surplus for 2018 was revised </a:t>
            </a:r>
            <a:r>
              <a:rPr lang="en-GB" sz="1700" dirty="0" smtClean="0">
                <a:cs typeface="Arial" panose="020B0604020202020204" pitchFamily="34" charset="0"/>
              </a:rPr>
              <a:t>downwards </a:t>
            </a:r>
            <a:r>
              <a:rPr lang="en-GB" sz="1700" b="1" dirty="0" smtClean="0">
                <a:solidFill>
                  <a:schemeClr val="accent2"/>
                </a:solidFill>
                <a:cs typeface="Arial" panose="020B0604020202020204" pitchFamily="34" charset="0"/>
              </a:rPr>
              <a:t>from 0.5 </a:t>
            </a:r>
            <a:r>
              <a:rPr lang="en-GB" sz="1700" b="1" dirty="0">
                <a:solidFill>
                  <a:schemeClr val="accent2"/>
                </a:solidFill>
                <a:cs typeface="Arial" panose="020B0604020202020204" pitchFamily="34" charset="0"/>
              </a:rPr>
              <a:t>to 0.2 percent of </a:t>
            </a:r>
            <a:r>
              <a:rPr lang="en-GB" sz="1700" b="1" dirty="0" smtClean="0">
                <a:solidFill>
                  <a:schemeClr val="accent2"/>
                </a:solidFill>
                <a:cs typeface="Arial" panose="020B0604020202020204" pitchFamily="34" charset="0"/>
              </a:rPr>
              <a:t>GDP</a:t>
            </a:r>
          </a:p>
          <a:p>
            <a:pPr marL="285750" indent="-285750">
              <a:spcBef>
                <a:spcPts val="1200"/>
              </a:spcBef>
              <a:buClr>
                <a:srgbClr val="47ABD9"/>
              </a:buClr>
              <a:buSzPct val="80000"/>
              <a:buFont typeface="Wingdings" panose="05000000000000000000" pitchFamily="2" charset="2"/>
              <a:buChar char="l"/>
            </a:pPr>
            <a:r>
              <a:rPr lang="en-GB" sz="1800" dirty="0" smtClean="0"/>
              <a:t>Given </a:t>
            </a:r>
            <a:r>
              <a:rPr lang="en-GB" sz="1800" dirty="0"/>
              <a:t>the reduction of the </a:t>
            </a:r>
            <a:r>
              <a:rPr lang="lt-LT" sz="1800" dirty="0" smtClean="0"/>
              <a:t>GG </a:t>
            </a:r>
            <a:r>
              <a:rPr lang="en-GB" sz="1800" dirty="0" smtClean="0"/>
              <a:t>primary </a:t>
            </a:r>
            <a:r>
              <a:rPr lang="en-GB" sz="1800" dirty="0"/>
              <a:t>structural balance in </a:t>
            </a:r>
            <a:r>
              <a:rPr lang="en-GB" sz="1800" dirty="0" smtClean="0"/>
              <a:t>2018, the </a:t>
            </a:r>
            <a:r>
              <a:rPr lang="en-GB" sz="1800" dirty="0"/>
              <a:t>fiscal policy of Lithuania </a:t>
            </a:r>
            <a:r>
              <a:rPr lang="en-GB" sz="1800" b="1" dirty="0">
                <a:solidFill>
                  <a:schemeClr val="accent2"/>
                </a:solidFill>
              </a:rPr>
              <a:t>will maintain </a:t>
            </a:r>
            <a:r>
              <a:rPr lang="en-GB" sz="1800" b="1" dirty="0" smtClean="0">
                <a:solidFill>
                  <a:schemeClr val="accent2"/>
                </a:solidFill>
              </a:rPr>
              <a:t>its pro-cyclical stance</a:t>
            </a:r>
            <a:endParaRPr lang="en-GB" sz="1700" b="1" dirty="0" smtClean="0">
              <a:solidFill>
                <a:schemeClr val="accent2"/>
              </a:solidFill>
              <a:cs typeface="Arial" panose="020B0604020202020204" pitchFamily="34" charset="0"/>
            </a:endParaRPr>
          </a:p>
        </p:txBody>
      </p:sp>
      <p:sp>
        <p:nvSpPr>
          <p:cNvPr id="9"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spTree>
    <p:extLst>
      <p:ext uri="{BB962C8B-B14F-4D97-AF65-F5344CB8AC3E}">
        <p14:creationId xmlns:p14="http://schemas.microsoft.com/office/powerpoint/2010/main" val="1975812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Freeform 38"/>
          <p:cNvSpPr/>
          <p:nvPr/>
        </p:nvSpPr>
        <p:spPr>
          <a:xfrm rot="5400000">
            <a:off x="5908721" y="3394150"/>
            <a:ext cx="351768" cy="220863"/>
          </a:xfrm>
          <a:custGeom>
            <a:avLst/>
            <a:gdLst>
              <a:gd name="connsiteX0" fmla="*/ 0 w 351767"/>
              <a:gd name="connsiteY0" fmla="*/ 210385 h 220863"/>
              <a:gd name="connsiteX1" fmla="*/ 171610 w 351767"/>
              <a:gd name="connsiteY1" fmla="*/ 0 h 220863"/>
              <a:gd name="connsiteX2" fmla="*/ 351767 w 351767"/>
              <a:gd name="connsiteY2" fmla="*/ 220863 h 220863"/>
              <a:gd name="connsiteX3" fmla="*/ 330464 w 351767"/>
              <a:gd name="connsiteY3" fmla="*/ 215385 h 220863"/>
              <a:gd name="connsiteX4" fmla="*/ 148850 w 351767"/>
              <a:gd name="connsiteY4" fmla="*/ 197077 h 220863"/>
              <a:gd name="connsiteX5" fmla="*/ 56712 w 351767"/>
              <a:gd name="connsiteY5" fmla="*/ 201730 h 220863"/>
              <a:gd name="connsiteX6" fmla="*/ 0 w 351767"/>
              <a:gd name="connsiteY6" fmla="*/ 210385 h 220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1767" h="220863">
                <a:moveTo>
                  <a:pt x="0" y="210385"/>
                </a:moveTo>
                <a:lnTo>
                  <a:pt x="171610" y="0"/>
                </a:lnTo>
                <a:lnTo>
                  <a:pt x="351767" y="220863"/>
                </a:lnTo>
                <a:lnTo>
                  <a:pt x="330464" y="215385"/>
                </a:lnTo>
                <a:cubicBezTo>
                  <a:pt x="271801" y="203381"/>
                  <a:pt x="211062" y="197077"/>
                  <a:pt x="148850" y="197077"/>
                </a:cubicBezTo>
                <a:cubicBezTo>
                  <a:pt x="117744" y="197077"/>
                  <a:pt x="87006" y="198653"/>
                  <a:pt x="56712" y="201730"/>
                </a:cubicBezTo>
                <a:lnTo>
                  <a:pt x="0" y="21038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en-US" sz="1900"/>
          </a:p>
        </p:txBody>
      </p:sp>
      <p:sp>
        <p:nvSpPr>
          <p:cNvPr id="12" name="Ellipse 3"/>
          <p:cNvSpPr/>
          <p:nvPr/>
        </p:nvSpPr>
        <p:spPr>
          <a:xfrm>
            <a:off x="288340" y="2159464"/>
            <a:ext cx="2599110" cy="2526836"/>
          </a:xfrm>
          <a:prstGeom prst="ellipse">
            <a:avLst/>
          </a:prstGeom>
          <a:noFill/>
          <a:ln w="190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r>
              <a:rPr lang="fr-CA" sz="1700" b="1" dirty="0" err="1">
                <a:solidFill>
                  <a:schemeClr val="bg1"/>
                </a:solidFill>
                <a:latin typeface="PT Sans"/>
              </a:rPr>
              <a:t>Meet</a:t>
            </a:r>
            <a:endParaRPr lang="fr-CA" sz="1700" dirty="0">
              <a:solidFill>
                <a:schemeClr val="bg1"/>
              </a:solidFill>
            </a:endParaRPr>
          </a:p>
        </p:txBody>
      </p:sp>
      <p:sp>
        <p:nvSpPr>
          <p:cNvPr id="25" name="Freeform 24"/>
          <p:cNvSpPr/>
          <p:nvPr/>
        </p:nvSpPr>
        <p:spPr>
          <a:xfrm rot="5400000">
            <a:off x="2860179" y="3394150"/>
            <a:ext cx="351768" cy="220863"/>
          </a:xfrm>
          <a:custGeom>
            <a:avLst/>
            <a:gdLst>
              <a:gd name="connsiteX0" fmla="*/ 0 w 351767"/>
              <a:gd name="connsiteY0" fmla="*/ 210385 h 220863"/>
              <a:gd name="connsiteX1" fmla="*/ 171610 w 351767"/>
              <a:gd name="connsiteY1" fmla="*/ 0 h 220863"/>
              <a:gd name="connsiteX2" fmla="*/ 351767 w 351767"/>
              <a:gd name="connsiteY2" fmla="*/ 220863 h 220863"/>
              <a:gd name="connsiteX3" fmla="*/ 330464 w 351767"/>
              <a:gd name="connsiteY3" fmla="*/ 215385 h 220863"/>
              <a:gd name="connsiteX4" fmla="*/ 148850 w 351767"/>
              <a:gd name="connsiteY4" fmla="*/ 197077 h 220863"/>
              <a:gd name="connsiteX5" fmla="*/ 56712 w 351767"/>
              <a:gd name="connsiteY5" fmla="*/ 201730 h 220863"/>
              <a:gd name="connsiteX6" fmla="*/ 0 w 351767"/>
              <a:gd name="connsiteY6" fmla="*/ 210385 h 220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1767" h="220863">
                <a:moveTo>
                  <a:pt x="0" y="210385"/>
                </a:moveTo>
                <a:lnTo>
                  <a:pt x="171610" y="0"/>
                </a:lnTo>
                <a:lnTo>
                  <a:pt x="351767" y="220863"/>
                </a:lnTo>
                <a:lnTo>
                  <a:pt x="330464" y="215385"/>
                </a:lnTo>
                <a:cubicBezTo>
                  <a:pt x="271801" y="203381"/>
                  <a:pt x="211062" y="197077"/>
                  <a:pt x="148850" y="197077"/>
                </a:cubicBezTo>
                <a:cubicBezTo>
                  <a:pt x="117744" y="197077"/>
                  <a:pt x="87006" y="198653"/>
                  <a:pt x="56712" y="201730"/>
                </a:cubicBezTo>
                <a:lnTo>
                  <a:pt x="0" y="21038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en-US" sz="1900"/>
          </a:p>
        </p:txBody>
      </p:sp>
      <p:sp>
        <p:nvSpPr>
          <p:cNvPr id="29" name="Oval 28"/>
          <p:cNvSpPr/>
          <p:nvPr/>
        </p:nvSpPr>
        <p:spPr>
          <a:xfrm>
            <a:off x="308428" y="2046891"/>
            <a:ext cx="860758" cy="82965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r>
              <a:rPr lang="en-US" sz="2500" dirty="0"/>
              <a:t>1</a:t>
            </a:r>
          </a:p>
        </p:txBody>
      </p:sp>
      <p:sp>
        <p:nvSpPr>
          <p:cNvPr id="32" name="Freeform 31"/>
          <p:cNvSpPr/>
          <p:nvPr/>
        </p:nvSpPr>
        <p:spPr>
          <a:xfrm>
            <a:off x="374650" y="2259563"/>
            <a:ext cx="2446578" cy="2327549"/>
          </a:xfrm>
          <a:custGeom>
            <a:avLst/>
            <a:gdLst>
              <a:gd name="connsiteX0" fmla="*/ 834935 w 1669870"/>
              <a:gd name="connsiteY0" fmla="*/ 0 h 1669870"/>
              <a:gd name="connsiteX1" fmla="*/ 1669870 w 1669870"/>
              <a:gd name="connsiteY1" fmla="*/ 834935 h 1669870"/>
              <a:gd name="connsiteX2" fmla="*/ 834935 w 1669870"/>
              <a:gd name="connsiteY2" fmla="*/ 1669870 h 1669870"/>
              <a:gd name="connsiteX3" fmla="*/ 0 w 1669870"/>
              <a:gd name="connsiteY3" fmla="*/ 834935 h 1669870"/>
              <a:gd name="connsiteX4" fmla="*/ 65613 w 1669870"/>
              <a:gd name="connsiteY4" fmla="*/ 509941 h 1669870"/>
              <a:gd name="connsiteX5" fmla="*/ 103283 w 1669870"/>
              <a:gd name="connsiteY5" fmla="*/ 440540 h 1669870"/>
              <a:gd name="connsiteX6" fmla="*/ 123004 w 1669870"/>
              <a:gd name="connsiteY6" fmla="*/ 451245 h 1669870"/>
              <a:gd name="connsiteX7" fmla="*/ 249061 w 1669870"/>
              <a:gd name="connsiteY7" fmla="*/ 476695 h 1669870"/>
              <a:gd name="connsiteX8" fmla="*/ 572911 w 1669870"/>
              <a:gd name="connsiteY8" fmla="*/ 152845 h 1669870"/>
              <a:gd name="connsiteX9" fmla="*/ 566332 w 1669870"/>
              <a:gd name="connsiteY9" fmla="*/ 87578 h 1669870"/>
              <a:gd name="connsiteX10" fmla="*/ 554456 w 1669870"/>
              <a:gd name="connsiteY10" fmla="*/ 49321 h 1669870"/>
              <a:gd name="connsiteX11" fmla="*/ 586651 w 1669870"/>
              <a:gd name="connsiteY11" fmla="*/ 37537 h 1669870"/>
              <a:gd name="connsiteX12" fmla="*/ 834935 w 1669870"/>
              <a:gd name="connsiteY12" fmla="*/ 0 h 166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69870" h="1669870">
                <a:moveTo>
                  <a:pt x="834935" y="0"/>
                </a:moveTo>
                <a:cubicBezTo>
                  <a:pt x="1296057" y="0"/>
                  <a:pt x="1669870" y="373813"/>
                  <a:pt x="1669870" y="834935"/>
                </a:cubicBezTo>
                <a:cubicBezTo>
                  <a:pt x="1669870" y="1296057"/>
                  <a:pt x="1296057" y="1669870"/>
                  <a:pt x="834935" y="1669870"/>
                </a:cubicBezTo>
                <a:cubicBezTo>
                  <a:pt x="373813" y="1669870"/>
                  <a:pt x="0" y="1296057"/>
                  <a:pt x="0" y="834935"/>
                </a:cubicBezTo>
                <a:cubicBezTo>
                  <a:pt x="0" y="719655"/>
                  <a:pt x="23363" y="609831"/>
                  <a:pt x="65613" y="509941"/>
                </a:cubicBezTo>
                <a:lnTo>
                  <a:pt x="103283" y="440540"/>
                </a:lnTo>
                <a:lnTo>
                  <a:pt x="123004" y="451245"/>
                </a:lnTo>
                <a:cubicBezTo>
                  <a:pt x="161749" y="467633"/>
                  <a:pt x="204347" y="476695"/>
                  <a:pt x="249061" y="476695"/>
                </a:cubicBezTo>
                <a:cubicBezTo>
                  <a:pt x="427918" y="476695"/>
                  <a:pt x="572911" y="331702"/>
                  <a:pt x="572911" y="152845"/>
                </a:cubicBezTo>
                <a:cubicBezTo>
                  <a:pt x="572911" y="130488"/>
                  <a:pt x="570646" y="108660"/>
                  <a:pt x="566332" y="87578"/>
                </a:cubicBezTo>
                <a:lnTo>
                  <a:pt x="554456" y="49321"/>
                </a:lnTo>
                <a:lnTo>
                  <a:pt x="586651" y="37537"/>
                </a:lnTo>
                <a:cubicBezTo>
                  <a:pt x="665084" y="13142"/>
                  <a:pt x="748475" y="0"/>
                  <a:pt x="834935"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lIns="190195" tIns="475488" rIns="190195" bIns="35662" rtlCol="0" anchor="ctr"/>
          <a:lstStyle/>
          <a:p>
            <a:pPr algn="ctr">
              <a:spcBef>
                <a:spcPts val="1200"/>
              </a:spcBef>
              <a:buClr>
                <a:srgbClr val="47ABD9"/>
              </a:buClr>
              <a:buSzPct val="80000"/>
            </a:pPr>
            <a:r>
              <a:rPr lang="en-GB" dirty="0" smtClean="0"/>
              <a:t>     Does </a:t>
            </a:r>
            <a:r>
              <a:rPr lang="en-GB" dirty="0"/>
              <a:t>your </a:t>
            </a:r>
            <a:r>
              <a:rPr lang="en-GB" b="1" dirty="0">
                <a:solidFill>
                  <a:srgbClr val="47ABD9"/>
                </a:solidFill>
              </a:rPr>
              <a:t>fiscal institution </a:t>
            </a:r>
            <a:r>
              <a:rPr lang="en-GB" dirty="0"/>
              <a:t>carry out an assessment of the </a:t>
            </a:r>
            <a:r>
              <a:rPr lang="en-GB" b="1" dirty="0">
                <a:solidFill>
                  <a:srgbClr val="47ABD9"/>
                </a:solidFill>
              </a:rPr>
              <a:t>Stability programme</a:t>
            </a:r>
            <a:r>
              <a:rPr lang="en-GB" dirty="0"/>
              <a:t> and</a:t>
            </a:r>
            <a:r>
              <a:rPr lang="lt-LT" dirty="0"/>
              <a:t>,</a:t>
            </a:r>
            <a:r>
              <a:rPr lang="en-GB" dirty="0"/>
              <a:t> if no</a:t>
            </a:r>
            <a:r>
              <a:rPr lang="lt-LT" dirty="0"/>
              <a:t>,</a:t>
            </a:r>
            <a:r>
              <a:rPr lang="en-GB" dirty="0"/>
              <a:t> do you have </a:t>
            </a:r>
            <a:r>
              <a:rPr lang="lt-LT" dirty="0"/>
              <a:t>any </a:t>
            </a:r>
            <a:r>
              <a:rPr lang="en-GB" dirty="0"/>
              <a:t>plans for such assessment in future?</a:t>
            </a:r>
            <a:endParaRPr lang="lt-LT" dirty="0"/>
          </a:p>
          <a:p>
            <a:pPr algn="ctr"/>
            <a:endParaRPr lang="en-US" sz="1600" dirty="0">
              <a:solidFill>
                <a:schemeClr val="bg1"/>
              </a:solidFill>
            </a:endParaRPr>
          </a:p>
        </p:txBody>
      </p:sp>
      <p:sp>
        <p:nvSpPr>
          <p:cNvPr id="36" name="Text Placeholder 58"/>
          <p:cNvSpPr txBox="1">
            <a:spLocks/>
          </p:cNvSpPr>
          <p:nvPr/>
        </p:nvSpPr>
        <p:spPr>
          <a:xfrm>
            <a:off x="457200" y="3759652"/>
            <a:ext cx="2125710" cy="847461"/>
          </a:xfrm>
          <a:prstGeom prst="rect">
            <a:avLst/>
          </a:prstGeom>
        </p:spPr>
        <p:txBody>
          <a:bodyPr lIns="95098" tIns="35662" rIns="95098" bIns="35662"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1100" dirty="0"/>
          </a:p>
        </p:txBody>
      </p:sp>
      <p:sp>
        <p:nvSpPr>
          <p:cNvPr id="42" name="Text Placeholder 58"/>
          <p:cNvSpPr txBox="1">
            <a:spLocks/>
          </p:cNvSpPr>
          <p:nvPr/>
        </p:nvSpPr>
        <p:spPr>
          <a:xfrm>
            <a:off x="2501900" y="3759652"/>
            <a:ext cx="2125710" cy="847461"/>
          </a:xfrm>
          <a:prstGeom prst="rect">
            <a:avLst/>
          </a:prstGeom>
        </p:spPr>
        <p:txBody>
          <a:bodyPr lIns="95098" tIns="35662" rIns="95098" bIns="35662"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1100" dirty="0">
              <a:solidFill>
                <a:schemeClr val="bg1">
                  <a:lumMod val="50000"/>
                </a:schemeClr>
              </a:solidFill>
            </a:endParaRPr>
          </a:p>
        </p:txBody>
      </p:sp>
      <p:sp>
        <p:nvSpPr>
          <p:cNvPr id="48" name="Text Placeholder 58"/>
          <p:cNvSpPr txBox="1">
            <a:spLocks/>
          </p:cNvSpPr>
          <p:nvPr/>
        </p:nvSpPr>
        <p:spPr>
          <a:xfrm>
            <a:off x="4559300" y="3759652"/>
            <a:ext cx="2125710" cy="847461"/>
          </a:xfrm>
          <a:prstGeom prst="rect">
            <a:avLst/>
          </a:prstGeom>
        </p:spPr>
        <p:txBody>
          <a:bodyPr lIns="95098" tIns="35662" rIns="95098" bIns="35662"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1100" dirty="0"/>
          </a:p>
        </p:txBody>
      </p:sp>
      <p:sp>
        <p:nvSpPr>
          <p:cNvPr id="54" name="Text Placeholder 58"/>
          <p:cNvSpPr txBox="1">
            <a:spLocks/>
          </p:cNvSpPr>
          <p:nvPr/>
        </p:nvSpPr>
        <p:spPr>
          <a:xfrm>
            <a:off x="6616700" y="3759652"/>
            <a:ext cx="2125710" cy="847461"/>
          </a:xfrm>
          <a:prstGeom prst="rect">
            <a:avLst/>
          </a:prstGeom>
        </p:spPr>
        <p:txBody>
          <a:bodyPr lIns="95098" tIns="35662" rIns="95098" bIns="35662"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1100" dirty="0" smtClean="0"/>
              <a:t>.</a:t>
            </a:r>
            <a:endParaRPr lang="en-US" sz="1100" dirty="0"/>
          </a:p>
        </p:txBody>
      </p:sp>
      <p:sp>
        <p:nvSpPr>
          <p:cNvPr id="2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endParaRPr lang="en-US" sz="1500" dirty="0">
              <a:solidFill>
                <a:schemeClr val="bg1"/>
              </a:solidFill>
            </a:endParaRPr>
          </a:p>
        </p:txBody>
      </p:sp>
      <p:sp>
        <p:nvSpPr>
          <p:cNvPr id="2" name="Stačiakampis 1"/>
          <p:cNvSpPr/>
          <p:nvPr/>
        </p:nvSpPr>
        <p:spPr>
          <a:xfrm>
            <a:off x="561312" y="1008682"/>
            <a:ext cx="2416046" cy="590931"/>
          </a:xfrm>
          <a:prstGeom prst="rect">
            <a:avLst/>
          </a:prstGeom>
        </p:spPr>
        <p:txBody>
          <a:bodyPr wrap="none">
            <a:spAutoFit/>
          </a:bodyPr>
          <a:lstStyle/>
          <a:p>
            <a:pPr>
              <a:lnSpc>
                <a:spcPct val="90000"/>
              </a:lnSpc>
              <a:spcBef>
                <a:spcPts val="780"/>
              </a:spcBef>
            </a:pPr>
            <a:r>
              <a:rPr lang="en-US" sz="3600" dirty="0">
                <a:solidFill>
                  <a:srgbClr val="00244D"/>
                </a:solidFill>
                <a:latin typeface="+mj-lt"/>
              </a:rPr>
              <a:t>Discussion</a:t>
            </a:r>
          </a:p>
        </p:txBody>
      </p:sp>
      <p:sp>
        <p:nvSpPr>
          <p:cNvPr id="23" name="Rectangle 10"/>
          <p:cNvSpPr/>
          <p:nvPr/>
        </p:nvSpPr>
        <p:spPr>
          <a:xfrm>
            <a:off x="657592" y="1548073"/>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31"/>
          <p:cNvSpPr/>
          <p:nvPr/>
        </p:nvSpPr>
        <p:spPr>
          <a:xfrm>
            <a:off x="3375063" y="2257942"/>
            <a:ext cx="2446578" cy="2327549"/>
          </a:xfrm>
          <a:custGeom>
            <a:avLst/>
            <a:gdLst>
              <a:gd name="connsiteX0" fmla="*/ 834935 w 1669870"/>
              <a:gd name="connsiteY0" fmla="*/ 0 h 1669870"/>
              <a:gd name="connsiteX1" fmla="*/ 1669870 w 1669870"/>
              <a:gd name="connsiteY1" fmla="*/ 834935 h 1669870"/>
              <a:gd name="connsiteX2" fmla="*/ 834935 w 1669870"/>
              <a:gd name="connsiteY2" fmla="*/ 1669870 h 1669870"/>
              <a:gd name="connsiteX3" fmla="*/ 0 w 1669870"/>
              <a:gd name="connsiteY3" fmla="*/ 834935 h 1669870"/>
              <a:gd name="connsiteX4" fmla="*/ 65613 w 1669870"/>
              <a:gd name="connsiteY4" fmla="*/ 509941 h 1669870"/>
              <a:gd name="connsiteX5" fmla="*/ 103283 w 1669870"/>
              <a:gd name="connsiteY5" fmla="*/ 440540 h 1669870"/>
              <a:gd name="connsiteX6" fmla="*/ 123004 w 1669870"/>
              <a:gd name="connsiteY6" fmla="*/ 451245 h 1669870"/>
              <a:gd name="connsiteX7" fmla="*/ 249061 w 1669870"/>
              <a:gd name="connsiteY7" fmla="*/ 476695 h 1669870"/>
              <a:gd name="connsiteX8" fmla="*/ 572911 w 1669870"/>
              <a:gd name="connsiteY8" fmla="*/ 152845 h 1669870"/>
              <a:gd name="connsiteX9" fmla="*/ 566332 w 1669870"/>
              <a:gd name="connsiteY9" fmla="*/ 87578 h 1669870"/>
              <a:gd name="connsiteX10" fmla="*/ 554456 w 1669870"/>
              <a:gd name="connsiteY10" fmla="*/ 49321 h 1669870"/>
              <a:gd name="connsiteX11" fmla="*/ 586651 w 1669870"/>
              <a:gd name="connsiteY11" fmla="*/ 37537 h 1669870"/>
              <a:gd name="connsiteX12" fmla="*/ 834935 w 1669870"/>
              <a:gd name="connsiteY12" fmla="*/ 0 h 166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69870" h="1669870">
                <a:moveTo>
                  <a:pt x="834935" y="0"/>
                </a:moveTo>
                <a:cubicBezTo>
                  <a:pt x="1296057" y="0"/>
                  <a:pt x="1669870" y="373813"/>
                  <a:pt x="1669870" y="834935"/>
                </a:cubicBezTo>
                <a:cubicBezTo>
                  <a:pt x="1669870" y="1296057"/>
                  <a:pt x="1296057" y="1669870"/>
                  <a:pt x="834935" y="1669870"/>
                </a:cubicBezTo>
                <a:cubicBezTo>
                  <a:pt x="373813" y="1669870"/>
                  <a:pt x="0" y="1296057"/>
                  <a:pt x="0" y="834935"/>
                </a:cubicBezTo>
                <a:cubicBezTo>
                  <a:pt x="0" y="719655"/>
                  <a:pt x="23363" y="609831"/>
                  <a:pt x="65613" y="509941"/>
                </a:cubicBezTo>
                <a:lnTo>
                  <a:pt x="103283" y="440540"/>
                </a:lnTo>
                <a:lnTo>
                  <a:pt x="123004" y="451245"/>
                </a:lnTo>
                <a:cubicBezTo>
                  <a:pt x="161749" y="467633"/>
                  <a:pt x="204347" y="476695"/>
                  <a:pt x="249061" y="476695"/>
                </a:cubicBezTo>
                <a:cubicBezTo>
                  <a:pt x="427918" y="476695"/>
                  <a:pt x="572911" y="331702"/>
                  <a:pt x="572911" y="152845"/>
                </a:cubicBezTo>
                <a:cubicBezTo>
                  <a:pt x="572911" y="130488"/>
                  <a:pt x="570646" y="108660"/>
                  <a:pt x="566332" y="87578"/>
                </a:cubicBezTo>
                <a:lnTo>
                  <a:pt x="554456" y="49321"/>
                </a:lnTo>
                <a:lnTo>
                  <a:pt x="586651" y="37537"/>
                </a:lnTo>
                <a:cubicBezTo>
                  <a:pt x="665084" y="13142"/>
                  <a:pt x="748475" y="0"/>
                  <a:pt x="834935" y="0"/>
                </a:cubicBezTo>
                <a:close/>
              </a:path>
            </a:pathLst>
          </a:custGeom>
          <a:solidFill>
            <a:srgbClr val="848484"/>
          </a:solidFill>
          <a:ln>
            <a:noFill/>
          </a:ln>
        </p:spPr>
        <p:style>
          <a:lnRef idx="2">
            <a:schemeClr val="accent1">
              <a:shade val="50000"/>
            </a:schemeClr>
          </a:lnRef>
          <a:fillRef idx="1">
            <a:schemeClr val="accent1"/>
          </a:fillRef>
          <a:effectRef idx="0">
            <a:schemeClr val="accent1"/>
          </a:effectRef>
          <a:fontRef idx="minor">
            <a:schemeClr val="lt1"/>
          </a:fontRef>
        </p:style>
        <p:txBody>
          <a:bodyPr lIns="190195" tIns="475488" rIns="190195" bIns="35662" rtlCol="0" anchor="ctr"/>
          <a:lstStyle/>
          <a:p>
            <a:pPr>
              <a:spcBef>
                <a:spcPts val="1200"/>
              </a:spcBef>
              <a:buClr>
                <a:srgbClr val="47ABD9"/>
              </a:buClr>
              <a:buSzPct val="80000"/>
            </a:pPr>
            <a:r>
              <a:rPr lang="en-GB" dirty="0" smtClean="0"/>
              <a:t>     </a:t>
            </a:r>
          </a:p>
          <a:p>
            <a:pPr algn="ctr">
              <a:spcBef>
                <a:spcPts val="1200"/>
              </a:spcBef>
              <a:buClr>
                <a:srgbClr val="47ABD9"/>
              </a:buClr>
              <a:buSzPct val="80000"/>
            </a:pPr>
            <a:r>
              <a:rPr lang="en-GB" dirty="0" smtClean="0"/>
              <a:t>   What </a:t>
            </a:r>
            <a:r>
              <a:rPr lang="en-GB" dirty="0"/>
              <a:t>are the main </a:t>
            </a:r>
            <a:r>
              <a:rPr lang="en-GB" b="1" dirty="0">
                <a:solidFill>
                  <a:srgbClr val="00244D"/>
                </a:solidFill>
              </a:rPr>
              <a:t>goals</a:t>
            </a:r>
            <a:r>
              <a:rPr lang="en-GB" dirty="0"/>
              <a:t>, </a:t>
            </a:r>
            <a:r>
              <a:rPr lang="en-GB" b="1" dirty="0">
                <a:solidFill>
                  <a:srgbClr val="00244D"/>
                </a:solidFill>
              </a:rPr>
              <a:t>challenges</a:t>
            </a:r>
            <a:r>
              <a:rPr lang="en-GB" dirty="0"/>
              <a:t> and </a:t>
            </a:r>
            <a:r>
              <a:rPr lang="en-GB" b="1" dirty="0">
                <a:solidFill>
                  <a:srgbClr val="00244D"/>
                </a:solidFill>
              </a:rPr>
              <a:t>problems</a:t>
            </a:r>
            <a:r>
              <a:rPr lang="en-GB" dirty="0"/>
              <a:t> that IFI’s have faced with</a:t>
            </a:r>
            <a:r>
              <a:rPr lang="lt-LT" dirty="0"/>
              <a:t> during assessment of the </a:t>
            </a:r>
            <a:r>
              <a:rPr lang="lt-LT" b="1" dirty="0">
                <a:solidFill>
                  <a:srgbClr val="00244D"/>
                </a:solidFill>
              </a:rPr>
              <a:t>Stability </a:t>
            </a:r>
            <a:r>
              <a:rPr lang="lt-LT" b="1" dirty="0" smtClean="0">
                <a:solidFill>
                  <a:srgbClr val="00244D"/>
                </a:solidFill>
              </a:rPr>
              <a:t>programm</a:t>
            </a:r>
            <a:r>
              <a:rPr lang="en-GB" b="1" dirty="0" smtClean="0">
                <a:solidFill>
                  <a:srgbClr val="00244D"/>
                </a:solidFill>
              </a:rPr>
              <a:t>e</a:t>
            </a:r>
            <a:r>
              <a:rPr lang="en-GB" dirty="0" smtClean="0"/>
              <a:t>?</a:t>
            </a:r>
            <a:endParaRPr lang="en-GB" dirty="0"/>
          </a:p>
          <a:p>
            <a:pPr>
              <a:spcBef>
                <a:spcPts val="1200"/>
              </a:spcBef>
              <a:buClr>
                <a:srgbClr val="47ABD9"/>
              </a:buClr>
              <a:buSzPct val="80000"/>
            </a:pPr>
            <a:endParaRPr lang="en-GB" b="1" dirty="0">
              <a:solidFill>
                <a:schemeClr val="accent2"/>
              </a:solidFill>
              <a:cs typeface="Arial" panose="020B0604020202020204" pitchFamily="34" charset="0"/>
            </a:endParaRPr>
          </a:p>
          <a:p>
            <a:pPr algn="ctr"/>
            <a:endParaRPr lang="en-US" sz="1600" dirty="0">
              <a:solidFill>
                <a:schemeClr val="bg1"/>
              </a:solidFill>
            </a:endParaRPr>
          </a:p>
        </p:txBody>
      </p:sp>
      <p:sp>
        <p:nvSpPr>
          <p:cNvPr id="26" name="Ellipse 3"/>
          <p:cNvSpPr/>
          <p:nvPr/>
        </p:nvSpPr>
        <p:spPr>
          <a:xfrm>
            <a:off x="3299915" y="2159464"/>
            <a:ext cx="2599110" cy="2526836"/>
          </a:xfrm>
          <a:prstGeom prst="ellipse">
            <a:avLst/>
          </a:prstGeom>
          <a:noFill/>
          <a:ln w="190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fr-CA" sz="1700" dirty="0">
              <a:solidFill>
                <a:schemeClr val="bg1"/>
              </a:solidFill>
            </a:endParaRPr>
          </a:p>
        </p:txBody>
      </p:sp>
      <p:sp>
        <p:nvSpPr>
          <p:cNvPr id="27" name="Oval 28"/>
          <p:cNvSpPr/>
          <p:nvPr/>
        </p:nvSpPr>
        <p:spPr>
          <a:xfrm>
            <a:off x="3317866" y="2046890"/>
            <a:ext cx="860758" cy="829659"/>
          </a:xfrm>
          <a:prstGeom prst="ellipse">
            <a:avLst/>
          </a:prstGeom>
          <a:solidFill>
            <a:srgbClr val="848484"/>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r>
              <a:rPr lang="en-US" sz="2500" dirty="0" smtClean="0"/>
              <a:t>2</a:t>
            </a:r>
            <a:endParaRPr lang="en-US" sz="2500" dirty="0"/>
          </a:p>
        </p:txBody>
      </p:sp>
      <p:sp>
        <p:nvSpPr>
          <p:cNvPr id="28" name="Freeform 31"/>
          <p:cNvSpPr/>
          <p:nvPr/>
        </p:nvSpPr>
        <p:spPr>
          <a:xfrm>
            <a:off x="6362923" y="2257941"/>
            <a:ext cx="2446578" cy="2327549"/>
          </a:xfrm>
          <a:custGeom>
            <a:avLst/>
            <a:gdLst>
              <a:gd name="connsiteX0" fmla="*/ 834935 w 1669870"/>
              <a:gd name="connsiteY0" fmla="*/ 0 h 1669870"/>
              <a:gd name="connsiteX1" fmla="*/ 1669870 w 1669870"/>
              <a:gd name="connsiteY1" fmla="*/ 834935 h 1669870"/>
              <a:gd name="connsiteX2" fmla="*/ 834935 w 1669870"/>
              <a:gd name="connsiteY2" fmla="*/ 1669870 h 1669870"/>
              <a:gd name="connsiteX3" fmla="*/ 0 w 1669870"/>
              <a:gd name="connsiteY3" fmla="*/ 834935 h 1669870"/>
              <a:gd name="connsiteX4" fmla="*/ 65613 w 1669870"/>
              <a:gd name="connsiteY4" fmla="*/ 509941 h 1669870"/>
              <a:gd name="connsiteX5" fmla="*/ 103283 w 1669870"/>
              <a:gd name="connsiteY5" fmla="*/ 440540 h 1669870"/>
              <a:gd name="connsiteX6" fmla="*/ 123004 w 1669870"/>
              <a:gd name="connsiteY6" fmla="*/ 451245 h 1669870"/>
              <a:gd name="connsiteX7" fmla="*/ 249061 w 1669870"/>
              <a:gd name="connsiteY7" fmla="*/ 476695 h 1669870"/>
              <a:gd name="connsiteX8" fmla="*/ 572911 w 1669870"/>
              <a:gd name="connsiteY8" fmla="*/ 152845 h 1669870"/>
              <a:gd name="connsiteX9" fmla="*/ 566332 w 1669870"/>
              <a:gd name="connsiteY9" fmla="*/ 87578 h 1669870"/>
              <a:gd name="connsiteX10" fmla="*/ 554456 w 1669870"/>
              <a:gd name="connsiteY10" fmla="*/ 49321 h 1669870"/>
              <a:gd name="connsiteX11" fmla="*/ 586651 w 1669870"/>
              <a:gd name="connsiteY11" fmla="*/ 37537 h 1669870"/>
              <a:gd name="connsiteX12" fmla="*/ 834935 w 1669870"/>
              <a:gd name="connsiteY12" fmla="*/ 0 h 166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69870" h="1669870">
                <a:moveTo>
                  <a:pt x="834935" y="0"/>
                </a:moveTo>
                <a:cubicBezTo>
                  <a:pt x="1296057" y="0"/>
                  <a:pt x="1669870" y="373813"/>
                  <a:pt x="1669870" y="834935"/>
                </a:cubicBezTo>
                <a:cubicBezTo>
                  <a:pt x="1669870" y="1296057"/>
                  <a:pt x="1296057" y="1669870"/>
                  <a:pt x="834935" y="1669870"/>
                </a:cubicBezTo>
                <a:cubicBezTo>
                  <a:pt x="373813" y="1669870"/>
                  <a:pt x="0" y="1296057"/>
                  <a:pt x="0" y="834935"/>
                </a:cubicBezTo>
                <a:cubicBezTo>
                  <a:pt x="0" y="719655"/>
                  <a:pt x="23363" y="609831"/>
                  <a:pt x="65613" y="509941"/>
                </a:cubicBezTo>
                <a:lnTo>
                  <a:pt x="103283" y="440540"/>
                </a:lnTo>
                <a:lnTo>
                  <a:pt x="123004" y="451245"/>
                </a:lnTo>
                <a:cubicBezTo>
                  <a:pt x="161749" y="467633"/>
                  <a:pt x="204347" y="476695"/>
                  <a:pt x="249061" y="476695"/>
                </a:cubicBezTo>
                <a:cubicBezTo>
                  <a:pt x="427918" y="476695"/>
                  <a:pt x="572911" y="331702"/>
                  <a:pt x="572911" y="152845"/>
                </a:cubicBezTo>
                <a:cubicBezTo>
                  <a:pt x="572911" y="130488"/>
                  <a:pt x="570646" y="108660"/>
                  <a:pt x="566332" y="87578"/>
                </a:cubicBezTo>
                <a:lnTo>
                  <a:pt x="554456" y="49321"/>
                </a:lnTo>
                <a:lnTo>
                  <a:pt x="586651" y="37537"/>
                </a:lnTo>
                <a:cubicBezTo>
                  <a:pt x="665084" y="13142"/>
                  <a:pt x="748475" y="0"/>
                  <a:pt x="834935" y="0"/>
                </a:cubicBezTo>
                <a:close/>
              </a:path>
            </a:pathLst>
          </a:custGeom>
          <a:solidFill>
            <a:srgbClr val="47ABD9"/>
          </a:solidFill>
          <a:ln>
            <a:noFill/>
          </a:ln>
        </p:spPr>
        <p:style>
          <a:lnRef idx="2">
            <a:schemeClr val="accent1">
              <a:shade val="50000"/>
            </a:schemeClr>
          </a:lnRef>
          <a:fillRef idx="1">
            <a:schemeClr val="accent1"/>
          </a:fillRef>
          <a:effectRef idx="0">
            <a:schemeClr val="accent1"/>
          </a:effectRef>
          <a:fontRef idx="minor">
            <a:schemeClr val="lt1"/>
          </a:fontRef>
        </p:style>
        <p:txBody>
          <a:bodyPr lIns="190195" tIns="475488" rIns="190195" bIns="35662" rtlCol="0" anchor="ctr"/>
          <a:lstStyle/>
          <a:p>
            <a:pPr algn="ctr">
              <a:spcBef>
                <a:spcPts val="1200"/>
              </a:spcBef>
              <a:buClr>
                <a:srgbClr val="47ABD9"/>
              </a:buClr>
              <a:buSzPct val="80000"/>
            </a:pPr>
            <a:r>
              <a:rPr lang="en-GB" dirty="0" smtClean="0">
                <a:solidFill>
                  <a:schemeClr val="bg1"/>
                </a:solidFill>
              </a:rPr>
              <a:t> </a:t>
            </a:r>
            <a:r>
              <a:rPr lang="en-GB" sz="4800" dirty="0" smtClean="0">
                <a:solidFill>
                  <a:schemeClr val="bg1"/>
                </a:solidFill>
              </a:rPr>
              <a:t>?</a:t>
            </a:r>
            <a:endParaRPr lang="lt-LT" dirty="0">
              <a:solidFill>
                <a:schemeClr val="bg1"/>
              </a:solidFill>
            </a:endParaRPr>
          </a:p>
          <a:p>
            <a:pPr algn="ctr"/>
            <a:endParaRPr lang="en-US" sz="1600" dirty="0">
              <a:solidFill>
                <a:schemeClr val="bg1"/>
              </a:solidFill>
            </a:endParaRPr>
          </a:p>
        </p:txBody>
      </p:sp>
      <p:sp>
        <p:nvSpPr>
          <p:cNvPr id="30" name="Ellipse 3"/>
          <p:cNvSpPr/>
          <p:nvPr/>
        </p:nvSpPr>
        <p:spPr>
          <a:xfrm>
            <a:off x="6286657" y="2159464"/>
            <a:ext cx="2599110" cy="2526836"/>
          </a:xfrm>
          <a:prstGeom prst="ellipse">
            <a:avLst/>
          </a:prstGeom>
          <a:noFill/>
          <a:ln w="190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fr-CA" sz="1700" dirty="0">
              <a:solidFill>
                <a:schemeClr val="bg1"/>
              </a:solidFill>
            </a:endParaRPr>
          </a:p>
        </p:txBody>
      </p:sp>
      <p:sp>
        <p:nvSpPr>
          <p:cNvPr id="31" name="Oval 28"/>
          <p:cNvSpPr/>
          <p:nvPr/>
        </p:nvSpPr>
        <p:spPr>
          <a:xfrm>
            <a:off x="6287876" y="2046889"/>
            <a:ext cx="860758" cy="829659"/>
          </a:xfrm>
          <a:prstGeom prst="ellipse">
            <a:avLst/>
          </a:prstGeom>
          <a:solidFill>
            <a:srgbClr val="47ABD9"/>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r>
              <a:rPr lang="en-US" sz="2500" dirty="0" smtClean="0"/>
              <a:t>3</a:t>
            </a:r>
            <a:endParaRPr lang="en-US" sz="2500" dirty="0"/>
          </a:p>
        </p:txBody>
      </p:sp>
      <p:sp>
        <p:nvSpPr>
          <p:cNvPr id="20" name="Teksto vietos rezervavimo ženklas 1"/>
          <p:cNvSpPr txBox="1">
            <a:spLocks/>
          </p:cNvSpPr>
          <p:nvPr/>
        </p:nvSpPr>
        <p:spPr>
          <a:xfrm>
            <a:off x="5367682" y="212293"/>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spTree>
    <p:extLst>
      <p:ext uri="{BB962C8B-B14F-4D97-AF65-F5344CB8AC3E}">
        <p14:creationId xmlns:p14="http://schemas.microsoft.com/office/powerpoint/2010/main" val="405454843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35328" y="3352356"/>
            <a:ext cx="15875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aveikslėlis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41678" y="3193607"/>
            <a:ext cx="146050"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aveikslėlis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41678" y="2998344"/>
            <a:ext cx="14605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aveikslėlis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75018" y="3576194"/>
            <a:ext cx="793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Lentelė 5"/>
          <p:cNvGraphicFramePr>
            <a:graphicFrameLocks noGrp="1"/>
          </p:cNvGraphicFramePr>
          <p:nvPr>
            <p:extLst>
              <p:ext uri="{D42A27DB-BD31-4B8C-83A1-F6EECF244321}">
                <p14:modId xmlns:p14="http://schemas.microsoft.com/office/powerpoint/2010/main" val="2773454359"/>
              </p:ext>
            </p:extLst>
          </p:nvPr>
        </p:nvGraphicFramePr>
        <p:xfrm>
          <a:off x="1732757" y="1882331"/>
          <a:ext cx="5678487" cy="2194086"/>
        </p:xfrm>
        <a:graphic>
          <a:graphicData uri="http://schemas.openxmlformats.org/drawingml/2006/table">
            <a:tbl>
              <a:tblPr firstRow="1" bandRow="1">
                <a:tableStyleId>{5C22544A-7EE6-4342-B048-85BDC9FD1C3A}</a:tableStyleId>
              </a:tblPr>
              <a:tblGrid>
                <a:gridCol w="2731183">
                  <a:extLst>
                    <a:ext uri="{9D8B030D-6E8A-4147-A177-3AD203B41FA5}"/>
                  </a:extLst>
                </a:gridCol>
                <a:gridCol w="215793">
                  <a:extLst>
                    <a:ext uri="{9D8B030D-6E8A-4147-A177-3AD203B41FA5}"/>
                  </a:extLst>
                </a:gridCol>
                <a:gridCol w="237590">
                  <a:extLst>
                    <a:ext uri="{9D8B030D-6E8A-4147-A177-3AD203B41FA5}"/>
                  </a:extLst>
                </a:gridCol>
                <a:gridCol w="2493921">
                  <a:extLst>
                    <a:ext uri="{9D8B030D-6E8A-4147-A177-3AD203B41FA5}"/>
                  </a:extLst>
                </a:gridCol>
              </a:tblGrid>
              <a:tr h="365681">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47ABD9"/>
                          </a:solidFill>
                          <a:latin typeface="+mj-lt"/>
                          <a:cs typeface="Arial" panose="020B0604020202020204" pitchFamily="34" charset="0"/>
                        </a:rPr>
                        <a:t>Report</a:t>
                      </a:r>
                      <a:endParaRPr lang="en-US" sz="1400" b="0" dirty="0">
                        <a:solidFill>
                          <a:srgbClr val="47ABD9"/>
                        </a:solidFill>
                        <a:latin typeface="+mj-lt"/>
                      </a:endParaRPr>
                    </a:p>
                    <a:p>
                      <a:pPr algn="l"/>
                      <a:r>
                        <a:rPr lang="lt-LT" sz="1600" dirty="0" smtClean="0">
                          <a:solidFill>
                            <a:srgbClr val="1F3856"/>
                          </a:solidFill>
                          <a:latin typeface="Arial" panose="020B0604020202020204" pitchFamily="34" charset="0"/>
                          <a:cs typeface="Arial" panose="020B0604020202020204" pitchFamily="34" charset="0"/>
                        </a:rPr>
                        <a:t>„</a:t>
                      </a:r>
                      <a:r>
                        <a:rPr lang="en-US" sz="1600" dirty="0" smtClean="0">
                          <a:solidFill>
                            <a:srgbClr val="1F3856"/>
                          </a:solidFill>
                          <a:latin typeface="Arial" panose="020B0604020202020204" pitchFamily="34" charset="0"/>
                          <a:cs typeface="Arial" panose="020B0604020202020204" pitchFamily="34" charset="0"/>
                        </a:rPr>
                        <a:t>The Assessment of the Stability Programme</a:t>
                      </a:r>
                      <a:r>
                        <a:rPr lang="en-US" sz="1600" baseline="0" dirty="0" smtClean="0">
                          <a:solidFill>
                            <a:srgbClr val="1F3856"/>
                          </a:solidFill>
                          <a:latin typeface="Arial" panose="020B0604020202020204" pitchFamily="34" charset="0"/>
                          <a:cs typeface="Arial" panose="020B0604020202020204" pitchFamily="34" charset="0"/>
                        </a:rPr>
                        <a:t> of Lithuania for 2018</a:t>
                      </a:r>
                      <a:r>
                        <a:rPr lang="lt-LT" sz="1600" dirty="0" smtClean="0">
                          <a:solidFill>
                            <a:srgbClr val="1F3856"/>
                          </a:solidFill>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txBody>
                  <a:tcPr marL="91447" marR="91447" marT="45680" marB="45680" anchor="ctr">
                    <a:lnL w="12700" cap="flat" cmpd="sng" algn="ctr">
                      <a:no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pPr marL="0" marR="0" indent="0" algn="l" defTabSz="914400" rtl="0" eaLnBrk="1" fontAlgn="auto" latinLnBrk="0" hangingPunct="1">
                        <a:lnSpc>
                          <a:spcPct val="100000"/>
                        </a:lnSpc>
                        <a:spcBef>
                          <a:spcPts val="1800"/>
                        </a:spcBef>
                        <a:spcAft>
                          <a:spcPts val="0"/>
                        </a:spcAft>
                        <a:buClrTx/>
                        <a:buSzTx/>
                        <a:buFontTx/>
                        <a:buNone/>
                        <a:tabLst/>
                        <a:defRPr/>
                      </a:pPr>
                      <a:endParaRPr lang="en-US" sz="900" b="1" kern="1200" dirty="0" smtClean="0">
                        <a:solidFill>
                          <a:srgbClr val="00244D"/>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rgbClr val="00244D"/>
                          </a:solidFill>
                          <a:latin typeface="+mn-lt"/>
                          <a:ea typeface="+mn-ea"/>
                          <a:cs typeface="+mn-cs"/>
                        </a:rPr>
                        <a:t>Erika </a:t>
                      </a:r>
                      <a:r>
                        <a:rPr lang="en-US" sz="1600" b="1" kern="1200" dirty="0" err="1" smtClean="0">
                          <a:solidFill>
                            <a:srgbClr val="00244D"/>
                          </a:solidFill>
                          <a:latin typeface="+mn-lt"/>
                          <a:ea typeface="+mn-ea"/>
                          <a:cs typeface="+mn-cs"/>
                        </a:rPr>
                        <a:t>Laty</a:t>
                      </a:r>
                      <a:r>
                        <a:rPr lang="lt-LT" sz="1600" b="1" kern="1200" dirty="0" err="1" smtClean="0">
                          <a:solidFill>
                            <a:srgbClr val="00244D"/>
                          </a:solidFill>
                          <a:latin typeface="+mn-lt"/>
                          <a:ea typeface="+mn-ea"/>
                          <a:cs typeface="+mn-cs"/>
                        </a:rPr>
                        <a:t>šovič</a:t>
                      </a:r>
                      <a:endParaRPr lang="en-US" sz="1600" b="1" kern="1200" dirty="0" smtClean="0">
                        <a:solidFill>
                          <a:srgbClr val="00244D"/>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baseline="0" dirty="0" smtClean="0">
                          <a:solidFill>
                            <a:srgbClr val="00244D"/>
                          </a:solidFill>
                          <a:latin typeface="Arial Narrow" panose="020B0606020202030204" pitchFamily="34" charset="0"/>
                          <a:cs typeface="Arial" panose="020B0604020202020204" pitchFamily="34" charset="0"/>
                        </a:rPr>
                        <a:t>Advisor of the Budgetary Policy Monitoring Department</a:t>
                      </a:r>
                      <a:endParaRPr lang="lt-LT" sz="1400" b="0" baseline="0" dirty="0" smtClean="0">
                        <a:solidFill>
                          <a:srgbClr val="00244D"/>
                        </a:solidFill>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smtClean="0">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smtClean="0">
                          <a:solidFill>
                            <a:srgbClr val="1F3856"/>
                          </a:solidFill>
                          <a:latin typeface="Arial Narrow" panose="020B0606020202030204" pitchFamily="34" charset="0"/>
                        </a:rPr>
                        <a:t>(</a:t>
                      </a:r>
                      <a:r>
                        <a:rPr lang="en-US" sz="1000" b="0" baseline="0" dirty="0" smtClean="0">
                          <a:solidFill>
                            <a:srgbClr val="1F3856"/>
                          </a:solidFill>
                          <a:latin typeface="Arial Narrow" panose="020B0606020202030204" pitchFamily="34" charset="0"/>
                        </a:rPr>
                        <a:t>+370</a:t>
                      </a:r>
                      <a:r>
                        <a:rPr lang="lt-LT" sz="1000" b="0" baseline="0" dirty="0" smtClean="0">
                          <a:solidFill>
                            <a:srgbClr val="1F3856"/>
                          </a:solidFill>
                          <a:latin typeface="Arial Narrow" panose="020B0606020202030204" pitchFamily="34" charset="0"/>
                        </a:rPr>
                        <a:t> </a:t>
                      </a:r>
                      <a:r>
                        <a:rPr lang="lt-LT" sz="1000" b="0" baseline="0" dirty="0">
                          <a:solidFill>
                            <a:srgbClr val="1F3856"/>
                          </a:solidFill>
                          <a:latin typeface="Arial Narrow" panose="020B0606020202030204" pitchFamily="34" charset="0"/>
                        </a:rPr>
                        <a:t>5) </a:t>
                      </a:r>
                      <a:r>
                        <a:rPr lang="en-US" sz="1000" b="0" baseline="0" dirty="0" smtClean="0">
                          <a:solidFill>
                            <a:srgbClr val="1F3856"/>
                          </a:solidFill>
                          <a:latin typeface="Arial Narrow" panose="020B0606020202030204" pitchFamily="34" charset="0"/>
                        </a:rPr>
                        <a:t>204</a:t>
                      </a:r>
                      <a:r>
                        <a:rPr lang="lt-LT" sz="1000" b="0" baseline="0" dirty="0" smtClean="0">
                          <a:solidFill>
                            <a:srgbClr val="1F3856"/>
                          </a:solidFill>
                          <a:latin typeface="Arial Narrow" panose="020B0606020202030204" pitchFamily="34" charset="0"/>
                        </a:rPr>
                        <a:t> </a:t>
                      </a:r>
                      <a:r>
                        <a:rPr lang="en-US" sz="1000" b="0" baseline="0" dirty="0" smtClean="0">
                          <a:solidFill>
                            <a:srgbClr val="1F3856"/>
                          </a:solidFill>
                          <a:latin typeface="Arial Narrow" panose="020B0606020202030204" pitchFamily="34" charset="0"/>
                        </a:rPr>
                        <a:t>76</a:t>
                      </a:r>
                      <a:r>
                        <a:rPr lang="lt-LT" sz="1000" b="0" baseline="0" dirty="0" smtClean="0">
                          <a:solidFill>
                            <a:srgbClr val="1F3856"/>
                          </a:solidFill>
                          <a:latin typeface="Arial Narrow" panose="020B0606020202030204" pitchFamily="34" charset="0"/>
                        </a:rPr>
                        <a:t>52 </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err="1" smtClean="0">
                          <a:solidFill>
                            <a:srgbClr val="1F3856"/>
                          </a:solidFill>
                          <a:latin typeface="Arial Narrow" panose="020B0606020202030204" pitchFamily="34" charset="0"/>
                        </a:rPr>
                        <a:t>Erika.Latysovic</a:t>
                      </a:r>
                      <a:r>
                        <a:rPr lang="en-US" sz="1000" b="0" baseline="0" dirty="0" smtClean="0">
                          <a:solidFill>
                            <a:srgbClr val="1F3856"/>
                          </a:solidFill>
                          <a:latin typeface="Arial Narrow" panose="020B0606020202030204" pitchFamily="34" charset="0"/>
                        </a:rPr>
                        <a:t>@</a:t>
                      </a:r>
                      <a:r>
                        <a:rPr lang="lt-LT" sz="1000" b="0" baseline="0" dirty="0" err="1" smtClean="0">
                          <a:solidFill>
                            <a:srgbClr val="1F3856"/>
                          </a:solidFill>
                          <a:latin typeface="Arial Narrow" panose="020B0606020202030204" pitchFamily="34" charset="0"/>
                        </a:rPr>
                        <a:t>ifi</a:t>
                      </a:r>
                      <a:r>
                        <a:rPr lang="en-US" sz="1000" b="0" baseline="0" dirty="0" smtClean="0">
                          <a:solidFill>
                            <a:srgbClr val="1F3856"/>
                          </a:solidFill>
                          <a:latin typeface="Arial Narrow" panose="020B0606020202030204" pitchFamily="34" charset="0"/>
                        </a:rPr>
                        <a:t>.</a:t>
                      </a:r>
                      <a:r>
                        <a:rPr lang="en-US" sz="1000" b="0" baseline="0" dirty="0" err="1" smtClean="0">
                          <a:solidFill>
                            <a:srgbClr val="1F3856"/>
                          </a:solidFill>
                          <a:latin typeface="Arial Narrow" panose="020B0606020202030204" pitchFamily="34" charset="0"/>
                        </a:rPr>
                        <a:t>lt</a:t>
                      </a:r>
                      <a:endParaRPr lang="en-US" sz="1000" dirty="0" smtClean="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smtClean="0">
                          <a:solidFill>
                            <a:srgbClr val="1F3856"/>
                          </a:solidFill>
                          <a:latin typeface="Arial Narrow" panose="020B0606020202030204" pitchFamily="34" charset="0"/>
                        </a:rPr>
                        <a:t>www.ifi.lt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a:t>
                      </a:r>
                      <a:r>
                        <a:rPr lang="lt-LT" sz="1000" b="0" baseline="0" dirty="0" err="1">
                          <a:solidFill>
                            <a:srgbClr val="1F3856"/>
                          </a:solidFill>
                          <a:latin typeface="Arial Narrow" panose="020B0606020202030204" pitchFamily="34" charset="0"/>
                        </a:rPr>
                        <a:t>valstybeskontrole</a:t>
                      </a:r>
                      <a:endParaRPr lang="en-US" sz="10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pPr algn="l"/>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bl>
          </a:graphicData>
        </a:graphic>
      </p:graphicFrame>
    </p:spTree>
    <p:extLst>
      <p:ext uri="{BB962C8B-B14F-4D97-AF65-F5344CB8AC3E}">
        <p14:creationId xmlns:p14="http://schemas.microsoft.com/office/powerpoint/2010/main" val="3723575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aštė 2"/>
          <p:cNvSpPr>
            <a:spLocks noGrp="1"/>
          </p:cNvSpPr>
          <p:nvPr>
            <p:ph type="title"/>
          </p:nvPr>
        </p:nvSpPr>
        <p:spPr>
          <a:xfrm>
            <a:off x="0" y="1689829"/>
            <a:ext cx="9144000" cy="495383"/>
          </a:xfrm>
        </p:spPr>
        <p:txBody>
          <a:bodyPr/>
          <a:lstStyle/>
          <a:p>
            <a:r>
              <a:rPr lang="en-GB" dirty="0" smtClean="0"/>
              <a:t>The Assessment of the Stability Programme of Lithuania for 2018</a:t>
            </a:r>
            <a:endParaRPr lang="en-US" dirty="0"/>
          </a:p>
        </p:txBody>
      </p:sp>
      <p:sp>
        <p:nvSpPr>
          <p:cNvPr id="6" name="Rectangle 10"/>
          <p:cNvSpPr/>
          <p:nvPr/>
        </p:nvSpPr>
        <p:spPr>
          <a:xfrm>
            <a:off x="4114800" y="2419126"/>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ubtitle 2"/>
          <p:cNvSpPr txBox="1">
            <a:spLocks/>
          </p:cNvSpPr>
          <p:nvPr/>
        </p:nvSpPr>
        <p:spPr>
          <a:xfrm>
            <a:off x="0" y="2762439"/>
            <a:ext cx="9143999" cy="21923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smtClean="0">
                <a:solidFill>
                  <a:srgbClr val="14264B"/>
                </a:solidFill>
                <a:latin typeface="Arimo" panose="020B0604020202020204" pitchFamily="34" charset="0"/>
                <a:ea typeface="Arimo" panose="020B0604020202020204" pitchFamily="34" charset="0"/>
                <a:cs typeface="Arimo" panose="020B0604020202020204" pitchFamily="34" charset="0"/>
              </a:rPr>
              <a:t>Erik</a:t>
            </a:r>
            <a:r>
              <a:rPr lang="lt-LT" sz="2400" dirty="0" smtClean="0">
                <a:solidFill>
                  <a:srgbClr val="14264B"/>
                </a:solidFill>
                <a:latin typeface="Arimo" panose="020B0604020202020204" pitchFamily="34" charset="0"/>
                <a:ea typeface="Arimo" panose="020B0604020202020204" pitchFamily="34" charset="0"/>
                <a:cs typeface="Arimo" panose="020B0604020202020204" pitchFamily="34" charset="0"/>
              </a:rPr>
              <a:t>a Latyšovič</a:t>
            </a:r>
            <a:endParaRPr lang="lt-LT" sz="2400" dirty="0">
              <a:solidFill>
                <a:srgbClr val="14264B"/>
              </a:solidFill>
              <a:latin typeface="Arimo" panose="020B0604020202020204" pitchFamily="34" charset="0"/>
              <a:ea typeface="Arimo" panose="020B0604020202020204" pitchFamily="34" charset="0"/>
              <a:cs typeface="Arimo" panose="020B0604020202020204" pitchFamily="34" charset="0"/>
            </a:endParaRPr>
          </a:p>
          <a:p>
            <a:pPr marL="0" indent="0" algn="ctr">
              <a:buNone/>
            </a:pPr>
            <a:r>
              <a:rPr lang="en-US" sz="1600" dirty="0" smtClean="0">
                <a:solidFill>
                  <a:srgbClr val="14264B"/>
                </a:solidFill>
                <a:latin typeface="Arimo" panose="020B0604020202020204" pitchFamily="34" charset="0"/>
                <a:ea typeface="Arimo" panose="020B0604020202020204" pitchFamily="34" charset="0"/>
                <a:cs typeface="Arimo" panose="020B0604020202020204" pitchFamily="34" charset="0"/>
              </a:rPr>
              <a:t>Advisor of the </a:t>
            </a:r>
            <a:r>
              <a:rPr lang="en-GB" sz="1600" dirty="0" smtClean="0">
                <a:solidFill>
                  <a:srgbClr val="14264B"/>
                </a:solidFill>
                <a:latin typeface="Arimo" panose="020B0604020202020204" pitchFamily="34" charset="0"/>
                <a:ea typeface="Arimo" panose="020B0604020202020204" pitchFamily="34" charset="0"/>
                <a:cs typeface="Arimo" panose="020B0604020202020204" pitchFamily="34" charset="0"/>
              </a:rPr>
              <a:t>Budgetary Policy Monitoring Department</a:t>
            </a:r>
            <a:r>
              <a:rPr lang="lt-LT" sz="1600" dirty="0" smtClean="0">
                <a:solidFill>
                  <a:schemeClr val="bg1"/>
                </a:solidFill>
                <a:latin typeface="Arimo" panose="020B0604020202020204" pitchFamily="34" charset="0"/>
                <a:ea typeface="Arimo" panose="020B0604020202020204" pitchFamily="34" charset="0"/>
                <a:cs typeface="Arimo" panose="020B0604020202020204" pitchFamily="34" charset="0"/>
              </a:rPr>
              <a:t>.</a:t>
            </a:r>
          </a:p>
          <a:p>
            <a:pPr marL="0" indent="0" algn="ctr">
              <a:lnSpc>
                <a:spcPct val="150000"/>
              </a:lnSpc>
              <a:spcBef>
                <a:spcPts val="3000"/>
              </a:spcBef>
              <a:buNone/>
            </a:pPr>
            <a:r>
              <a:rPr lang="en-US" sz="1600" dirty="0" smtClean="0">
                <a:solidFill>
                  <a:srgbClr val="00244D"/>
                </a:solidFill>
                <a:latin typeface="Arimo" panose="020B0604020202020204" pitchFamily="34" charset="0"/>
                <a:ea typeface="Arimo" panose="020B0604020202020204" pitchFamily="34" charset="0"/>
                <a:cs typeface="Arimo" panose="020B0604020202020204" pitchFamily="34" charset="0"/>
              </a:rPr>
              <a:t>11</a:t>
            </a:r>
            <a:r>
              <a:rPr lang="en-US" sz="1600" baseline="30000" dirty="0" smtClean="0">
                <a:solidFill>
                  <a:srgbClr val="00244D"/>
                </a:solidFill>
                <a:latin typeface="Arimo" panose="020B0604020202020204" pitchFamily="34" charset="0"/>
                <a:ea typeface="Arimo" panose="020B0604020202020204" pitchFamily="34" charset="0"/>
                <a:cs typeface="Arimo" panose="020B0604020202020204" pitchFamily="34" charset="0"/>
              </a:rPr>
              <a:t>th</a:t>
            </a:r>
            <a:r>
              <a:rPr lang="en-US" sz="1600" dirty="0" smtClean="0">
                <a:solidFill>
                  <a:srgbClr val="00244D"/>
                </a:solidFill>
                <a:latin typeface="Arimo" panose="020B0604020202020204" pitchFamily="34" charset="0"/>
                <a:ea typeface="Arimo" panose="020B0604020202020204" pitchFamily="34" charset="0"/>
                <a:cs typeface="Arimo" panose="020B0604020202020204" pitchFamily="34" charset="0"/>
              </a:rPr>
              <a:t> of June, 2018</a:t>
            </a:r>
          </a:p>
          <a:p>
            <a:endParaRPr lang="en-US" dirty="0"/>
          </a:p>
        </p:txBody>
      </p:sp>
    </p:spTree>
    <p:extLst>
      <p:ext uri="{BB962C8B-B14F-4D97-AF65-F5344CB8AC3E}">
        <p14:creationId xmlns:p14="http://schemas.microsoft.com/office/powerpoint/2010/main" val="3619421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o vietos rezervavimo ženklas 4"/>
          <p:cNvSpPr>
            <a:spLocks noGrp="1"/>
          </p:cNvSpPr>
          <p:nvPr>
            <p:ph type="body" sz="quarter" idx="14"/>
          </p:nvPr>
        </p:nvSpPr>
        <p:spPr/>
        <p:txBody>
          <a:bodyPr/>
          <a:lstStyle/>
          <a:p>
            <a:r>
              <a:rPr lang="en-US" dirty="0" smtClean="0"/>
              <a:t>Motivation</a:t>
            </a:r>
            <a:endParaRPr lang="en-US"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ksto vietos rezervavimo ženklas 1"/>
          <p:cNvSpPr>
            <a:spLocks noGrp="1"/>
          </p:cNvSpPr>
          <p:nvPr>
            <p:ph type="body" sz="quarter" idx="4294967295"/>
          </p:nvPr>
        </p:nvSpPr>
        <p:spPr>
          <a:xfrm>
            <a:off x="5227982" y="233916"/>
            <a:ext cx="3657785" cy="469347"/>
          </a:xfrm>
          <a:prstGeom prst="rect">
            <a:avLst/>
          </a:prstGeom>
        </p:spPr>
        <p:txBody>
          <a:bodyPr/>
          <a:lstStyle/>
          <a:p>
            <a:pPr marL="0" inden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a:t>
            </a:r>
            <a:r>
              <a:rPr lang="en-GB" sz="1500" dirty="0">
                <a:solidFill>
                  <a:schemeClr val="bg1"/>
                </a:solidFill>
                <a:latin typeface="Arimo" panose="020B0604020202020204" pitchFamily="34" charset="0"/>
                <a:ea typeface="Arimo" panose="020B0604020202020204" pitchFamily="34" charset="0"/>
                <a:cs typeface="Arimo" panose="020B0604020202020204" pitchFamily="34" charset="0"/>
              </a:rPr>
              <a:t>of the Stability Programme of Lithuania for 2018</a:t>
            </a:r>
            <a:endParaRPr lang="en-US" sz="1500" dirty="0">
              <a:solidFill>
                <a:schemeClr val="bg1"/>
              </a:solidFill>
            </a:endParaRPr>
          </a:p>
        </p:txBody>
      </p:sp>
      <p:sp>
        <p:nvSpPr>
          <p:cNvPr id="7" name="Stačiakampis 6"/>
          <p:cNvSpPr/>
          <p:nvPr/>
        </p:nvSpPr>
        <p:spPr>
          <a:xfrm>
            <a:off x="457194" y="1976593"/>
            <a:ext cx="7814351" cy="2646878"/>
          </a:xfrm>
          <a:prstGeom prst="rect">
            <a:avLst/>
          </a:prstGeom>
        </p:spPr>
        <p:txBody>
          <a:bodyPr wrap="square">
            <a:spAutoFit/>
          </a:bodyPr>
          <a:lstStyle/>
          <a:p>
            <a:pPr indent="-457200">
              <a:spcBef>
                <a:spcPts val="1200"/>
              </a:spcBef>
              <a:buClr>
                <a:srgbClr val="47ABD9"/>
              </a:buClr>
              <a:buSzPct val="80000"/>
            </a:pPr>
            <a:r>
              <a:rPr lang="en-US" sz="1700" b="1" dirty="0" smtClean="0">
                <a:solidFill>
                  <a:schemeClr val="accent2"/>
                </a:solidFill>
                <a:cs typeface="Arial" panose="020B0604020202020204" pitchFamily="34" charset="0"/>
              </a:rPr>
              <a:t>In 2017, </a:t>
            </a:r>
            <a:r>
              <a:rPr lang="en-US" sz="1700" dirty="0" smtClean="0">
                <a:cs typeface="Arial" panose="020B0604020202020204" pitchFamily="34" charset="0"/>
              </a:rPr>
              <a:t>the Ministry of Finance </a:t>
            </a:r>
            <a:r>
              <a:rPr lang="en-US" sz="1700" dirty="0">
                <a:cs typeface="Arial" panose="020B0604020202020204" pitchFamily="34" charset="0"/>
              </a:rPr>
              <a:t>as a </a:t>
            </a:r>
            <a:r>
              <a:rPr lang="en-US" sz="1700" b="1" dirty="0">
                <a:solidFill>
                  <a:schemeClr val="accent2"/>
                </a:solidFill>
                <a:cs typeface="Arial" panose="020B0604020202020204" pitchFamily="34" charset="0"/>
              </a:rPr>
              <a:t>starting point </a:t>
            </a:r>
            <a:r>
              <a:rPr lang="en-US" sz="1700" dirty="0">
                <a:cs typeface="Arial" panose="020B0604020202020204" pitchFamily="34" charset="0"/>
              </a:rPr>
              <a:t>for GG budget </a:t>
            </a:r>
            <a:r>
              <a:rPr lang="lt-LT" sz="1700" dirty="0" err="1" smtClean="0">
                <a:cs typeface="Arial" panose="020B0604020202020204" pitchFamily="34" charset="0"/>
              </a:rPr>
              <a:t>plans</a:t>
            </a:r>
            <a:r>
              <a:rPr lang="lt-LT" sz="1700" dirty="0" smtClean="0">
                <a:cs typeface="Arial" panose="020B0604020202020204" pitchFamily="34" charset="0"/>
              </a:rPr>
              <a:t> </a:t>
            </a:r>
            <a:r>
              <a:rPr lang="en-US" sz="1700" dirty="0" smtClean="0">
                <a:cs typeface="Arial" panose="020B0604020202020204" pitchFamily="34" charset="0"/>
              </a:rPr>
              <a:t>for </a:t>
            </a:r>
            <a:r>
              <a:rPr lang="en-US" sz="1700" dirty="0">
                <a:cs typeface="Arial" panose="020B0604020202020204" pitchFamily="34" charset="0"/>
              </a:rPr>
              <a:t>2018 and assessment of the compliance with fiscal rules used the values from the Stability Programme of Lithuania </a:t>
            </a:r>
            <a:r>
              <a:rPr lang="en-US" sz="1700" dirty="0" smtClean="0">
                <a:cs typeface="Arial" panose="020B0604020202020204" pitchFamily="34" charset="0"/>
              </a:rPr>
              <a:t>for 2017 (not assessed by IFI)</a:t>
            </a:r>
          </a:p>
          <a:p>
            <a:pPr indent="-457200">
              <a:spcBef>
                <a:spcPts val="1200"/>
              </a:spcBef>
              <a:buClr>
                <a:srgbClr val="47ABD9"/>
              </a:buClr>
              <a:buSzPct val="80000"/>
            </a:pPr>
            <a:r>
              <a:rPr lang="en-US" sz="1700" b="1" dirty="0" smtClean="0">
                <a:solidFill>
                  <a:schemeClr val="accent2"/>
                </a:solidFill>
                <a:cs typeface="Arial" panose="020B0604020202020204" pitchFamily="34" charset="0"/>
              </a:rPr>
              <a:t>In 2018, </a:t>
            </a:r>
            <a:r>
              <a:rPr lang="en-US" sz="1700" dirty="0" smtClean="0">
                <a:cs typeface="Arial" panose="020B0604020202020204" pitchFamily="34" charset="0"/>
              </a:rPr>
              <a:t>responding to that Lithuania</a:t>
            </a:r>
            <a:r>
              <a:rPr lang="lt-LT" sz="1700" dirty="0" smtClean="0">
                <a:cs typeface="Arial" panose="020B0604020202020204" pitchFamily="34" charset="0"/>
              </a:rPr>
              <a:t>‘s</a:t>
            </a:r>
            <a:r>
              <a:rPr lang="en-US" sz="1700" dirty="0" smtClean="0">
                <a:cs typeface="Arial" panose="020B0604020202020204" pitchFamily="34" charset="0"/>
              </a:rPr>
              <a:t> IFI conducted an assessment of the Stability Programme of Lithuania for 2018, which had the following goals:</a:t>
            </a:r>
            <a:endParaRPr lang="en-GB" sz="1700" dirty="0" smtClean="0">
              <a:cs typeface="Arial" panose="020B0604020202020204" pitchFamily="34" charset="0"/>
            </a:endParaRPr>
          </a:p>
          <a:p>
            <a:pPr marL="285750" indent="-285750">
              <a:spcBef>
                <a:spcPts val="1200"/>
              </a:spcBef>
              <a:buClr>
                <a:srgbClr val="47ABD9"/>
              </a:buClr>
              <a:buSzPct val="80000"/>
              <a:buFont typeface="Wingdings" panose="05000000000000000000" pitchFamily="2" charset="2"/>
              <a:buChar char="l"/>
            </a:pPr>
            <a:r>
              <a:rPr lang="en-GB" sz="1700" dirty="0" smtClean="0">
                <a:cs typeface="Arial" panose="020B0604020202020204" pitchFamily="34" charset="0"/>
              </a:rPr>
              <a:t>to </a:t>
            </a:r>
            <a:r>
              <a:rPr lang="en-GB" sz="1700" dirty="0">
                <a:cs typeface="Arial" panose="020B0604020202020204" pitchFamily="34" charset="0"/>
              </a:rPr>
              <a:t>provide an independent opinion on the </a:t>
            </a:r>
            <a:r>
              <a:rPr lang="en-GB" sz="1700" b="1" dirty="0" smtClean="0">
                <a:solidFill>
                  <a:schemeClr val="accent2"/>
                </a:solidFill>
                <a:cs typeface="Arial" panose="020B0604020202020204" pitchFamily="34" charset="0"/>
              </a:rPr>
              <a:t>GG balance </a:t>
            </a:r>
            <a:r>
              <a:rPr lang="en-GB" sz="1700" b="1" dirty="0">
                <a:solidFill>
                  <a:schemeClr val="accent2"/>
                </a:solidFill>
                <a:cs typeface="Arial" panose="020B0604020202020204" pitchFamily="34" charset="0"/>
              </a:rPr>
              <a:t>and debt </a:t>
            </a:r>
            <a:r>
              <a:rPr lang="en-GB" sz="1700" dirty="0">
                <a:cs typeface="Arial" panose="020B0604020202020204" pitchFamily="34" charset="0"/>
              </a:rPr>
              <a:t>for </a:t>
            </a:r>
            <a:r>
              <a:rPr lang="en-GB" sz="1700" dirty="0" smtClean="0">
                <a:cs typeface="Arial" panose="020B0604020202020204" pitchFamily="34" charset="0"/>
              </a:rPr>
              <a:t>2017</a:t>
            </a:r>
          </a:p>
          <a:p>
            <a:pPr marL="285750" indent="-285750">
              <a:spcBef>
                <a:spcPts val="1200"/>
              </a:spcBef>
              <a:buClr>
                <a:srgbClr val="47ABD9"/>
              </a:buClr>
              <a:buSzPct val="80000"/>
              <a:buFont typeface="Wingdings" panose="05000000000000000000" pitchFamily="2" charset="2"/>
              <a:buChar char="l"/>
            </a:pPr>
            <a:r>
              <a:rPr lang="en-GB" sz="1700" dirty="0" smtClean="0">
                <a:cs typeface="Arial" panose="020B0604020202020204" pitchFamily="34" charset="0"/>
              </a:rPr>
              <a:t>to </a:t>
            </a:r>
            <a:r>
              <a:rPr lang="en-GB" sz="1700" dirty="0">
                <a:cs typeface="Arial" panose="020B0604020202020204" pitchFamily="34" charset="0"/>
              </a:rPr>
              <a:t>assess </a:t>
            </a:r>
            <a:r>
              <a:rPr lang="en-GB" sz="1700" dirty="0" smtClean="0">
                <a:cs typeface="Arial" panose="020B0604020202020204" pitchFamily="34" charset="0"/>
              </a:rPr>
              <a:t>both </a:t>
            </a:r>
            <a:r>
              <a:rPr lang="en-GB" sz="1700" dirty="0">
                <a:cs typeface="Arial" panose="020B0604020202020204" pitchFamily="34" charset="0"/>
              </a:rPr>
              <a:t>the</a:t>
            </a:r>
            <a:r>
              <a:rPr lang="en-GB" sz="1700" b="1" dirty="0" smtClean="0">
                <a:solidFill>
                  <a:schemeClr val="accent2"/>
                </a:solidFill>
                <a:cs typeface="Arial" panose="020B0604020202020204" pitchFamily="34" charset="0"/>
              </a:rPr>
              <a:t> </a:t>
            </a:r>
            <a:r>
              <a:rPr lang="en-GB" sz="1700" b="1" dirty="0">
                <a:solidFill>
                  <a:schemeClr val="accent2"/>
                </a:solidFill>
                <a:cs typeface="Arial" panose="020B0604020202020204" pitchFamily="34" charset="0"/>
              </a:rPr>
              <a:t>soundness of the </a:t>
            </a:r>
            <a:r>
              <a:rPr lang="en-GB" sz="1700" b="1" dirty="0" smtClean="0">
                <a:solidFill>
                  <a:schemeClr val="accent2"/>
                </a:solidFill>
                <a:cs typeface="Arial" panose="020B0604020202020204" pitchFamily="34" charset="0"/>
              </a:rPr>
              <a:t>GG surplus </a:t>
            </a:r>
            <a:r>
              <a:rPr lang="en-GB" sz="1700" dirty="0">
                <a:cs typeface="Arial" panose="020B0604020202020204" pitchFamily="34" charset="0"/>
              </a:rPr>
              <a:t>and the</a:t>
            </a:r>
            <a:r>
              <a:rPr lang="en-GB" sz="1700" b="1" dirty="0">
                <a:solidFill>
                  <a:schemeClr val="accent2"/>
                </a:solidFill>
                <a:cs typeface="Arial" panose="020B0604020202020204" pitchFamily="34" charset="0"/>
              </a:rPr>
              <a:t> fiscal policy stance</a:t>
            </a:r>
            <a:r>
              <a:rPr lang="en-GB" sz="1700" dirty="0">
                <a:cs typeface="Arial" panose="020B0604020202020204" pitchFamily="34" charset="0"/>
              </a:rPr>
              <a:t> </a:t>
            </a:r>
            <a:r>
              <a:rPr lang="lt-LT" sz="1700" dirty="0" err="1" smtClean="0">
                <a:cs typeface="Arial" panose="020B0604020202020204" pitchFamily="34" charset="0"/>
              </a:rPr>
              <a:t>for</a:t>
            </a:r>
            <a:r>
              <a:rPr lang="en-GB" sz="1700" dirty="0" smtClean="0">
                <a:cs typeface="Arial" panose="020B0604020202020204" pitchFamily="34" charset="0"/>
              </a:rPr>
              <a:t> 2018</a:t>
            </a:r>
            <a:endParaRPr lang="en-US" sz="1700" dirty="0">
              <a:cs typeface="Arial" panose="020B0604020202020204" pitchFamily="34" charset="0"/>
            </a:endParaRPr>
          </a:p>
        </p:txBody>
      </p:sp>
    </p:spTree>
    <p:extLst>
      <p:ext uri="{BB962C8B-B14F-4D97-AF65-F5344CB8AC3E}">
        <p14:creationId xmlns:p14="http://schemas.microsoft.com/office/powerpoint/2010/main" val="1366626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
          <p:cNvSpPr txBox="1">
            <a:spLocks/>
          </p:cNvSpPr>
          <p:nvPr/>
        </p:nvSpPr>
        <p:spPr>
          <a:xfrm>
            <a:off x="207893" y="997459"/>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lgn="ctr">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General Government Surplus for 2017</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7"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sp>
        <p:nvSpPr>
          <p:cNvPr id="8" name="Stačiakampis 7"/>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the Ministry of Finance, </a:t>
            </a:r>
            <a:r>
              <a:rPr lang="en-US" dirty="0" smtClean="0">
                <a:solidFill>
                  <a:schemeClr val="accent5"/>
                </a:solidFill>
              </a:rPr>
              <a:t>Statistics Lithuania, fiscal institution’s calculations</a:t>
            </a:r>
            <a:endParaRPr lang="lt-LT" sz="1400" dirty="0">
              <a:solidFill>
                <a:schemeClr val="accent5"/>
              </a:solidFill>
            </a:endParaRPr>
          </a:p>
        </p:txBody>
      </p:sp>
      <p:grpSp>
        <p:nvGrpSpPr>
          <p:cNvPr id="15" name="Grupė 14"/>
          <p:cNvGrpSpPr/>
          <p:nvPr/>
        </p:nvGrpSpPr>
        <p:grpSpPr>
          <a:xfrm>
            <a:off x="290286" y="1313543"/>
            <a:ext cx="7620000" cy="3113314"/>
            <a:chOff x="0" y="0"/>
            <a:chExt cx="6177871" cy="3387173"/>
          </a:xfrm>
        </p:grpSpPr>
        <p:graphicFrame>
          <p:nvGraphicFramePr>
            <p:cNvPr id="16" name="Diagrama 15"/>
            <p:cNvGraphicFramePr>
              <a:graphicFrameLocks/>
            </p:cNvGraphicFramePr>
            <p:nvPr>
              <p:extLst>
                <p:ext uri="{D42A27DB-BD31-4B8C-83A1-F6EECF244321}">
                  <p14:modId xmlns:p14="http://schemas.microsoft.com/office/powerpoint/2010/main" val="3804197106"/>
                </p:ext>
              </p:extLst>
            </p:nvPr>
          </p:nvGraphicFramePr>
          <p:xfrm>
            <a:off x="0" y="0"/>
            <a:ext cx="6177871" cy="3387173"/>
          </p:xfrm>
          <a:graphic>
            <a:graphicData uri="http://schemas.openxmlformats.org/drawingml/2006/chart">
              <c:chart xmlns:c="http://schemas.openxmlformats.org/drawingml/2006/chart" xmlns:r="http://schemas.openxmlformats.org/officeDocument/2006/relationships" r:id="rId2"/>
            </a:graphicData>
          </a:graphic>
        </p:graphicFrame>
        <p:cxnSp>
          <p:nvCxnSpPr>
            <p:cNvPr id="17" name="Tiesioji rodyklės jungtis 16"/>
            <p:cNvCxnSpPr/>
            <p:nvPr/>
          </p:nvCxnSpPr>
          <p:spPr>
            <a:xfrm>
              <a:off x="3325502" y="618425"/>
              <a:ext cx="7420" cy="365760"/>
            </a:xfrm>
            <a:prstGeom prst="straightConnector1">
              <a:avLst/>
            </a:prstGeom>
            <a:ln>
              <a:solidFill>
                <a:schemeClr val="tx1">
                  <a:lumMod val="50000"/>
                  <a:lumOff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Dešinysis riestinis skliaustas 17"/>
            <p:cNvSpPr/>
            <p:nvPr/>
          </p:nvSpPr>
          <p:spPr>
            <a:xfrm>
              <a:off x="3421416" y="619156"/>
              <a:ext cx="182880" cy="365760"/>
            </a:xfrm>
            <a:prstGeom prst="rightBrac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lang="lt-LT" sz="1100">
                <a:latin typeface="Arial" panose="020B0604020202020204" pitchFamily="34" charset="0"/>
                <a:cs typeface="Arial" panose="020B0604020202020204" pitchFamily="34" charset="0"/>
              </a:endParaRPr>
            </a:p>
          </p:txBody>
        </p:sp>
        <p:cxnSp>
          <p:nvCxnSpPr>
            <p:cNvPr id="19" name="Tiesioji jungtis 18"/>
            <p:cNvCxnSpPr/>
            <p:nvPr/>
          </p:nvCxnSpPr>
          <p:spPr>
            <a:xfrm flipH="1">
              <a:off x="1177978" y="608167"/>
              <a:ext cx="4305301" cy="0"/>
            </a:xfrm>
            <a:prstGeom prst="line">
              <a:avLst/>
            </a:prstGeom>
            <a:ln w="28575">
              <a:solidFill>
                <a:srgbClr val="666261"/>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1838014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5064444" y="1605832"/>
            <a:ext cx="3684920" cy="508669"/>
            <a:chOff x="6752591" y="1884259"/>
            <a:chExt cx="4913227" cy="678226"/>
          </a:xfrm>
        </p:grpSpPr>
        <p:sp>
          <p:nvSpPr>
            <p:cNvPr id="5" name="Oval 4"/>
            <p:cNvSpPr>
              <a:spLocks noChangeArrowheads="1"/>
            </p:cNvSpPr>
            <p:nvPr/>
          </p:nvSpPr>
          <p:spPr bwMode="auto">
            <a:xfrm rot="16200000">
              <a:off x="6753249" y="1883601"/>
              <a:ext cx="678226" cy="679542"/>
            </a:xfrm>
            <a:prstGeom prst="ellipse">
              <a:avLst/>
            </a:prstGeom>
            <a:solidFill>
              <a:schemeClr val="accent1"/>
            </a:solidFill>
            <a:ln w="57150">
              <a:solidFill>
                <a:schemeClr val="accent1"/>
              </a:solidFill>
            </a:ln>
          </p:spPr>
          <p:txBody>
            <a:bodyPr vert="horz" wrap="square" lIns="91440" tIns="45720" rIns="91440" bIns="45720" numCol="1" anchor="t" anchorCtr="0" compatLnSpc="1">
              <a:prstTxWarp prst="textNoShape">
                <a:avLst/>
              </a:prstTxWarp>
            </a:bodyPr>
            <a:lstStyle/>
            <a:p>
              <a:endParaRPr lang="en-US" dirty="0"/>
            </a:p>
          </p:txBody>
        </p:sp>
        <p:sp>
          <p:nvSpPr>
            <p:cNvPr id="6" name="Inhaltsplatzhalter 4"/>
            <p:cNvSpPr txBox="1">
              <a:spLocks/>
            </p:cNvSpPr>
            <p:nvPr/>
          </p:nvSpPr>
          <p:spPr>
            <a:xfrm>
              <a:off x="7909264" y="1915595"/>
              <a:ext cx="3756554" cy="287259"/>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US" sz="1400" b="1" dirty="0" smtClean="0">
                  <a:solidFill>
                    <a:schemeClr val="accent1"/>
                  </a:solidFill>
                  <a:latin typeface="+mj-lt"/>
                </a:rPr>
                <a:t>Spending on </a:t>
              </a:r>
              <a:r>
                <a:rPr lang="lt-LT" sz="1400" b="1" dirty="0" err="1" smtClean="0">
                  <a:solidFill>
                    <a:schemeClr val="accent1"/>
                  </a:solidFill>
                  <a:latin typeface="+mj-lt"/>
                </a:rPr>
                <a:t>military</a:t>
              </a:r>
              <a:r>
                <a:rPr lang="lt-LT" sz="1400" b="1" dirty="0" smtClean="0">
                  <a:solidFill>
                    <a:schemeClr val="accent1"/>
                  </a:solidFill>
                  <a:latin typeface="+mj-lt"/>
                </a:rPr>
                <a:t> </a:t>
              </a:r>
              <a:r>
                <a:rPr lang="lt-LT" sz="1400" b="1" dirty="0" err="1" smtClean="0">
                  <a:solidFill>
                    <a:schemeClr val="accent1"/>
                  </a:solidFill>
                  <a:latin typeface="+mj-lt"/>
                </a:rPr>
                <a:t>equipment</a:t>
              </a:r>
              <a:endParaRPr lang="en-US" sz="1000" dirty="0">
                <a:solidFill>
                  <a:schemeClr val="tx1"/>
                </a:solidFill>
                <a:latin typeface="+mj-lt"/>
              </a:endParaRPr>
            </a:p>
          </p:txBody>
        </p:sp>
      </p:grpSp>
      <p:grpSp>
        <p:nvGrpSpPr>
          <p:cNvPr id="18" name="Group 17"/>
          <p:cNvGrpSpPr/>
          <p:nvPr/>
        </p:nvGrpSpPr>
        <p:grpSpPr>
          <a:xfrm>
            <a:off x="5064446" y="2428338"/>
            <a:ext cx="3684919" cy="508669"/>
            <a:chOff x="6752593" y="2834312"/>
            <a:chExt cx="4913225" cy="678226"/>
          </a:xfrm>
        </p:grpSpPr>
        <p:sp>
          <p:nvSpPr>
            <p:cNvPr id="7" name="Oval 6"/>
            <p:cNvSpPr>
              <a:spLocks noChangeArrowheads="1"/>
            </p:cNvSpPr>
            <p:nvPr/>
          </p:nvSpPr>
          <p:spPr bwMode="auto">
            <a:xfrm rot="16200000">
              <a:off x="6753251" y="2833654"/>
              <a:ext cx="678226" cy="679541"/>
            </a:xfrm>
            <a:prstGeom prst="ellipse">
              <a:avLst/>
            </a:prstGeom>
            <a:solidFill>
              <a:schemeClr val="accent2"/>
            </a:solidFill>
            <a:ln w="57150">
              <a:solidFill>
                <a:schemeClr val="accent2"/>
              </a:solidFill>
            </a:ln>
          </p:spPr>
          <p:txBody>
            <a:bodyPr vert="horz" wrap="square" lIns="91440" tIns="45720" rIns="91440" bIns="45720" numCol="1" anchor="t" anchorCtr="0" compatLnSpc="1">
              <a:prstTxWarp prst="textNoShape">
                <a:avLst/>
              </a:prstTxWarp>
            </a:bodyPr>
            <a:lstStyle/>
            <a:p>
              <a:endParaRPr lang="en-US" dirty="0">
                <a:ln>
                  <a:solidFill>
                    <a:schemeClr val="accent2"/>
                  </a:solidFill>
                </a:ln>
                <a:solidFill>
                  <a:schemeClr val="accent2"/>
                </a:solidFill>
              </a:endParaRPr>
            </a:p>
          </p:txBody>
        </p:sp>
        <p:sp>
          <p:nvSpPr>
            <p:cNvPr id="8" name="Inhaltsplatzhalter 4"/>
            <p:cNvSpPr txBox="1">
              <a:spLocks/>
            </p:cNvSpPr>
            <p:nvPr/>
          </p:nvSpPr>
          <p:spPr>
            <a:xfrm>
              <a:off x="7909264" y="2865648"/>
              <a:ext cx="3756554" cy="574517"/>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US" sz="1400" b="1" dirty="0" smtClean="0">
                  <a:solidFill>
                    <a:schemeClr val="accent2"/>
                  </a:solidFill>
                  <a:latin typeface="+mj-lt"/>
                </a:rPr>
                <a:t>State Company “Deposit and Investment Insurance”</a:t>
              </a:r>
              <a:endParaRPr lang="en-US" sz="1000" dirty="0">
                <a:solidFill>
                  <a:schemeClr val="tx1"/>
                </a:solidFill>
                <a:latin typeface="+mj-lt"/>
              </a:endParaRPr>
            </a:p>
          </p:txBody>
        </p:sp>
      </p:grpSp>
      <p:grpSp>
        <p:nvGrpSpPr>
          <p:cNvPr id="4" name="Group 3"/>
          <p:cNvGrpSpPr/>
          <p:nvPr/>
        </p:nvGrpSpPr>
        <p:grpSpPr>
          <a:xfrm>
            <a:off x="5064444" y="3250842"/>
            <a:ext cx="3684920" cy="508669"/>
            <a:chOff x="6752591" y="3784365"/>
            <a:chExt cx="4913227" cy="678226"/>
          </a:xfrm>
        </p:grpSpPr>
        <p:sp>
          <p:nvSpPr>
            <p:cNvPr id="9" name="Oval 8"/>
            <p:cNvSpPr>
              <a:spLocks noChangeArrowheads="1"/>
            </p:cNvSpPr>
            <p:nvPr/>
          </p:nvSpPr>
          <p:spPr bwMode="auto">
            <a:xfrm rot="16200000">
              <a:off x="6753249" y="3783707"/>
              <a:ext cx="678226" cy="679542"/>
            </a:xfrm>
            <a:prstGeom prst="ellipse">
              <a:avLst/>
            </a:prstGeom>
            <a:solidFill>
              <a:schemeClr val="accent3"/>
            </a:solidFill>
            <a:ln w="57150">
              <a:solidFill>
                <a:schemeClr val="accent3"/>
              </a:solidFill>
            </a:ln>
          </p:spPr>
          <p:txBody>
            <a:bodyPr vert="horz" wrap="square" lIns="91440" tIns="45720" rIns="91440" bIns="45720" numCol="1" anchor="t" anchorCtr="0" compatLnSpc="1">
              <a:prstTxWarp prst="textNoShape">
                <a:avLst/>
              </a:prstTxWarp>
            </a:bodyPr>
            <a:lstStyle/>
            <a:p>
              <a:endParaRPr lang="en-US" dirty="0"/>
            </a:p>
          </p:txBody>
        </p:sp>
        <p:sp>
          <p:nvSpPr>
            <p:cNvPr id="10" name="Inhaltsplatzhalter 4"/>
            <p:cNvSpPr txBox="1">
              <a:spLocks/>
            </p:cNvSpPr>
            <p:nvPr/>
          </p:nvSpPr>
          <p:spPr>
            <a:xfrm>
              <a:off x="7909264" y="3815701"/>
              <a:ext cx="3756554" cy="287259"/>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US" sz="1400" b="1" dirty="0" smtClean="0">
                  <a:solidFill>
                    <a:schemeClr val="accent3"/>
                  </a:solidFill>
                  <a:latin typeface="+mj-lt"/>
                </a:rPr>
                <a:t>Universities</a:t>
              </a:r>
              <a:endParaRPr lang="en-US" sz="1000" dirty="0">
                <a:solidFill>
                  <a:schemeClr val="tx1"/>
                </a:solidFill>
                <a:latin typeface="+mj-lt"/>
              </a:endParaRPr>
            </a:p>
          </p:txBody>
        </p:sp>
      </p:grpSp>
      <p:grpSp>
        <p:nvGrpSpPr>
          <p:cNvPr id="20" name="Group 19"/>
          <p:cNvGrpSpPr/>
          <p:nvPr/>
        </p:nvGrpSpPr>
        <p:grpSpPr>
          <a:xfrm>
            <a:off x="5064444" y="4073345"/>
            <a:ext cx="3684920" cy="508669"/>
            <a:chOff x="6752591" y="4734418"/>
            <a:chExt cx="4913227" cy="678226"/>
          </a:xfrm>
        </p:grpSpPr>
        <p:sp>
          <p:nvSpPr>
            <p:cNvPr id="11" name="Oval 10"/>
            <p:cNvSpPr>
              <a:spLocks noChangeArrowheads="1"/>
            </p:cNvSpPr>
            <p:nvPr/>
          </p:nvSpPr>
          <p:spPr bwMode="auto">
            <a:xfrm rot="16200000">
              <a:off x="6753249" y="4733760"/>
              <a:ext cx="678226" cy="679542"/>
            </a:xfrm>
            <a:prstGeom prst="ellipse">
              <a:avLst/>
            </a:prstGeom>
            <a:solidFill>
              <a:schemeClr val="accent4"/>
            </a:solidFill>
            <a:ln w="57150">
              <a:solidFill>
                <a:schemeClr val="accent4"/>
              </a:solidFill>
            </a:ln>
          </p:spPr>
          <p:txBody>
            <a:bodyPr vert="horz" wrap="square" lIns="91440" tIns="45720" rIns="91440" bIns="45720" numCol="1" anchor="t" anchorCtr="0" compatLnSpc="1">
              <a:prstTxWarp prst="textNoShape">
                <a:avLst/>
              </a:prstTxWarp>
            </a:bodyPr>
            <a:lstStyle/>
            <a:p>
              <a:endParaRPr lang="en-US" dirty="0"/>
            </a:p>
          </p:txBody>
        </p:sp>
        <p:sp>
          <p:nvSpPr>
            <p:cNvPr id="12" name="Inhaltsplatzhalter 4"/>
            <p:cNvSpPr txBox="1">
              <a:spLocks/>
            </p:cNvSpPr>
            <p:nvPr/>
          </p:nvSpPr>
          <p:spPr>
            <a:xfrm>
              <a:off x="7909264" y="4765754"/>
              <a:ext cx="3756554" cy="287259"/>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US" sz="1400" b="1" dirty="0" smtClean="0">
                  <a:solidFill>
                    <a:schemeClr val="accent4"/>
                  </a:solidFill>
                  <a:latin typeface="+mj-lt"/>
                </a:rPr>
                <a:t>Others</a:t>
              </a:r>
              <a:endParaRPr lang="en-US" sz="1000" dirty="0">
                <a:solidFill>
                  <a:schemeClr val="tx1"/>
                </a:solidFill>
                <a:latin typeface="+mj-lt"/>
              </a:endParaRPr>
            </a:p>
          </p:txBody>
        </p:sp>
      </p:grpSp>
      <p:sp>
        <p:nvSpPr>
          <p:cNvPr id="21"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sp>
        <p:nvSpPr>
          <p:cNvPr id="23" name="Freeform 31"/>
          <p:cNvSpPr>
            <a:spLocks noEditPoints="1"/>
          </p:cNvSpPr>
          <p:nvPr/>
        </p:nvSpPr>
        <p:spPr bwMode="auto">
          <a:xfrm>
            <a:off x="5167396" y="1751081"/>
            <a:ext cx="258104" cy="218170"/>
          </a:xfrm>
          <a:custGeom>
            <a:avLst/>
            <a:gdLst/>
            <a:ahLst/>
            <a:cxnLst>
              <a:cxn ang="0">
                <a:pos x="246" y="216"/>
              </a:cxn>
              <a:cxn ang="0">
                <a:pos x="10" y="216"/>
              </a:cxn>
              <a:cxn ang="0">
                <a:pos x="0" y="206"/>
              </a:cxn>
              <a:cxn ang="0">
                <a:pos x="0" y="202"/>
              </a:cxn>
              <a:cxn ang="0">
                <a:pos x="10" y="192"/>
              </a:cxn>
              <a:cxn ang="0">
                <a:pos x="246" y="192"/>
              </a:cxn>
              <a:cxn ang="0">
                <a:pos x="256" y="202"/>
              </a:cxn>
              <a:cxn ang="0">
                <a:pos x="256" y="206"/>
              </a:cxn>
              <a:cxn ang="0">
                <a:pos x="246" y="216"/>
              </a:cxn>
              <a:cxn ang="0">
                <a:pos x="208" y="180"/>
              </a:cxn>
              <a:cxn ang="0">
                <a:pos x="184" y="180"/>
              </a:cxn>
              <a:cxn ang="0">
                <a:pos x="172" y="168"/>
              </a:cxn>
              <a:cxn ang="0">
                <a:pos x="172" y="12"/>
              </a:cxn>
              <a:cxn ang="0">
                <a:pos x="184" y="0"/>
              </a:cxn>
              <a:cxn ang="0">
                <a:pos x="208" y="0"/>
              </a:cxn>
              <a:cxn ang="0">
                <a:pos x="220" y="12"/>
              </a:cxn>
              <a:cxn ang="0">
                <a:pos x="220" y="168"/>
              </a:cxn>
              <a:cxn ang="0">
                <a:pos x="208" y="180"/>
              </a:cxn>
              <a:cxn ang="0">
                <a:pos x="140" y="180"/>
              </a:cxn>
              <a:cxn ang="0">
                <a:pos x="116" y="180"/>
              </a:cxn>
              <a:cxn ang="0">
                <a:pos x="104" y="168"/>
              </a:cxn>
              <a:cxn ang="0">
                <a:pos x="104" y="68"/>
              </a:cxn>
              <a:cxn ang="0">
                <a:pos x="116" y="56"/>
              </a:cxn>
              <a:cxn ang="0">
                <a:pos x="140" y="56"/>
              </a:cxn>
              <a:cxn ang="0">
                <a:pos x="152" y="68"/>
              </a:cxn>
              <a:cxn ang="0">
                <a:pos x="152" y="168"/>
              </a:cxn>
              <a:cxn ang="0">
                <a:pos x="140" y="180"/>
              </a:cxn>
              <a:cxn ang="0">
                <a:pos x="72" y="180"/>
              </a:cxn>
              <a:cxn ang="0">
                <a:pos x="48" y="180"/>
              </a:cxn>
              <a:cxn ang="0">
                <a:pos x="36" y="168"/>
              </a:cxn>
              <a:cxn ang="0">
                <a:pos x="36" y="124"/>
              </a:cxn>
              <a:cxn ang="0">
                <a:pos x="48" y="112"/>
              </a:cxn>
              <a:cxn ang="0">
                <a:pos x="72" y="112"/>
              </a:cxn>
              <a:cxn ang="0">
                <a:pos x="84" y="124"/>
              </a:cxn>
              <a:cxn ang="0">
                <a:pos x="84" y="168"/>
              </a:cxn>
              <a:cxn ang="0">
                <a:pos x="72" y="180"/>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24" name="Freeform 31"/>
          <p:cNvSpPr>
            <a:spLocks noEditPoints="1"/>
          </p:cNvSpPr>
          <p:nvPr/>
        </p:nvSpPr>
        <p:spPr bwMode="auto">
          <a:xfrm>
            <a:off x="5167396" y="2573587"/>
            <a:ext cx="258104" cy="218170"/>
          </a:xfrm>
          <a:custGeom>
            <a:avLst/>
            <a:gdLst/>
            <a:ahLst/>
            <a:cxnLst>
              <a:cxn ang="0">
                <a:pos x="246" y="216"/>
              </a:cxn>
              <a:cxn ang="0">
                <a:pos x="10" y="216"/>
              </a:cxn>
              <a:cxn ang="0">
                <a:pos x="0" y="206"/>
              </a:cxn>
              <a:cxn ang="0">
                <a:pos x="0" y="202"/>
              </a:cxn>
              <a:cxn ang="0">
                <a:pos x="10" y="192"/>
              </a:cxn>
              <a:cxn ang="0">
                <a:pos x="246" y="192"/>
              </a:cxn>
              <a:cxn ang="0">
                <a:pos x="256" y="202"/>
              </a:cxn>
              <a:cxn ang="0">
                <a:pos x="256" y="206"/>
              </a:cxn>
              <a:cxn ang="0">
                <a:pos x="246" y="216"/>
              </a:cxn>
              <a:cxn ang="0">
                <a:pos x="208" y="180"/>
              </a:cxn>
              <a:cxn ang="0">
                <a:pos x="184" y="180"/>
              </a:cxn>
              <a:cxn ang="0">
                <a:pos x="172" y="168"/>
              </a:cxn>
              <a:cxn ang="0">
                <a:pos x="172" y="12"/>
              </a:cxn>
              <a:cxn ang="0">
                <a:pos x="184" y="0"/>
              </a:cxn>
              <a:cxn ang="0">
                <a:pos x="208" y="0"/>
              </a:cxn>
              <a:cxn ang="0">
                <a:pos x="220" y="12"/>
              </a:cxn>
              <a:cxn ang="0">
                <a:pos x="220" y="168"/>
              </a:cxn>
              <a:cxn ang="0">
                <a:pos x="208" y="180"/>
              </a:cxn>
              <a:cxn ang="0">
                <a:pos x="140" y="180"/>
              </a:cxn>
              <a:cxn ang="0">
                <a:pos x="116" y="180"/>
              </a:cxn>
              <a:cxn ang="0">
                <a:pos x="104" y="168"/>
              </a:cxn>
              <a:cxn ang="0">
                <a:pos x="104" y="68"/>
              </a:cxn>
              <a:cxn ang="0">
                <a:pos x="116" y="56"/>
              </a:cxn>
              <a:cxn ang="0">
                <a:pos x="140" y="56"/>
              </a:cxn>
              <a:cxn ang="0">
                <a:pos x="152" y="68"/>
              </a:cxn>
              <a:cxn ang="0">
                <a:pos x="152" y="168"/>
              </a:cxn>
              <a:cxn ang="0">
                <a:pos x="140" y="180"/>
              </a:cxn>
              <a:cxn ang="0">
                <a:pos x="72" y="180"/>
              </a:cxn>
              <a:cxn ang="0">
                <a:pos x="48" y="180"/>
              </a:cxn>
              <a:cxn ang="0">
                <a:pos x="36" y="168"/>
              </a:cxn>
              <a:cxn ang="0">
                <a:pos x="36" y="124"/>
              </a:cxn>
              <a:cxn ang="0">
                <a:pos x="48" y="112"/>
              </a:cxn>
              <a:cxn ang="0">
                <a:pos x="72" y="112"/>
              </a:cxn>
              <a:cxn ang="0">
                <a:pos x="84" y="124"/>
              </a:cxn>
              <a:cxn ang="0">
                <a:pos x="84" y="168"/>
              </a:cxn>
              <a:cxn ang="0">
                <a:pos x="72" y="180"/>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25" name="Freeform 31"/>
          <p:cNvSpPr>
            <a:spLocks noEditPoints="1"/>
          </p:cNvSpPr>
          <p:nvPr/>
        </p:nvSpPr>
        <p:spPr bwMode="auto">
          <a:xfrm>
            <a:off x="5167396" y="3391027"/>
            <a:ext cx="258104" cy="218170"/>
          </a:xfrm>
          <a:custGeom>
            <a:avLst/>
            <a:gdLst/>
            <a:ahLst/>
            <a:cxnLst>
              <a:cxn ang="0">
                <a:pos x="246" y="216"/>
              </a:cxn>
              <a:cxn ang="0">
                <a:pos x="10" y="216"/>
              </a:cxn>
              <a:cxn ang="0">
                <a:pos x="0" y="206"/>
              </a:cxn>
              <a:cxn ang="0">
                <a:pos x="0" y="202"/>
              </a:cxn>
              <a:cxn ang="0">
                <a:pos x="10" y="192"/>
              </a:cxn>
              <a:cxn ang="0">
                <a:pos x="246" y="192"/>
              </a:cxn>
              <a:cxn ang="0">
                <a:pos x="256" y="202"/>
              </a:cxn>
              <a:cxn ang="0">
                <a:pos x="256" y="206"/>
              </a:cxn>
              <a:cxn ang="0">
                <a:pos x="246" y="216"/>
              </a:cxn>
              <a:cxn ang="0">
                <a:pos x="208" y="180"/>
              </a:cxn>
              <a:cxn ang="0">
                <a:pos x="184" y="180"/>
              </a:cxn>
              <a:cxn ang="0">
                <a:pos x="172" y="168"/>
              </a:cxn>
              <a:cxn ang="0">
                <a:pos x="172" y="12"/>
              </a:cxn>
              <a:cxn ang="0">
                <a:pos x="184" y="0"/>
              </a:cxn>
              <a:cxn ang="0">
                <a:pos x="208" y="0"/>
              </a:cxn>
              <a:cxn ang="0">
                <a:pos x="220" y="12"/>
              </a:cxn>
              <a:cxn ang="0">
                <a:pos x="220" y="168"/>
              </a:cxn>
              <a:cxn ang="0">
                <a:pos x="208" y="180"/>
              </a:cxn>
              <a:cxn ang="0">
                <a:pos x="140" y="180"/>
              </a:cxn>
              <a:cxn ang="0">
                <a:pos x="116" y="180"/>
              </a:cxn>
              <a:cxn ang="0">
                <a:pos x="104" y="168"/>
              </a:cxn>
              <a:cxn ang="0">
                <a:pos x="104" y="68"/>
              </a:cxn>
              <a:cxn ang="0">
                <a:pos x="116" y="56"/>
              </a:cxn>
              <a:cxn ang="0">
                <a:pos x="140" y="56"/>
              </a:cxn>
              <a:cxn ang="0">
                <a:pos x="152" y="68"/>
              </a:cxn>
              <a:cxn ang="0">
                <a:pos x="152" y="168"/>
              </a:cxn>
              <a:cxn ang="0">
                <a:pos x="140" y="180"/>
              </a:cxn>
              <a:cxn ang="0">
                <a:pos x="72" y="180"/>
              </a:cxn>
              <a:cxn ang="0">
                <a:pos x="48" y="180"/>
              </a:cxn>
              <a:cxn ang="0">
                <a:pos x="36" y="168"/>
              </a:cxn>
              <a:cxn ang="0">
                <a:pos x="36" y="124"/>
              </a:cxn>
              <a:cxn ang="0">
                <a:pos x="48" y="112"/>
              </a:cxn>
              <a:cxn ang="0">
                <a:pos x="72" y="112"/>
              </a:cxn>
              <a:cxn ang="0">
                <a:pos x="84" y="124"/>
              </a:cxn>
              <a:cxn ang="0">
                <a:pos x="84" y="168"/>
              </a:cxn>
              <a:cxn ang="0">
                <a:pos x="72" y="180"/>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08" y="180"/>
                </a:moveTo>
                <a:cubicBezTo>
                  <a:pt x="184" y="180"/>
                  <a:pt x="184" y="180"/>
                  <a:pt x="184" y="180"/>
                </a:cubicBezTo>
                <a:cubicBezTo>
                  <a:pt x="177" y="180"/>
                  <a:pt x="172" y="175"/>
                  <a:pt x="172" y="168"/>
                </a:cubicBezTo>
                <a:cubicBezTo>
                  <a:pt x="172" y="12"/>
                  <a:pt x="172" y="12"/>
                  <a:pt x="172" y="12"/>
                </a:cubicBezTo>
                <a:cubicBezTo>
                  <a:pt x="172" y="5"/>
                  <a:pt x="177" y="0"/>
                  <a:pt x="184" y="0"/>
                </a:cubicBezTo>
                <a:cubicBezTo>
                  <a:pt x="208" y="0"/>
                  <a:pt x="208" y="0"/>
                  <a:pt x="208" y="0"/>
                </a:cubicBezTo>
                <a:cubicBezTo>
                  <a:pt x="215" y="0"/>
                  <a:pt x="220" y="5"/>
                  <a:pt x="220" y="12"/>
                </a:cubicBezTo>
                <a:cubicBezTo>
                  <a:pt x="220" y="168"/>
                  <a:pt x="220" y="168"/>
                  <a:pt x="220" y="168"/>
                </a:cubicBezTo>
                <a:cubicBezTo>
                  <a:pt x="220" y="175"/>
                  <a:pt x="215" y="180"/>
                  <a:pt x="208" y="180"/>
                </a:cubicBezTo>
                <a:moveTo>
                  <a:pt x="140" y="180"/>
                </a:moveTo>
                <a:cubicBezTo>
                  <a:pt x="116" y="180"/>
                  <a:pt x="116" y="180"/>
                  <a:pt x="116" y="180"/>
                </a:cubicBezTo>
                <a:cubicBezTo>
                  <a:pt x="109" y="180"/>
                  <a:pt x="104" y="175"/>
                  <a:pt x="104" y="168"/>
                </a:cubicBezTo>
                <a:cubicBezTo>
                  <a:pt x="104" y="68"/>
                  <a:pt x="104" y="68"/>
                  <a:pt x="104" y="68"/>
                </a:cubicBezTo>
                <a:cubicBezTo>
                  <a:pt x="104" y="61"/>
                  <a:pt x="109" y="56"/>
                  <a:pt x="116" y="56"/>
                </a:cubicBezTo>
                <a:cubicBezTo>
                  <a:pt x="140" y="56"/>
                  <a:pt x="140" y="56"/>
                  <a:pt x="140" y="56"/>
                </a:cubicBezTo>
                <a:cubicBezTo>
                  <a:pt x="147" y="56"/>
                  <a:pt x="152" y="61"/>
                  <a:pt x="152" y="68"/>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24"/>
                  <a:pt x="36" y="124"/>
                  <a:pt x="36" y="124"/>
                </a:cubicBezTo>
                <a:cubicBezTo>
                  <a:pt x="36" y="117"/>
                  <a:pt x="41" y="112"/>
                  <a:pt x="48" y="112"/>
                </a:cubicBezTo>
                <a:cubicBezTo>
                  <a:pt x="72" y="112"/>
                  <a:pt x="72" y="112"/>
                  <a:pt x="72" y="112"/>
                </a:cubicBezTo>
                <a:cubicBezTo>
                  <a:pt x="79" y="112"/>
                  <a:pt x="84" y="117"/>
                  <a:pt x="84" y="124"/>
                </a:cubicBezTo>
                <a:cubicBezTo>
                  <a:pt x="84" y="168"/>
                  <a:pt x="84" y="168"/>
                  <a:pt x="84" y="168"/>
                </a:cubicBezTo>
                <a:cubicBezTo>
                  <a:pt x="84" y="175"/>
                  <a:pt x="79" y="180"/>
                  <a:pt x="72" y="180"/>
                </a:cubicBezTo>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26" name="Freeform 30"/>
          <p:cNvSpPr>
            <a:spLocks noEditPoints="1"/>
          </p:cNvSpPr>
          <p:nvPr/>
        </p:nvSpPr>
        <p:spPr bwMode="auto">
          <a:xfrm>
            <a:off x="5167396" y="4218594"/>
            <a:ext cx="258104" cy="218170"/>
          </a:xfrm>
          <a:custGeom>
            <a:avLst/>
            <a:gdLst/>
            <a:ahLst/>
            <a:cxnLst>
              <a:cxn ang="0">
                <a:pos x="246" y="216"/>
              </a:cxn>
              <a:cxn ang="0">
                <a:pos x="10" y="216"/>
              </a:cxn>
              <a:cxn ang="0">
                <a:pos x="0" y="206"/>
              </a:cxn>
              <a:cxn ang="0">
                <a:pos x="0" y="202"/>
              </a:cxn>
              <a:cxn ang="0">
                <a:pos x="10" y="192"/>
              </a:cxn>
              <a:cxn ang="0">
                <a:pos x="246" y="192"/>
              </a:cxn>
              <a:cxn ang="0">
                <a:pos x="256" y="202"/>
              </a:cxn>
              <a:cxn ang="0">
                <a:pos x="256" y="206"/>
              </a:cxn>
              <a:cxn ang="0">
                <a:pos x="246" y="216"/>
              </a:cxn>
              <a:cxn ang="0">
                <a:pos x="220" y="168"/>
              </a:cxn>
              <a:cxn ang="0">
                <a:pos x="208" y="180"/>
              </a:cxn>
              <a:cxn ang="0">
                <a:pos x="184" y="180"/>
              </a:cxn>
              <a:cxn ang="0">
                <a:pos x="172" y="168"/>
              </a:cxn>
              <a:cxn ang="0">
                <a:pos x="172" y="84"/>
              </a:cxn>
              <a:cxn ang="0">
                <a:pos x="172" y="60"/>
              </a:cxn>
              <a:cxn ang="0">
                <a:pos x="184" y="48"/>
              </a:cxn>
              <a:cxn ang="0">
                <a:pos x="208" y="48"/>
              </a:cxn>
              <a:cxn ang="0">
                <a:pos x="220" y="60"/>
              </a:cxn>
              <a:cxn ang="0">
                <a:pos x="220" y="144"/>
              </a:cxn>
              <a:cxn ang="0">
                <a:pos x="220" y="168"/>
              </a:cxn>
              <a:cxn ang="0">
                <a:pos x="140" y="180"/>
              </a:cxn>
              <a:cxn ang="0">
                <a:pos x="116" y="180"/>
              </a:cxn>
              <a:cxn ang="0">
                <a:pos x="104" y="168"/>
              </a:cxn>
              <a:cxn ang="0">
                <a:pos x="104" y="144"/>
              </a:cxn>
              <a:cxn ang="0">
                <a:pos x="104" y="36"/>
              </a:cxn>
              <a:cxn ang="0">
                <a:pos x="104" y="12"/>
              </a:cxn>
              <a:cxn ang="0">
                <a:pos x="116" y="0"/>
              </a:cxn>
              <a:cxn ang="0">
                <a:pos x="140" y="0"/>
              </a:cxn>
              <a:cxn ang="0">
                <a:pos x="152" y="12"/>
              </a:cxn>
              <a:cxn ang="0">
                <a:pos x="152" y="36"/>
              </a:cxn>
              <a:cxn ang="0">
                <a:pos x="152" y="144"/>
              </a:cxn>
              <a:cxn ang="0">
                <a:pos x="152" y="168"/>
              </a:cxn>
              <a:cxn ang="0">
                <a:pos x="140" y="180"/>
              </a:cxn>
              <a:cxn ang="0">
                <a:pos x="72" y="180"/>
              </a:cxn>
              <a:cxn ang="0">
                <a:pos x="48" y="180"/>
              </a:cxn>
              <a:cxn ang="0">
                <a:pos x="36" y="168"/>
              </a:cxn>
              <a:cxn ang="0">
                <a:pos x="36" y="144"/>
              </a:cxn>
              <a:cxn ang="0">
                <a:pos x="36" y="120"/>
              </a:cxn>
              <a:cxn ang="0">
                <a:pos x="48" y="108"/>
              </a:cxn>
              <a:cxn ang="0">
                <a:pos x="72" y="108"/>
              </a:cxn>
              <a:cxn ang="0">
                <a:pos x="84" y="120"/>
              </a:cxn>
              <a:cxn ang="0">
                <a:pos x="84" y="144"/>
              </a:cxn>
              <a:cxn ang="0">
                <a:pos x="84" y="168"/>
              </a:cxn>
              <a:cxn ang="0">
                <a:pos x="72" y="180"/>
              </a:cxn>
            </a:cxnLst>
            <a:rect l="0" t="0" r="r" b="b"/>
            <a:pathLst>
              <a:path w="256" h="216">
                <a:moveTo>
                  <a:pt x="246" y="216"/>
                </a:moveTo>
                <a:cubicBezTo>
                  <a:pt x="10" y="216"/>
                  <a:pt x="10" y="216"/>
                  <a:pt x="10" y="216"/>
                </a:cubicBezTo>
                <a:cubicBezTo>
                  <a:pt x="4" y="216"/>
                  <a:pt x="0" y="212"/>
                  <a:pt x="0" y="206"/>
                </a:cubicBezTo>
                <a:cubicBezTo>
                  <a:pt x="0" y="202"/>
                  <a:pt x="0" y="202"/>
                  <a:pt x="0" y="202"/>
                </a:cubicBezTo>
                <a:cubicBezTo>
                  <a:pt x="0" y="196"/>
                  <a:pt x="4" y="192"/>
                  <a:pt x="10" y="192"/>
                </a:cubicBezTo>
                <a:cubicBezTo>
                  <a:pt x="246" y="192"/>
                  <a:pt x="246" y="192"/>
                  <a:pt x="246" y="192"/>
                </a:cubicBezTo>
                <a:cubicBezTo>
                  <a:pt x="252" y="192"/>
                  <a:pt x="256" y="196"/>
                  <a:pt x="256" y="202"/>
                </a:cubicBezTo>
                <a:cubicBezTo>
                  <a:pt x="256" y="206"/>
                  <a:pt x="256" y="206"/>
                  <a:pt x="256" y="206"/>
                </a:cubicBezTo>
                <a:cubicBezTo>
                  <a:pt x="256" y="212"/>
                  <a:pt x="252" y="216"/>
                  <a:pt x="246" y="216"/>
                </a:cubicBezTo>
                <a:moveTo>
                  <a:pt x="220" y="168"/>
                </a:moveTo>
                <a:cubicBezTo>
                  <a:pt x="220" y="175"/>
                  <a:pt x="215" y="180"/>
                  <a:pt x="208" y="180"/>
                </a:cubicBezTo>
                <a:cubicBezTo>
                  <a:pt x="184" y="180"/>
                  <a:pt x="184" y="180"/>
                  <a:pt x="184" y="180"/>
                </a:cubicBezTo>
                <a:cubicBezTo>
                  <a:pt x="177" y="180"/>
                  <a:pt x="172" y="175"/>
                  <a:pt x="172" y="168"/>
                </a:cubicBezTo>
                <a:cubicBezTo>
                  <a:pt x="172" y="84"/>
                  <a:pt x="172" y="84"/>
                  <a:pt x="172" y="84"/>
                </a:cubicBezTo>
                <a:cubicBezTo>
                  <a:pt x="172" y="60"/>
                  <a:pt x="172" y="60"/>
                  <a:pt x="172" y="60"/>
                </a:cubicBezTo>
                <a:cubicBezTo>
                  <a:pt x="172" y="53"/>
                  <a:pt x="177" y="48"/>
                  <a:pt x="184" y="48"/>
                </a:cubicBezTo>
                <a:cubicBezTo>
                  <a:pt x="208" y="48"/>
                  <a:pt x="208" y="48"/>
                  <a:pt x="208" y="48"/>
                </a:cubicBezTo>
                <a:cubicBezTo>
                  <a:pt x="215" y="48"/>
                  <a:pt x="220" y="53"/>
                  <a:pt x="220" y="60"/>
                </a:cubicBezTo>
                <a:cubicBezTo>
                  <a:pt x="220" y="144"/>
                  <a:pt x="220" y="144"/>
                  <a:pt x="220" y="144"/>
                </a:cubicBezTo>
                <a:lnTo>
                  <a:pt x="220" y="168"/>
                </a:lnTo>
                <a:close/>
                <a:moveTo>
                  <a:pt x="140" y="180"/>
                </a:moveTo>
                <a:cubicBezTo>
                  <a:pt x="116" y="180"/>
                  <a:pt x="116" y="180"/>
                  <a:pt x="116" y="180"/>
                </a:cubicBezTo>
                <a:cubicBezTo>
                  <a:pt x="109" y="180"/>
                  <a:pt x="104" y="175"/>
                  <a:pt x="104" y="168"/>
                </a:cubicBezTo>
                <a:cubicBezTo>
                  <a:pt x="104" y="144"/>
                  <a:pt x="104" y="144"/>
                  <a:pt x="104" y="144"/>
                </a:cubicBezTo>
                <a:cubicBezTo>
                  <a:pt x="104" y="36"/>
                  <a:pt x="104" y="36"/>
                  <a:pt x="104" y="36"/>
                </a:cubicBezTo>
                <a:cubicBezTo>
                  <a:pt x="104" y="12"/>
                  <a:pt x="104" y="12"/>
                  <a:pt x="104" y="12"/>
                </a:cubicBezTo>
                <a:cubicBezTo>
                  <a:pt x="104" y="5"/>
                  <a:pt x="109" y="0"/>
                  <a:pt x="116" y="0"/>
                </a:cubicBezTo>
                <a:cubicBezTo>
                  <a:pt x="140" y="0"/>
                  <a:pt x="140" y="0"/>
                  <a:pt x="140" y="0"/>
                </a:cubicBezTo>
                <a:cubicBezTo>
                  <a:pt x="147" y="0"/>
                  <a:pt x="152" y="5"/>
                  <a:pt x="152" y="12"/>
                </a:cubicBezTo>
                <a:cubicBezTo>
                  <a:pt x="152" y="36"/>
                  <a:pt x="152" y="36"/>
                  <a:pt x="152" y="36"/>
                </a:cubicBezTo>
                <a:cubicBezTo>
                  <a:pt x="152" y="144"/>
                  <a:pt x="152" y="144"/>
                  <a:pt x="152" y="144"/>
                </a:cubicBezTo>
                <a:cubicBezTo>
                  <a:pt x="152" y="168"/>
                  <a:pt x="152" y="168"/>
                  <a:pt x="152" y="168"/>
                </a:cubicBezTo>
                <a:cubicBezTo>
                  <a:pt x="152" y="175"/>
                  <a:pt x="147" y="180"/>
                  <a:pt x="140" y="180"/>
                </a:cubicBezTo>
                <a:moveTo>
                  <a:pt x="72" y="180"/>
                </a:moveTo>
                <a:cubicBezTo>
                  <a:pt x="48" y="180"/>
                  <a:pt x="48" y="180"/>
                  <a:pt x="48" y="180"/>
                </a:cubicBezTo>
                <a:cubicBezTo>
                  <a:pt x="41" y="180"/>
                  <a:pt x="36" y="175"/>
                  <a:pt x="36" y="168"/>
                </a:cubicBezTo>
                <a:cubicBezTo>
                  <a:pt x="36" y="144"/>
                  <a:pt x="36" y="144"/>
                  <a:pt x="36" y="144"/>
                </a:cubicBezTo>
                <a:cubicBezTo>
                  <a:pt x="36" y="120"/>
                  <a:pt x="36" y="120"/>
                  <a:pt x="36" y="120"/>
                </a:cubicBezTo>
                <a:cubicBezTo>
                  <a:pt x="36" y="113"/>
                  <a:pt x="41" y="108"/>
                  <a:pt x="48" y="108"/>
                </a:cubicBezTo>
                <a:cubicBezTo>
                  <a:pt x="72" y="108"/>
                  <a:pt x="72" y="108"/>
                  <a:pt x="72" y="108"/>
                </a:cubicBezTo>
                <a:cubicBezTo>
                  <a:pt x="79" y="108"/>
                  <a:pt x="84" y="113"/>
                  <a:pt x="84" y="120"/>
                </a:cubicBezTo>
                <a:cubicBezTo>
                  <a:pt x="84" y="144"/>
                  <a:pt x="84" y="144"/>
                  <a:pt x="84" y="144"/>
                </a:cubicBezTo>
                <a:cubicBezTo>
                  <a:pt x="84" y="168"/>
                  <a:pt x="84" y="168"/>
                  <a:pt x="84" y="168"/>
                </a:cubicBezTo>
                <a:cubicBezTo>
                  <a:pt x="84" y="175"/>
                  <a:pt x="79" y="180"/>
                  <a:pt x="72" y="180"/>
                </a:cubicBezTo>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27" name="Text Placeholder 2"/>
          <p:cNvSpPr txBox="1">
            <a:spLocks/>
          </p:cNvSpPr>
          <p:nvPr/>
        </p:nvSpPr>
        <p:spPr>
          <a:xfrm>
            <a:off x="427653" y="968706"/>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2017 GG </a:t>
            </a:r>
            <a:r>
              <a:rPr lang="lt-LT" dirty="0" smtClean="0">
                <a:solidFill>
                  <a:srgbClr val="00244D"/>
                </a:solidFill>
                <a:latin typeface="Arimo" panose="020B0604020202020204" pitchFamily="34" charset="0"/>
                <a:ea typeface="Arimo" panose="020B0604020202020204" pitchFamily="34" charset="0"/>
                <a:cs typeface="Arimo" panose="020B0604020202020204" pitchFamily="34" charset="0"/>
              </a:rPr>
              <a:t>S</a:t>
            </a:r>
            <a:r>
              <a:rPr lang="en-US" dirty="0" err="1" smtClean="0">
                <a:solidFill>
                  <a:srgbClr val="00244D"/>
                </a:solidFill>
                <a:latin typeface="Arimo" panose="020B0604020202020204" pitchFamily="34" charset="0"/>
                <a:ea typeface="Arimo" panose="020B0604020202020204" pitchFamily="34" charset="0"/>
                <a:cs typeface="Arimo" panose="020B0604020202020204" pitchFamily="34" charset="0"/>
              </a:rPr>
              <a:t>urplus</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 is due to temporary and one-off factors</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28" name="Stačiakampis 27"/>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the Ministry of Finance, </a:t>
            </a:r>
            <a:r>
              <a:rPr lang="en-US" dirty="0" smtClean="0">
                <a:solidFill>
                  <a:schemeClr val="accent5"/>
                </a:solidFill>
              </a:rPr>
              <a:t>Statistics Lithuania, fiscal institution’s calculations</a:t>
            </a:r>
            <a:endParaRPr lang="lt-LT" sz="1400" dirty="0">
              <a:solidFill>
                <a:schemeClr val="accent5"/>
              </a:solidFill>
            </a:endParaRPr>
          </a:p>
        </p:txBody>
      </p:sp>
      <p:graphicFrame>
        <p:nvGraphicFramePr>
          <p:cNvPr id="22" name="Diagrama 21"/>
          <p:cNvGraphicFramePr>
            <a:graphicFrameLocks/>
          </p:cNvGraphicFramePr>
          <p:nvPr>
            <p:extLst>
              <p:ext uri="{D42A27DB-BD31-4B8C-83A1-F6EECF244321}">
                <p14:modId xmlns:p14="http://schemas.microsoft.com/office/powerpoint/2010/main" val="835682929"/>
              </p:ext>
            </p:extLst>
          </p:nvPr>
        </p:nvGraphicFramePr>
        <p:xfrm>
          <a:off x="530939" y="1400783"/>
          <a:ext cx="3827052" cy="31343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6991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a:xfrm>
            <a:off x="208922" y="980479"/>
            <a:ext cx="8599798"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a:solidFill>
                  <a:srgbClr val="00244D"/>
                </a:solidFill>
                <a:latin typeface="Arimo" panose="020B0604020202020204" pitchFamily="34" charset="0"/>
                <a:ea typeface="Arimo" panose="020B0604020202020204" pitchFamily="34" charset="0"/>
                <a:cs typeface="Arimo" panose="020B0604020202020204" pitchFamily="34" charset="0"/>
              </a:rPr>
              <a:t>N</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ominal and Structural GG Balances in EU Member States, 2017</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Eurostat, European Commission’s 2018 spring projections</a:t>
            </a:r>
            <a:endParaRPr lang="lt-LT" sz="1400" dirty="0">
              <a:solidFill>
                <a:schemeClr val="accent5"/>
              </a:solidFill>
            </a:endParaRPr>
          </a:p>
        </p:txBody>
      </p:sp>
      <p:sp>
        <p:nvSpPr>
          <p:cNvPr id="7"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pic>
        <p:nvPicPr>
          <p:cNvPr id="5" name="Paveikslėlis 4"/>
          <p:cNvPicPr>
            <a:picLocks noChangeAspect="1"/>
          </p:cNvPicPr>
          <p:nvPr/>
        </p:nvPicPr>
        <p:blipFill>
          <a:blip r:embed="rId2"/>
          <a:stretch>
            <a:fillRect/>
          </a:stretch>
        </p:blipFill>
        <p:spPr>
          <a:xfrm>
            <a:off x="552592" y="1362216"/>
            <a:ext cx="7773345" cy="3201809"/>
          </a:xfrm>
          <a:prstGeom prst="rect">
            <a:avLst/>
          </a:prstGeom>
        </p:spPr>
      </p:pic>
    </p:spTree>
    <p:extLst>
      <p:ext uri="{BB962C8B-B14F-4D97-AF65-F5344CB8AC3E}">
        <p14:creationId xmlns:p14="http://schemas.microsoft.com/office/powerpoint/2010/main" val="4271977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5674407" y="59821"/>
            <a:ext cx="3358497" cy="523220"/>
          </a:xfrm>
          <a:prstGeom prst="rect">
            <a:avLst/>
          </a:prstGeom>
        </p:spPr>
        <p:txBody>
          <a:bodyPr wrap="square">
            <a:spAutoFit/>
          </a:bodyPr>
          <a:lstStyle/>
          <a:p>
            <a:r>
              <a:rPr lang="en-GB" dirty="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a:t>
            </a:r>
            <a:endParaRPr lang="lt-LT" dirty="0" smtClean="0">
              <a:solidFill>
                <a:schemeClr val="bg1"/>
              </a:solidFill>
              <a:latin typeface="Arimo" panose="020B0604020202020204" pitchFamily="34" charset="0"/>
              <a:ea typeface="Arimo" panose="020B0604020202020204" pitchFamily="34" charset="0"/>
              <a:cs typeface="Arimo" panose="020B0604020202020204" pitchFamily="34" charset="0"/>
            </a:endParaRPr>
          </a:p>
          <a:p>
            <a:r>
              <a:rPr lang="en-GB" dirty="0" smtClean="0">
                <a:solidFill>
                  <a:schemeClr val="bg1"/>
                </a:solidFill>
                <a:latin typeface="Arimo" panose="020B0604020202020204" pitchFamily="34" charset="0"/>
                <a:ea typeface="Arimo" panose="020B0604020202020204" pitchFamily="34" charset="0"/>
                <a:cs typeface="Arimo" panose="020B0604020202020204" pitchFamily="34" charset="0"/>
              </a:rPr>
              <a:t>Programme </a:t>
            </a:r>
            <a:r>
              <a:rPr lang="en-GB" dirty="0">
                <a:solidFill>
                  <a:schemeClr val="bg1"/>
                </a:solidFill>
                <a:latin typeface="Arimo" panose="020B0604020202020204" pitchFamily="34" charset="0"/>
                <a:ea typeface="Arimo" panose="020B0604020202020204" pitchFamily="34" charset="0"/>
                <a:cs typeface="Arimo" panose="020B0604020202020204" pitchFamily="34" charset="0"/>
              </a:rPr>
              <a:t>of Lithuania for 2018</a:t>
            </a:r>
            <a:endParaRPr lang="en-US" dirty="0">
              <a:solidFill>
                <a:schemeClr val="bg1"/>
              </a:solidFill>
            </a:endParaRPr>
          </a:p>
        </p:txBody>
      </p:sp>
      <p:sp>
        <p:nvSpPr>
          <p:cNvPr id="5" name="Stačiakampis 4"/>
          <p:cNvSpPr/>
          <p:nvPr/>
        </p:nvSpPr>
        <p:spPr>
          <a:xfrm>
            <a:off x="700754" y="1948442"/>
            <a:ext cx="7845039" cy="2954655"/>
          </a:xfrm>
          <a:prstGeom prst="rect">
            <a:avLst/>
          </a:prstGeom>
        </p:spPr>
        <p:txBody>
          <a:bodyPr wrap="square">
            <a:spAutoFit/>
          </a:bodyPr>
          <a:lstStyle/>
          <a:p>
            <a:pPr>
              <a:spcBef>
                <a:spcPts val="1200"/>
              </a:spcBef>
              <a:buClr>
                <a:srgbClr val="47ABD9"/>
              </a:buClr>
              <a:buSzPct val="80000"/>
            </a:pPr>
            <a:r>
              <a:rPr lang="lt-LT" sz="1700" dirty="0" smtClean="0">
                <a:cs typeface="Arial" panose="020B0604020202020204" pitchFamily="34" charset="0"/>
              </a:rPr>
              <a:t>According to IFI‘s calculations, the estimate of the GG surplus for 2018 was revised downwards from </a:t>
            </a:r>
            <a:r>
              <a:rPr lang="en-GB" sz="1700" dirty="0" smtClean="0">
                <a:cs typeface="Arial" panose="020B0604020202020204" pitchFamily="34" charset="0"/>
              </a:rPr>
              <a:t>    </a:t>
            </a:r>
            <a:r>
              <a:rPr lang="lt-LT" sz="1700" b="1" dirty="0" smtClean="0">
                <a:solidFill>
                  <a:srgbClr val="47ABD9"/>
                </a:solidFill>
                <a:cs typeface="Arial" panose="020B0604020202020204" pitchFamily="34" charset="0"/>
              </a:rPr>
              <a:t>0.5 </a:t>
            </a:r>
            <a:r>
              <a:rPr lang="en-GB" sz="1700" dirty="0" smtClean="0">
                <a:cs typeface="Arial" panose="020B0604020202020204" pitchFamily="34" charset="0"/>
              </a:rPr>
              <a:t>%</a:t>
            </a:r>
            <a:r>
              <a:rPr lang="en-GB" sz="1700" b="1" dirty="0" smtClean="0">
                <a:solidFill>
                  <a:srgbClr val="47ABD9"/>
                </a:solidFill>
                <a:cs typeface="Arial" panose="020B0604020202020204" pitchFamily="34" charset="0"/>
              </a:rPr>
              <a:t> </a:t>
            </a:r>
            <a:r>
              <a:rPr lang="en-GB" sz="1700" dirty="0" smtClean="0">
                <a:cs typeface="Arial" panose="020B0604020202020204" pitchFamily="34" charset="0"/>
              </a:rPr>
              <a:t>GDP</a:t>
            </a:r>
            <a:endParaRPr lang="lt-LT" sz="1700" dirty="0" smtClean="0">
              <a:cs typeface="Arial" panose="020B0604020202020204" pitchFamily="34" charset="0"/>
            </a:endParaRPr>
          </a:p>
          <a:p>
            <a:pPr>
              <a:spcBef>
                <a:spcPts val="1200"/>
              </a:spcBef>
              <a:buClr>
                <a:srgbClr val="47ABD9"/>
              </a:buClr>
              <a:buSzPct val="80000"/>
            </a:pPr>
            <a:r>
              <a:rPr lang="en-GB" sz="1700" dirty="0" smtClean="0">
                <a:cs typeface="Arial" panose="020B0604020202020204" pitchFamily="34" charset="0"/>
              </a:rPr>
              <a:t>			        </a:t>
            </a:r>
            <a:r>
              <a:rPr lang="lt-LT" sz="1700" b="1" dirty="0" smtClean="0">
                <a:solidFill>
                  <a:srgbClr val="47ABD9"/>
                </a:solidFill>
                <a:cs typeface="Arial" panose="020B0604020202020204" pitchFamily="34" charset="0"/>
              </a:rPr>
              <a:t>0.2</a:t>
            </a:r>
            <a:r>
              <a:rPr lang="en-GB" sz="1700" b="1" dirty="0" smtClean="0">
                <a:solidFill>
                  <a:srgbClr val="47ABD9"/>
                </a:solidFill>
                <a:cs typeface="Arial" panose="020B0604020202020204" pitchFamily="34" charset="0"/>
              </a:rPr>
              <a:t> </a:t>
            </a:r>
            <a:r>
              <a:rPr lang="en-GB" sz="1700" dirty="0" smtClean="0">
                <a:cs typeface="Arial" panose="020B0604020202020204" pitchFamily="34" charset="0"/>
              </a:rPr>
              <a:t>%</a:t>
            </a:r>
            <a:r>
              <a:rPr lang="en-GB" sz="1700" b="1" dirty="0" smtClean="0">
                <a:solidFill>
                  <a:srgbClr val="47ABD9"/>
                </a:solidFill>
                <a:cs typeface="Arial" panose="020B0604020202020204" pitchFamily="34" charset="0"/>
              </a:rPr>
              <a:t> </a:t>
            </a:r>
            <a:r>
              <a:rPr lang="en-GB" sz="1700" dirty="0" smtClean="0">
                <a:cs typeface="Arial" panose="020B0604020202020204" pitchFamily="34" charset="0"/>
              </a:rPr>
              <a:t>GDP</a:t>
            </a:r>
            <a:endParaRPr lang="lt-LT" sz="1700" dirty="0" smtClean="0">
              <a:cs typeface="Arial" panose="020B0604020202020204" pitchFamily="34" charset="0"/>
            </a:endParaRPr>
          </a:p>
          <a:p>
            <a:pPr marL="285750" indent="-285750">
              <a:spcBef>
                <a:spcPts val="1200"/>
              </a:spcBef>
              <a:buClr>
                <a:srgbClr val="47ABD9"/>
              </a:buClr>
              <a:buSzPct val="80000"/>
              <a:buFont typeface="Wingdings" panose="05000000000000000000" pitchFamily="2" charset="2"/>
              <a:buChar char="l"/>
            </a:pPr>
            <a:r>
              <a:rPr lang="en-GB" sz="1700" dirty="0" smtClean="0">
                <a:cs typeface="Arial" panose="020B0604020202020204" pitchFamily="34" charset="0"/>
              </a:rPr>
              <a:t>the </a:t>
            </a:r>
            <a:r>
              <a:rPr lang="en-GB" sz="1700" dirty="0">
                <a:cs typeface="Arial" panose="020B0604020202020204" pitchFamily="34" charset="0"/>
              </a:rPr>
              <a:t>failure to execute the major taxes and social insurance contribution plans for 2017 </a:t>
            </a:r>
            <a:endParaRPr lang="lt-LT" sz="1700" dirty="0">
              <a:cs typeface="Arial" panose="020B0604020202020204" pitchFamily="34" charset="0"/>
            </a:endParaRPr>
          </a:p>
          <a:p>
            <a:pPr marL="285750" indent="-285750">
              <a:spcBef>
                <a:spcPts val="1200"/>
              </a:spcBef>
              <a:buClr>
                <a:srgbClr val="47ABD9"/>
              </a:buClr>
              <a:buSzPct val="80000"/>
              <a:buFont typeface="Wingdings" panose="05000000000000000000" pitchFamily="2" charset="2"/>
              <a:buChar char="l"/>
            </a:pPr>
            <a:r>
              <a:rPr lang="en-GB" sz="1700" dirty="0">
                <a:cs typeface="Arial" panose="020B0604020202020204" pitchFamily="34" charset="0"/>
              </a:rPr>
              <a:t>performance trends for the first quarter of </a:t>
            </a:r>
            <a:r>
              <a:rPr lang="en-GB" sz="1700" dirty="0" smtClean="0">
                <a:cs typeface="Arial" panose="020B0604020202020204" pitchFamily="34" charset="0"/>
              </a:rPr>
              <a:t>2018</a:t>
            </a:r>
            <a:endParaRPr lang="lt-LT" sz="1700" dirty="0" smtClean="0">
              <a:cs typeface="Arial" panose="020B0604020202020204" pitchFamily="34" charset="0"/>
            </a:endParaRPr>
          </a:p>
          <a:p>
            <a:pPr marL="285750" indent="-285750">
              <a:spcBef>
                <a:spcPts val="1200"/>
              </a:spcBef>
              <a:buClr>
                <a:srgbClr val="47ABD9"/>
              </a:buClr>
              <a:buSzPct val="80000"/>
              <a:buFont typeface="Wingdings" panose="05000000000000000000" pitchFamily="2" charset="2"/>
              <a:buChar char="l"/>
            </a:pPr>
            <a:r>
              <a:rPr lang="en-US" sz="1700" dirty="0">
                <a:cs typeface="Arial" panose="020B0604020202020204" pitchFamily="34" charset="0"/>
              </a:rPr>
              <a:t>municipal budgets approved in 2018</a:t>
            </a:r>
            <a:endParaRPr lang="lt-LT" sz="1700" dirty="0">
              <a:cs typeface="Arial" panose="020B0604020202020204" pitchFamily="34" charset="0"/>
            </a:endParaRPr>
          </a:p>
          <a:p>
            <a:pPr marL="285750" indent="-285750">
              <a:spcBef>
                <a:spcPts val="1200"/>
              </a:spcBef>
              <a:buClr>
                <a:srgbClr val="47ABD9"/>
              </a:buClr>
              <a:buSzPct val="80000"/>
              <a:buFont typeface="Wingdings" panose="05000000000000000000" pitchFamily="2" charset="2"/>
              <a:buChar char="l"/>
            </a:pPr>
            <a:r>
              <a:rPr lang="en-US" sz="1700" dirty="0" smtClean="0">
                <a:cs typeface="Arial" panose="020B0604020202020204" pitchFamily="34" charset="0"/>
              </a:rPr>
              <a:t>Government</a:t>
            </a:r>
            <a:r>
              <a:rPr lang="lt-LT" sz="1700" dirty="0" smtClean="0">
                <a:cs typeface="Arial" panose="020B0604020202020204" pitchFamily="34" charset="0"/>
              </a:rPr>
              <a:t> </a:t>
            </a:r>
            <a:r>
              <a:rPr lang="en-US" sz="1700" dirty="0">
                <a:cs typeface="Arial" panose="020B0604020202020204" pitchFamily="34" charset="0"/>
              </a:rPr>
              <a:t>decisions which would likely result in higher expenditures</a:t>
            </a:r>
          </a:p>
        </p:txBody>
      </p:sp>
      <p:sp>
        <p:nvSpPr>
          <p:cNvPr id="4" name="Teksto vietos rezervavimo ženklas 4"/>
          <p:cNvSpPr txBox="1">
            <a:spLocks/>
          </p:cNvSpPr>
          <p:nvPr/>
        </p:nvSpPr>
        <p:spPr>
          <a:xfrm>
            <a:off x="457195" y="1077197"/>
            <a:ext cx="8341365" cy="525462"/>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sz="3200" dirty="0" smtClean="0"/>
              <a:t>Soundness of the GG </a:t>
            </a:r>
            <a:r>
              <a:rPr lang="lt-LT" sz="3200" dirty="0" smtClean="0"/>
              <a:t>s</a:t>
            </a:r>
            <a:r>
              <a:rPr lang="en-US" sz="3200" dirty="0" err="1" smtClean="0"/>
              <a:t>urplus</a:t>
            </a:r>
            <a:r>
              <a:rPr lang="en-US" sz="3200" dirty="0" smtClean="0"/>
              <a:t> for 2018</a:t>
            </a:r>
          </a:p>
          <a:p>
            <a:pPr marL="0" indent="0">
              <a:buNone/>
            </a:pPr>
            <a:endParaRPr lang="lt-LT" sz="3600" dirty="0"/>
          </a:p>
          <a:p>
            <a:pPr marL="0" indent="0">
              <a:buNone/>
            </a:pPr>
            <a:endParaRPr lang="en-US" sz="3600"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own Arrow 42"/>
          <p:cNvSpPr/>
          <p:nvPr/>
        </p:nvSpPr>
        <p:spPr bwMode="auto">
          <a:xfrm rot="10800000" flipV="1">
            <a:off x="3136897" y="2406650"/>
            <a:ext cx="222251" cy="357259"/>
          </a:xfrm>
          <a:prstGeom prst="downArrow">
            <a:avLst>
              <a:gd name="adj1" fmla="val 50000"/>
              <a:gd name="adj2" fmla="val 64546"/>
            </a:avLst>
          </a:prstGeom>
          <a:solidFill>
            <a:schemeClr val="accent2"/>
          </a:solidFill>
          <a:ln w="9525">
            <a:noFill/>
            <a:round/>
            <a:headEnd/>
            <a:tailEnd/>
          </a:ln>
        </p:spPr>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16735111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The Dynamics of Lithuania’s Output Gap in 2014–2021</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the Ministry of Finance, </a:t>
            </a:r>
            <a:r>
              <a:rPr lang="en-US" dirty="0" smtClean="0">
                <a:solidFill>
                  <a:schemeClr val="accent5"/>
                </a:solidFill>
              </a:rPr>
              <a:t>European Commission, fiscal institution’s calculations</a:t>
            </a:r>
            <a:endParaRPr lang="lt-LT" sz="1400" dirty="0">
              <a:solidFill>
                <a:schemeClr val="accent5"/>
              </a:solidFill>
            </a:endParaRPr>
          </a:p>
        </p:txBody>
      </p:sp>
      <p:sp>
        <p:nvSpPr>
          <p:cNvPr id="6"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pic>
        <p:nvPicPr>
          <p:cNvPr id="7" name="Paveikslėlis 6"/>
          <p:cNvPicPr>
            <a:picLocks noChangeAspect="1"/>
          </p:cNvPicPr>
          <p:nvPr/>
        </p:nvPicPr>
        <p:blipFill>
          <a:blip r:embed="rId2"/>
          <a:stretch>
            <a:fillRect/>
          </a:stretch>
        </p:blipFill>
        <p:spPr>
          <a:xfrm>
            <a:off x="552592" y="1362216"/>
            <a:ext cx="7773345" cy="3201809"/>
          </a:xfrm>
          <a:prstGeom prst="rect">
            <a:avLst/>
          </a:prstGeom>
        </p:spPr>
      </p:pic>
    </p:spTree>
    <p:extLst>
      <p:ext uri="{BB962C8B-B14F-4D97-AF65-F5344CB8AC3E}">
        <p14:creationId xmlns:p14="http://schemas.microsoft.com/office/powerpoint/2010/main" val="484696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a:xfrm>
            <a:off x="208922" y="980479"/>
            <a:ext cx="8460689"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The Fiscal Policy </a:t>
            </a:r>
            <a:r>
              <a:rPr lang="en-GB" dirty="0">
                <a:solidFill>
                  <a:srgbClr val="00244D"/>
                </a:solidFill>
                <a:latin typeface="Arimo" panose="020B0604020202020204" pitchFamily="34" charset="0"/>
                <a:ea typeface="Arimo" panose="020B0604020202020204" pitchFamily="34" charset="0"/>
                <a:cs typeface="Arimo" panose="020B0604020202020204" pitchFamily="34" charset="0"/>
              </a:rPr>
              <a:t>of Lithuania </a:t>
            </a:r>
            <a:r>
              <a:rPr lang="lt-LT" dirty="0" smtClean="0">
                <a:solidFill>
                  <a:srgbClr val="00244D"/>
                </a:solidFill>
                <a:latin typeface="Arimo" panose="020B0604020202020204" pitchFamily="34" charset="0"/>
                <a:ea typeface="Arimo" panose="020B0604020202020204" pitchFamily="34" charset="0"/>
                <a:cs typeface="Arimo" panose="020B0604020202020204" pitchFamily="34" charset="0"/>
              </a:rPr>
              <a:t>w</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ill </a:t>
            </a:r>
            <a:r>
              <a:rPr lang="lt-LT" dirty="0" smtClean="0">
                <a:solidFill>
                  <a:srgbClr val="00244D"/>
                </a:solidFill>
                <a:latin typeface="Arimo" panose="020B0604020202020204" pitchFamily="34" charset="0"/>
                <a:ea typeface="Arimo" panose="020B0604020202020204" pitchFamily="34" charset="0"/>
                <a:cs typeface="Arimo" panose="020B0604020202020204" pitchFamily="34" charset="0"/>
              </a:rPr>
              <a:t>m</a:t>
            </a:r>
            <a:r>
              <a:rPr lang="en-GB" dirty="0" err="1" smtClean="0">
                <a:solidFill>
                  <a:srgbClr val="00244D"/>
                </a:solidFill>
                <a:latin typeface="Arimo" panose="020B0604020202020204" pitchFamily="34" charset="0"/>
                <a:ea typeface="Arimo" panose="020B0604020202020204" pitchFamily="34" charset="0"/>
                <a:cs typeface="Arimo" panose="020B0604020202020204" pitchFamily="34" charset="0"/>
              </a:rPr>
              <a:t>aintain</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 </a:t>
            </a:r>
            <a:r>
              <a:rPr lang="lt-LT" dirty="0" smtClean="0">
                <a:solidFill>
                  <a:srgbClr val="00244D"/>
                </a:solidFill>
                <a:latin typeface="Arimo" panose="020B0604020202020204" pitchFamily="34" charset="0"/>
                <a:ea typeface="Arimo" panose="020B0604020202020204" pitchFamily="34" charset="0"/>
                <a:cs typeface="Arimo" panose="020B0604020202020204" pitchFamily="34" charset="0"/>
              </a:rPr>
              <a:t>i</a:t>
            </a:r>
            <a:r>
              <a:rPr lang="en-GB" dirty="0" err="1" smtClean="0">
                <a:solidFill>
                  <a:srgbClr val="00244D"/>
                </a:solidFill>
                <a:latin typeface="Arimo" panose="020B0604020202020204" pitchFamily="34" charset="0"/>
                <a:ea typeface="Arimo" panose="020B0604020202020204" pitchFamily="34" charset="0"/>
                <a:cs typeface="Arimo" panose="020B0604020202020204" pitchFamily="34" charset="0"/>
              </a:rPr>
              <a:t>ts</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 Pro-cyclical Stance</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8" name="Stačiakampis 7"/>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the Ministry of Finance, </a:t>
            </a:r>
            <a:r>
              <a:rPr lang="en-US" dirty="0" smtClean="0">
                <a:solidFill>
                  <a:schemeClr val="accent5"/>
                </a:solidFill>
              </a:rPr>
              <a:t>European Commission, fiscal institution’s calculations</a:t>
            </a:r>
            <a:endParaRPr lang="lt-LT" sz="1400" dirty="0">
              <a:solidFill>
                <a:schemeClr val="accent5"/>
              </a:solidFill>
            </a:endParaRPr>
          </a:p>
        </p:txBody>
      </p:sp>
      <p:sp>
        <p:nvSpPr>
          <p:cNvPr id="10"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GB"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The Assessment of the Stability Programme of Lithuania for 2018</a:t>
            </a:r>
            <a:endParaRPr lang="en-US" sz="1500" dirty="0">
              <a:solidFill>
                <a:schemeClr val="bg1"/>
              </a:solidFill>
            </a:endParaRPr>
          </a:p>
        </p:txBody>
      </p:sp>
      <p:grpSp>
        <p:nvGrpSpPr>
          <p:cNvPr id="15" name="Grupė 14"/>
          <p:cNvGrpSpPr/>
          <p:nvPr/>
        </p:nvGrpSpPr>
        <p:grpSpPr>
          <a:xfrm>
            <a:off x="758562" y="1510078"/>
            <a:ext cx="7361406" cy="2927297"/>
            <a:chOff x="0" y="0"/>
            <a:chExt cx="6646895" cy="3657600"/>
          </a:xfrm>
        </p:grpSpPr>
        <p:grpSp>
          <p:nvGrpSpPr>
            <p:cNvPr id="16" name="Grupė 15"/>
            <p:cNvGrpSpPr/>
            <p:nvPr/>
          </p:nvGrpSpPr>
          <p:grpSpPr>
            <a:xfrm>
              <a:off x="702610" y="104542"/>
              <a:ext cx="5623749" cy="3046622"/>
              <a:chOff x="702610" y="104542"/>
              <a:chExt cx="5623749" cy="3046622"/>
            </a:xfrm>
          </p:grpSpPr>
          <p:sp>
            <p:nvSpPr>
              <p:cNvPr id="20" name="TextBox 1"/>
              <p:cNvSpPr txBox="1"/>
              <p:nvPr/>
            </p:nvSpPr>
            <p:spPr>
              <a:xfrm>
                <a:off x="3212937" y="104542"/>
                <a:ext cx="624151" cy="3046622"/>
              </a:xfrm>
              <a:prstGeom prst="rect">
                <a:avLst/>
              </a:prstGeom>
              <a:solidFill>
                <a:schemeClr val="bg1">
                  <a:lumMod val="75000"/>
                </a:schemeClr>
              </a:solidFill>
            </p:spPr>
            <p:txBody>
              <a:bodyPr vert="vert270"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lang="lt-LT" sz="900" b="1" spc="100" baseline="0">
                  <a:solidFill>
                    <a:sysClr val="windowText" lastClr="000000"/>
                  </a:solidFill>
                  <a:latin typeface="Arial" panose="020B0604020202020204" pitchFamily="34" charset="0"/>
                  <a:cs typeface="Arial" panose="020B0604020202020204" pitchFamily="34" charset="0"/>
                </a:endParaRPr>
              </a:p>
            </p:txBody>
          </p:sp>
          <p:sp>
            <p:nvSpPr>
              <p:cNvPr id="21" name="TextBox 23"/>
              <p:cNvSpPr txBox="1"/>
              <p:nvPr/>
            </p:nvSpPr>
            <p:spPr>
              <a:xfrm>
                <a:off x="702610" y="1535724"/>
                <a:ext cx="5623749" cy="192669"/>
              </a:xfrm>
              <a:prstGeom prst="rect">
                <a:avLst/>
              </a:prstGeom>
              <a:solidFill>
                <a:schemeClr val="bg1">
                  <a:lumMod val="75000"/>
                </a:schemeClr>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endParaRPr lang="lt-LT" sz="900" b="1" spc="0" baseline="0">
                  <a:solidFill>
                    <a:sysClr val="windowText" lastClr="000000"/>
                  </a:solidFill>
                  <a:latin typeface="Arial" panose="020B0604020202020204" pitchFamily="34" charset="0"/>
                  <a:cs typeface="Arial" panose="020B0604020202020204" pitchFamily="34" charset="0"/>
                </a:endParaRPr>
              </a:p>
            </p:txBody>
          </p:sp>
        </p:grpSp>
        <p:graphicFrame>
          <p:nvGraphicFramePr>
            <p:cNvPr id="17" name="Diagrama 16"/>
            <p:cNvGraphicFramePr/>
            <p:nvPr>
              <p:extLst>
                <p:ext uri="{D42A27DB-BD31-4B8C-83A1-F6EECF244321}">
                  <p14:modId xmlns:p14="http://schemas.microsoft.com/office/powerpoint/2010/main" val="1468424171"/>
                </p:ext>
              </p:extLst>
            </p:nvPr>
          </p:nvGraphicFramePr>
          <p:xfrm>
            <a:off x="0" y="0"/>
            <a:ext cx="6555300" cy="3657600"/>
          </p:xfrm>
          <a:graphic>
            <a:graphicData uri="http://schemas.openxmlformats.org/drawingml/2006/chart">
              <c:chart xmlns:c="http://schemas.openxmlformats.org/drawingml/2006/chart" xmlns:r="http://schemas.openxmlformats.org/officeDocument/2006/relationships" r:id="rId2"/>
            </a:graphicData>
          </a:graphic>
        </p:graphicFrame>
        <p:sp>
          <p:nvSpPr>
            <p:cNvPr id="18" name="2 linijinis paaiškinimas (be rėmelio) 17"/>
            <p:cNvSpPr/>
            <p:nvPr/>
          </p:nvSpPr>
          <p:spPr>
            <a:xfrm>
              <a:off x="4513038" y="547205"/>
              <a:ext cx="2133857" cy="483166"/>
            </a:xfrm>
            <a:prstGeom prst="callout2">
              <a:avLst>
                <a:gd name="adj1" fmla="val 98046"/>
                <a:gd name="adj2" fmla="val 41863"/>
                <a:gd name="adj3" fmla="val 116714"/>
                <a:gd name="adj4" fmla="val 35141"/>
                <a:gd name="adj5" fmla="val 213818"/>
                <a:gd name="adj6" fmla="val 28817"/>
              </a:avLst>
            </a:prstGeom>
            <a:noFill/>
            <a:ln>
              <a:solidFill>
                <a:srgbClr val="00244D"/>
              </a:solidFill>
              <a:headEnd type="none"/>
              <a:tailEnd type="triangle"/>
            </a:ln>
          </p:spPr>
          <p:style>
            <a:lnRef idx="2">
              <a:schemeClr val="accent3"/>
            </a:lnRef>
            <a:fillRef idx="1">
              <a:schemeClr val="lt1"/>
            </a:fillRef>
            <a:effectRef idx="0">
              <a:schemeClr val="accent3"/>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100" b="0">
                  <a:solidFill>
                    <a:schemeClr val="tx1">
                      <a:lumMod val="65000"/>
                      <a:lumOff val="35000"/>
                    </a:schemeClr>
                  </a:solidFill>
                  <a:latin typeface="Arial" panose="020B0604020202020204" pitchFamily="34" charset="0"/>
                  <a:cs typeface="Arial" panose="020B0604020202020204" pitchFamily="34" charset="0"/>
                </a:rPr>
                <a:t>Neutral fis</a:t>
              </a:r>
              <a:r>
                <a:rPr lang="lt-LT" sz="1100" b="0">
                  <a:solidFill>
                    <a:schemeClr val="tx1">
                      <a:lumMod val="65000"/>
                      <a:lumOff val="35000"/>
                    </a:schemeClr>
                  </a:solidFill>
                  <a:latin typeface="Arial" panose="020B0604020202020204" pitchFamily="34" charset="0"/>
                  <a:cs typeface="Arial" panose="020B0604020202020204" pitchFamily="34" charset="0"/>
                </a:rPr>
                <a:t>c</a:t>
              </a:r>
              <a:r>
                <a:rPr lang="en-US" sz="1100" b="0">
                  <a:solidFill>
                    <a:schemeClr val="tx1">
                      <a:lumMod val="65000"/>
                      <a:lumOff val="35000"/>
                    </a:schemeClr>
                  </a:solidFill>
                  <a:latin typeface="Arial" panose="020B0604020202020204" pitchFamily="34" charset="0"/>
                  <a:cs typeface="Arial" panose="020B0604020202020204" pitchFamily="34" charset="0"/>
                </a:rPr>
                <a:t>al</a:t>
              </a:r>
              <a:r>
                <a:rPr lang="lt-LT" sz="1100" b="0" baseline="0">
                  <a:solidFill>
                    <a:schemeClr val="tx1">
                      <a:lumMod val="65000"/>
                      <a:lumOff val="35000"/>
                    </a:schemeClr>
                  </a:solidFill>
                  <a:latin typeface="Arial" panose="020B0604020202020204" pitchFamily="34" charset="0"/>
                  <a:cs typeface="Arial" panose="020B0604020202020204" pitchFamily="34" charset="0"/>
                </a:rPr>
                <a:t> stance: </a:t>
              </a:r>
              <a:r>
                <a:rPr lang="en-US" sz="1100" b="1" baseline="0">
                  <a:solidFill>
                    <a:schemeClr val="tx1">
                      <a:lumMod val="65000"/>
                      <a:lumOff val="35000"/>
                    </a:schemeClr>
                  </a:solidFill>
                  <a:latin typeface="Arial" panose="020B0604020202020204" pitchFamily="34" charset="0"/>
                  <a:cs typeface="Arial" panose="020B0604020202020204" pitchFamily="34" charset="0"/>
                </a:rPr>
                <a:t/>
              </a:r>
              <a:br>
                <a:rPr lang="en-US" sz="1100" b="1" baseline="0">
                  <a:solidFill>
                    <a:schemeClr val="tx1">
                      <a:lumMod val="65000"/>
                      <a:lumOff val="35000"/>
                    </a:schemeClr>
                  </a:solidFill>
                  <a:latin typeface="Arial" panose="020B0604020202020204" pitchFamily="34" charset="0"/>
                  <a:cs typeface="Arial" panose="020B0604020202020204" pitchFamily="34" charset="0"/>
                </a:rPr>
              </a:br>
              <a:r>
                <a:rPr lang="en-US" sz="1100" b="0" baseline="0">
                  <a:solidFill>
                    <a:schemeClr val="tx1">
                      <a:lumMod val="65000"/>
                      <a:lumOff val="35000"/>
                    </a:schemeClr>
                  </a:solidFill>
                  <a:latin typeface="Arial" panose="020B0604020202020204" pitchFamily="34" charset="0"/>
                  <a:cs typeface="Arial" panose="020B0604020202020204" pitchFamily="34" charset="0"/>
                </a:rPr>
                <a:t>–</a:t>
              </a:r>
              <a:r>
                <a:rPr lang="lt-LT" sz="1100" b="0" baseline="0">
                  <a:solidFill>
                    <a:schemeClr val="tx1">
                      <a:lumMod val="65000"/>
                      <a:lumOff val="35000"/>
                    </a:schemeClr>
                  </a:solidFill>
                  <a:latin typeface="Arial" panose="020B0604020202020204" pitchFamily="34" charset="0"/>
                  <a:cs typeface="Arial" panose="020B0604020202020204" pitchFamily="34" charset="0"/>
                </a:rPr>
                <a:t>0.2</a:t>
              </a:r>
              <a:r>
                <a:rPr lang="en-US" sz="1100" b="0" baseline="0">
                  <a:solidFill>
                    <a:schemeClr val="tx1">
                      <a:lumMod val="65000"/>
                      <a:lumOff val="35000"/>
                    </a:schemeClr>
                  </a:solidFill>
                  <a:latin typeface="Arial" panose="020B0604020202020204" pitchFamily="34" charset="0"/>
                  <a:cs typeface="Arial" panose="020B0604020202020204" pitchFamily="34" charset="0"/>
                </a:rPr>
                <a:t> ≤ </a:t>
              </a:r>
              <a:r>
                <a:rPr lang="lt-LT" sz="1100" b="0" baseline="0">
                  <a:solidFill>
                    <a:schemeClr val="tx1">
                      <a:lumMod val="65000"/>
                      <a:lumOff val="35000"/>
                    </a:schemeClr>
                  </a:solidFill>
                  <a:latin typeface="Arial" panose="020B0604020202020204" pitchFamily="34" charset="0"/>
                  <a:cs typeface="Arial" panose="020B0604020202020204" pitchFamily="34" charset="0"/>
                </a:rPr>
                <a:t>S</a:t>
              </a:r>
              <a:r>
                <a:rPr lang="en-US" sz="1100" b="0" baseline="0">
                  <a:solidFill>
                    <a:schemeClr val="tx1">
                      <a:lumMod val="65000"/>
                      <a:lumOff val="35000"/>
                    </a:schemeClr>
                  </a:solidFill>
                  <a:latin typeface="Arial" panose="020B0604020202020204" pitchFamily="34" charset="0"/>
                  <a:cs typeface="Arial" panose="020B0604020202020204" pitchFamily="34" charset="0"/>
                </a:rPr>
                <a:t>PB </a:t>
              </a:r>
              <a:r>
                <a:rPr lang="lt-LT" sz="1100" b="0" baseline="0">
                  <a:solidFill>
                    <a:schemeClr val="tx1">
                      <a:lumMod val="65000"/>
                      <a:lumOff val="35000"/>
                    </a:schemeClr>
                  </a:solidFill>
                  <a:latin typeface="Arial" panose="020B0604020202020204" pitchFamily="34" charset="0"/>
                  <a:cs typeface="Arial" panose="020B0604020202020204" pitchFamily="34" charset="0"/>
                </a:rPr>
                <a:t>change</a:t>
              </a:r>
              <a:r>
                <a:rPr lang="en-US" sz="1100" b="0" baseline="0">
                  <a:solidFill>
                    <a:schemeClr val="tx1">
                      <a:lumMod val="65000"/>
                      <a:lumOff val="35000"/>
                    </a:schemeClr>
                  </a:solidFill>
                  <a:latin typeface="Arial" panose="020B0604020202020204" pitchFamily="34" charset="0"/>
                  <a:cs typeface="Arial" panose="020B0604020202020204" pitchFamily="34" charset="0"/>
                </a:rPr>
                <a:t> </a:t>
              </a:r>
              <a:r>
                <a:rPr lang="lt-LT" sz="1100" b="0" baseline="0">
                  <a:solidFill>
                    <a:schemeClr val="tx1">
                      <a:lumMod val="65000"/>
                      <a:lumOff val="35000"/>
                    </a:schemeClr>
                  </a:solidFill>
                  <a:latin typeface="Arial" panose="020B0604020202020204" pitchFamily="34" charset="0"/>
                  <a:cs typeface="Arial" panose="020B0604020202020204" pitchFamily="34" charset="0"/>
                </a:rPr>
                <a:t>&lt; </a:t>
              </a:r>
              <a:r>
                <a:rPr lang="en-US" sz="1100" b="0" baseline="0">
                  <a:solidFill>
                    <a:schemeClr val="tx1">
                      <a:lumMod val="65000"/>
                      <a:lumOff val="35000"/>
                    </a:schemeClr>
                  </a:solidFill>
                  <a:latin typeface="Arial" panose="020B0604020202020204" pitchFamily="34" charset="0"/>
                  <a:cs typeface="Arial" panose="020B0604020202020204" pitchFamily="34" charset="0"/>
                </a:rPr>
                <a:t>0</a:t>
              </a:r>
              <a:r>
                <a:rPr lang="lt-LT" sz="1100" b="0" baseline="0">
                  <a:solidFill>
                    <a:schemeClr val="tx1">
                      <a:lumMod val="65000"/>
                      <a:lumOff val="35000"/>
                    </a:schemeClr>
                  </a:solidFill>
                  <a:latin typeface="Arial" panose="020B0604020202020204" pitchFamily="34" charset="0"/>
                  <a:cs typeface="Arial" panose="020B0604020202020204" pitchFamily="34" charset="0"/>
                </a:rPr>
                <a:t>.</a:t>
              </a:r>
              <a:r>
                <a:rPr lang="en-US" sz="1100" b="0" baseline="0">
                  <a:solidFill>
                    <a:schemeClr val="tx1">
                      <a:lumMod val="65000"/>
                      <a:lumOff val="35000"/>
                    </a:schemeClr>
                  </a:solidFill>
                  <a:latin typeface="Arial" panose="020B0604020202020204" pitchFamily="34" charset="0"/>
                  <a:cs typeface="Arial" panose="020B0604020202020204" pitchFamily="34" charset="0"/>
                </a:rPr>
                <a:t>2</a:t>
              </a:r>
              <a:endParaRPr lang="lt-LT" sz="1100" b="1">
                <a:solidFill>
                  <a:schemeClr val="tx1">
                    <a:lumMod val="65000"/>
                    <a:lumOff val="35000"/>
                  </a:schemeClr>
                </a:solidFill>
                <a:latin typeface="Arial" panose="020B0604020202020204" pitchFamily="34" charset="0"/>
                <a:cs typeface="Arial" panose="020B0604020202020204" pitchFamily="34" charset="0"/>
              </a:endParaRPr>
            </a:p>
          </p:txBody>
        </p:sp>
        <p:sp>
          <p:nvSpPr>
            <p:cNvPr id="19" name="2 linijinis paaiškinimas (be rėmelio) 18"/>
            <p:cNvSpPr/>
            <p:nvPr/>
          </p:nvSpPr>
          <p:spPr>
            <a:xfrm>
              <a:off x="838266" y="2133117"/>
              <a:ext cx="2133857" cy="483165"/>
            </a:xfrm>
            <a:prstGeom prst="callout2">
              <a:avLst>
                <a:gd name="adj1" fmla="val 69610"/>
                <a:gd name="adj2" fmla="val 69149"/>
                <a:gd name="adj3" fmla="val 62157"/>
                <a:gd name="adj4" fmla="val 88569"/>
                <a:gd name="adj5" fmla="val 15650"/>
                <a:gd name="adj6" fmla="val 115770"/>
              </a:avLst>
            </a:prstGeom>
            <a:noFill/>
            <a:ln>
              <a:solidFill>
                <a:srgbClr val="00244D"/>
              </a:solidFill>
              <a:headEnd type="none"/>
              <a:tailEnd type="triangle"/>
            </a:ln>
          </p:spPr>
          <p:style>
            <a:lnRef idx="2">
              <a:schemeClr val="accent3"/>
            </a:lnRef>
            <a:fillRef idx="1">
              <a:schemeClr val="lt1"/>
            </a:fillRef>
            <a:effectRef idx="0">
              <a:schemeClr val="accent3"/>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lt-LT" sz="1100" b="0">
                  <a:solidFill>
                    <a:schemeClr val="tx1">
                      <a:lumMod val="65000"/>
                      <a:lumOff val="35000"/>
                    </a:schemeClr>
                  </a:solidFill>
                  <a:latin typeface="Arial" panose="020B0604020202020204" pitchFamily="34" charset="0"/>
                  <a:cs typeface="Arial" panose="020B0604020202020204" pitchFamily="34" charset="0"/>
                </a:rPr>
                <a:t>Normal times</a:t>
              </a:r>
              <a:r>
                <a:rPr lang="lt-LT" sz="1100" b="0" baseline="0">
                  <a:solidFill>
                    <a:schemeClr val="tx1">
                      <a:lumMod val="65000"/>
                      <a:lumOff val="35000"/>
                    </a:schemeClr>
                  </a:solidFill>
                  <a:latin typeface="Arial" panose="020B0604020202020204" pitchFamily="34" charset="0"/>
                  <a:cs typeface="Arial" panose="020B0604020202020204" pitchFamily="34" charset="0"/>
                </a:rPr>
                <a:t>: </a:t>
              </a:r>
              <a:r>
                <a:rPr lang="en-US" sz="1100" b="1" baseline="0">
                  <a:solidFill>
                    <a:schemeClr val="tx1">
                      <a:lumMod val="65000"/>
                      <a:lumOff val="35000"/>
                    </a:schemeClr>
                  </a:solidFill>
                  <a:latin typeface="Arial" panose="020B0604020202020204" pitchFamily="34" charset="0"/>
                  <a:cs typeface="Arial" panose="020B0604020202020204" pitchFamily="34" charset="0"/>
                </a:rPr>
                <a:t/>
              </a:r>
              <a:br>
                <a:rPr lang="en-US" sz="1100" b="1" baseline="0">
                  <a:solidFill>
                    <a:schemeClr val="tx1">
                      <a:lumMod val="65000"/>
                      <a:lumOff val="35000"/>
                    </a:schemeClr>
                  </a:solidFill>
                  <a:latin typeface="Arial" panose="020B0604020202020204" pitchFamily="34" charset="0"/>
                  <a:cs typeface="Arial" panose="020B0604020202020204" pitchFamily="34" charset="0"/>
                </a:rPr>
              </a:br>
              <a:r>
                <a:rPr lang="en-US" sz="1100" b="0" baseline="0">
                  <a:solidFill>
                    <a:schemeClr val="tx1">
                      <a:lumMod val="65000"/>
                      <a:lumOff val="35000"/>
                    </a:schemeClr>
                  </a:solidFill>
                  <a:latin typeface="Arial" panose="020B0604020202020204" pitchFamily="34" charset="0"/>
                  <a:cs typeface="Arial" panose="020B0604020202020204" pitchFamily="34" charset="0"/>
                </a:rPr>
                <a:t>–</a:t>
              </a:r>
              <a:r>
                <a:rPr lang="lt-LT" sz="1100" b="0" baseline="0">
                  <a:solidFill>
                    <a:schemeClr val="tx1">
                      <a:lumMod val="65000"/>
                      <a:lumOff val="35000"/>
                    </a:schemeClr>
                  </a:solidFill>
                  <a:latin typeface="Arial" panose="020B0604020202020204" pitchFamily="34" charset="0"/>
                  <a:cs typeface="Arial" panose="020B0604020202020204" pitchFamily="34" charset="0"/>
                </a:rPr>
                <a:t>1.5 </a:t>
              </a:r>
              <a:r>
                <a:rPr lang="en-US" sz="1100" b="0" baseline="0">
                  <a:solidFill>
                    <a:schemeClr val="tx1">
                      <a:lumMod val="65000"/>
                      <a:lumOff val="35000"/>
                    </a:schemeClr>
                  </a:solidFill>
                  <a:latin typeface="Arial" panose="020B0604020202020204" pitchFamily="34" charset="0"/>
                  <a:cs typeface="Arial" panose="020B0604020202020204" pitchFamily="34" charset="0"/>
                </a:rPr>
                <a:t>≤ </a:t>
              </a:r>
              <a:r>
                <a:rPr lang="lt-LT" sz="1100" b="0" baseline="0">
                  <a:solidFill>
                    <a:schemeClr val="tx1">
                      <a:lumMod val="65000"/>
                      <a:lumOff val="35000"/>
                    </a:schemeClr>
                  </a:solidFill>
                  <a:latin typeface="Arial" panose="020B0604020202020204" pitchFamily="34" charset="0"/>
                  <a:cs typeface="Arial" panose="020B0604020202020204" pitchFamily="34" charset="0"/>
                </a:rPr>
                <a:t>output&lt; 1.5</a:t>
              </a:r>
              <a:endParaRPr lang="lt-LT" sz="1100" b="1">
                <a:solidFill>
                  <a:schemeClr val="tx1">
                    <a:lumMod val="65000"/>
                    <a:lumOff val="35000"/>
                  </a:schemeClr>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16216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Vartotojo dizain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Pasirinktinis 2">
      <a:dk1>
        <a:srgbClr val="000000"/>
      </a:dk1>
      <a:lt1>
        <a:srgbClr val="FFFFFF"/>
      </a:lt1>
      <a:dk2>
        <a:srgbClr val="000000"/>
      </a:dk2>
      <a:lt2>
        <a:srgbClr val="FFFFFF"/>
      </a:lt2>
      <a:accent1>
        <a:srgbClr val="00244D"/>
      </a:accent1>
      <a:accent2>
        <a:srgbClr val="47ABD9"/>
      </a:accent2>
      <a:accent3>
        <a:srgbClr val="D41A1F"/>
      </a:accent3>
      <a:accent4>
        <a:srgbClr val="848484"/>
      </a:accent4>
      <a:accent5>
        <a:srgbClr val="666261"/>
      </a:accent5>
      <a:accent6>
        <a:srgbClr val="8D8473"/>
      </a:accent6>
      <a:hlink>
        <a:srgbClr val="00244D"/>
      </a:hlink>
      <a:folHlink>
        <a:srgbClr val="0C39F8"/>
      </a:folHlink>
    </a:clrScheme>
    <a:fontScheme name="Pasirinktinis 1">
      <a:majorFont>
        <a:latin typeface="Arimo"/>
        <a:ea typeface=""/>
        <a:cs typeface="Roboto"/>
      </a:majorFont>
      <a:minorFont>
        <a:latin typeface="Arial"/>
        <a:ea typeface=""/>
        <a:cs typeface="Roboto"/>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Vartotojo dizain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21504</TotalTime>
  <Words>613</Words>
  <Application>Microsoft Office PowerPoint</Application>
  <PresentationFormat>Demonstracija ekrane (16:9)</PresentationFormat>
  <Paragraphs>96</Paragraphs>
  <Slides>12</Slides>
  <Notes>0</Notes>
  <HiddenSlides>0</HiddenSlides>
  <MMClips>0</MMClips>
  <ScaleCrop>false</ScaleCrop>
  <HeadingPairs>
    <vt:vector size="6" baseType="variant">
      <vt:variant>
        <vt:lpstr>Naudojami šriftai</vt:lpstr>
      </vt:variant>
      <vt:variant>
        <vt:i4>9</vt:i4>
      </vt:variant>
      <vt:variant>
        <vt:lpstr>Tema</vt:lpstr>
      </vt:variant>
      <vt:variant>
        <vt:i4>3</vt:i4>
      </vt:variant>
      <vt:variant>
        <vt:lpstr>Skaidrių pavadinimai</vt:lpstr>
      </vt:variant>
      <vt:variant>
        <vt:i4>12</vt:i4>
      </vt:variant>
    </vt:vector>
  </HeadingPairs>
  <TitlesOfParts>
    <vt:vector size="24" baseType="lpstr">
      <vt:lpstr>Arial</vt:lpstr>
      <vt:lpstr>Arial Narrow</vt:lpstr>
      <vt:lpstr>Arimo</vt:lpstr>
      <vt:lpstr>Calibri</vt:lpstr>
      <vt:lpstr>PT Sans</vt:lpstr>
      <vt:lpstr>Roboto</vt:lpstr>
      <vt:lpstr>Segoe UI</vt:lpstr>
      <vt:lpstr>Trajan Pro</vt:lpstr>
      <vt:lpstr>Wingdings</vt:lpstr>
      <vt:lpstr>1_Vartotojo dizainas</vt:lpstr>
      <vt:lpstr>Office Theme</vt:lpstr>
      <vt:lpstr>Vartotojo dizainas</vt:lpstr>
      <vt:lpstr>„PowerPoint“ pateiktis</vt:lpstr>
      <vt:lpstr>The Assessment of the Stability Programme of Lithuania for 2018</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dc:creator>
  <cp:lastModifiedBy>Ingrida Vilkancaitė</cp:lastModifiedBy>
  <cp:revision>1350</cp:revision>
  <dcterms:created xsi:type="dcterms:W3CDTF">2017-03-08T18:15:26Z</dcterms:created>
  <dcterms:modified xsi:type="dcterms:W3CDTF">2018-06-08T08:24:41Z</dcterms:modified>
</cp:coreProperties>
</file>