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8" r:id="rId1"/>
    <p:sldMasterId id="2147483648" r:id="rId2"/>
    <p:sldMasterId id="2147483717" r:id="rId3"/>
  </p:sldMasterIdLst>
  <p:notesMasterIdLst>
    <p:notesMasterId r:id="rId23"/>
  </p:notesMasterIdLst>
  <p:handoutMasterIdLst>
    <p:handoutMasterId r:id="rId24"/>
  </p:handoutMasterIdLst>
  <p:sldIdLst>
    <p:sldId id="965" r:id="rId4"/>
    <p:sldId id="956" r:id="rId5"/>
    <p:sldId id="972" r:id="rId6"/>
    <p:sldId id="970" r:id="rId7"/>
    <p:sldId id="990" r:id="rId8"/>
    <p:sldId id="979" r:id="rId9"/>
    <p:sldId id="980" r:id="rId10"/>
    <p:sldId id="981" r:id="rId11"/>
    <p:sldId id="982" r:id="rId12"/>
    <p:sldId id="983" r:id="rId13"/>
    <p:sldId id="984" r:id="rId14"/>
    <p:sldId id="985" r:id="rId15"/>
    <p:sldId id="986" r:id="rId16"/>
    <p:sldId id="987" r:id="rId17"/>
    <p:sldId id="988" r:id="rId18"/>
    <p:sldId id="989" r:id="rId19"/>
    <p:sldId id="975" r:id="rId20"/>
    <p:sldId id="991" r:id="rId21"/>
    <p:sldId id="952" r:id="rId22"/>
  </p:sldIdLst>
  <p:sldSz cx="9144000" cy="5143500" type="screen16x9"/>
  <p:notesSz cx="7104063" cy="10234613"/>
  <p:defaultTextStyle>
    <a:defPPr>
      <a:defRPr lang="en-US"/>
    </a:defPPr>
    <a:lvl1pPr marL="0" algn="l" defTabSz="713232" rtl="0" eaLnBrk="1" latinLnBrk="0" hangingPunct="1">
      <a:defRPr sz="1400" kern="1200">
        <a:solidFill>
          <a:schemeClr val="tx1"/>
        </a:solidFill>
        <a:latin typeface="+mn-lt"/>
        <a:ea typeface="+mn-ea"/>
        <a:cs typeface="+mn-cs"/>
      </a:defRPr>
    </a:lvl1pPr>
    <a:lvl2pPr marL="356616" algn="l" defTabSz="713232" rtl="0" eaLnBrk="1" latinLnBrk="0" hangingPunct="1">
      <a:defRPr sz="1400" kern="1200">
        <a:solidFill>
          <a:schemeClr val="tx1"/>
        </a:solidFill>
        <a:latin typeface="+mn-lt"/>
        <a:ea typeface="+mn-ea"/>
        <a:cs typeface="+mn-cs"/>
      </a:defRPr>
    </a:lvl2pPr>
    <a:lvl3pPr marL="713232" algn="l" defTabSz="713232" rtl="0" eaLnBrk="1" latinLnBrk="0" hangingPunct="1">
      <a:defRPr sz="1400" kern="1200">
        <a:solidFill>
          <a:schemeClr val="tx1"/>
        </a:solidFill>
        <a:latin typeface="+mn-lt"/>
        <a:ea typeface="+mn-ea"/>
        <a:cs typeface="+mn-cs"/>
      </a:defRPr>
    </a:lvl3pPr>
    <a:lvl4pPr marL="1069848" algn="l" defTabSz="713232" rtl="0" eaLnBrk="1" latinLnBrk="0" hangingPunct="1">
      <a:defRPr sz="1400" kern="1200">
        <a:solidFill>
          <a:schemeClr val="tx1"/>
        </a:solidFill>
        <a:latin typeface="+mn-lt"/>
        <a:ea typeface="+mn-ea"/>
        <a:cs typeface="+mn-cs"/>
      </a:defRPr>
    </a:lvl4pPr>
    <a:lvl5pPr marL="1426464" algn="l" defTabSz="713232" rtl="0" eaLnBrk="1" latinLnBrk="0" hangingPunct="1">
      <a:defRPr sz="1400" kern="1200">
        <a:solidFill>
          <a:schemeClr val="tx1"/>
        </a:solidFill>
        <a:latin typeface="+mn-lt"/>
        <a:ea typeface="+mn-ea"/>
        <a:cs typeface="+mn-cs"/>
      </a:defRPr>
    </a:lvl5pPr>
    <a:lvl6pPr marL="1783080" algn="l" defTabSz="713232" rtl="0" eaLnBrk="1" latinLnBrk="0" hangingPunct="1">
      <a:defRPr sz="1400" kern="1200">
        <a:solidFill>
          <a:schemeClr val="tx1"/>
        </a:solidFill>
        <a:latin typeface="+mn-lt"/>
        <a:ea typeface="+mn-ea"/>
        <a:cs typeface="+mn-cs"/>
      </a:defRPr>
    </a:lvl6pPr>
    <a:lvl7pPr marL="2139696" algn="l" defTabSz="713232" rtl="0" eaLnBrk="1" latinLnBrk="0" hangingPunct="1">
      <a:defRPr sz="1400" kern="1200">
        <a:solidFill>
          <a:schemeClr val="tx1"/>
        </a:solidFill>
        <a:latin typeface="+mn-lt"/>
        <a:ea typeface="+mn-ea"/>
        <a:cs typeface="+mn-cs"/>
      </a:defRPr>
    </a:lvl7pPr>
    <a:lvl8pPr marL="2496312" algn="l" defTabSz="713232" rtl="0" eaLnBrk="1" latinLnBrk="0" hangingPunct="1">
      <a:defRPr sz="1400" kern="1200">
        <a:solidFill>
          <a:schemeClr val="tx1"/>
        </a:solidFill>
        <a:latin typeface="+mn-lt"/>
        <a:ea typeface="+mn-ea"/>
        <a:cs typeface="+mn-cs"/>
      </a:defRPr>
    </a:lvl8pPr>
    <a:lvl9pPr marL="2852928" algn="l" defTabSz="713232"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ABD9"/>
    <a:srgbClr val="D41A1F"/>
    <a:srgbClr val="00244D"/>
    <a:srgbClr val="7F7F7F"/>
    <a:srgbClr val="848484"/>
    <a:srgbClr val="182B4C"/>
    <a:srgbClr val="666261"/>
    <a:srgbClr val="8D8473"/>
    <a:srgbClr val="999999"/>
    <a:srgbClr val="989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9100" autoAdjust="0"/>
    <p:restoredTop sz="93974" autoAdjust="0"/>
  </p:normalViewPr>
  <p:slideViewPr>
    <p:cSldViewPr snapToGrid="0">
      <p:cViewPr>
        <p:scale>
          <a:sx n="106" d="100"/>
          <a:sy n="106" d="100"/>
        </p:scale>
        <p:origin x="-102"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12018"/>
    </p:cViewPr>
  </p:sorterViewPr>
  <p:notesViewPr>
    <p:cSldViewPr snapToGrid="0">
      <p:cViewPr varScale="1">
        <p:scale>
          <a:sx n="85" d="100"/>
          <a:sy n="85" d="100"/>
        </p:scale>
        <p:origin x="-3750" y="-96"/>
      </p:cViewPr>
      <p:guideLst>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170"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xmlns:c16r2="http://schemas.microsoft.com/office/drawing/2015/06/chart">
              <c:ext xmlns:c16="http://schemas.microsoft.com/office/drawing/2014/chart" uri="{C3380CC4-5D6E-409C-BE32-E72D297353CC}">
                <c16:uniqueId val="{00000001-D502-40D9-AE43-BCDDF2162F80}"/>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D502-40D9-AE43-BCDDF2162F80}"/>
              </c:ext>
            </c:extLst>
          </c:dPt>
          <c:dLbls>
            <c:dLbl>
              <c:idx val="0"/>
              <c:layout>
                <c:manualLayout>
                  <c:x val="-0.23286486758381328"/>
                  <c:y val="-0.113554785009192"/>
                </c:manualLayout>
              </c:layout>
              <c:spPr>
                <a:noFill/>
                <a:ln>
                  <a:noFill/>
                </a:ln>
                <a:effectLst/>
              </c:spPr>
              <c:txPr>
                <a:bodyPr rot="0" spcFirstLastPara="1" vertOverflow="ellipsis" vert="horz" wrap="square" lIns="0" tIns="0" rIns="0" bIns="0" anchor="ctr" anchorCtr="1">
                  <a:spAutoFit/>
                </a:bodyPr>
                <a:lstStyle/>
                <a:p>
                  <a:pPr>
                    <a:defRPr sz="1600" b="1" i="0" u="none" strike="noStrike" kern="1200" baseline="0">
                      <a:solidFill>
                        <a:srgbClr val="00244D"/>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D502-40D9-AE43-BCDDF2162F80}"/>
                </c:ext>
                <c:ext xmlns:c15="http://schemas.microsoft.com/office/drawing/2012/chart" uri="{CE6537A1-D6FC-4f65-9D91-7224C49458BB}">
                  <c15:spPr xmlns:c15="http://schemas.microsoft.com/office/drawing/2012/chart">
                    <a:prstGeom prst="rect">
                      <a:avLst/>
                    </a:prstGeom>
                  </c15:spPr>
                  <c15:layout>
                    <c:manualLayout>
                      <c:w val="0.28740943336929103"/>
                      <c:h val="0.11234031115350317"/>
                    </c:manualLayout>
                  </c15:layout>
                </c:ext>
              </c:extLst>
            </c:dLbl>
            <c:dLbl>
              <c:idx val="1"/>
              <c:delete val="1"/>
              <c:extLst xmlns:c16r2="http://schemas.microsoft.com/office/drawing/2015/06/chart">
                <c:ext xmlns:c16="http://schemas.microsoft.com/office/drawing/2014/chart" uri="{C3380CC4-5D6E-409C-BE32-E72D297353CC}">
                  <c16:uniqueId val="{00000003-D502-40D9-AE43-BCDDF2162F80}"/>
                </c:ext>
                <c:ext xmlns:c15="http://schemas.microsoft.com/office/drawing/2012/chart" uri="{CE6537A1-D6FC-4f65-9D91-7224C49458BB}"/>
              </c:extLst>
            </c:dLbl>
            <c:spPr>
              <a:noFill/>
              <a:ln>
                <a:noFill/>
              </a:ln>
              <a:effectLst/>
            </c:spPr>
            <c:txPr>
              <a:bodyPr rot="0" spcFirstLastPara="1" vertOverflow="ellipsis" vert="horz" wrap="square" lIns="0" tIns="0" rIns="0" bIns="0" anchor="ctr" anchorCtr="1">
                <a:spAutoFit/>
              </a:bodyPr>
              <a:lstStyle/>
              <a:p>
                <a:pPr>
                  <a:defRPr sz="1600" b="1" i="0" u="none" strike="noStrike" kern="1200" baseline="0">
                    <a:solidFill>
                      <a:schemeClr val="bg1">
                        <a:lumMod val="65000"/>
                      </a:schemeClr>
                    </a:solidFill>
                    <a:latin typeface="+mn-lt"/>
                    <a:ea typeface="+mn-ea"/>
                    <a:cs typeface="+mn-cs"/>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1st Qtr</c:v>
                </c:pt>
                <c:pt idx="1">
                  <c:v>2nd Qtr</c:v>
                </c:pt>
              </c:strCache>
            </c:strRef>
          </c:cat>
          <c:val>
            <c:numRef>
              <c:f>Sheet1!$B$2:$B$3</c:f>
              <c:numCache>
                <c:formatCode>General</c:formatCode>
                <c:ptCount val="2"/>
                <c:pt idx="0">
                  <c:v>50</c:v>
                </c:pt>
                <c:pt idx="1">
                  <c:v>50</c:v>
                </c:pt>
              </c:numCache>
            </c:numRef>
          </c:val>
          <c:extLst xmlns:c16r2="http://schemas.microsoft.com/office/drawing/2015/06/chart">
            <c:ext xmlns:c16="http://schemas.microsoft.com/office/drawing/2014/chart" uri="{C3380CC4-5D6E-409C-BE32-E72D297353CC}">
              <c16:uniqueId val="{00000008-D502-40D9-AE43-BCDDF2162F80}"/>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302267255548191"/>
          <c:y val="0.17542200462198426"/>
          <c:w val="0.53074081833207654"/>
          <c:h val="0.64915599075603148"/>
        </c:manualLayout>
      </c:layout>
      <c:doughnutChart>
        <c:varyColors val="1"/>
        <c:ser>
          <c:idx val="0"/>
          <c:order val="0"/>
          <c:tx>
            <c:strRef>
              <c:f>Sheet1!$B$1</c:f>
              <c:strCache>
                <c:ptCount val="1"/>
                <c:pt idx="0">
                  <c:v>Sales</c:v>
                </c:pt>
              </c:strCache>
            </c:strRef>
          </c:tx>
          <c:spPr>
            <a:ln>
              <a:noFill/>
            </a:ln>
          </c:spPr>
          <c:dPt>
            <c:idx val="0"/>
            <c:bubble3D val="0"/>
            <c:spPr>
              <a:solidFill>
                <a:srgbClr val="666261"/>
              </a:solidFill>
              <a:ln w="19050">
                <a:noFill/>
              </a:ln>
              <a:effectLst/>
            </c:spPr>
            <c:extLst xmlns:c16r2="http://schemas.microsoft.com/office/drawing/2015/06/chart">
              <c:ext xmlns:c16="http://schemas.microsoft.com/office/drawing/2014/chart" uri="{C3380CC4-5D6E-409C-BE32-E72D297353CC}">
                <c16:uniqueId val="{00000001-D502-40D9-AE43-BCDDF2162F80}"/>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D502-40D9-AE43-BCDDF2162F80}"/>
              </c:ext>
            </c:extLst>
          </c:dPt>
          <c:dLbls>
            <c:dLbl>
              <c:idx val="0"/>
              <c:layout>
                <c:manualLayout>
                  <c:x val="-0.22684979886343143"/>
                  <c:y val="-1.7801671771219055E-2"/>
                </c:manualLayout>
              </c:layout>
              <c:tx>
                <c:rich>
                  <a:bodyPr rot="0" spcFirstLastPara="1" vertOverflow="ellipsis" vert="horz" wrap="square" lIns="0" tIns="0" rIns="0" bIns="0" anchor="ctr" anchorCtr="1">
                    <a:no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r>
                      <a:rPr lang="en-US" sz="1400" dirty="0" smtClean="0">
                        <a:solidFill>
                          <a:srgbClr val="666261"/>
                        </a:solidFill>
                      </a:rPr>
                      <a:t>39%</a:t>
                    </a:r>
                    <a:endParaRPr lang="lt-LT" dirty="0"/>
                  </a:p>
                </c:rich>
              </c:tx>
              <c:spPr>
                <a:noFill/>
                <a:ln>
                  <a:noFill/>
                </a:ln>
                <a:effectLst/>
              </c:sp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740951828337025"/>
                      <c:h val="0.13287194322994089"/>
                    </c:manualLayout>
                  </c15:layout>
                  <c15:dlblFieldTable/>
                  <c15:showDataLabelsRange val="0"/>
                </c:ext>
              </c:extLst>
            </c:dLbl>
            <c:dLbl>
              <c:idx val="1"/>
              <c:delete val="1"/>
              <c:extLst xmlns:c16r2="http://schemas.microsoft.com/office/drawing/2015/06/chart">
                <c:ext xmlns:c16="http://schemas.microsoft.com/office/drawing/2014/chart" uri="{C3380CC4-5D6E-409C-BE32-E72D297353CC}">
                  <c16:uniqueId val="{00000003-D502-40D9-AE43-BCDDF2162F80}"/>
                </c:ext>
                <c:ext xmlns:c15="http://schemas.microsoft.com/office/drawing/2012/chart" uri="{CE6537A1-D6FC-4f65-9D91-7224C49458BB}"/>
              </c:extLst>
            </c:dLbl>
            <c:spPr>
              <a:noFill/>
              <a:ln>
                <a:noFill/>
              </a:ln>
              <a:effectLst/>
            </c:spPr>
            <c:txPr>
              <a:bodyPr rot="0" spcFirstLastPara="1" vertOverflow="ellipsis" vert="horz" wrap="square" lIns="0" tIns="0" rIns="0" bIns="0" anchor="ctr" anchorCtr="1">
                <a:sp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1st Qtr</c:v>
                </c:pt>
                <c:pt idx="1">
                  <c:v>2nd Qtr</c:v>
                </c:pt>
              </c:strCache>
            </c:strRef>
          </c:cat>
          <c:val>
            <c:numRef>
              <c:f>Sheet1!$B$2:$B$3</c:f>
              <c:numCache>
                <c:formatCode>General</c:formatCode>
                <c:ptCount val="2"/>
                <c:pt idx="0">
                  <c:v>38.700000000000003</c:v>
                </c:pt>
                <c:pt idx="1">
                  <c:v>61.3</c:v>
                </c:pt>
              </c:numCache>
            </c:numRef>
          </c:val>
          <c:extLst xmlns:c16r2="http://schemas.microsoft.com/office/drawing/2015/06/chart">
            <c:ext xmlns:c16="http://schemas.microsoft.com/office/drawing/2014/chart" uri="{C3380CC4-5D6E-409C-BE32-E72D297353CC}">
              <c16:uniqueId val="{00000008-D502-40D9-AE43-BCDDF2162F80}"/>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tx2"/>
              </a:solidFill>
              <a:ln w="19050">
                <a:noFill/>
              </a:ln>
              <a:effectLst/>
            </c:spPr>
            <c:extLst xmlns:c16r2="http://schemas.microsoft.com/office/drawing/2015/06/chart">
              <c:ext xmlns:c16="http://schemas.microsoft.com/office/drawing/2014/chart" uri="{C3380CC4-5D6E-409C-BE32-E72D297353CC}">
                <c16:uniqueId val="{00000001-D502-40D9-AE43-BCDDF2162F80}"/>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D502-40D9-AE43-BCDDF2162F80}"/>
              </c:ext>
            </c:extLst>
          </c:dPt>
          <c:dLbls>
            <c:dLbl>
              <c:idx val="0"/>
              <c:layout>
                <c:manualLayout>
                  <c:x val="-0.21006363542039097"/>
                  <c:y val="8.4855201268095204E-2"/>
                </c:manualLayout>
              </c:layout>
              <c:tx>
                <c:rich>
                  <a:bodyPr rot="0" spcFirstLastPara="1" vertOverflow="ellipsis" vert="horz" wrap="square" lIns="0" tIns="0" rIns="0" bIns="0" anchor="ctr" anchorCtr="1">
                    <a:noAutofit/>
                  </a:bodyPr>
                  <a:lstStyle/>
                  <a:p>
                    <a:pPr>
                      <a:defRPr sz="1200" b="1" i="0" u="none" strike="noStrike" kern="1200" baseline="0">
                        <a:solidFill>
                          <a:schemeClr val="bg1">
                            <a:lumMod val="65000"/>
                          </a:schemeClr>
                        </a:solidFill>
                        <a:latin typeface="Arial" panose="020B0604020202020204" pitchFamily="34" charset="0"/>
                        <a:ea typeface="+mn-ea"/>
                        <a:cs typeface="Arial" panose="020B0604020202020204" pitchFamily="34" charset="0"/>
                      </a:defRPr>
                    </a:pPr>
                    <a:r>
                      <a:rPr lang="en-US" sz="1400" dirty="0" smtClean="0">
                        <a:solidFill>
                          <a:schemeClr val="tx2"/>
                        </a:solidFill>
                      </a:rPr>
                      <a:t>26%</a:t>
                    </a:r>
                    <a:endParaRPr lang="lt-LT" dirty="0"/>
                  </a:p>
                </c:rich>
              </c:tx>
              <c:spPr>
                <a:noFill/>
                <a:ln>
                  <a:noFill/>
                </a:ln>
                <a:effectLst/>
              </c:spPr>
              <c:showLegendKey val="0"/>
              <c:showVal val="0"/>
              <c:showCatName val="0"/>
              <c:showSerName val="0"/>
              <c:showPercent val="1"/>
              <c:showBubbleSize val="0"/>
            </c:dLbl>
            <c:dLbl>
              <c:idx val="1"/>
              <c:delete val="1"/>
              <c:extLst xmlns:c16r2="http://schemas.microsoft.com/office/drawing/2015/06/chart">
                <c:ext xmlns:c16="http://schemas.microsoft.com/office/drawing/2014/chart" uri="{C3380CC4-5D6E-409C-BE32-E72D297353CC}">
                  <c16:uniqueId val="{00000003-D502-40D9-AE43-BCDDF2162F80}"/>
                </c:ext>
                <c:ext xmlns:c15="http://schemas.microsoft.com/office/drawing/2012/chart" uri="{CE6537A1-D6FC-4f65-9D91-7224C49458BB}"/>
              </c:extLst>
            </c:dLbl>
            <c:spPr>
              <a:noFill/>
              <a:ln>
                <a:noFill/>
              </a:ln>
              <a:effectLst/>
            </c:spPr>
            <c:txPr>
              <a:bodyPr rot="0" spcFirstLastPara="1" vertOverflow="ellipsis" vert="horz" wrap="square" lIns="0" tIns="0" rIns="0" bIns="0" anchor="ctr" anchorCtr="1">
                <a:spAutoFit/>
              </a:bodyPr>
              <a:lstStyle/>
              <a:p>
                <a:pPr>
                  <a:defRPr sz="1200" b="1" i="0" u="none" strike="noStrike" kern="1200" baseline="0">
                    <a:solidFill>
                      <a:schemeClr val="bg1">
                        <a:lumMod val="6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1st Qtr</c:v>
                </c:pt>
                <c:pt idx="1">
                  <c:v>2nd Qtr</c:v>
                </c:pt>
              </c:strCache>
            </c:strRef>
          </c:cat>
          <c:val>
            <c:numRef>
              <c:f>Sheet1!$B$2:$B$3</c:f>
              <c:numCache>
                <c:formatCode>General</c:formatCode>
                <c:ptCount val="2"/>
                <c:pt idx="0">
                  <c:v>25.8</c:v>
                </c:pt>
                <c:pt idx="1">
                  <c:v>74.2</c:v>
                </c:pt>
              </c:numCache>
            </c:numRef>
          </c:val>
          <c:extLst xmlns:c16r2="http://schemas.microsoft.com/office/drawing/2015/06/chart">
            <c:ext xmlns:c16="http://schemas.microsoft.com/office/drawing/2014/chart" uri="{C3380CC4-5D6E-409C-BE32-E72D297353CC}">
              <c16:uniqueId val="{00000008-D502-40D9-AE43-BCDDF2162F80}"/>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lumMod val="50000"/>
                </a:schemeClr>
              </a:solidFill>
              <a:ln w="19050">
                <a:noFill/>
              </a:ln>
              <a:effectLst/>
            </c:spPr>
            <c:extLst xmlns:c16r2="http://schemas.microsoft.com/office/drawing/2015/06/chart">
              <c:ext xmlns:c16="http://schemas.microsoft.com/office/drawing/2014/chart" uri="{C3380CC4-5D6E-409C-BE32-E72D297353CC}">
                <c16:uniqueId val="{00000001-D502-40D9-AE43-BCDDF2162F80}"/>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D502-40D9-AE43-BCDDF2162F80}"/>
              </c:ext>
            </c:extLst>
          </c:dPt>
          <c:dLbls>
            <c:dLbl>
              <c:idx val="0"/>
              <c:layout>
                <c:manualLayout>
                  <c:x val="-0.21006363542039097"/>
                  <c:y val="6.4323826660232425E-2"/>
                </c:manualLayout>
              </c:layout>
              <c:tx>
                <c:rich>
                  <a:bodyPr rot="0" spcFirstLastPara="1" vertOverflow="ellipsis" vert="horz" wrap="square" lIns="0" tIns="0" rIns="0" bIns="0" anchor="ctr" anchorCtr="1">
                    <a:noAutofit/>
                  </a:bodyPr>
                  <a:lstStyle/>
                  <a:p>
                    <a:pPr>
                      <a:defRPr sz="1200" b="1" i="0" u="none" strike="noStrike" kern="1200" baseline="0">
                        <a:solidFill>
                          <a:schemeClr val="bg1">
                            <a:lumMod val="65000"/>
                          </a:schemeClr>
                        </a:solidFill>
                        <a:latin typeface="Arial" panose="020B0604020202020204" pitchFamily="34" charset="0"/>
                        <a:ea typeface="+mn-ea"/>
                        <a:cs typeface="Arial" panose="020B0604020202020204" pitchFamily="34" charset="0"/>
                      </a:defRPr>
                    </a:pPr>
                    <a:r>
                      <a:rPr lang="en-US" sz="1400" dirty="0" smtClean="0">
                        <a:solidFill>
                          <a:schemeClr val="accent2">
                            <a:lumMod val="50000"/>
                          </a:schemeClr>
                        </a:solidFill>
                      </a:rPr>
                      <a:t>28%</a:t>
                    </a:r>
                    <a:endParaRPr lang="lt-LT" dirty="0"/>
                  </a:p>
                </c:rich>
              </c:tx>
              <c:spPr>
                <a:noFill/>
                <a:ln>
                  <a:noFill/>
                </a:ln>
                <a:effectLst/>
              </c:sp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740951828337025"/>
                      <c:h val="0.13287194322994089"/>
                    </c:manualLayout>
                  </c15:layout>
                  <c15:dlblFieldTable/>
                  <c15:showDataLabelsRange val="0"/>
                </c:ext>
              </c:extLst>
            </c:dLbl>
            <c:dLbl>
              <c:idx val="1"/>
              <c:delete val="1"/>
              <c:extLst xmlns:c16r2="http://schemas.microsoft.com/office/drawing/2015/06/chart">
                <c:ext xmlns:c16="http://schemas.microsoft.com/office/drawing/2014/chart" uri="{C3380CC4-5D6E-409C-BE32-E72D297353CC}">
                  <c16:uniqueId val="{00000003-D502-40D9-AE43-BCDDF2162F80}"/>
                </c:ext>
                <c:ext xmlns:c15="http://schemas.microsoft.com/office/drawing/2012/chart" uri="{CE6537A1-D6FC-4f65-9D91-7224C49458BB}"/>
              </c:extLst>
            </c:dLbl>
            <c:spPr>
              <a:noFill/>
              <a:ln>
                <a:noFill/>
              </a:ln>
              <a:effectLst/>
            </c:spPr>
            <c:txPr>
              <a:bodyPr rot="0" spcFirstLastPara="1" vertOverflow="ellipsis" vert="horz" wrap="square" lIns="0" tIns="0" rIns="0" bIns="0" anchor="ctr" anchorCtr="1">
                <a:spAutoFit/>
              </a:bodyPr>
              <a:lstStyle/>
              <a:p>
                <a:pPr>
                  <a:defRPr sz="1200" b="1" i="0" u="none" strike="noStrike" kern="1200" baseline="0">
                    <a:solidFill>
                      <a:schemeClr val="bg1">
                        <a:lumMod val="6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1st Qtr</c:v>
                </c:pt>
                <c:pt idx="1">
                  <c:v>2nd Qtr</c:v>
                </c:pt>
              </c:strCache>
            </c:strRef>
          </c:cat>
          <c:val>
            <c:numRef>
              <c:f>Sheet1!$B$2:$B$3</c:f>
              <c:numCache>
                <c:formatCode>General</c:formatCode>
                <c:ptCount val="2"/>
                <c:pt idx="0">
                  <c:v>27.8</c:v>
                </c:pt>
                <c:pt idx="1">
                  <c:v>72.2</c:v>
                </c:pt>
              </c:numCache>
            </c:numRef>
          </c:val>
          <c:extLst xmlns:c16r2="http://schemas.microsoft.com/office/drawing/2015/06/chart">
            <c:ext xmlns:c16="http://schemas.microsoft.com/office/drawing/2014/chart" uri="{C3380CC4-5D6E-409C-BE32-E72D297353CC}">
              <c16:uniqueId val="{00000008-D502-40D9-AE43-BCDDF2162F80}"/>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lumMod val="60000"/>
                  <a:lumOff val="40000"/>
                </a:schemeClr>
              </a:solidFill>
              <a:ln w="19050">
                <a:noFill/>
              </a:ln>
              <a:effectLst/>
            </c:spPr>
            <c:extLst xmlns:c16r2="http://schemas.microsoft.com/office/drawing/2015/06/chart">
              <c:ext xmlns:c16="http://schemas.microsoft.com/office/drawing/2014/chart" uri="{C3380CC4-5D6E-409C-BE32-E72D297353CC}">
                <c16:uniqueId val="{00000001-D502-40D9-AE43-BCDDF2162F80}"/>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D502-40D9-AE43-BCDDF2162F80}"/>
              </c:ext>
            </c:extLst>
          </c:dPt>
          <c:dLbls>
            <c:dLbl>
              <c:idx val="0"/>
              <c:layout>
                <c:manualLayout>
                  <c:x val="-0.19327747197735057"/>
                  <c:y val="6.4323826660232425E-2"/>
                </c:manualLayout>
              </c:layout>
              <c:tx>
                <c:rich>
                  <a:bodyPr rot="0" spcFirstLastPara="1" vertOverflow="ellipsis" vert="horz" wrap="square" lIns="0" tIns="0" rIns="0" bIns="0" anchor="ctr" anchorCtr="1">
                    <a:noAutofit/>
                  </a:bodyPr>
                  <a:lstStyle/>
                  <a:p>
                    <a:pPr>
                      <a:defRPr sz="1200" b="1" i="0" u="none" strike="noStrike" kern="1200" baseline="0">
                        <a:solidFill>
                          <a:schemeClr val="accent1">
                            <a:lumMod val="50000"/>
                            <a:lumOff val="50000"/>
                          </a:schemeClr>
                        </a:solidFill>
                        <a:latin typeface="Arial" panose="020B0604020202020204" pitchFamily="34" charset="0"/>
                        <a:ea typeface="+mn-ea"/>
                        <a:cs typeface="Arial" panose="020B0604020202020204" pitchFamily="34" charset="0"/>
                      </a:defRPr>
                    </a:pPr>
                    <a:r>
                      <a:rPr lang="en-US" sz="1400" dirty="0" smtClean="0">
                        <a:solidFill>
                          <a:schemeClr val="accent1">
                            <a:lumMod val="50000"/>
                            <a:lumOff val="50000"/>
                          </a:schemeClr>
                        </a:solidFill>
                      </a:rPr>
                      <a:t>30%</a:t>
                    </a:r>
                    <a:endParaRPr lang="lt-LT" dirty="0">
                      <a:solidFill>
                        <a:srgbClr val="47ABD9"/>
                      </a:solidFill>
                    </a:endParaRPr>
                  </a:p>
                </c:rich>
              </c:tx>
              <c:spPr>
                <a:noFill/>
                <a:ln>
                  <a:noFill/>
                </a:ln>
                <a:effectLst/>
              </c:sp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740951828337025"/>
                      <c:h val="0.13287194322994089"/>
                    </c:manualLayout>
                  </c15:layout>
                  <c15:dlblFieldTable/>
                  <c15:showDataLabelsRange val="0"/>
                </c:ext>
              </c:extLst>
            </c:dLbl>
            <c:dLbl>
              <c:idx val="1"/>
              <c:delete val="1"/>
              <c:extLst xmlns:c16r2="http://schemas.microsoft.com/office/drawing/2015/06/chart">
                <c:ext xmlns:c16="http://schemas.microsoft.com/office/drawing/2014/chart" uri="{C3380CC4-5D6E-409C-BE32-E72D297353CC}">
                  <c16:uniqueId val="{00000003-D502-40D9-AE43-BCDDF2162F80}"/>
                </c:ext>
                <c:ext xmlns:c15="http://schemas.microsoft.com/office/drawing/2012/chart" uri="{CE6537A1-D6FC-4f65-9D91-7224C49458BB}"/>
              </c:extLst>
            </c:dLbl>
            <c:spPr>
              <a:noFill/>
              <a:ln>
                <a:noFill/>
              </a:ln>
              <a:effectLst/>
            </c:spPr>
            <c:txPr>
              <a:bodyPr rot="0" spcFirstLastPara="1" vertOverflow="ellipsis" vert="horz" wrap="square" lIns="0" tIns="0" rIns="0" bIns="0" anchor="ctr" anchorCtr="1">
                <a:spAutoFit/>
              </a:bodyPr>
              <a:lstStyle/>
              <a:p>
                <a:pPr>
                  <a:defRPr sz="1200" b="1" i="0" u="none" strike="noStrike" kern="1200" baseline="0">
                    <a:solidFill>
                      <a:schemeClr val="accent1">
                        <a:lumMod val="50000"/>
                        <a:lumOff val="50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1st Qtr</c:v>
                </c:pt>
                <c:pt idx="1">
                  <c:v>2nd Qtr</c:v>
                </c:pt>
              </c:strCache>
            </c:strRef>
          </c:cat>
          <c:val>
            <c:numRef>
              <c:f>Sheet1!$B$2:$B$3</c:f>
              <c:numCache>
                <c:formatCode>General</c:formatCode>
                <c:ptCount val="2"/>
                <c:pt idx="0">
                  <c:v>29.8</c:v>
                </c:pt>
                <c:pt idx="1">
                  <c:v>70.2</c:v>
                </c:pt>
              </c:numCache>
            </c:numRef>
          </c:val>
          <c:extLst xmlns:c16r2="http://schemas.microsoft.com/office/drawing/2015/06/chart">
            <c:ext xmlns:c16="http://schemas.microsoft.com/office/drawing/2014/chart" uri="{C3380CC4-5D6E-409C-BE32-E72D297353CC}">
              <c16:uniqueId val="{00000008-D502-40D9-AE43-BCDDF2162F80}"/>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xmlns:c16r2="http://schemas.microsoft.com/office/drawing/2015/06/chart">
              <c:ext xmlns:c16="http://schemas.microsoft.com/office/drawing/2014/chart" uri="{C3380CC4-5D6E-409C-BE32-E72D297353CC}">
                <c16:uniqueId val="{00000001-537A-4E9E-A8E2-CF528CCE4011}"/>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537A-4E9E-A8E2-CF528CCE4011}"/>
              </c:ext>
            </c:extLst>
          </c:dPt>
          <c:dLbls>
            <c:dLbl>
              <c:idx val="0"/>
              <c:layout>
                <c:manualLayout>
                  <c:x val="-0.17856542843489859"/>
                  <c:y val="0.20354305138752163"/>
                </c:manualLayout>
              </c:layout>
              <c:spPr>
                <a:noFill/>
                <a:ln>
                  <a:noFill/>
                </a:ln>
                <a:effectLst/>
              </c:spPr>
              <c:txPr>
                <a:bodyPr rot="0" spcFirstLastPara="1" vertOverflow="ellipsis" horzOverflow="clip" vert="horz" wrap="square" lIns="0" tIns="0" rIns="0" bIns="0" anchor="ctr" anchorCtr="1">
                  <a:spAutoFit/>
                </a:bodyPr>
                <a:lstStyle/>
                <a:p>
                  <a:pPr>
                    <a:defRPr sz="1600" b="1" i="0" u="none" strike="noStrike" kern="1200" baseline="0">
                      <a:solidFill>
                        <a:srgbClr val="47ABD9"/>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537A-4E9E-A8E2-CF528CCE4011}"/>
                </c:ext>
                <c:ext xmlns:c15="http://schemas.microsoft.com/office/drawing/2012/chart" uri="{CE6537A1-D6FC-4f65-9D91-7224C49458BB}">
                  <c15:spPr xmlns:c15="http://schemas.microsoft.com/office/drawing/2012/chart">
                    <a:prstGeom prst="rect">
                      <a:avLst/>
                    </a:prstGeom>
                    <a:noFill/>
                    <a:ln>
                      <a:noFill/>
                    </a:ln>
                  </c15:spPr>
                  <c15:layout>
                    <c:manualLayout>
                      <c:w val="0.28740943336929103"/>
                      <c:h val="0.11234031115350317"/>
                    </c:manualLayout>
                  </c15:layout>
                </c:ext>
              </c:extLst>
            </c:dLbl>
            <c:dLbl>
              <c:idx val="1"/>
              <c:delete val="1"/>
              <c:extLst xmlns:c16r2="http://schemas.microsoft.com/office/drawing/2015/06/chart">
                <c:ext xmlns:c16="http://schemas.microsoft.com/office/drawing/2014/chart" uri="{C3380CC4-5D6E-409C-BE32-E72D297353CC}">
                  <c16:uniqueId val="{00000003-537A-4E9E-A8E2-CF528CCE4011}"/>
                </c:ext>
                <c:ext xmlns:c15="http://schemas.microsoft.com/office/drawing/2012/chart" uri="{CE6537A1-D6FC-4f65-9D91-7224C49458BB}"/>
              </c:extLst>
            </c:dLbl>
            <c:spPr>
              <a:noFill/>
              <a:ln>
                <a:noFill/>
              </a:ln>
              <a:effectLst/>
            </c:spPr>
            <c:txPr>
              <a:bodyPr rot="0" spcFirstLastPara="1" vertOverflow="ellipsis" horzOverflow="clip" vert="horz" wrap="square" lIns="0" tIns="0" rIns="0" bIns="0" anchor="ctr" anchorCtr="1">
                <a:spAutoFit/>
              </a:bodyPr>
              <a:lstStyle/>
              <a:p>
                <a:pPr>
                  <a:defRPr sz="1600" b="1" i="0" u="none" strike="noStrike" kern="1200" baseline="0">
                    <a:solidFill>
                      <a:schemeClr val="bg1">
                        <a:lumMod val="65000"/>
                      </a:schemeClr>
                    </a:solidFill>
                    <a:latin typeface="+mn-lt"/>
                    <a:ea typeface="+mn-ea"/>
                    <a:cs typeface="+mn-cs"/>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a:noFill/>
                  <a:ln>
                    <a:noFill/>
                  </a:ln>
                </c15:spPr>
              </c:ext>
            </c:extLst>
          </c:dLbls>
          <c:cat>
            <c:strRef>
              <c:f>Sheet1!$A$2:$A$3</c:f>
              <c:strCache>
                <c:ptCount val="2"/>
                <c:pt idx="0">
                  <c:v>1st Qtr</c:v>
                </c:pt>
                <c:pt idx="1">
                  <c:v>2nd Qtr</c:v>
                </c:pt>
              </c:strCache>
            </c:strRef>
          </c:cat>
          <c:val>
            <c:numRef>
              <c:f>Sheet1!$B$2:$B$3</c:f>
              <c:numCache>
                <c:formatCode>General</c:formatCode>
                <c:ptCount val="2"/>
                <c:pt idx="0">
                  <c:v>13</c:v>
                </c:pt>
                <c:pt idx="1">
                  <c:v>87</c:v>
                </c:pt>
              </c:numCache>
            </c:numRef>
          </c:val>
          <c:extLst xmlns:c16r2="http://schemas.microsoft.com/office/drawing/2015/06/chart">
            <c:ext xmlns:c16="http://schemas.microsoft.com/office/drawing/2014/chart" uri="{C3380CC4-5D6E-409C-BE32-E72D297353CC}">
              <c16:uniqueId val="{00000004-537A-4E9E-A8E2-CF528CCE4011}"/>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3"/>
            </a:solidFill>
            <a:ln>
              <a:noFill/>
            </a:ln>
          </c:spPr>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97E5-459C-B7E7-F6A1016A3574}"/>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97E5-459C-B7E7-F6A1016A3574}"/>
              </c:ext>
            </c:extLst>
          </c:dPt>
          <c:dLbls>
            <c:dLbl>
              <c:idx val="0"/>
              <c:layout>
                <c:manualLayout>
                  <c:x val="-0.21529740197681144"/>
                  <c:y val="0.13708542100497692"/>
                </c:manualLayout>
              </c:layout>
              <c:spPr>
                <a:noFill/>
                <a:ln>
                  <a:noFill/>
                </a:ln>
                <a:effectLst/>
              </c:spPr>
              <c:txPr>
                <a:bodyPr rot="0" spcFirstLastPara="1" vertOverflow="ellipsis" horzOverflow="clip" vert="horz" wrap="square" lIns="0" tIns="0" rIns="0" bIns="0" anchor="ctr" anchorCtr="1">
                  <a:spAutoFit/>
                </a:bodyPr>
                <a:lstStyle/>
                <a:p>
                  <a:pPr>
                    <a:defRPr sz="1600" b="1" i="0" u="none" strike="noStrike" kern="1200" baseline="0">
                      <a:solidFill>
                        <a:srgbClr val="D41A1F"/>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97E5-459C-B7E7-F6A1016A3574}"/>
                </c:ext>
                <c:ext xmlns:c15="http://schemas.microsoft.com/office/drawing/2012/chart" uri="{CE6537A1-D6FC-4f65-9D91-7224C49458BB}">
                  <c15:spPr xmlns:c15="http://schemas.microsoft.com/office/drawing/2012/chart">
                    <a:prstGeom prst="rect">
                      <a:avLst/>
                    </a:prstGeom>
                    <a:noFill/>
                    <a:ln>
                      <a:noFill/>
                    </a:ln>
                  </c15:spPr>
                  <c15:layout>
                    <c:manualLayout>
                      <c:w val="0.28740943336929103"/>
                      <c:h val="0.11234031115350317"/>
                    </c:manualLayout>
                  </c15:layout>
                </c:ext>
              </c:extLst>
            </c:dLbl>
            <c:dLbl>
              <c:idx val="1"/>
              <c:delete val="1"/>
              <c:extLst xmlns:c16r2="http://schemas.microsoft.com/office/drawing/2015/06/chart">
                <c:ext xmlns:c16="http://schemas.microsoft.com/office/drawing/2014/chart" uri="{C3380CC4-5D6E-409C-BE32-E72D297353CC}">
                  <c16:uniqueId val="{00000003-97E5-459C-B7E7-F6A1016A3574}"/>
                </c:ext>
                <c:ext xmlns:c15="http://schemas.microsoft.com/office/drawing/2012/chart" uri="{CE6537A1-D6FC-4f65-9D91-7224C49458BB}"/>
              </c:extLst>
            </c:dLbl>
            <c:spPr>
              <a:noFill/>
              <a:ln>
                <a:noFill/>
              </a:ln>
              <a:effectLst/>
            </c:spPr>
            <c:txPr>
              <a:bodyPr rot="0" spcFirstLastPara="1" vertOverflow="ellipsis" horzOverflow="clip" vert="horz" wrap="square" lIns="0" tIns="0" rIns="0" bIns="0" anchor="ctr" anchorCtr="1">
                <a:spAutoFit/>
              </a:bodyPr>
              <a:lstStyle/>
              <a:p>
                <a:pPr>
                  <a:defRPr sz="1600" b="1" i="0" u="none" strike="noStrike" kern="1200" baseline="0">
                    <a:solidFill>
                      <a:schemeClr val="bg1">
                        <a:lumMod val="65000"/>
                      </a:schemeClr>
                    </a:solidFill>
                    <a:latin typeface="+mn-lt"/>
                    <a:ea typeface="+mn-ea"/>
                    <a:cs typeface="+mn-cs"/>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a:noFill/>
                  <a:ln>
                    <a:noFill/>
                  </a:ln>
                </c15:spPr>
              </c:ext>
            </c:extLst>
          </c:dLbls>
          <c:cat>
            <c:strRef>
              <c:f>Sheet1!$A$2:$A$3</c:f>
              <c:strCache>
                <c:ptCount val="2"/>
                <c:pt idx="0">
                  <c:v>1st Qtr</c:v>
                </c:pt>
                <c:pt idx="1">
                  <c:v>2nd Qtr</c:v>
                </c:pt>
              </c:strCache>
            </c:strRef>
          </c:cat>
          <c:val>
            <c:numRef>
              <c:f>Sheet1!$B$2:$B$3</c:f>
              <c:numCache>
                <c:formatCode>General</c:formatCode>
                <c:ptCount val="2"/>
                <c:pt idx="0">
                  <c:v>21</c:v>
                </c:pt>
                <c:pt idx="1">
                  <c:v>79</c:v>
                </c:pt>
              </c:numCache>
            </c:numRef>
          </c:val>
          <c:extLst xmlns:c16r2="http://schemas.microsoft.com/office/drawing/2015/06/chart">
            <c:ext xmlns:c16="http://schemas.microsoft.com/office/drawing/2014/chart" uri="{C3380CC4-5D6E-409C-BE32-E72D297353CC}">
              <c16:uniqueId val="{00000004-97E5-459C-B7E7-F6A1016A3574}"/>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xmlns:c16r2="http://schemas.microsoft.com/office/drawing/2015/06/chart">
              <c:ext xmlns:c16="http://schemas.microsoft.com/office/drawing/2014/chart" uri="{C3380CC4-5D6E-409C-BE32-E72D297353CC}">
                <c16:uniqueId val="{00000001-D502-40D9-AE43-BCDDF2162F80}"/>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D502-40D9-AE43-BCDDF2162F80}"/>
              </c:ext>
            </c:extLst>
          </c:dPt>
          <c:dLbls>
            <c:dLbl>
              <c:idx val="0"/>
              <c:layout>
                <c:manualLayout>
                  <c:x val="-0.20092402102562812"/>
                  <c:y val="0.18265636755300763"/>
                </c:manualLayout>
              </c:layout>
              <c:spPr>
                <a:noFill/>
                <a:ln>
                  <a:noFill/>
                </a:ln>
                <a:effectLst/>
              </c:spPr>
              <c:txPr>
                <a:bodyPr rot="0" spcFirstLastPara="1" vertOverflow="ellipsis" vert="horz" wrap="square" lIns="0" tIns="0" rIns="0" bIns="0" anchor="ctr" anchorCtr="1">
                  <a:spAutoFit/>
                </a:bodyPr>
                <a:lstStyle/>
                <a:p>
                  <a:pPr>
                    <a:defRPr sz="1600" b="1" i="0" u="none" strike="noStrike" kern="1200" baseline="0">
                      <a:solidFill>
                        <a:srgbClr val="00244D"/>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D502-40D9-AE43-BCDDF2162F80}"/>
                </c:ext>
                <c:ext xmlns:c15="http://schemas.microsoft.com/office/drawing/2012/chart" uri="{CE6537A1-D6FC-4f65-9D91-7224C49458BB}">
                  <c15:spPr xmlns:c15="http://schemas.microsoft.com/office/drawing/2012/chart">
                    <a:prstGeom prst="rect">
                      <a:avLst/>
                    </a:prstGeom>
                  </c15:spPr>
                  <c15:layout>
                    <c:manualLayout>
                      <c:w val="0.28740943336929103"/>
                      <c:h val="0.11234031115350317"/>
                    </c:manualLayout>
                  </c15:layout>
                </c:ext>
              </c:extLst>
            </c:dLbl>
            <c:dLbl>
              <c:idx val="1"/>
              <c:delete val="1"/>
              <c:extLst xmlns:c16r2="http://schemas.microsoft.com/office/drawing/2015/06/chart">
                <c:ext xmlns:c16="http://schemas.microsoft.com/office/drawing/2014/chart" uri="{C3380CC4-5D6E-409C-BE32-E72D297353CC}">
                  <c16:uniqueId val="{00000003-D502-40D9-AE43-BCDDF2162F80}"/>
                </c:ext>
                <c:ext xmlns:c15="http://schemas.microsoft.com/office/drawing/2012/chart" uri="{CE6537A1-D6FC-4f65-9D91-7224C49458BB}"/>
              </c:extLst>
            </c:dLbl>
            <c:spPr>
              <a:noFill/>
              <a:ln>
                <a:noFill/>
              </a:ln>
              <a:effectLst/>
            </c:spPr>
            <c:txPr>
              <a:bodyPr rot="0" spcFirstLastPara="1" vertOverflow="ellipsis" vert="horz" wrap="square" lIns="0" tIns="0" rIns="0" bIns="0" anchor="ctr" anchorCtr="1">
                <a:spAutoFit/>
              </a:bodyPr>
              <a:lstStyle/>
              <a:p>
                <a:pPr>
                  <a:defRPr sz="1600" b="1" i="0" u="none" strike="noStrike" kern="1200" baseline="0">
                    <a:solidFill>
                      <a:schemeClr val="bg1">
                        <a:lumMod val="65000"/>
                      </a:schemeClr>
                    </a:solidFill>
                    <a:latin typeface="+mn-lt"/>
                    <a:ea typeface="+mn-ea"/>
                    <a:cs typeface="+mn-cs"/>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1st Qtr</c:v>
                </c:pt>
                <c:pt idx="1">
                  <c:v>2nd Qtr</c:v>
                </c:pt>
              </c:strCache>
            </c:strRef>
          </c:cat>
          <c:val>
            <c:numRef>
              <c:f>Sheet1!$B$2:$B$3</c:f>
              <c:numCache>
                <c:formatCode>General</c:formatCode>
                <c:ptCount val="2"/>
                <c:pt idx="0">
                  <c:v>16</c:v>
                </c:pt>
                <c:pt idx="1">
                  <c:v>84</c:v>
                </c:pt>
              </c:numCache>
            </c:numRef>
          </c:val>
          <c:extLst xmlns:c16r2="http://schemas.microsoft.com/office/drawing/2015/06/chart">
            <c:ext xmlns:c16="http://schemas.microsoft.com/office/drawing/2014/chart" uri="{C3380CC4-5D6E-409C-BE32-E72D297353CC}">
              <c16:uniqueId val="{00000008-D502-40D9-AE43-BCDDF2162F80}"/>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xmlns:c16r2="http://schemas.microsoft.com/office/drawing/2015/06/chart">
              <c:ext xmlns:c16="http://schemas.microsoft.com/office/drawing/2014/chart" uri="{C3380CC4-5D6E-409C-BE32-E72D297353CC}">
                <c16:uniqueId val="{00000001-537A-4E9E-A8E2-CF528CCE4011}"/>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537A-4E9E-A8E2-CF528CCE4011}"/>
              </c:ext>
            </c:extLst>
          </c:dPt>
          <c:dLbls>
            <c:dLbl>
              <c:idx val="0"/>
              <c:layout>
                <c:manualLayout>
                  <c:x val="-0.22328261361635773"/>
                  <c:y val="8.2020527259439827E-2"/>
                </c:manualLayout>
              </c:layout>
              <c:spPr>
                <a:noFill/>
                <a:ln>
                  <a:noFill/>
                </a:ln>
                <a:effectLst/>
              </c:spPr>
              <c:txPr>
                <a:bodyPr rot="0" spcFirstLastPara="1" vertOverflow="ellipsis" horzOverflow="clip" vert="horz" wrap="square" lIns="0" tIns="0" rIns="0" bIns="0" anchor="ctr" anchorCtr="1">
                  <a:spAutoFit/>
                </a:bodyPr>
                <a:lstStyle/>
                <a:p>
                  <a:pPr>
                    <a:defRPr sz="1600" b="1" i="0" u="none" strike="noStrike" kern="1200" baseline="0">
                      <a:solidFill>
                        <a:srgbClr val="47ABD9"/>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537A-4E9E-A8E2-CF528CCE4011}"/>
                </c:ext>
                <c:ext xmlns:c15="http://schemas.microsoft.com/office/drawing/2012/chart" uri="{CE6537A1-D6FC-4f65-9D91-7224C49458BB}">
                  <c15:spPr xmlns:c15="http://schemas.microsoft.com/office/drawing/2012/chart">
                    <a:prstGeom prst="rect">
                      <a:avLst/>
                    </a:prstGeom>
                    <a:noFill/>
                    <a:ln>
                      <a:noFill/>
                    </a:ln>
                  </c15:spPr>
                  <c15:layout>
                    <c:manualLayout>
                      <c:w val="0.28740943336929103"/>
                      <c:h val="0.11234031115350317"/>
                    </c:manualLayout>
                  </c15:layout>
                </c:ext>
              </c:extLst>
            </c:dLbl>
            <c:dLbl>
              <c:idx val="1"/>
              <c:delete val="1"/>
              <c:extLst xmlns:c16r2="http://schemas.microsoft.com/office/drawing/2015/06/chart">
                <c:ext xmlns:c16="http://schemas.microsoft.com/office/drawing/2014/chart" uri="{C3380CC4-5D6E-409C-BE32-E72D297353CC}">
                  <c16:uniqueId val="{00000003-537A-4E9E-A8E2-CF528CCE4011}"/>
                </c:ext>
                <c:ext xmlns:c15="http://schemas.microsoft.com/office/drawing/2012/chart" uri="{CE6537A1-D6FC-4f65-9D91-7224C49458BB}"/>
              </c:extLst>
            </c:dLbl>
            <c:spPr>
              <a:noFill/>
              <a:ln>
                <a:noFill/>
              </a:ln>
              <a:effectLst/>
            </c:spPr>
            <c:txPr>
              <a:bodyPr rot="0" spcFirstLastPara="1" vertOverflow="ellipsis" horzOverflow="clip" vert="horz" wrap="square" lIns="0" tIns="0" rIns="0" bIns="0" anchor="ctr" anchorCtr="1">
                <a:spAutoFit/>
              </a:bodyPr>
              <a:lstStyle/>
              <a:p>
                <a:pPr>
                  <a:defRPr sz="1600" b="1" i="0" u="none" strike="noStrike" kern="1200" baseline="0">
                    <a:solidFill>
                      <a:schemeClr val="bg1">
                        <a:lumMod val="65000"/>
                      </a:schemeClr>
                    </a:solidFill>
                    <a:latin typeface="+mn-lt"/>
                    <a:ea typeface="+mn-ea"/>
                    <a:cs typeface="+mn-cs"/>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a:noFill/>
                  <a:ln>
                    <a:noFill/>
                  </a:ln>
                </c15:spPr>
              </c:ext>
            </c:extLst>
          </c:dLbls>
          <c:cat>
            <c:strRef>
              <c:f>Sheet1!$A$2:$A$3</c:f>
              <c:strCache>
                <c:ptCount val="2"/>
                <c:pt idx="0">
                  <c:v>1st Qtr</c:v>
                </c:pt>
                <c:pt idx="1">
                  <c:v>71</c:v>
                </c:pt>
              </c:strCache>
            </c:strRef>
          </c:cat>
          <c:val>
            <c:numRef>
              <c:f>Sheet1!$B$2:$B$3</c:f>
              <c:numCache>
                <c:formatCode>General</c:formatCode>
                <c:ptCount val="2"/>
                <c:pt idx="0">
                  <c:v>29</c:v>
                </c:pt>
                <c:pt idx="1">
                  <c:v>71</c:v>
                </c:pt>
              </c:numCache>
            </c:numRef>
          </c:val>
          <c:extLst xmlns:c16r2="http://schemas.microsoft.com/office/drawing/2015/06/chart">
            <c:ext xmlns:c16="http://schemas.microsoft.com/office/drawing/2014/chart" uri="{C3380CC4-5D6E-409C-BE32-E72D297353CC}">
              <c16:uniqueId val="{00000004-537A-4E9E-A8E2-CF528CCE4011}"/>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3"/>
            </a:solidFill>
            <a:ln>
              <a:noFill/>
            </a:ln>
          </c:spPr>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97E5-459C-B7E7-F6A1016A3574}"/>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97E5-459C-B7E7-F6A1016A3574}"/>
              </c:ext>
            </c:extLst>
          </c:dPt>
          <c:dLbls>
            <c:dLbl>
              <c:idx val="0"/>
              <c:layout>
                <c:manualLayout>
                  <c:x val="-0.1833565554186263"/>
                  <c:y val="0.19784668306901787"/>
                </c:manualLayout>
              </c:layout>
              <c:spPr>
                <a:noFill/>
                <a:ln>
                  <a:noFill/>
                </a:ln>
                <a:effectLst/>
              </c:spPr>
              <c:txPr>
                <a:bodyPr rot="0" spcFirstLastPara="1" vertOverflow="ellipsis" horzOverflow="clip" vert="horz" wrap="square" lIns="0" tIns="0" rIns="0" bIns="0" anchor="ctr" anchorCtr="1">
                  <a:spAutoFit/>
                </a:bodyPr>
                <a:lstStyle/>
                <a:p>
                  <a:pPr>
                    <a:defRPr sz="1600" b="1" i="0" u="none" strike="noStrike" kern="1200" baseline="0">
                      <a:solidFill>
                        <a:srgbClr val="D41A1F"/>
                      </a:solidFill>
                      <a:latin typeface="+mn-lt"/>
                      <a:ea typeface="+mn-ea"/>
                      <a:cs typeface="+mn-cs"/>
                    </a:defRPr>
                  </a:pPr>
                  <a:endParaRPr lang="en-US"/>
                </a:p>
              </c:txPr>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97E5-459C-B7E7-F6A1016A3574}"/>
                </c:ext>
                <c:ext xmlns:c15="http://schemas.microsoft.com/office/drawing/2012/chart" uri="{CE6537A1-D6FC-4f65-9D91-7224C49458BB}">
                  <c15:spPr xmlns:c15="http://schemas.microsoft.com/office/drawing/2012/chart">
                    <a:prstGeom prst="rect">
                      <a:avLst/>
                    </a:prstGeom>
                    <a:noFill/>
                    <a:ln>
                      <a:noFill/>
                    </a:ln>
                  </c15:spPr>
                  <c15:layout>
                    <c:manualLayout>
                      <c:w val="0.28740943336929103"/>
                      <c:h val="0.11234031115350317"/>
                    </c:manualLayout>
                  </c15:layout>
                </c:ext>
              </c:extLst>
            </c:dLbl>
            <c:dLbl>
              <c:idx val="1"/>
              <c:delete val="1"/>
              <c:extLst xmlns:c16r2="http://schemas.microsoft.com/office/drawing/2015/06/chart">
                <c:ext xmlns:c16="http://schemas.microsoft.com/office/drawing/2014/chart" uri="{C3380CC4-5D6E-409C-BE32-E72D297353CC}">
                  <c16:uniqueId val="{00000003-97E5-459C-B7E7-F6A1016A3574}"/>
                </c:ext>
                <c:ext xmlns:c15="http://schemas.microsoft.com/office/drawing/2012/chart" uri="{CE6537A1-D6FC-4f65-9D91-7224C49458BB}"/>
              </c:extLst>
            </c:dLbl>
            <c:spPr>
              <a:noFill/>
              <a:ln>
                <a:noFill/>
              </a:ln>
              <a:effectLst/>
            </c:spPr>
            <c:txPr>
              <a:bodyPr rot="0" spcFirstLastPara="1" vertOverflow="ellipsis" horzOverflow="clip" vert="horz" wrap="square" lIns="0" tIns="0" rIns="0" bIns="0" anchor="ctr" anchorCtr="1">
                <a:spAutoFit/>
              </a:bodyPr>
              <a:lstStyle/>
              <a:p>
                <a:pPr>
                  <a:defRPr sz="1600" b="1" i="0" u="none" strike="noStrike" kern="1200" baseline="0">
                    <a:solidFill>
                      <a:schemeClr val="bg1">
                        <a:lumMod val="65000"/>
                      </a:schemeClr>
                    </a:solidFill>
                    <a:latin typeface="+mn-lt"/>
                    <a:ea typeface="+mn-ea"/>
                    <a:cs typeface="+mn-cs"/>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a:noFill/>
                  <a:ln>
                    <a:noFill/>
                  </a:ln>
                </c15:spPr>
              </c:ext>
            </c:extLst>
          </c:dLbls>
          <c:cat>
            <c:strRef>
              <c:f>Sheet1!$A$2:$A$3</c:f>
              <c:strCache>
                <c:ptCount val="1"/>
                <c:pt idx="0">
                  <c:v>1st Qtr</c:v>
                </c:pt>
              </c:strCache>
            </c:strRef>
          </c:cat>
          <c:val>
            <c:numRef>
              <c:f>Sheet1!$B$2:$B$3</c:f>
              <c:numCache>
                <c:formatCode>General</c:formatCode>
                <c:ptCount val="2"/>
                <c:pt idx="0">
                  <c:v>13</c:v>
                </c:pt>
                <c:pt idx="1">
                  <c:v>87</c:v>
                </c:pt>
              </c:numCache>
            </c:numRef>
          </c:val>
          <c:extLst xmlns:c16r2="http://schemas.microsoft.com/office/drawing/2015/06/chart">
            <c:ext xmlns:c16="http://schemas.microsoft.com/office/drawing/2014/chart" uri="{C3380CC4-5D6E-409C-BE32-E72D297353CC}">
              <c16:uniqueId val="{00000004-97E5-459C-B7E7-F6A1016A3574}"/>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00244D"/>
              </a:solidFill>
              <a:ln w="19050">
                <a:noFill/>
              </a:ln>
              <a:effectLst/>
            </c:spPr>
            <c:extLst xmlns:c16r2="http://schemas.microsoft.com/office/drawing/2015/06/chart">
              <c:ext xmlns:c16="http://schemas.microsoft.com/office/drawing/2014/chart" uri="{C3380CC4-5D6E-409C-BE32-E72D297353CC}">
                <c16:uniqueId val="{00000001-D502-40D9-AE43-BCDDF2162F80}"/>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D502-40D9-AE43-BCDDF2162F80}"/>
              </c:ext>
            </c:extLst>
          </c:dPt>
          <c:dLbls>
            <c:dLbl>
              <c:idx val="0"/>
              <c:layout>
                <c:manualLayout>
                  <c:x val="-0.21845671714191114"/>
                  <c:y val="3.3526764748438076E-2"/>
                </c:manualLayout>
              </c:layout>
              <c:tx>
                <c:rich>
                  <a:bodyPr rot="0" spcFirstLastPara="1" vertOverflow="ellipsis" vert="horz" wrap="square" lIns="0" tIns="0" rIns="0" bIns="0" anchor="ctr" anchorCtr="1">
                    <a:noAutofit/>
                  </a:bodyPr>
                  <a:lstStyle/>
                  <a:p>
                    <a:pPr>
                      <a:defRPr sz="1200" b="1" i="0" u="none" strike="noStrike" kern="1200" baseline="0">
                        <a:solidFill>
                          <a:schemeClr val="bg1">
                            <a:lumMod val="65000"/>
                          </a:schemeClr>
                        </a:solidFill>
                        <a:latin typeface="Arial" panose="020B0604020202020204" pitchFamily="34" charset="0"/>
                        <a:ea typeface="+mn-ea"/>
                        <a:cs typeface="Arial" panose="020B0604020202020204" pitchFamily="34" charset="0"/>
                      </a:defRPr>
                    </a:pPr>
                    <a:r>
                      <a:rPr lang="en-US" sz="1400" dirty="0" smtClean="0">
                        <a:solidFill>
                          <a:srgbClr val="00244D"/>
                        </a:solidFill>
                      </a:rPr>
                      <a:t>32%</a:t>
                    </a:r>
                    <a:endParaRPr lang="lt-LT" sz="1200" dirty="0"/>
                  </a:p>
                </c:rich>
              </c:tx>
              <c:spPr>
                <a:noFill/>
                <a:ln>
                  <a:noFill/>
                </a:ln>
                <a:effectLst/>
              </c:sp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740951828337025"/>
                      <c:h val="0.13287194322994089"/>
                    </c:manualLayout>
                  </c15:layout>
                  <c15:dlblFieldTable/>
                  <c15:showDataLabelsRange val="0"/>
                </c:ext>
              </c:extLst>
            </c:dLbl>
            <c:dLbl>
              <c:idx val="1"/>
              <c:delete val="1"/>
              <c:extLst xmlns:c16r2="http://schemas.microsoft.com/office/drawing/2015/06/chart">
                <c:ext xmlns:c16="http://schemas.microsoft.com/office/drawing/2014/chart" uri="{C3380CC4-5D6E-409C-BE32-E72D297353CC}">
                  <c16:uniqueId val="{00000003-D502-40D9-AE43-BCDDF2162F80}"/>
                </c:ext>
                <c:ext xmlns:c15="http://schemas.microsoft.com/office/drawing/2012/chart" uri="{CE6537A1-D6FC-4f65-9D91-7224C49458BB}"/>
              </c:extLst>
            </c:dLbl>
            <c:spPr>
              <a:noFill/>
              <a:ln>
                <a:noFill/>
              </a:ln>
              <a:effectLst/>
            </c:spPr>
            <c:txPr>
              <a:bodyPr rot="0" spcFirstLastPara="1" vertOverflow="ellipsis" vert="horz" wrap="square" lIns="0" tIns="0" rIns="0" bIns="0" anchor="ctr" anchorCtr="1">
                <a:spAutoFit/>
              </a:bodyPr>
              <a:lstStyle/>
              <a:p>
                <a:pPr>
                  <a:defRPr sz="1200" b="1" i="0" u="none" strike="noStrike" kern="1200" baseline="0">
                    <a:solidFill>
                      <a:schemeClr val="bg1">
                        <a:lumMod val="6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1st Qtr</c:v>
                </c:pt>
                <c:pt idx="1">
                  <c:v>2nd Qtr</c:v>
                </c:pt>
              </c:strCache>
            </c:strRef>
          </c:cat>
          <c:val>
            <c:numRef>
              <c:f>Sheet1!$B$2:$B$3</c:f>
              <c:numCache>
                <c:formatCode>General</c:formatCode>
                <c:ptCount val="2"/>
                <c:pt idx="0">
                  <c:v>32</c:v>
                </c:pt>
                <c:pt idx="1">
                  <c:v>68</c:v>
                </c:pt>
              </c:numCache>
            </c:numRef>
          </c:val>
          <c:extLst xmlns:c16r2="http://schemas.microsoft.com/office/drawing/2015/06/chart">
            <c:ext xmlns:c16="http://schemas.microsoft.com/office/drawing/2014/chart" uri="{C3380CC4-5D6E-409C-BE32-E72D297353CC}">
              <c16:uniqueId val="{00000008-D502-40D9-AE43-BCDDF2162F80}"/>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302267255548191"/>
          <c:y val="0.17542200462198426"/>
          <c:w val="0.53074081833207654"/>
          <c:h val="0.64915599075603148"/>
        </c:manualLayout>
      </c:layout>
      <c:doughnutChart>
        <c:varyColors val="1"/>
        <c:ser>
          <c:idx val="0"/>
          <c:order val="0"/>
          <c:tx>
            <c:strRef>
              <c:f>Sheet1!$B$1</c:f>
              <c:strCache>
                <c:ptCount val="1"/>
                <c:pt idx="0">
                  <c:v>Sales</c:v>
                </c:pt>
              </c:strCache>
            </c:strRef>
          </c:tx>
          <c:spPr>
            <a:ln>
              <a:noFill/>
            </a:ln>
          </c:spPr>
          <c:dPt>
            <c:idx val="0"/>
            <c:bubble3D val="0"/>
            <c:spPr>
              <a:solidFill>
                <a:srgbClr val="47ABD9"/>
              </a:solidFill>
              <a:ln w="19050">
                <a:noFill/>
              </a:ln>
              <a:effectLst/>
            </c:spPr>
            <c:extLst xmlns:c16r2="http://schemas.microsoft.com/office/drawing/2015/06/chart">
              <c:ext xmlns:c16="http://schemas.microsoft.com/office/drawing/2014/chart" uri="{C3380CC4-5D6E-409C-BE32-E72D297353CC}">
                <c16:uniqueId val="{00000001-D502-40D9-AE43-BCDDF2162F80}"/>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D502-40D9-AE43-BCDDF2162F80}"/>
              </c:ext>
            </c:extLst>
          </c:dPt>
          <c:dLbls>
            <c:dLbl>
              <c:idx val="0"/>
              <c:layout>
                <c:manualLayout>
                  <c:x val="-0.20167055369887077"/>
                  <c:y val="8.4855201268095301E-2"/>
                </c:manualLayout>
              </c:layout>
              <c:tx>
                <c:rich>
                  <a:bodyPr rot="0" spcFirstLastPara="1" vertOverflow="ellipsis" vert="horz" wrap="square" lIns="0" tIns="0" rIns="0" bIns="0" anchor="ctr" anchorCtr="1">
                    <a:noAutofit/>
                  </a:bodyPr>
                  <a:lstStyle/>
                  <a:p>
                    <a:pPr>
                      <a:defRPr sz="1200" b="1" i="0" u="none" strike="noStrike" kern="1200" baseline="0">
                        <a:solidFill>
                          <a:srgbClr val="47ABD9"/>
                        </a:solidFill>
                        <a:latin typeface="Arial" panose="020B0604020202020204" pitchFamily="34" charset="0"/>
                        <a:ea typeface="+mn-ea"/>
                        <a:cs typeface="Arial" panose="020B0604020202020204" pitchFamily="34" charset="0"/>
                      </a:defRPr>
                    </a:pPr>
                    <a:r>
                      <a:rPr lang="en-US" sz="1400" dirty="0" smtClean="0">
                        <a:solidFill>
                          <a:srgbClr val="47ABD9"/>
                        </a:solidFill>
                      </a:rPr>
                      <a:t>26%</a:t>
                    </a:r>
                    <a:endParaRPr lang="lt-LT" dirty="0"/>
                  </a:p>
                </c:rich>
              </c:tx>
              <c:spPr>
                <a:noFill/>
                <a:ln>
                  <a:noFill/>
                </a:ln>
                <a:effectLst/>
              </c:sp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740951828337025"/>
                      <c:h val="0.13287194322994089"/>
                    </c:manualLayout>
                  </c15:layout>
                  <c15:dlblFieldTable/>
                  <c15:showDataLabelsRange val="0"/>
                </c:ext>
              </c:extLst>
            </c:dLbl>
            <c:dLbl>
              <c:idx val="1"/>
              <c:delete val="1"/>
              <c:extLst xmlns:c16r2="http://schemas.microsoft.com/office/drawing/2015/06/chart">
                <c:ext xmlns:c16="http://schemas.microsoft.com/office/drawing/2014/chart" uri="{C3380CC4-5D6E-409C-BE32-E72D297353CC}">
                  <c16:uniqueId val="{00000003-D502-40D9-AE43-BCDDF2162F80}"/>
                </c:ext>
                <c:ext xmlns:c15="http://schemas.microsoft.com/office/drawing/2012/chart" uri="{CE6537A1-D6FC-4f65-9D91-7224C49458BB}"/>
              </c:extLst>
            </c:dLbl>
            <c:spPr>
              <a:noFill/>
              <a:ln>
                <a:noFill/>
              </a:ln>
              <a:effectLst/>
            </c:spPr>
            <c:txPr>
              <a:bodyPr rot="0" spcFirstLastPara="1" vertOverflow="ellipsis" vert="horz" wrap="square" lIns="0" tIns="0" rIns="0" bIns="0" anchor="ctr" anchorCtr="1">
                <a:spAutoFit/>
              </a:bodyPr>
              <a:lstStyle/>
              <a:p>
                <a:pPr>
                  <a:defRPr sz="1200" b="1" i="0" u="none" strike="noStrike" kern="1200" baseline="0">
                    <a:solidFill>
                      <a:schemeClr val="bg1">
                        <a:lumMod val="6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1st Qtr</c:v>
                </c:pt>
                <c:pt idx="1">
                  <c:v>2nd Qtr</c:v>
                </c:pt>
              </c:strCache>
            </c:strRef>
          </c:cat>
          <c:val>
            <c:numRef>
              <c:f>Sheet1!$B$2:$B$3</c:f>
              <c:numCache>
                <c:formatCode>General</c:formatCode>
                <c:ptCount val="2"/>
                <c:pt idx="0">
                  <c:v>26.3</c:v>
                </c:pt>
                <c:pt idx="1">
                  <c:v>73.7</c:v>
                </c:pt>
              </c:numCache>
            </c:numRef>
          </c:val>
          <c:extLst xmlns:c16r2="http://schemas.microsoft.com/office/drawing/2015/06/chart">
            <c:ext xmlns:c16="http://schemas.microsoft.com/office/drawing/2014/chart" uri="{C3380CC4-5D6E-409C-BE32-E72D297353CC}">
              <c16:uniqueId val="{00000008-D502-40D9-AE43-BCDDF2162F80}"/>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302267255548191"/>
          <c:y val="0.17542200462198426"/>
          <c:w val="0.53074081833207654"/>
          <c:h val="0.64915599075603148"/>
        </c:manualLayout>
      </c:layout>
      <c:doughnutChart>
        <c:varyColors val="1"/>
        <c:ser>
          <c:idx val="0"/>
          <c:order val="0"/>
          <c:tx>
            <c:strRef>
              <c:f>Sheet1!$B$1</c:f>
              <c:strCache>
                <c:ptCount val="1"/>
                <c:pt idx="0">
                  <c:v>Sales</c:v>
                </c:pt>
              </c:strCache>
            </c:strRef>
          </c:tx>
          <c:spPr>
            <a:ln>
              <a:noFill/>
            </a:ln>
          </c:spPr>
          <c:dPt>
            <c:idx val="0"/>
            <c:bubble3D val="0"/>
            <c:spPr>
              <a:solidFill>
                <a:srgbClr val="C00000"/>
              </a:solidFill>
              <a:ln w="19050">
                <a:noFill/>
              </a:ln>
              <a:effectLst/>
            </c:spPr>
            <c:extLst xmlns:c16r2="http://schemas.microsoft.com/office/drawing/2015/06/chart">
              <c:ext xmlns:c16="http://schemas.microsoft.com/office/drawing/2014/chart" uri="{C3380CC4-5D6E-409C-BE32-E72D297353CC}">
                <c16:uniqueId val="{00000001-D502-40D9-AE43-BCDDF2162F80}"/>
              </c:ext>
            </c:extLst>
          </c:dPt>
          <c:dPt>
            <c:idx val="1"/>
            <c:bubble3D val="0"/>
            <c:spPr>
              <a:solidFill>
                <a:schemeClr val="bg1">
                  <a:lumMod val="85000"/>
                </a:schemeClr>
              </a:solidFill>
              <a:ln w="19050">
                <a:noFill/>
              </a:ln>
              <a:effectLst/>
            </c:spPr>
            <c:extLst xmlns:c16r2="http://schemas.microsoft.com/office/drawing/2015/06/chart">
              <c:ext xmlns:c16="http://schemas.microsoft.com/office/drawing/2014/chart" uri="{C3380CC4-5D6E-409C-BE32-E72D297353CC}">
                <c16:uniqueId val="{00000003-D502-40D9-AE43-BCDDF2162F80}"/>
              </c:ext>
            </c:extLst>
          </c:dPt>
          <c:dLbls>
            <c:dLbl>
              <c:idx val="0"/>
              <c:layout>
                <c:manualLayout>
                  <c:x val="-0.19327747197735057"/>
                  <c:y val="5.4058139356300945E-2"/>
                </c:manualLayout>
              </c:layout>
              <c:tx>
                <c:rich>
                  <a:bodyPr rot="0" spcFirstLastPara="1" vertOverflow="ellipsis" vert="horz" wrap="square" lIns="0" tIns="0" rIns="0" bIns="0" anchor="ctr" anchorCtr="1">
                    <a:no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r>
                      <a:rPr lang="en-US" sz="1400" dirty="0" smtClean="0">
                        <a:solidFill>
                          <a:srgbClr val="C00000"/>
                        </a:solidFill>
                      </a:rPr>
                      <a:t>29%</a:t>
                    </a:r>
                    <a:endParaRPr lang="lt-LT" dirty="0"/>
                  </a:p>
                </c:rich>
              </c:tx>
              <c:spPr>
                <a:noFill/>
                <a:ln>
                  <a:noFill/>
                </a:ln>
                <a:effectLst/>
              </c:sp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740951828337025"/>
                      <c:h val="0.13287194322994089"/>
                    </c:manualLayout>
                  </c15:layout>
                  <c15:dlblFieldTable/>
                  <c15:showDataLabelsRange val="0"/>
                </c:ext>
              </c:extLst>
            </c:dLbl>
            <c:dLbl>
              <c:idx val="1"/>
              <c:delete val="1"/>
              <c:extLst xmlns:c16r2="http://schemas.microsoft.com/office/drawing/2015/06/chart">
                <c:ext xmlns:c16="http://schemas.microsoft.com/office/drawing/2014/chart" uri="{C3380CC4-5D6E-409C-BE32-E72D297353CC}">
                  <c16:uniqueId val="{00000003-D502-40D9-AE43-BCDDF2162F80}"/>
                </c:ext>
                <c:ext xmlns:c15="http://schemas.microsoft.com/office/drawing/2012/chart" uri="{CE6537A1-D6FC-4f65-9D91-7224C49458BB}"/>
              </c:extLst>
            </c:dLbl>
            <c:spPr>
              <a:noFill/>
              <a:ln>
                <a:noFill/>
              </a:ln>
              <a:effectLst/>
            </c:spPr>
            <c:txPr>
              <a:bodyPr rot="0" spcFirstLastPara="1" vertOverflow="ellipsis" vert="horz" wrap="square" lIns="0" tIns="0" rIns="0" bIns="0" anchor="ctr" anchorCtr="1">
                <a:sp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1st Qtr</c:v>
                </c:pt>
                <c:pt idx="1">
                  <c:v>2nd Qtr</c:v>
                </c:pt>
              </c:strCache>
            </c:strRef>
          </c:cat>
          <c:val>
            <c:numRef>
              <c:f>Sheet1!$B$2:$B$3</c:f>
              <c:numCache>
                <c:formatCode>General</c:formatCode>
                <c:ptCount val="2"/>
                <c:pt idx="0">
                  <c:v>28.6</c:v>
                </c:pt>
                <c:pt idx="1">
                  <c:v>71.400000000000006</c:v>
                </c:pt>
              </c:numCache>
            </c:numRef>
          </c:val>
          <c:extLst xmlns:c16r2="http://schemas.microsoft.com/office/drawing/2015/06/chart">
            <c:ext xmlns:c16="http://schemas.microsoft.com/office/drawing/2014/chart" uri="{C3380CC4-5D6E-409C-BE32-E72D297353CC}">
              <c16:uniqueId val="{00000008-D502-40D9-AE43-BCDDF2162F80}"/>
            </c:ext>
          </c:extLst>
        </c:ser>
        <c:dLbls>
          <c:showLegendKey val="0"/>
          <c:showVal val="0"/>
          <c:showCatName val="0"/>
          <c:showSerName val="0"/>
          <c:showPercent val="0"/>
          <c:showBubbleSize val="0"/>
          <c:showLeaderLines val="0"/>
        </c:dLbls>
        <c:firstSliceAng val="23"/>
        <c:holeSize val="67"/>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US"/>
          </a:p>
        </p:txBody>
      </p:sp>
      <p:sp>
        <p:nvSpPr>
          <p:cNvPr id="3" name="Date Placeholder 2"/>
          <p:cNvSpPr>
            <a:spLocks noGrp="1"/>
          </p:cNvSpPr>
          <p:nvPr>
            <p:ph type="dt" sz="quarter" idx="1"/>
          </p:nvPr>
        </p:nvSpPr>
        <p:spPr>
          <a:xfrm>
            <a:off x="4023992" y="0"/>
            <a:ext cx="3078427" cy="513508"/>
          </a:xfrm>
          <a:prstGeom prst="rect">
            <a:avLst/>
          </a:prstGeom>
        </p:spPr>
        <p:txBody>
          <a:bodyPr vert="horz" lIns="99075" tIns="49538" rIns="99075" bIns="49538" rtlCol="0"/>
          <a:lstStyle>
            <a:lvl1pPr algn="r">
              <a:defRPr sz="1300"/>
            </a:lvl1pPr>
          </a:lstStyle>
          <a:p>
            <a:fld id="{806B916E-925E-46B2-9440-5E6381DC9753}" type="datetimeFigureOut">
              <a:rPr lang="en-US" smtClean="0"/>
              <a:t>6/11/2018</a:t>
            </a:fld>
            <a:endParaRPr lang="en-US"/>
          </a:p>
        </p:txBody>
      </p:sp>
      <p:sp>
        <p:nvSpPr>
          <p:cNvPr id="4" name="Footer Placeholder 3"/>
          <p:cNvSpPr>
            <a:spLocks noGrp="1"/>
          </p:cNvSpPr>
          <p:nvPr>
            <p:ph type="ftr" sz="quarter" idx="2"/>
          </p:nvPr>
        </p:nvSpPr>
        <p:spPr>
          <a:xfrm>
            <a:off x="0" y="9721107"/>
            <a:ext cx="3078427" cy="513507"/>
          </a:xfrm>
          <a:prstGeom prst="rect">
            <a:avLst/>
          </a:prstGeom>
        </p:spPr>
        <p:txBody>
          <a:bodyPr vert="horz" lIns="99075" tIns="49538" rIns="99075" bIns="49538" rtlCol="0" anchor="b"/>
          <a:lstStyle>
            <a:lvl1pPr algn="l">
              <a:defRPr sz="1300"/>
            </a:lvl1pPr>
          </a:lstStyle>
          <a:p>
            <a:endParaRPr lang="en-US"/>
          </a:p>
        </p:txBody>
      </p:sp>
      <p:sp>
        <p:nvSpPr>
          <p:cNvPr id="5" name="Slide Number Placeholder 4"/>
          <p:cNvSpPr>
            <a:spLocks noGrp="1"/>
          </p:cNvSpPr>
          <p:nvPr>
            <p:ph type="sldNum" sz="quarter" idx="3"/>
          </p:nvPr>
        </p:nvSpPr>
        <p:spPr>
          <a:xfrm>
            <a:off x="4023992" y="9721107"/>
            <a:ext cx="3078427" cy="513507"/>
          </a:xfrm>
          <a:prstGeom prst="rect">
            <a:avLst/>
          </a:prstGeom>
        </p:spPr>
        <p:txBody>
          <a:bodyPr vert="horz" lIns="99075" tIns="49538" rIns="99075" bIns="49538" rtlCol="0" anchor="b"/>
          <a:lstStyle>
            <a:lvl1pPr algn="r">
              <a:defRPr sz="1300"/>
            </a:lvl1pPr>
          </a:lstStyle>
          <a:p>
            <a:fld id="{5B92F0CD-57B1-4B3A-993B-EEE4FF5AC74C}" type="slidenum">
              <a:rPr lang="en-US" smtClean="0"/>
              <a:t>‹#›</a:t>
            </a:fld>
            <a:endParaRPr lang="en-US"/>
          </a:p>
        </p:txBody>
      </p:sp>
    </p:spTree>
    <p:extLst>
      <p:ext uri="{BB962C8B-B14F-4D97-AF65-F5344CB8AC3E}">
        <p14:creationId xmlns:p14="http://schemas.microsoft.com/office/powerpoint/2010/main" val="3262305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US"/>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CF0673A-CADC-42E7-878E-EAC5FDD81301}" type="datetimeFigureOut">
              <a:rPr lang="en-US" smtClean="0"/>
              <a:t>6/11/2018</a:t>
            </a:fld>
            <a:endParaRPr lang="en-US"/>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US"/>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US"/>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7904C6F-C361-4819-B946-219A9B3EF9FA}" type="slidenum">
              <a:rPr lang="en-US" smtClean="0"/>
              <a:t>‹#›</a:t>
            </a:fld>
            <a:endParaRPr lang="en-US"/>
          </a:p>
        </p:txBody>
      </p:sp>
    </p:spTree>
    <p:extLst>
      <p:ext uri="{BB962C8B-B14F-4D97-AF65-F5344CB8AC3E}">
        <p14:creationId xmlns:p14="http://schemas.microsoft.com/office/powerpoint/2010/main" val="833122575"/>
      </p:ext>
    </p:extLst>
  </p:cSld>
  <p:clrMap bg1="lt1" tx1="dk1" bg2="lt2" tx2="dk2" accent1="accent1" accent2="accent2" accent3="accent3" accent4="accent4" accent5="accent5" accent6="accent6" hlink="hlink" folHlink="folHlink"/>
  <p:notesStyle>
    <a:lvl1pPr marL="0" algn="l" defTabSz="713232" rtl="0" eaLnBrk="1" latinLnBrk="0" hangingPunct="1">
      <a:defRPr sz="900" kern="1200">
        <a:solidFill>
          <a:schemeClr val="tx1"/>
        </a:solidFill>
        <a:latin typeface="+mn-lt"/>
        <a:ea typeface="+mn-ea"/>
        <a:cs typeface="+mn-cs"/>
      </a:defRPr>
    </a:lvl1pPr>
    <a:lvl2pPr marL="356616" algn="l" defTabSz="713232" rtl="0" eaLnBrk="1" latinLnBrk="0" hangingPunct="1">
      <a:defRPr sz="900" kern="1200">
        <a:solidFill>
          <a:schemeClr val="tx1"/>
        </a:solidFill>
        <a:latin typeface="+mn-lt"/>
        <a:ea typeface="+mn-ea"/>
        <a:cs typeface="+mn-cs"/>
      </a:defRPr>
    </a:lvl2pPr>
    <a:lvl3pPr marL="713232" algn="l" defTabSz="713232" rtl="0" eaLnBrk="1" latinLnBrk="0" hangingPunct="1">
      <a:defRPr sz="900" kern="1200">
        <a:solidFill>
          <a:schemeClr val="tx1"/>
        </a:solidFill>
        <a:latin typeface="+mn-lt"/>
        <a:ea typeface="+mn-ea"/>
        <a:cs typeface="+mn-cs"/>
      </a:defRPr>
    </a:lvl3pPr>
    <a:lvl4pPr marL="1069848" algn="l" defTabSz="713232" rtl="0" eaLnBrk="1" latinLnBrk="0" hangingPunct="1">
      <a:defRPr sz="900" kern="1200">
        <a:solidFill>
          <a:schemeClr val="tx1"/>
        </a:solidFill>
        <a:latin typeface="+mn-lt"/>
        <a:ea typeface="+mn-ea"/>
        <a:cs typeface="+mn-cs"/>
      </a:defRPr>
    </a:lvl4pPr>
    <a:lvl5pPr marL="1426464" algn="l" defTabSz="713232" rtl="0" eaLnBrk="1" latinLnBrk="0" hangingPunct="1">
      <a:defRPr sz="900" kern="1200">
        <a:solidFill>
          <a:schemeClr val="tx1"/>
        </a:solidFill>
        <a:latin typeface="+mn-lt"/>
        <a:ea typeface="+mn-ea"/>
        <a:cs typeface="+mn-cs"/>
      </a:defRPr>
    </a:lvl5pPr>
    <a:lvl6pPr marL="1783080" algn="l" defTabSz="713232" rtl="0" eaLnBrk="1" latinLnBrk="0" hangingPunct="1">
      <a:defRPr sz="900" kern="1200">
        <a:solidFill>
          <a:schemeClr val="tx1"/>
        </a:solidFill>
        <a:latin typeface="+mn-lt"/>
        <a:ea typeface="+mn-ea"/>
        <a:cs typeface="+mn-cs"/>
      </a:defRPr>
    </a:lvl6pPr>
    <a:lvl7pPr marL="2139696" algn="l" defTabSz="713232" rtl="0" eaLnBrk="1" latinLnBrk="0" hangingPunct="1">
      <a:defRPr sz="900" kern="1200">
        <a:solidFill>
          <a:schemeClr val="tx1"/>
        </a:solidFill>
        <a:latin typeface="+mn-lt"/>
        <a:ea typeface="+mn-ea"/>
        <a:cs typeface="+mn-cs"/>
      </a:defRPr>
    </a:lvl7pPr>
    <a:lvl8pPr marL="2496312" algn="l" defTabSz="713232" rtl="0" eaLnBrk="1" latinLnBrk="0" hangingPunct="1">
      <a:defRPr sz="900" kern="1200">
        <a:solidFill>
          <a:schemeClr val="tx1"/>
        </a:solidFill>
        <a:latin typeface="+mn-lt"/>
        <a:ea typeface="+mn-ea"/>
        <a:cs typeface="+mn-cs"/>
      </a:defRPr>
    </a:lvl8pPr>
    <a:lvl9pPr marL="2852928" algn="l" defTabSz="713232"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Pasirinktinis maketas">
    <p:bg>
      <p:bgPr>
        <a:solidFill>
          <a:srgbClr val="00244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55461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Pasirinktinis maketas">
    <p:bg>
      <p:bgPr>
        <a:solidFill>
          <a:srgbClr val="00244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2212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vadinimas">
    <p:spTree>
      <p:nvGrpSpPr>
        <p:cNvPr id="1" name=""/>
        <p:cNvGrpSpPr/>
        <p:nvPr/>
      </p:nvGrpSpPr>
      <p:grpSpPr>
        <a:xfrm>
          <a:off x="0" y="0"/>
          <a:ext cx="0" cy="0"/>
          <a:chOff x="0" y="0"/>
          <a:chExt cx="0" cy="0"/>
        </a:xfrm>
      </p:grpSpPr>
      <p:pic>
        <p:nvPicPr>
          <p:cNvPr id="7"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364380"/>
            <a:ext cx="9144000" cy="2770348"/>
          </a:xfrm>
          <a:prstGeom prst="rect">
            <a:avLst/>
          </a:prstGeom>
        </p:spPr>
      </p:pic>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2"/>
          <p:cNvSpPr>
            <a:spLocks noGrp="1"/>
          </p:cNvSpPr>
          <p:nvPr>
            <p:ph type="title" hasCustomPrompt="1"/>
          </p:nvPr>
        </p:nvSpPr>
        <p:spPr>
          <a:xfrm>
            <a:off x="387820" y="1689829"/>
            <a:ext cx="8368363" cy="495383"/>
          </a:xfrm>
          <a:prstGeom prst="rect">
            <a:avLst/>
          </a:prstGeom>
        </p:spPr>
        <p:txBody>
          <a:bodyPr lIns="0" tIns="0" rIns="0" bIns="0" anchor="ctr"/>
          <a:lstStyle>
            <a:lvl1pPr algn="ctr">
              <a:defRPr sz="3600">
                <a:solidFill>
                  <a:srgbClr val="00244D"/>
                </a:solidFill>
              </a:defRPr>
            </a:lvl1pPr>
          </a:lstStyle>
          <a:p>
            <a:r>
              <a:rPr lang="lt-LT" dirty="0" smtClean="0"/>
              <a:t>Pavadinimas</a:t>
            </a:r>
            <a:endParaRPr lang="en-US" dirty="0"/>
          </a:p>
        </p:txBody>
      </p:sp>
      <p:sp>
        <p:nvSpPr>
          <p:cNvPr id="10" name="Teksto vietos rezervavimo ženklas 9"/>
          <p:cNvSpPr>
            <a:spLocks noGrp="1"/>
          </p:cNvSpPr>
          <p:nvPr>
            <p:ph type="body" sz="quarter" idx="10" hasCustomPrompt="1"/>
          </p:nvPr>
        </p:nvSpPr>
        <p:spPr>
          <a:xfrm>
            <a:off x="364363" y="2984438"/>
            <a:ext cx="8415274" cy="502475"/>
          </a:xfrm>
          <a:prstGeom prst="rect">
            <a:avLst/>
          </a:prstGeom>
        </p:spPr>
        <p:txBody>
          <a:bodyPr/>
          <a:lstStyle>
            <a:lvl1pPr marL="0" indent="0" algn="ctr">
              <a:buNone/>
              <a:defRPr sz="2400">
                <a:solidFill>
                  <a:srgbClr val="00244D"/>
                </a:solidFill>
              </a:defRPr>
            </a:lvl1pPr>
          </a:lstStyle>
          <a:p>
            <a:pPr lvl="0"/>
            <a:r>
              <a:rPr lang="lt-LT" dirty="0" smtClean="0"/>
              <a:t>Pranešėjas</a:t>
            </a:r>
          </a:p>
        </p:txBody>
      </p:sp>
      <p:sp>
        <p:nvSpPr>
          <p:cNvPr id="11" name="Teksto vietos rezervavimo ženklas 9"/>
          <p:cNvSpPr>
            <a:spLocks noGrp="1"/>
          </p:cNvSpPr>
          <p:nvPr>
            <p:ph type="body" sz="quarter" idx="12" hasCustomPrompt="1"/>
          </p:nvPr>
        </p:nvSpPr>
        <p:spPr>
          <a:xfrm>
            <a:off x="364363" y="3498316"/>
            <a:ext cx="8415274" cy="502475"/>
          </a:xfrm>
          <a:prstGeom prst="rect">
            <a:avLst/>
          </a:prstGeom>
        </p:spPr>
        <p:txBody>
          <a:bodyPr/>
          <a:lstStyle>
            <a:lvl1pPr marL="0" indent="0" algn="ctr">
              <a:buNone/>
              <a:defRPr sz="1600">
                <a:solidFill>
                  <a:srgbClr val="00244D"/>
                </a:solidFill>
              </a:defRPr>
            </a:lvl1pPr>
          </a:lstStyle>
          <a:p>
            <a:pPr lvl="0"/>
            <a:r>
              <a:rPr lang="lt-LT" dirty="0" smtClean="0"/>
              <a:t>Pareigos</a:t>
            </a:r>
          </a:p>
        </p:txBody>
      </p:sp>
    </p:spTree>
    <p:extLst>
      <p:ext uri="{BB962C8B-B14F-4D97-AF65-F5344CB8AC3E}">
        <p14:creationId xmlns:p14="http://schemas.microsoft.com/office/powerpoint/2010/main" val="14500254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as 1">
    <p:spTree>
      <p:nvGrpSpPr>
        <p:cNvPr id="1" name=""/>
        <p:cNvGrpSpPr/>
        <p:nvPr/>
      </p:nvGrpSpPr>
      <p:grpSpPr>
        <a:xfrm>
          <a:off x="0" y="0"/>
          <a:ext cx="0" cy="0"/>
          <a:chOff x="0" y="0"/>
          <a:chExt cx="0" cy="0"/>
        </a:xfrm>
      </p:grpSpPr>
      <p:sp>
        <p:nvSpPr>
          <p:cNvPr id="53" name="Stačiakampis 52"/>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ksto vietos rezervavimo ženklas 3"/>
          <p:cNvSpPr>
            <a:spLocks noGrp="1"/>
          </p:cNvSpPr>
          <p:nvPr>
            <p:ph type="body" sz="quarter" idx="12" hasCustomPrompt="1"/>
          </p:nvPr>
        </p:nvSpPr>
        <p:spPr>
          <a:xfrm>
            <a:off x="457195" y="2385472"/>
            <a:ext cx="6021388" cy="1993488"/>
          </a:xfrm>
          <a:prstGeom prst="rect">
            <a:avLst/>
          </a:prstGeom>
        </p:spPr>
        <p:txBody>
          <a:bodyPr anchor="t"/>
          <a:lstStyle>
            <a:lvl1pPr marL="0" indent="0">
              <a:buNone/>
              <a:defRPr lang="lt-LT" sz="17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Jūsų įrašomas tekstas. Jūsų įrašomas tekstas. Jūsų įrašomas tekstas. Jūsų įrašomas tekstas. Jūsų įrašomas tekstas. Jūsų įrašomas tekstas. Jūsų įrašomas tekstas. Jūsų įrašomas tekstas. Jūsų įrašomas tekstas. Jūsų įrašomas tekstas. Jūsų įrašomas tekstas. Jūsų įrašomas tekstas. Jūsų įrašomas tekstas. </a:t>
            </a:r>
            <a:endParaRPr lang="lt-LT" sz="1200" dirty="0">
              <a:solidFill>
                <a:schemeClr val="tx2">
                  <a:lumMod val="75000"/>
                  <a:lumOff val="25000"/>
                </a:schemeClr>
              </a:solidFill>
            </a:endParaRPr>
          </a:p>
        </p:txBody>
      </p:sp>
      <p:sp>
        <p:nvSpPr>
          <p:cNvPr id="15" name="Teksto vietos rezervavimo ženklas 14"/>
          <p:cNvSpPr>
            <a:spLocks noGrp="1"/>
          </p:cNvSpPr>
          <p:nvPr>
            <p:ph type="body" sz="quarter" idx="13" hasCustomPrompt="1"/>
          </p:nvPr>
        </p:nvSpPr>
        <p:spPr>
          <a:xfrm>
            <a:off x="457195" y="1612130"/>
            <a:ext cx="8351525" cy="357187"/>
          </a:xfrm>
          <a:prstGeom prst="rect">
            <a:avLst/>
          </a:prstGeom>
        </p:spPr>
        <p:txBody>
          <a:bodyPr/>
          <a:lstStyle>
            <a:lvl1pPr marL="0" indent="0">
              <a:buNone/>
              <a:defRPr sz="24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r>
              <a:rPr lang="lt-LT" sz="1800" dirty="0" smtClean="0"/>
              <a:t>Papildoma antraštė įrašoma čia</a:t>
            </a:r>
            <a:endParaRPr lang="en-US" sz="1800" dirty="0"/>
          </a:p>
        </p:txBody>
      </p:sp>
      <p:sp>
        <p:nvSpPr>
          <p:cNvPr id="18" name="Teksto vietos rezervavimo ženklas 17"/>
          <p:cNvSpPr>
            <a:spLocks noGrp="1"/>
          </p:cNvSpPr>
          <p:nvPr>
            <p:ph type="body" sz="quarter" idx="14" hasCustomPrompt="1"/>
          </p:nvPr>
        </p:nvSpPr>
        <p:spPr>
          <a:xfrm>
            <a:off x="457195" y="1077197"/>
            <a:ext cx="8341365" cy="525462"/>
          </a:xfrm>
          <a:prstGeom prst="rect">
            <a:avLst/>
          </a:prstGeom>
        </p:spPr>
        <p:txBody>
          <a:bodyPr/>
          <a:lstStyle>
            <a:lvl1pPr marL="0" indent="0">
              <a:buNone/>
              <a:defRPr sz="36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pPr lvl="0"/>
            <a:r>
              <a:rPr lang="lt-LT" dirty="0" smtClean="0"/>
              <a:t>Antraštė</a:t>
            </a:r>
          </a:p>
        </p:txBody>
      </p:sp>
      <p:pic>
        <p:nvPicPr>
          <p:cNvPr id="13" name="Paveikslėlis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40523846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as 2">
    <p:spTree>
      <p:nvGrpSpPr>
        <p:cNvPr id="1" name=""/>
        <p:cNvGrpSpPr/>
        <p:nvPr/>
      </p:nvGrpSpPr>
      <p:grpSpPr>
        <a:xfrm>
          <a:off x="0" y="0"/>
          <a:ext cx="0" cy="0"/>
          <a:chOff x="0" y="0"/>
          <a:chExt cx="0" cy="0"/>
        </a:xfrm>
      </p:grpSpPr>
      <p:sp>
        <p:nvSpPr>
          <p:cNvPr id="53" name="Stačiakampis 52"/>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ksto vietos rezervavimo ženklas 3"/>
          <p:cNvSpPr>
            <a:spLocks noGrp="1"/>
          </p:cNvSpPr>
          <p:nvPr>
            <p:ph type="body" sz="quarter" idx="12" hasCustomPrompt="1"/>
          </p:nvPr>
        </p:nvSpPr>
        <p:spPr>
          <a:xfrm>
            <a:off x="457196" y="2385472"/>
            <a:ext cx="3129285" cy="1993488"/>
          </a:xfrm>
          <a:prstGeom prst="rect">
            <a:avLst/>
          </a:prstGeom>
        </p:spPr>
        <p:txBody>
          <a:bodyPr anchor="t"/>
          <a:lstStyle>
            <a:lvl1pPr marL="0" indent="0">
              <a:buNone/>
              <a:defRPr lang="lt-LT" sz="17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Jūsų įrašomas tekstas. Jūsų įrašomas tekstas. </a:t>
            </a:r>
            <a:endParaRPr lang="lt-LT" sz="1200" dirty="0">
              <a:solidFill>
                <a:schemeClr val="tx2">
                  <a:lumMod val="75000"/>
                  <a:lumOff val="25000"/>
                </a:schemeClr>
              </a:solidFill>
            </a:endParaRPr>
          </a:p>
        </p:txBody>
      </p:sp>
      <p:sp>
        <p:nvSpPr>
          <p:cNvPr id="17" name="Teksto vietos rezervavimo ženklas 3"/>
          <p:cNvSpPr>
            <a:spLocks noGrp="1"/>
          </p:cNvSpPr>
          <p:nvPr>
            <p:ph type="body" sz="quarter" idx="15" hasCustomPrompt="1"/>
          </p:nvPr>
        </p:nvSpPr>
        <p:spPr>
          <a:xfrm>
            <a:off x="3875397" y="2385472"/>
            <a:ext cx="3129285" cy="1993488"/>
          </a:xfrm>
          <a:prstGeom prst="rect">
            <a:avLst/>
          </a:prstGeom>
        </p:spPr>
        <p:txBody>
          <a:bodyPr anchor="t"/>
          <a:lstStyle>
            <a:lvl1pPr marL="0" indent="0">
              <a:buNone/>
              <a:defRPr lang="lt-LT" sz="17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Jūsų įrašomas tekstas. Jūsų įrašomas tekstas. </a:t>
            </a:r>
            <a:endParaRPr lang="lt-LT" sz="1200" dirty="0">
              <a:solidFill>
                <a:schemeClr val="tx2">
                  <a:lumMod val="75000"/>
                  <a:lumOff val="25000"/>
                </a:schemeClr>
              </a:solidFill>
            </a:endParaRPr>
          </a:p>
        </p:txBody>
      </p:sp>
      <p:sp>
        <p:nvSpPr>
          <p:cNvPr id="19" name="Teksto vietos rezervavimo ženklas 14"/>
          <p:cNvSpPr>
            <a:spLocks noGrp="1"/>
          </p:cNvSpPr>
          <p:nvPr>
            <p:ph type="body" sz="quarter" idx="13" hasCustomPrompt="1"/>
          </p:nvPr>
        </p:nvSpPr>
        <p:spPr>
          <a:xfrm>
            <a:off x="457195" y="1612130"/>
            <a:ext cx="8351525" cy="357187"/>
          </a:xfrm>
          <a:prstGeom prst="rect">
            <a:avLst/>
          </a:prstGeom>
        </p:spPr>
        <p:txBody>
          <a:bodyPr/>
          <a:lstStyle>
            <a:lvl1pPr marL="0" indent="0">
              <a:buNone/>
              <a:defRPr sz="24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r>
              <a:rPr lang="lt-LT" sz="1800" dirty="0" smtClean="0"/>
              <a:t>Papildoma antraštė įrašoma čia</a:t>
            </a:r>
            <a:endParaRPr lang="en-US" sz="1800" dirty="0"/>
          </a:p>
        </p:txBody>
      </p:sp>
      <p:sp>
        <p:nvSpPr>
          <p:cNvPr id="20" name="Teksto vietos rezervavimo ženklas 17"/>
          <p:cNvSpPr>
            <a:spLocks noGrp="1"/>
          </p:cNvSpPr>
          <p:nvPr>
            <p:ph type="body" sz="quarter" idx="14" hasCustomPrompt="1"/>
          </p:nvPr>
        </p:nvSpPr>
        <p:spPr>
          <a:xfrm>
            <a:off x="457195" y="1077197"/>
            <a:ext cx="8341365" cy="525462"/>
          </a:xfrm>
          <a:prstGeom prst="rect">
            <a:avLst/>
          </a:prstGeom>
        </p:spPr>
        <p:txBody>
          <a:bodyPr/>
          <a:lstStyle>
            <a:lvl1pPr marL="0" indent="0">
              <a:buNone/>
              <a:defRPr sz="36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pPr lvl="0"/>
            <a:r>
              <a:rPr lang="lt-LT" dirty="0" smtClean="0"/>
              <a:t>Antraštė</a:t>
            </a:r>
          </a:p>
        </p:txBody>
      </p:sp>
      <p:pic>
        <p:nvPicPr>
          <p:cNvPr id="13" name="Paveikslėlis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16227928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as 3">
    <p:spTree>
      <p:nvGrpSpPr>
        <p:cNvPr id="1" name=""/>
        <p:cNvGrpSpPr/>
        <p:nvPr/>
      </p:nvGrpSpPr>
      <p:grpSpPr>
        <a:xfrm>
          <a:off x="0" y="0"/>
          <a:ext cx="0" cy="0"/>
          <a:chOff x="0" y="0"/>
          <a:chExt cx="0" cy="0"/>
        </a:xfrm>
      </p:grpSpPr>
      <p:sp>
        <p:nvSpPr>
          <p:cNvPr id="53" name="Stačiakampis 52"/>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ksto vietos rezervavimo ženklas 3"/>
          <p:cNvSpPr>
            <a:spLocks noGrp="1"/>
          </p:cNvSpPr>
          <p:nvPr>
            <p:ph type="body" sz="quarter" idx="12" hasCustomPrompt="1"/>
          </p:nvPr>
        </p:nvSpPr>
        <p:spPr>
          <a:xfrm>
            <a:off x="457195" y="2296160"/>
            <a:ext cx="1920245" cy="2171337"/>
          </a:xfrm>
          <a:prstGeom prst="rect">
            <a:avLst/>
          </a:prstGeom>
        </p:spPr>
        <p:txBody>
          <a:bodyPr anchor="ctr"/>
          <a:lstStyle>
            <a:lvl1pPr marL="182563" indent="-182563">
              <a:buClr>
                <a:srgbClr val="47ABD9"/>
              </a:buClr>
              <a:buSzPct val="200000"/>
              <a:buFont typeface="Arial" panose="020B0604020202020204" pitchFamily="34" charset="0"/>
              <a:buChar char="•"/>
              <a:defRPr lang="lt-LT" sz="11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a:t>
            </a:r>
            <a:endParaRPr lang="lt-LT" sz="1200" dirty="0">
              <a:solidFill>
                <a:schemeClr val="tx2">
                  <a:lumMod val="75000"/>
                  <a:lumOff val="25000"/>
                </a:schemeClr>
              </a:solidFill>
            </a:endParaRPr>
          </a:p>
        </p:txBody>
      </p:sp>
      <p:sp>
        <p:nvSpPr>
          <p:cNvPr id="13" name="Teksto vietos rezervavimo ženklas 14"/>
          <p:cNvSpPr>
            <a:spLocks noGrp="1"/>
          </p:cNvSpPr>
          <p:nvPr>
            <p:ph type="body" sz="quarter" idx="14" hasCustomPrompt="1"/>
          </p:nvPr>
        </p:nvSpPr>
        <p:spPr>
          <a:xfrm>
            <a:off x="457195" y="1612130"/>
            <a:ext cx="8351525" cy="357187"/>
          </a:xfrm>
          <a:prstGeom prst="rect">
            <a:avLst/>
          </a:prstGeom>
        </p:spPr>
        <p:txBody>
          <a:bodyPr/>
          <a:lstStyle>
            <a:lvl1pPr marL="0" indent="0">
              <a:buNone/>
              <a:defRPr sz="24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r>
              <a:rPr lang="lt-LT" sz="1800" dirty="0" smtClean="0"/>
              <a:t>Papildoma antraštė įrašoma čia</a:t>
            </a:r>
            <a:endParaRPr lang="en-US" sz="1800" dirty="0"/>
          </a:p>
        </p:txBody>
      </p:sp>
      <p:sp>
        <p:nvSpPr>
          <p:cNvPr id="14" name="Teksto vietos rezervavimo ženklas 17"/>
          <p:cNvSpPr>
            <a:spLocks noGrp="1"/>
          </p:cNvSpPr>
          <p:nvPr>
            <p:ph type="body" sz="quarter" idx="15" hasCustomPrompt="1"/>
          </p:nvPr>
        </p:nvSpPr>
        <p:spPr>
          <a:xfrm>
            <a:off x="457195" y="1077197"/>
            <a:ext cx="8341365" cy="525462"/>
          </a:xfrm>
          <a:prstGeom prst="rect">
            <a:avLst/>
          </a:prstGeom>
        </p:spPr>
        <p:txBody>
          <a:bodyPr/>
          <a:lstStyle>
            <a:lvl1pPr marL="0" indent="0">
              <a:buNone/>
              <a:defRPr sz="36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pPr lvl="0"/>
            <a:r>
              <a:rPr lang="lt-LT" dirty="0" smtClean="0"/>
              <a:t>Antraštė</a:t>
            </a:r>
          </a:p>
        </p:txBody>
      </p:sp>
      <p:sp>
        <p:nvSpPr>
          <p:cNvPr id="15" name="Teksto vietos rezervavimo ženklas 3"/>
          <p:cNvSpPr>
            <a:spLocks noGrp="1"/>
          </p:cNvSpPr>
          <p:nvPr>
            <p:ph type="body" sz="quarter" idx="16" hasCustomPrompt="1"/>
          </p:nvPr>
        </p:nvSpPr>
        <p:spPr>
          <a:xfrm>
            <a:off x="2660326" y="2296160"/>
            <a:ext cx="1920245" cy="2171337"/>
          </a:xfrm>
          <a:prstGeom prst="rect">
            <a:avLst/>
          </a:prstGeom>
        </p:spPr>
        <p:txBody>
          <a:bodyPr anchor="ctr"/>
          <a:lstStyle>
            <a:lvl1pPr marL="182563" indent="-182563">
              <a:buClr>
                <a:srgbClr val="47ABD9"/>
              </a:buClr>
              <a:buSzPct val="200000"/>
              <a:buFont typeface="Arial" panose="020B0604020202020204" pitchFamily="34" charset="0"/>
              <a:buChar char="•"/>
              <a:defRPr lang="lt-LT" sz="11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a:t>
            </a:r>
            <a:endParaRPr lang="lt-LT" sz="1200" dirty="0">
              <a:solidFill>
                <a:schemeClr val="tx2">
                  <a:lumMod val="75000"/>
                  <a:lumOff val="25000"/>
                </a:schemeClr>
              </a:solidFill>
            </a:endParaRPr>
          </a:p>
        </p:txBody>
      </p:sp>
      <p:sp>
        <p:nvSpPr>
          <p:cNvPr id="16" name="Teksto vietos rezervavimo ženklas 3"/>
          <p:cNvSpPr>
            <a:spLocks noGrp="1"/>
          </p:cNvSpPr>
          <p:nvPr>
            <p:ph type="body" sz="quarter" idx="17" hasCustomPrompt="1"/>
          </p:nvPr>
        </p:nvSpPr>
        <p:spPr>
          <a:xfrm>
            <a:off x="4863455" y="2296160"/>
            <a:ext cx="1920245" cy="2171337"/>
          </a:xfrm>
          <a:prstGeom prst="rect">
            <a:avLst/>
          </a:prstGeom>
        </p:spPr>
        <p:txBody>
          <a:bodyPr anchor="ctr"/>
          <a:lstStyle>
            <a:lvl1pPr marL="182563" indent="-182563">
              <a:buClr>
                <a:srgbClr val="47ABD9"/>
              </a:buClr>
              <a:buSzPct val="200000"/>
              <a:buFont typeface="Arial" panose="020B0604020202020204" pitchFamily="34" charset="0"/>
              <a:buChar char="•"/>
              <a:defRPr lang="lt-LT" sz="11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a:t>
            </a:r>
            <a:endParaRPr lang="lt-LT" sz="1200" dirty="0">
              <a:solidFill>
                <a:schemeClr val="tx2">
                  <a:lumMod val="75000"/>
                  <a:lumOff val="25000"/>
                </a:schemeClr>
              </a:solidFill>
            </a:endParaRPr>
          </a:p>
        </p:txBody>
      </p:sp>
      <p:pic>
        <p:nvPicPr>
          <p:cNvPr id="17" name="Paveikslėlis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41590218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uščia skaidrė">
    <p:spTree>
      <p:nvGrpSpPr>
        <p:cNvPr id="1" name=""/>
        <p:cNvGrpSpPr/>
        <p:nvPr/>
      </p:nvGrpSpPr>
      <p:grpSpPr>
        <a:xfrm>
          <a:off x="0" y="0"/>
          <a:ext cx="0" cy="0"/>
          <a:chOff x="0" y="0"/>
          <a:chExt cx="0" cy="0"/>
        </a:xfrm>
      </p:grpSpPr>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Stačiakampis 52"/>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aveikslėlis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32911926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Main Slide">
    <p:spTree>
      <p:nvGrpSpPr>
        <p:cNvPr id="1" name=""/>
        <p:cNvGrpSpPr/>
        <p:nvPr/>
      </p:nvGrpSpPr>
      <p:grpSpPr>
        <a:xfrm>
          <a:off x="0" y="0"/>
          <a:ext cx="0" cy="0"/>
          <a:chOff x="0" y="0"/>
          <a:chExt cx="0" cy="0"/>
        </a:xfrm>
      </p:grpSpPr>
      <p:sp>
        <p:nvSpPr>
          <p:cNvPr id="7" name="Stačiakampis 6"/>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111414069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Main Slide">
    <p:spTree>
      <p:nvGrpSpPr>
        <p:cNvPr id="1" name=""/>
        <p:cNvGrpSpPr/>
        <p:nvPr/>
      </p:nvGrpSpPr>
      <p:grpSpPr>
        <a:xfrm>
          <a:off x="0" y="0"/>
          <a:ext cx="0" cy="0"/>
          <a:chOff x="0" y="0"/>
          <a:chExt cx="0" cy="0"/>
        </a:xfrm>
      </p:grpSpPr>
      <p:sp>
        <p:nvSpPr>
          <p:cNvPr id="7" name="Stačiakampis 6"/>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ačiakampis 5"/>
          <p:cNvSpPr/>
          <p:nvPr userDrawn="1"/>
        </p:nvSpPr>
        <p:spPr>
          <a:xfrm>
            <a:off x="0" y="0"/>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Paveikslėlio vietos rezervavimo ženklas 10"/>
          <p:cNvSpPr>
            <a:spLocks noGrp="1"/>
          </p:cNvSpPr>
          <p:nvPr>
            <p:ph type="pic" sz="quarter" idx="10"/>
          </p:nvPr>
        </p:nvSpPr>
        <p:spPr>
          <a:xfrm>
            <a:off x="5619750" y="1762125"/>
            <a:ext cx="1952625" cy="2000250"/>
          </a:xfrm>
          <a:prstGeom prst="rect">
            <a:avLst/>
          </a:prstGeom>
        </p:spPr>
        <p:txBody>
          <a:bodyPr/>
          <a:lstStyle/>
          <a:p>
            <a:endParaRPr lang="lt-LT"/>
          </a:p>
        </p:txBody>
      </p:sp>
      <p:pic>
        <p:nvPicPr>
          <p:cNvPr id="8" name="Paveikslėlis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09" y="139229"/>
            <a:ext cx="1648493" cy="564505"/>
          </a:xfrm>
          <a:prstGeom prst="rect">
            <a:avLst/>
          </a:prstGeom>
        </p:spPr>
      </p:pic>
    </p:spTree>
    <p:extLst>
      <p:ext uri="{BB962C8B-B14F-4D97-AF65-F5344CB8AC3E}">
        <p14:creationId xmlns:p14="http://schemas.microsoft.com/office/powerpoint/2010/main" val="9555757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theme" Target="../theme/theme3.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44D"/>
        </a:solidFill>
        <a:effectLst/>
      </p:bgPr>
    </p:bg>
    <p:spTree>
      <p:nvGrpSpPr>
        <p:cNvPr id="1" name=""/>
        <p:cNvGrpSpPr/>
        <p:nvPr/>
      </p:nvGrpSpPr>
      <p:grpSpPr>
        <a:xfrm>
          <a:off x="0" y="0"/>
          <a:ext cx="0" cy="0"/>
          <a:chOff x="0" y="0"/>
          <a:chExt cx="0" cy="0"/>
        </a:xfrm>
      </p:grpSpPr>
      <p:grpSp>
        <p:nvGrpSpPr>
          <p:cNvPr id="49" name="Grupė 48"/>
          <p:cNvGrpSpPr/>
          <p:nvPr userDrawn="1"/>
        </p:nvGrpSpPr>
        <p:grpSpPr>
          <a:xfrm>
            <a:off x="2228871" y="1641542"/>
            <a:ext cx="4686263" cy="1370650"/>
            <a:chOff x="2228869" y="1641542"/>
            <a:chExt cx="4686263" cy="1370650"/>
          </a:xfrm>
        </p:grpSpPr>
        <p:sp>
          <p:nvSpPr>
            <p:cNvPr id="11" name="TextBox 10"/>
            <p:cNvSpPr txBox="1"/>
            <p:nvPr userDrawn="1"/>
          </p:nvSpPr>
          <p:spPr>
            <a:xfrm>
              <a:off x="3706897" y="2190371"/>
              <a:ext cx="3208235" cy="584775"/>
            </a:xfrm>
            <a:prstGeom prst="rect">
              <a:avLst/>
            </a:prstGeom>
            <a:noFill/>
          </p:spPr>
          <p:txBody>
            <a:bodyPr wrap="square" rtlCol="0">
              <a:spAutoFit/>
            </a:bodyPr>
            <a:lstStyle/>
            <a:p>
              <a:r>
                <a:rPr lang="lt-LT" sz="1600" dirty="0" smtClean="0">
                  <a:solidFill>
                    <a:schemeClr val="bg1"/>
                  </a:solidFill>
                  <a:latin typeface="Trajan Pro" pitchFamily="18" charset="0"/>
                </a:rPr>
                <a:t>NATIONAL AUDIT</a:t>
              </a:r>
            </a:p>
            <a:p>
              <a:r>
                <a:rPr lang="lt-LT" sz="1600" dirty="0" smtClean="0">
                  <a:solidFill>
                    <a:schemeClr val="bg1"/>
                  </a:solidFill>
                  <a:latin typeface="Trajan Pro" pitchFamily="18" charset="0"/>
                </a:rPr>
                <a:t>OFFICE OF LITHUANIA</a:t>
              </a:r>
              <a:endParaRPr lang="en-US" sz="1600" dirty="0">
                <a:solidFill>
                  <a:schemeClr val="bg1"/>
                </a:solidFill>
                <a:latin typeface="Trajan Pro" pitchFamily="18" charset="0"/>
              </a:endParaRPr>
            </a:p>
          </p:txBody>
        </p:sp>
        <p:sp>
          <p:nvSpPr>
            <p:cNvPr id="18" name="TextBox 17"/>
            <p:cNvSpPr txBox="1"/>
            <p:nvPr userDrawn="1"/>
          </p:nvSpPr>
          <p:spPr>
            <a:xfrm>
              <a:off x="3823102" y="2673638"/>
              <a:ext cx="2576004" cy="338554"/>
            </a:xfrm>
            <a:prstGeom prst="rect">
              <a:avLst/>
            </a:prstGeom>
            <a:noFill/>
          </p:spPr>
          <p:txBody>
            <a:bodyPr wrap="square" rtlCol="0">
              <a:spAutoFit/>
            </a:bodyPr>
            <a:lstStyle/>
            <a:p>
              <a:r>
                <a:rPr lang="lt-LT" sz="1600" dirty="0" smtClean="0">
                  <a:solidFill>
                    <a:schemeClr val="bg1"/>
                  </a:solidFill>
                  <a:latin typeface="Arial Narrow" panose="020B0606020202030204" pitchFamily="34" charset="0"/>
                </a:rPr>
                <a:t>BRINGING BENEFITS</a:t>
              </a:r>
              <a:endParaRPr lang="en-US" sz="1600" dirty="0">
                <a:solidFill>
                  <a:schemeClr val="bg1"/>
                </a:solidFill>
                <a:latin typeface="Arial Narrow" panose="020B0606020202030204" pitchFamily="34" charset="0"/>
              </a:endParaRPr>
            </a:p>
          </p:txBody>
        </p:sp>
        <p:sp>
          <p:nvSpPr>
            <p:cNvPr id="21" name="Ovalas 20"/>
            <p:cNvSpPr/>
            <p:nvPr userDrawn="1"/>
          </p:nvSpPr>
          <p:spPr>
            <a:xfrm>
              <a:off x="3796282" y="2812283"/>
              <a:ext cx="63154" cy="5971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as 31"/>
            <p:cNvSpPr/>
            <p:nvPr userDrawn="1"/>
          </p:nvSpPr>
          <p:spPr>
            <a:xfrm>
              <a:off x="5652954" y="2812283"/>
              <a:ext cx="63154" cy="5971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aveikslėlis 3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28869" y="1641542"/>
              <a:ext cx="1311024" cy="1283915"/>
            </a:xfrm>
            <a:prstGeom prst="rect">
              <a:avLst/>
            </a:prstGeom>
          </p:spPr>
        </p:pic>
      </p:grpSp>
      <p:pic>
        <p:nvPicPr>
          <p:cNvPr id="50"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 y="2375954"/>
            <a:ext cx="9144000" cy="2770347"/>
          </a:xfrm>
          <a:prstGeom prst="rect">
            <a:avLst/>
          </a:prstGeom>
        </p:spPr>
      </p:pic>
    </p:spTree>
    <p:extLst>
      <p:ext uri="{BB962C8B-B14F-4D97-AF65-F5344CB8AC3E}">
        <p14:creationId xmlns:p14="http://schemas.microsoft.com/office/powerpoint/2010/main" val="1996245852"/>
      </p:ext>
    </p:extLst>
  </p:cSld>
  <p:clrMap bg1="lt1" tx1="dk1" bg2="lt2" tx2="dk2" accent1="accent1" accent2="accent2" accent3="accent3" accent4="accent4" accent5="accent5" accent6="accent6" hlink="hlink" folHlink="folHlink"/>
  <p:sldLayoutIdLst>
    <p:sldLayoutId id="2147483708" r:id="rId1"/>
    <p:sldLayoutId id="2147483726"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tačiakampis 4"/>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ačiakampis 7"/>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Box 2"/>
          <p:cNvSpPr txBox="1"/>
          <p:nvPr userDrawn="1"/>
        </p:nvSpPr>
        <p:spPr bwMode="gray">
          <a:xfrm>
            <a:off x="8580475" y="4663884"/>
            <a:ext cx="456614" cy="261610"/>
          </a:xfrm>
          <a:prstGeom prst="rect">
            <a:avLst/>
          </a:prstGeom>
        </p:spPr>
        <p:txBody>
          <a:bodyPr vert="horz" wrap="square" lIns="0" tIns="0" rIns="0" bIns="0" rtlCol="0" anchor="ctr">
            <a:spAutoFit/>
          </a:bodyPr>
          <a:lstStyle/>
          <a:p>
            <a:pPr marL="0" algn="ctr" defTabSz="713232" rtl="0" eaLnBrk="1" latinLnBrk="0" hangingPunct="1"/>
            <a:fld id="{6C5AF65D-6854-49AF-ABC5-48B5BA0EA842}" type="slidenum">
              <a:rPr lang="en-US" sz="1700" b="0" i="0" kern="1200" smtClean="0">
                <a:solidFill>
                  <a:srgbClr val="848484"/>
                </a:solidFill>
                <a:latin typeface="Arimo" panose="020B0604020202020204" pitchFamily="34" charset="0"/>
                <a:ea typeface="Arimo" panose="020B0604020202020204" pitchFamily="34" charset="0"/>
                <a:cs typeface="Arimo" panose="020B0604020202020204" pitchFamily="34" charset="0"/>
              </a:rPr>
              <a:pPr marL="0" algn="ctr" defTabSz="713232" rtl="0" eaLnBrk="1" latinLnBrk="0" hangingPunct="1"/>
              <a:t>‹#›</a:t>
            </a:fld>
            <a:endParaRPr lang="en-US" sz="1700" b="0" i="0" kern="1200" dirty="0">
              <a:solidFill>
                <a:srgbClr val="848484"/>
              </a:solidFill>
              <a:latin typeface="Arimo" panose="020B0604020202020204" pitchFamily="34" charset="0"/>
              <a:ea typeface="Arimo" panose="020B0604020202020204" pitchFamily="34" charset="0"/>
              <a:cs typeface="Arimo" panose="020B0604020202020204" pitchFamily="34" charset="0"/>
            </a:endParaRPr>
          </a:p>
        </p:txBody>
      </p:sp>
      <p:pic>
        <p:nvPicPr>
          <p:cNvPr id="7" name="Paveikslėlis 6"/>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2144061047"/>
      </p:ext>
    </p:extLst>
  </p:cSld>
  <p:clrMap bg1="lt1" tx1="dk1" bg2="lt2" tx2="dk2" accent1="accent1" accent2="accent2" accent3="accent3" accent4="accent4" accent5="accent5" accent6="accent6" hlink="hlink" folHlink="folHlink"/>
  <p:sldLayoutIdLst>
    <p:sldLayoutId id="2147483722" r:id="rId1"/>
    <p:sldLayoutId id="2147483724" r:id="rId2"/>
    <p:sldLayoutId id="2147483723" r:id="rId3"/>
    <p:sldLayoutId id="2147483725" r:id="rId4"/>
    <p:sldLayoutId id="2147483715" r:id="rId5"/>
    <p:sldLayoutId id="2147483711" r:id="rId6"/>
    <p:sldLayoutId id="2147483727" r:id="rId7"/>
  </p:sldLayoutIdLst>
  <p:timing>
    <p:tnLst>
      <p:par>
        <p:cTn id="1" dur="indefinite" restart="never" nodeType="tmRoot"/>
      </p:par>
    </p:tnLst>
  </p:timing>
  <p:hf hdr="0" dt="0"/>
  <p:txStyles>
    <p:titleStyle>
      <a:lvl1pPr algn="l" defTabSz="713232"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713232" rtl="0" eaLnBrk="1" latinLnBrk="0" hangingPunct="1">
        <a:defRPr sz="1400" kern="1200">
          <a:solidFill>
            <a:schemeClr val="tx1"/>
          </a:solidFill>
          <a:latin typeface="+mn-lt"/>
          <a:ea typeface="+mn-ea"/>
          <a:cs typeface="+mn-cs"/>
        </a:defRPr>
      </a:lvl1pPr>
      <a:lvl2pPr marL="356616" algn="l" defTabSz="713232" rtl="0" eaLnBrk="1" latinLnBrk="0" hangingPunct="1">
        <a:defRPr sz="1400" kern="1200">
          <a:solidFill>
            <a:schemeClr val="tx1"/>
          </a:solidFill>
          <a:latin typeface="+mn-lt"/>
          <a:ea typeface="+mn-ea"/>
          <a:cs typeface="+mn-cs"/>
        </a:defRPr>
      </a:lvl2pPr>
      <a:lvl3pPr marL="713232" algn="l" defTabSz="713232" rtl="0" eaLnBrk="1" latinLnBrk="0" hangingPunct="1">
        <a:defRPr sz="1400" kern="1200">
          <a:solidFill>
            <a:schemeClr val="tx1"/>
          </a:solidFill>
          <a:latin typeface="+mn-lt"/>
          <a:ea typeface="+mn-ea"/>
          <a:cs typeface="+mn-cs"/>
        </a:defRPr>
      </a:lvl3pPr>
      <a:lvl4pPr marL="1069848" algn="l" defTabSz="713232" rtl="0" eaLnBrk="1" latinLnBrk="0" hangingPunct="1">
        <a:defRPr sz="1400" kern="1200">
          <a:solidFill>
            <a:schemeClr val="tx1"/>
          </a:solidFill>
          <a:latin typeface="+mn-lt"/>
          <a:ea typeface="+mn-ea"/>
          <a:cs typeface="+mn-cs"/>
        </a:defRPr>
      </a:lvl4pPr>
      <a:lvl5pPr marL="1426464" algn="l" defTabSz="713232" rtl="0" eaLnBrk="1" latinLnBrk="0" hangingPunct="1">
        <a:defRPr sz="1400" kern="1200">
          <a:solidFill>
            <a:schemeClr val="tx1"/>
          </a:solidFill>
          <a:latin typeface="+mn-lt"/>
          <a:ea typeface="+mn-ea"/>
          <a:cs typeface="+mn-cs"/>
        </a:defRPr>
      </a:lvl5pPr>
      <a:lvl6pPr marL="1783080" algn="l" defTabSz="713232" rtl="0" eaLnBrk="1" latinLnBrk="0" hangingPunct="1">
        <a:defRPr sz="1400" kern="1200">
          <a:solidFill>
            <a:schemeClr val="tx1"/>
          </a:solidFill>
          <a:latin typeface="+mn-lt"/>
          <a:ea typeface="+mn-ea"/>
          <a:cs typeface="+mn-cs"/>
        </a:defRPr>
      </a:lvl6pPr>
      <a:lvl7pPr marL="2139696" algn="l" defTabSz="713232" rtl="0" eaLnBrk="1" latinLnBrk="0" hangingPunct="1">
        <a:defRPr sz="1400" kern="1200">
          <a:solidFill>
            <a:schemeClr val="tx1"/>
          </a:solidFill>
          <a:latin typeface="+mn-lt"/>
          <a:ea typeface="+mn-ea"/>
          <a:cs typeface="+mn-cs"/>
        </a:defRPr>
      </a:lvl7pPr>
      <a:lvl8pPr marL="2496312" algn="l" defTabSz="713232" rtl="0" eaLnBrk="1" latinLnBrk="0" hangingPunct="1">
        <a:defRPr sz="1400" kern="1200">
          <a:solidFill>
            <a:schemeClr val="tx1"/>
          </a:solidFill>
          <a:latin typeface="+mn-lt"/>
          <a:ea typeface="+mn-ea"/>
          <a:cs typeface="+mn-cs"/>
        </a:defRPr>
      </a:lvl8pPr>
      <a:lvl9pPr marL="2852928" algn="l" defTabSz="713232"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kaidrės numerio vietos rezervavimo ženklas 5"/>
          <p:cNvSpPr>
            <a:spLocks noGrp="1"/>
          </p:cNvSpPr>
          <p:nvPr>
            <p:ph type="sldNum" sz="quarter" idx="4"/>
          </p:nvPr>
        </p:nvSpPr>
        <p:spPr>
          <a:xfrm>
            <a:off x="8367166" y="4710620"/>
            <a:ext cx="445063"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5C10360A-3AEF-4EDC-87DA-A6A7267F825A}" type="slidenum">
              <a:rPr lang="en-US" smtClean="0"/>
              <a:t>‹#›</a:t>
            </a:fld>
            <a:endParaRPr lang="en-US"/>
          </a:p>
        </p:txBody>
      </p:sp>
      <p:sp>
        <p:nvSpPr>
          <p:cNvPr id="7" name="Title 2"/>
          <p:cNvSpPr txBox="1">
            <a:spLocks/>
          </p:cNvSpPr>
          <p:nvPr userDrawn="1"/>
        </p:nvSpPr>
        <p:spPr>
          <a:xfrm>
            <a:off x="381003" y="341315"/>
            <a:ext cx="8368363" cy="495383"/>
          </a:xfrm>
          <a:prstGeom prst="rect">
            <a:avLst/>
          </a:prstGeom>
        </p:spPr>
        <p:txBody>
          <a:bodyPr lIns="0" tIns="0" rIns="0" bIns="0" anchor="ctr"/>
          <a:lstStyle>
            <a:lvl1pPr algn="ctr" defTabSz="914400" rtl="0" eaLnBrk="1" latinLnBrk="0" hangingPunct="1">
              <a:spcBef>
                <a:spcPct val="0"/>
              </a:spcBef>
              <a:buNone/>
              <a:defRPr sz="3700" kern="1200">
                <a:solidFill>
                  <a:schemeClr val="bg1">
                    <a:lumMod val="50000"/>
                  </a:schemeClr>
                </a:solidFill>
                <a:latin typeface="+mj-lt"/>
                <a:ea typeface="+mj-ea"/>
                <a:cs typeface="+mj-cs"/>
              </a:defRPr>
            </a:lvl1pPr>
          </a:lstStyle>
          <a:p>
            <a:r>
              <a:rPr lang="en-US" smtClean="0"/>
              <a:t>Click to edit Master title style</a:t>
            </a:r>
            <a:endParaRPr lang="en-US" dirty="0"/>
          </a:p>
        </p:txBody>
      </p:sp>
      <p:sp>
        <p:nvSpPr>
          <p:cNvPr id="8" name="Stačiakampis 7"/>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ačiakampis 9"/>
          <p:cNvSpPr/>
          <p:nvPr userDrawn="1"/>
        </p:nvSpPr>
        <p:spPr>
          <a:xfrm>
            <a:off x="0" y="0"/>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2" name="Paveikslėlis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31543" y="3437700"/>
            <a:ext cx="158750"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aveikslėlis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737893" y="3278950"/>
            <a:ext cx="14605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aveikslėlis 5"/>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737893" y="3083688"/>
            <a:ext cx="14605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aveikslėlis 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771233" y="3661538"/>
            <a:ext cx="793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Lentelė 15"/>
          <p:cNvGraphicFramePr>
            <a:graphicFrameLocks noGrp="1"/>
          </p:cNvGraphicFramePr>
          <p:nvPr userDrawn="1">
            <p:extLst>
              <p:ext uri="{D42A27DB-BD31-4B8C-83A1-F6EECF244321}">
                <p14:modId xmlns:p14="http://schemas.microsoft.com/office/powerpoint/2010/main" val="367807120"/>
              </p:ext>
            </p:extLst>
          </p:nvPr>
        </p:nvGraphicFramePr>
        <p:xfrm>
          <a:off x="1732758" y="1967675"/>
          <a:ext cx="5678487" cy="2194086"/>
        </p:xfrm>
        <a:graphic>
          <a:graphicData uri="http://schemas.openxmlformats.org/drawingml/2006/table">
            <a:tbl>
              <a:tblPr firstRow="1" bandRow="1">
                <a:tableStyleId>{5C22544A-7EE6-4342-B048-85BDC9FD1C3A}</a:tableStyleId>
              </a:tblPr>
              <a:tblGrid>
                <a:gridCol w="2731183">
                  <a:extLst>
                    <a:ext uri="{9D8B030D-6E8A-4147-A177-3AD203B41FA5}"/>
                  </a:extLst>
                </a:gridCol>
                <a:gridCol w="215793">
                  <a:extLst>
                    <a:ext uri="{9D8B030D-6E8A-4147-A177-3AD203B41FA5}"/>
                  </a:extLst>
                </a:gridCol>
                <a:gridCol w="237590">
                  <a:extLst>
                    <a:ext uri="{9D8B030D-6E8A-4147-A177-3AD203B41FA5}"/>
                  </a:extLst>
                </a:gridCol>
                <a:gridCol w="2493921">
                  <a:extLst>
                    <a:ext uri="{9D8B030D-6E8A-4147-A177-3AD203B41FA5}"/>
                  </a:extLst>
                </a:gridCol>
              </a:tblGrid>
              <a:tr h="365681">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400" b="0" dirty="0">
                          <a:solidFill>
                            <a:srgbClr val="47ABD9"/>
                          </a:solidFill>
                          <a:latin typeface="+mj-lt"/>
                          <a:cs typeface="Arial" panose="020B0604020202020204" pitchFamily="34" charset="0"/>
                        </a:rPr>
                        <a:t>Valstybinio audito ataskaita</a:t>
                      </a:r>
                      <a:endParaRPr lang="en-US" sz="1400" b="0" dirty="0">
                        <a:solidFill>
                          <a:srgbClr val="47ABD9"/>
                        </a:solidFill>
                        <a:latin typeface="+mj-lt"/>
                      </a:endParaRPr>
                    </a:p>
                    <a:p>
                      <a:pPr algn="l"/>
                      <a:r>
                        <a:rPr lang="lt-LT" sz="1600" dirty="0">
                          <a:solidFill>
                            <a:srgbClr val="1F3856"/>
                          </a:solidFill>
                          <a:latin typeface="Arial" panose="020B0604020202020204" pitchFamily="34" charset="0"/>
                          <a:cs typeface="Arial" panose="020B0604020202020204" pitchFamily="34" charset="0"/>
                        </a:rPr>
                        <a:t>„Ataskaitos pavadinimas“</a:t>
                      </a:r>
                      <a:endParaRPr lang="en-US" sz="1600" dirty="0">
                        <a:latin typeface="Arial" panose="020B0604020202020204" pitchFamily="34" charset="0"/>
                        <a:cs typeface="Arial" panose="020B0604020202020204" pitchFamily="34" charset="0"/>
                      </a:endParaRPr>
                    </a:p>
                  </a:txBody>
                  <a:tcPr marL="91447" marR="91447" marT="45680" marB="45680" anchor="ctr">
                    <a:lnL w="12700" cap="flat" cmpd="sng" algn="ctr">
                      <a:no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600" dirty="0">
                          <a:solidFill>
                            <a:srgbClr val="1F3856"/>
                          </a:solidFill>
                          <a:latin typeface="+mj-lt"/>
                        </a:rPr>
                        <a:t>Vardas</a:t>
                      </a:r>
                      <a:r>
                        <a:rPr lang="lt-LT" sz="1600" baseline="0" dirty="0">
                          <a:solidFill>
                            <a:srgbClr val="1F3856"/>
                          </a:solidFill>
                          <a:latin typeface="+mj-lt"/>
                        </a:rPr>
                        <a:t> Pavardė</a:t>
                      </a:r>
                      <a:endParaRPr lang="en-US" sz="1600" dirty="0">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r>
                        <a:rPr lang="lt-LT" sz="1400" b="0" baseline="0" dirty="0">
                          <a:solidFill>
                            <a:srgbClr val="1F3856"/>
                          </a:solidFill>
                          <a:latin typeface="Arial Narrow" panose="020B0606020202030204" pitchFamily="34" charset="0"/>
                          <a:cs typeface="Arial" panose="020B0604020202020204" pitchFamily="34" charset="0"/>
                        </a:rPr>
                        <a:t>Pareigos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a:latin typeface="Arial Narrow" panose="020B0606020202030204" pitchFamily="34" charset="0"/>
                        <a:cs typeface="Arial" panose="020B060402020202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lt-LT" sz="1000" b="0" baseline="0" dirty="0">
                          <a:solidFill>
                            <a:srgbClr val="1F3856"/>
                          </a:solidFill>
                          <a:latin typeface="Arial Narrow" panose="020B0606020202030204" pitchFamily="34" charset="0"/>
                        </a:rPr>
                        <a:t>(8 5) 000 0000 </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lt-LT" sz="1000" b="0" baseline="0" dirty="0" err="1">
                          <a:solidFill>
                            <a:srgbClr val="1F3856"/>
                          </a:solidFill>
                          <a:latin typeface="Arial Narrow" panose="020B0606020202030204" pitchFamily="34" charset="0"/>
                        </a:rPr>
                        <a:t>Vardas.Pavarde</a:t>
                      </a:r>
                      <a:r>
                        <a:rPr lang="en-US" sz="1000" b="0" baseline="0" dirty="0">
                          <a:solidFill>
                            <a:srgbClr val="1F3856"/>
                          </a:solidFill>
                          <a:latin typeface="Arial Narrow" panose="020B0606020202030204" pitchFamily="34" charset="0"/>
                        </a:rPr>
                        <a:t>@</a:t>
                      </a:r>
                      <a:r>
                        <a:rPr lang="en-US" sz="1000" b="0" baseline="0" dirty="0" err="1">
                          <a:solidFill>
                            <a:srgbClr val="1F3856"/>
                          </a:solidFill>
                          <a:latin typeface="Arial Narrow" panose="020B0606020202030204" pitchFamily="34" charset="0"/>
                        </a:rPr>
                        <a:t>vkontrole.lt</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en-US" sz="1000" b="0" baseline="0" dirty="0">
                          <a:solidFill>
                            <a:srgbClr val="1F3856"/>
                          </a:solidFill>
                          <a:latin typeface="Arial Narrow" panose="020B0606020202030204" pitchFamily="34" charset="0"/>
                        </a:rPr>
                        <a:t>www.vkontrole.lt</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en-US" sz="1000" b="0" baseline="0" dirty="0">
                          <a:solidFill>
                            <a:srgbClr val="1F3856"/>
                          </a:solidFill>
                          <a:latin typeface="Arial Narrow" panose="020B0606020202030204" pitchFamily="34" charset="0"/>
                        </a:rPr>
                        <a:t>@</a:t>
                      </a:r>
                      <a:r>
                        <a:rPr lang="lt-LT" sz="1000" b="0" baseline="0" dirty="0" err="1">
                          <a:solidFill>
                            <a:srgbClr val="1F3856"/>
                          </a:solidFill>
                          <a:latin typeface="Arial Narrow" panose="020B0606020202030204" pitchFamily="34" charset="0"/>
                        </a:rPr>
                        <a:t>valstybeskontrole</a:t>
                      </a:r>
                      <a:endParaRPr lang="en-US" sz="1000" dirty="0">
                        <a:latin typeface="Arial Narrow" panose="020B0606020202030204" pitchFamily="34" charset="0"/>
                      </a:endParaRPr>
                    </a:p>
                  </a:txBody>
                  <a:tcPr marL="91447" marR="91447" marT="45680" marB="456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pPr algn="l"/>
                      <a:endParaRPr lang="en-US" dirty="0"/>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a:latin typeface="Arial Narrow" panose="020B060602020203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dirty="0"/>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bl>
          </a:graphicData>
        </a:graphic>
      </p:graphicFrame>
      <p:pic>
        <p:nvPicPr>
          <p:cNvPr id="11" name="Paveikslėlis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60447" y="139229"/>
            <a:ext cx="1648493" cy="564505"/>
          </a:xfrm>
          <a:prstGeom prst="rect">
            <a:avLst/>
          </a:prstGeom>
        </p:spPr>
      </p:pic>
    </p:spTree>
    <p:extLst>
      <p:ext uri="{BB962C8B-B14F-4D97-AF65-F5344CB8AC3E}">
        <p14:creationId xmlns:p14="http://schemas.microsoft.com/office/powerpoint/2010/main" val="2723990174"/>
      </p:ext>
    </p:extLst>
  </p:cSld>
  <p:clrMap bg1="lt1" tx1="dk1" bg2="lt2" tx2="dk2" accent1="accent1" accent2="accent2" accent3="accent3" accent4="accent4" accent5="accent5" accent6="accent6" hlink="hlink" folHlink="folHlink"/>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9.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9.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8" Type="http://schemas.openxmlformats.org/officeDocument/2006/relationships/chart" Target="../charts/chart13.xml"/><Relationship Id="rId3" Type="http://schemas.openxmlformats.org/officeDocument/2006/relationships/chart" Target="../charts/chart8.xml"/><Relationship Id="rId7" Type="http://schemas.openxmlformats.org/officeDocument/2006/relationships/chart" Target="../charts/chart12.xml"/><Relationship Id="rId2" Type="http://schemas.openxmlformats.org/officeDocument/2006/relationships/chart" Target="../charts/chart7.xml"/><Relationship Id="rId1" Type="http://schemas.openxmlformats.org/officeDocument/2006/relationships/slideLayout" Target="../slideLayouts/slideLayout9.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457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3" name="Text Placeholder 2"/>
          <p:cNvSpPr txBox="1">
            <a:spLocks/>
          </p:cNvSpPr>
          <p:nvPr/>
        </p:nvSpPr>
        <p:spPr>
          <a:xfrm>
            <a:off x="208922" y="980479"/>
            <a:ext cx="8460689"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Excise Duties Plans Errors by Product Groups</a:t>
            </a:r>
            <a:endParaRPr lang="en-GB"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Ministry of Finance, </a:t>
            </a:r>
            <a:r>
              <a:rPr lang="en-US" dirty="0" smtClean="0">
                <a:solidFill>
                  <a:schemeClr val="accent5"/>
                </a:solidFill>
              </a:rPr>
              <a:t>State Tax Inspectorate, fiscal institution’s calculations</a:t>
            </a:r>
            <a:endParaRPr lang="lt-LT" sz="1400" dirty="0">
              <a:solidFill>
                <a:schemeClr val="accent5"/>
              </a:solidFill>
            </a:endParaRPr>
          </a:p>
        </p:txBody>
      </p:sp>
      <p:pic>
        <p:nvPicPr>
          <p:cNvPr id="6" name="Paveikslėlis 5"/>
          <p:cNvPicPr>
            <a:picLocks noChangeAspect="1"/>
          </p:cNvPicPr>
          <p:nvPr/>
        </p:nvPicPr>
        <p:blipFill>
          <a:blip r:embed="rId2"/>
          <a:stretch>
            <a:fillRect/>
          </a:stretch>
        </p:blipFill>
        <p:spPr>
          <a:xfrm>
            <a:off x="427653" y="1348434"/>
            <a:ext cx="8023225" cy="3227988"/>
          </a:xfrm>
          <a:prstGeom prst="rect">
            <a:avLst/>
          </a:prstGeom>
        </p:spPr>
      </p:pic>
    </p:spTree>
    <p:extLst>
      <p:ext uri="{BB962C8B-B14F-4D97-AF65-F5344CB8AC3E}">
        <p14:creationId xmlns:p14="http://schemas.microsoft.com/office/powerpoint/2010/main" val="216216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3" name="Text Placeholder 2"/>
          <p:cNvSpPr txBox="1">
            <a:spLocks/>
          </p:cNvSpPr>
          <p:nvPr/>
        </p:nvSpPr>
        <p:spPr>
          <a:xfrm>
            <a:off x="208922" y="980479"/>
            <a:ext cx="8460689"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Excise Duties Plans Errors by Products</a:t>
            </a:r>
            <a:endParaRPr lang="en-GB"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Ministry of Finance, </a:t>
            </a:r>
            <a:r>
              <a:rPr lang="en-US" dirty="0" smtClean="0">
                <a:solidFill>
                  <a:schemeClr val="accent5"/>
                </a:solidFill>
              </a:rPr>
              <a:t>State Tax Inspectorate, fiscal institution’s calculations</a:t>
            </a:r>
            <a:endParaRPr lang="lt-LT" sz="1400" dirty="0">
              <a:solidFill>
                <a:schemeClr val="accent5"/>
              </a:solidFill>
            </a:endParaRPr>
          </a:p>
        </p:txBody>
      </p:sp>
      <p:pic>
        <p:nvPicPr>
          <p:cNvPr id="7" name="Paveikslėlis 6"/>
          <p:cNvPicPr>
            <a:picLocks noChangeAspect="1"/>
          </p:cNvPicPr>
          <p:nvPr/>
        </p:nvPicPr>
        <p:blipFill>
          <a:blip r:embed="rId2"/>
          <a:stretch>
            <a:fillRect/>
          </a:stretch>
        </p:blipFill>
        <p:spPr>
          <a:xfrm>
            <a:off x="652038" y="1348434"/>
            <a:ext cx="7727629" cy="3072274"/>
          </a:xfrm>
          <a:prstGeom prst="rect">
            <a:avLst/>
          </a:prstGeom>
        </p:spPr>
      </p:pic>
    </p:spTree>
    <p:extLst>
      <p:ext uri="{BB962C8B-B14F-4D97-AF65-F5344CB8AC3E}">
        <p14:creationId xmlns:p14="http://schemas.microsoft.com/office/powerpoint/2010/main" val="1339079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3" name="Text Placeholder 2"/>
          <p:cNvSpPr txBox="1">
            <a:spLocks/>
          </p:cNvSpPr>
          <p:nvPr/>
        </p:nvSpPr>
        <p:spPr>
          <a:xfrm>
            <a:off x="208922" y="980479"/>
            <a:ext cx="8676845"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Error Decomposition of Excise Duties by Products (1)</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the Ministry of Finance, </a:t>
            </a:r>
            <a:r>
              <a:rPr lang="en-US" dirty="0" smtClean="0">
                <a:solidFill>
                  <a:schemeClr val="accent5"/>
                </a:solidFill>
              </a:rPr>
              <a:t>State Tax Inspectorate, fiscal institution’s calculations</a:t>
            </a:r>
            <a:endParaRPr lang="lt-LT" sz="1400" dirty="0">
              <a:solidFill>
                <a:schemeClr val="accent5"/>
              </a:solidFill>
            </a:endParaRPr>
          </a:p>
        </p:txBody>
      </p:sp>
      <p:pic>
        <p:nvPicPr>
          <p:cNvPr id="6" name="Paveikslėlis 5"/>
          <p:cNvPicPr>
            <a:picLocks noChangeAspect="1"/>
          </p:cNvPicPr>
          <p:nvPr/>
        </p:nvPicPr>
        <p:blipFill>
          <a:blip r:embed="rId2"/>
          <a:stretch>
            <a:fillRect/>
          </a:stretch>
        </p:blipFill>
        <p:spPr>
          <a:xfrm>
            <a:off x="428193" y="1375468"/>
            <a:ext cx="8022685" cy="3182447"/>
          </a:xfrm>
          <a:prstGeom prst="rect">
            <a:avLst/>
          </a:prstGeom>
        </p:spPr>
      </p:pic>
    </p:spTree>
    <p:extLst>
      <p:ext uri="{BB962C8B-B14F-4D97-AF65-F5344CB8AC3E}">
        <p14:creationId xmlns:p14="http://schemas.microsoft.com/office/powerpoint/2010/main" val="2518169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3" name="Text Placeholder 2"/>
          <p:cNvSpPr txBox="1">
            <a:spLocks/>
          </p:cNvSpPr>
          <p:nvPr/>
        </p:nvSpPr>
        <p:spPr>
          <a:xfrm>
            <a:off x="208922" y="980479"/>
            <a:ext cx="8676845"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Error Decomposition of Excise Duties by Products (2)</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Ministry of Finance, </a:t>
            </a:r>
            <a:r>
              <a:rPr lang="en-US" dirty="0" smtClean="0">
                <a:solidFill>
                  <a:schemeClr val="accent5"/>
                </a:solidFill>
              </a:rPr>
              <a:t>State Tax Inspectorate, fiscal institution’s calculations</a:t>
            </a:r>
            <a:endParaRPr lang="lt-LT" sz="1400" dirty="0">
              <a:solidFill>
                <a:schemeClr val="accent5"/>
              </a:solidFill>
            </a:endParaRPr>
          </a:p>
        </p:txBody>
      </p:sp>
      <p:pic>
        <p:nvPicPr>
          <p:cNvPr id="6" name="Paveikslėlis 5"/>
          <p:cNvPicPr>
            <a:picLocks noChangeAspect="1"/>
          </p:cNvPicPr>
          <p:nvPr/>
        </p:nvPicPr>
        <p:blipFill>
          <a:blip r:embed="rId2"/>
          <a:stretch>
            <a:fillRect/>
          </a:stretch>
        </p:blipFill>
        <p:spPr>
          <a:xfrm>
            <a:off x="548786" y="1381972"/>
            <a:ext cx="7997115" cy="3182053"/>
          </a:xfrm>
          <a:prstGeom prst="rect">
            <a:avLst/>
          </a:prstGeom>
        </p:spPr>
      </p:pic>
    </p:spTree>
    <p:extLst>
      <p:ext uri="{BB962C8B-B14F-4D97-AF65-F5344CB8AC3E}">
        <p14:creationId xmlns:p14="http://schemas.microsoft.com/office/powerpoint/2010/main" val="2238589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p:nvPr>
            <p:extLst/>
          </p:nvPr>
        </p:nvGraphicFramePr>
        <p:xfrm>
          <a:off x="644185" y="1397930"/>
          <a:ext cx="1988050" cy="1672118"/>
        </p:xfrm>
        <a:graphic>
          <a:graphicData uri="http://schemas.openxmlformats.org/drawingml/2006/chart">
            <c:chart xmlns:c="http://schemas.openxmlformats.org/drawingml/2006/chart" xmlns:r="http://schemas.openxmlformats.org/officeDocument/2006/relationships" r:id="rId2"/>
          </a:graphicData>
        </a:graphic>
      </p:graphicFrame>
      <p:cxnSp>
        <p:nvCxnSpPr>
          <p:cNvPr id="14" name="Straight Connector 13"/>
          <p:cNvCxnSpPr>
            <a:cxnSpLocks/>
          </p:cNvCxnSpPr>
          <p:nvPr/>
        </p:nvCxnSpPr>
        <p:spPr>
          <a:xfrm flipV="1">
            <a:off x="6006343" y="1510078"/>
            <a:ext cx="0" cy="2435201"/>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Inhaltsplatzhalter 4"/>
          <p:cNvSpPr txBox="1">
            <a:spLocks/>
          </p:cNvSpPr>
          <p:nvPr/>
        </p:nvSpPr>
        <p:spPr>
          <a:xfrm>
            <a:off x="523153" y="3092259"/>
            <a:ext cx="2230114" cy="584775"/>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936"/>
              </a:spcAft>
              <a:buNone/>
            </a:pPr>
            <a:r>
              <a:rPr lang="en-US" sz="1400" b="1" dirty="0" smtClean="0">
                <a:solidFill>
                  <a:schemeClr val="accent1"/>
                </a:solidFill>
                <a:latin typeface="+mj-lt"/>
              </a:rPr>
              <a:t>PERSONAL INCOME TAX</a:t>
            </a:r>
            <a:r>
              <a:rPr lang="en-US" sz="1200" b="1" dirty="0" smtClean="0">
                <a:solidFill>
                  <a:schemeClr val="accent1"/>
                </a:solidFill>
                <a:latin typeface="+mj-lt"/>
              </a:rPr>
              <a:t/>
            </a:r>
            <a:br>
              <a:rPr lang="en-US" sz="1200" b="1" dirty="0" smtClean="0">
                <a:solidFill>
                  <a:schemeClr val="accent1"/>
                </a:solidFill>
                <a:latin typeface="+mj-lt"/>
              </a:rPr>
            </a:br>
            <a:r>
              <a:rPr lang="en-US" sz="1200" dirty="0" smtClean="0">
                <a:solidFill>
                  <a:schemeClr val="tx1"/>
                </a:solidFill>
                <a:latin typeface="+mj-lt"/>
              </a:rPr>
              <a:t>Annual growth rate of the fund for wages and salaries</a:t>
            </a:r>
            <a:endParaRPr lang="en-US" sz="1200" dirty="0">
              <a:solidFill>
                <a:schemeClr val="tx1"/>
              </a:solidFill>
              <a:latin typeface="+mj-lt"/>
            </a:endParaRPr>
          </a:p>
        </p:txBody>
      </p:sp>
      <p:graphicFrame>
        <p:nvGraphicFramePr>
          <p:cNvPr id="22" name="Chart 21"/>
          <p:cNvGraphicFramePr/>
          <p:nvPr>
            <p:extLst/>
          </p:nvPr>
        </p:nvGraphicFramePr>
        <p:xfrm>
          <a:off x="3556274" y="1397930"/>
          <a:ext cx="1988050" cy="1672118"/>
        </p:xfrm>
        <a:graphic>
          <a:graphicData uri="http://schemas.openxmlformats.org/drawingml/2006/chart">
            <c:chart xmlns:c="http://schemas.openxmlformats.org/drawingml/2006/chart" xmlns:r="http://schemas.openxmlformats.org/officeDocument/2006/relationships" r:id="rId3"/>
          </a:graphicData>
        </a:graphic>
      </p:graphicFrame>
      <p:sp>
        <p:nvSpPr>
          <p:cNvPr id="23" name="Inhaltsplatzhalter 4"/>
          <p:cNvSpPr txBox="1">
            <a:spLocks/>
          </p:cNvSpPr>
          <p:nvPr/>
        </p:nvSpPr>
        <p:spPr>
          <a:xfrm>
            <a:off x="3435242" y="3092259"/>
            <a:ext cx="2319290" cy="584775"/>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936"/>
              </a:spcAft>
              <a:buNone/>
            </a:pPr>
            <a:r>
              <a:rPr lang="en-US" sz="1400" b="1" dirty="0" smtClean="0">
                <a:solidFill>
                  <a:schemeClr val="accent2"/>
                </a:solidFill>
                <a:latin typeface="+mj-lt"/>
              </a:rPr>
              <a:t>CORPORATE </a:t>
            </a:r>
            <a:r>
              <a:rPr lang="lt-LT" sz="1400" b="1" dirty="0" smtClean="0">
                <a:solidFill>
                  <a:schemeClr val="accent2"/>
                </a:solidFill>
                <a:latin typeface="+mj-lt"/>
              </a:rPr>
              <a:t>PROFIT </a:t>
            </a:r>
            <a:r>
              <a:rPr lang="en-US" sz="1400" b="1" dirty="0" smtClean="0">
                <a:solidFill>
                  <a:schemeClr val="accent2"/>
                </a:solidFill>
                <a:latin typeface="+mj-lt"/>
              </a:rPr>
              <a:t>TAX</a:t>
            </a:r>
            <a:r>
              <a:rPr lang="en-US" sz="1200" b="1" dirty="0">
                <a:solidFill>
                  <a:schemeClr val="bg1">
                    <a:lumMod val="65000"/>
                  </a:schemeClr>
                </a:solidFill>
                <a:latin typeface="+mj-lt"/>
              </a:rPr>
              <a:t/>
            </a:r>
            <a:br>
              <a:rPr lang="en-US" sz="1200" b="1" dirty="0">
                <a:solidFill>
                  <a:schemeClr val="bg1">
                    <a:lumMod val="65000"/>
                  </a:schemeClr>
                </a:solidFill>
                <a:latin typeface="+mj-lt"/>
              </a:rPr>
            </a:br>
            <a:r>
              <a:rPr lang="en-US" sz="1200" dirty="0" smtClean="0">
                <a:solidFill>
                  <a:schemeClr val="tx1"/>
                </a:solidFill>
                <a:latin typeface="+mj-lt"/>
              </a:rPr>
              <a:t>Annual growth rate of the nominal GDP</a:t>
            </a:r>
            <a:endParaRPr lang="en-US" sz="1200" dirty="0">
              <a:solidFill>
                <a:schemeClr val="tx1"/>
              </a:solidFill>
              <a:latin typeface="+mj-lt"/>
            </a:endParaRPr>
          </a:p>
        </p:txBody>
      </p:sp>
      <p:graphicFrame>
        <p:nvGraphicFramePr>
          <p:cNvPr id="24" name="Chart 23"/>
          <p:cNvGraphicFramePr/>
          <p:nvPr>
            <p:extLst/>
          </p:nvPr>
        </p:nvGraphicFramePr>
        <p:xfrm>
          <a:off x="6468363" y="1397930"/>
          <a:ext cx="1988050" cy="1672118"/>
        </p:xfrm>
        <a:graphic>
          <a:graphicData uri="http://schemas.openxmlformats.org/drawingml/2006/chart">
            <c:chart xmlns:c="http://schemas.openxmlformats.org/drawingml/2006/chart" xmlns:r="http://schemas.openxmlformats.org/officeDocument/2006/relationships" r:id="rId4"/>
          </a:graphicData>
        </a:graphic>
      </p:graphicFrame>
      <p:sp>
        <p:nvSpPr>
          <p:cNvPr id="25" name="Inhaltsplatzhalter 4"/>
          <p:cNvSpPr txBox="1">
            <a:spLocks/>
          </p:cNvSpPr>
          <p:nvPr/>
        </p:nvSpPr>
        <p:spPr>
          <a:xfrm>
            <a:off x="6347331" y="3092259"/>
            <a:ext cx="2230114" cy="584775"/>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936"/>
              </a:spcAft>
              <a:buNone/>
            </a:pPr>
            <a:r>
              <a:rPr lang="en-US" sz="1400" b="1" dirty="0" smtClean="0">
                <a:solidFill>
                  <a:schemeClr val="accent3"/>
                </a:solidFill>
                <a:latin typeface="+mj-lt"/>
              </a:rPr>
              <a:t>VALUE-ADDED TAX</a:t>
            </a:r>
            <a:r>
              <a:rPr lang="en-US" sz="1200" b="1" dirty="0">
                <a:solidFill>
                  <a:schemeClr val="bg1">
                    <a:lumMod val="65000"/>
                  </a:schemeClr>
                </a:solidFill>
                <a:latin typeface="+mj-lt"/>
              </a:rPr>
              <a:t/>
            </a:r>
            <a:br>
              <a:rPr lang="en-US" sz="1200" b="1" dirty="0">
                <a:solidFill>
                  <a:schemeClr val="bg1">
                    <a:lumMod val="65000"/>
                  </a:schemeClr>
                </a:solidFill>
                <a:latin typeface="+mj-lt"/>
              </a:rPr>
            </a:br>
            <a:r>
              <a:rPr lang="en-US" sz="1200" dirty="0" smtClean="0">
                <a:solidFill>
                  <a:schemeClr val="tx1"/>
                </a:solidFill>
                <a:latin typeface="+mj-lt"/>
              </a:rPr>
              <a:t>Annual growth rate of the final consumption expenditure</a:t>
            </a:r>
            <a:endParaRPr lang="en-US" sz="1200" dirty="0">
              <a:solidFill>
                <a:schemeClr val="tx1"/>
              </a:solidFill>
              <a:latin typeface="+mj-lt"/>
            </a:endParaRPr>
          </a:p>
        </p:txBody>
      </p:sp>
      <p:cxnSp>
        <p:nvCxnSpPr>
          <p:cNvPr id="32" name="Straight Connector 31"/>
          <p:cNvCxnSpPr>
            <a:cxnSpLocks/>
          </p:cNvCxnSpPr>
          <p:nvPr/>
        </p:nvCxnSpPr>
        <p:spPr>
          <a:xfrm flipV="1">
            <a:off x="3094254" y="1510078"/>
            <a:ext cx="0" cy="2435201"/>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397149" y="4071501"/>
            <a:ext cx="8336066" cy="59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endParaRPr lang="en-US" dirty="0"/>
          </a:p>
        </p:txBody>
      </p:sp>
      <p:sp>
        <p:nvSpPr>
          <p:cNvPr id="34" name="Inhaltsplatzhalter 4"/>
          <p:cNvSpPr txBox="1">
            <a:spLocks/>
          </p:cNvSpPr>
          <p:nvPr/>
        </p:nvSpPr>
        <p:spPr>
          <a:xfrm>
            <a:off x="566662" y="4155381"/>
            <a:ext cx="8010625" cy="430887"/>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936"/>
              </a:spcAft>
              <a:buNone/>
            </a:pPr>
            <a:r>
              <a:rPr lang="en-GB" sz="1400" b="1" cap="all" dirty="0" smtClean="0">
                <a:latin typeface="+mj-lt"/>
              </a:rPr>
              <a:t>Absolute </a:t>
            </a:r>
            <a:r>
              <a:rPr lang="en-GB" sz="1400" b="1" cap="all" dirty="0">
                <a:latin typeface="+mj-lt"/>
              </a:rPr>
              <a:t>size of </a:t>
            </a:r>
            <a:r>
              <a:rPr lang="en-GB" sz="1400" b="1" cap="all" dirty="0" smtClean="0">
                <a:latin typeface="+mj-lt"/>
              </a:rPr>
              <a:t>tax errors and their DRIVERS</a:t>
            </a:r>
            <a:r>
              <a:rPr lang="en-US" sz="1100" b="1" dirty="0">
                <a:latin typeface="+mj-lt"/>
              </a:rPr>
              <a:t/>
            </a:r>
            <a:br>
              <a:rPr lang="en-US" sz="1100" b="1" dirty="0">
                <a:latin typeface="+mj-lt"/>
              </a:rPr>
            </a:br>
            <a:r>
              <a:rPr lang="en-US" sz="1400" dirty="0" smtClean="0">
                <a:latin typeface="+mj-lt"/>
              </a:rPr>
              <a:t>An average contribution of the macroeconomic driver to the absolute size of tax error</a:t>
            </a:r>
            <a:endParaRPr lang="en-US" sz="1200" dirty="0">
              <a:latin typeface="+mj-lt"/>
            </a:endParaRPr>
          </a:p>
        </p:txBody>
      </p:sp>
      <p:sp>
        <p:nvSpPr>
          <p:cNvPr id="16"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17" name="Text Placeholder 2"/>
          <p:cNvSpPr txBox="1">
            <a:spLocks/>
          </p:cNvSpPr>
          <p:nvPr/>
        </p:nvSpPr>
        <p:spPr>
          <a:xfrm>
            <a:off x="208923" y="980479"/>
            <a:ext cx="8368364"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The Contribution of Macroeconomic Drivers:</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Tree>
    <p:extLst>
      <p:ext uri="{BB962C8B-B14F-4D97-AF65-F5344CB8AC3E}">
        <p14:creationId xmlns:p14="http://schemas.microsoft.com/office/powerpoint/2010/main" val="119716423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p:nvPr>
            <p:extLst/>
          </p:nvPr>
        </p:nvGraphicFramePr>
        <p:xfrm>
          <a:off x="644185" y="1397930"/>
          <a:ext cx="1988050" cy="1672118"/>
        </p:xfrm>
        <a:graphic>
          <a:graphicData uri="http://schemas.openxmlformats.org/drawingml/2006/chart">
            <c:chart xmlns:c="http://schemas.openxmlformats.org/drawingml/2006/chart" xmlns:r="http://schemas.openxmlformats.org/officeDocument/2006/relationships" r:id="rId2"/>
          </a:graphicData>
        </a:graphic>
      </p:graphicFrame>
      <p:cxnSp>
        <p:nvCxnSpPr>
          <p:cNvPr id="14" name="Straight Connector 13"/>
          <p:cNvCxnSpPr>
            <a:cxnSpLocks/>
          </p:cNvCxnSpPr>
          <p:nvPr/>
        </p:nvCxnSpPr>
        <p:spPr>
          <a:xfrm flipV="1">
            <a:off x="6006343" y="1510078"/>
            <a:ext cx="0" cy="2435201"/>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Inhaltsplatzhalter 4"/>
          <p:cNvSpPr txBox="1">
            <a:spLocks/>
          </p:cNvSpPr>
          <p:nvPr/>
        </p:nvSpPr>
        <p:spPr>
          <a:xfrm>
            <a:off x="523153" y="3092259"/>
            <a:ext cx="2230114" cy="400110"/>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936"/>
              </a:spcAft>
              <a:buNone/>
            </a:pPr>
            <a:r>
              <a:rPr lang="en-US" sz="1400" b="1" dirty="0" smtClean="0">
                <a:solidFill>
                  <a:schemeClr val="accent1"/>
                </a:solidFill>
                <a:latin typeface="+mj-lt"/>
              </a:rPr>
              <a:t>PERSONAL INCOME TAX</a:t>
            </a:r>
            <a:r>
              <a:rPr lang="en-US" sz="1200" b="1" dirty="0" smtClean="0">
                <a:solidFill>
                  <a:schemeClr val="accent1"/>
                </a:solidFill>
                <a:latin typeface="+mj-lt"/>
              </a:rPr>
              <a:t/>
            </a:r>
            <a:br>
              <a:rPr lang="en-US" sz="1200" b="1" dirty="0" smtClean="0">
                <a:solidFill>
                  <a:schemeClr val="accent1"/>
                </a:solidFill>
                <a:latin typeface="+mj-lt"/>
              </a:rPr>
            </a:br>
            <a:endParaRPr lang="en-US" sz="1200" dirty="0">
              <a:solidFill>
                <a:schemeClr val="tx1"/>
              </a:solidFill>
              <a:latin typeface="+mj-lt"/>
            </a:endParaRPr>
          </a:p>
        </p:txBody>
      </p:sp>
      <p:graphicFrame>
        <p:nvGraphicFramePr>
          <p:cNvPr id="22" name="Chart 21"/>
          <p:cNvGraphicFramePr/>
          <p:nvPr>
            <p:extLst/>
          </p:nvPr>
        </p:nvGraphicFramePr>
        <p:xfrm>
          <a:off x="3556274" y="1397930"/>
          <a:ext cx="1988050" cy="1672118"/>
        </p:xfrm>
        <a:graphic>
          <a:graphicData uri="http://schemas.openxmlformats.org/drawingml/2006/chart">
            <c:chart xmlns:c="http://schemas.openxmlformats.org/drawingml/2006/chart" xmlns:r="http://schemas.openxmlformats.org/officeDocument/2006/relationships" r:id="rId3"/>
          </a:graphicData>
        </a:graphic>
      </p:graphicFrame>
      <p:sp>
        <p:nvSpPr>
          <p:cNvPr id="23" name="Inhaltsplatzhalter 4"/>
          <p:cNvSpPr txBox="1">
            <a:spLocks/>
          </p:cNvSpPr>
          <p:nvPr/>
        </p:nvSpPr>
        <p:spPr>
          <a:xfrm>
            <a:off x="3435242" y="3092259"/>
            <a:ext cx="2319290" cy="400110"/>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936"/>
              </a:spcAft>
              <a:buNone/>
            </a:pPr>
            <a:r>
              <a:rPr lang="en-US" sz="1400" b="1" dirty="0" smtClean="0">
                <a:solidFill>
                  <a:schemeClr val="accent2"/>
                </a:solidFill>
                <a:latin typeface="+mj-lt"/>
              </a:rPr>
              <a:t>CORPORATE </a:t>
            </a:r>
            <a:r>
              <a:rPr lang="lt-LT" sz="1400" b="1" dirty="0" smtClean="0">
                <a:solidFill>
                  <a:schemeClr val="accent2"/>
                </a:solidFill>
                <a:latin typeface="+mj-lt"/>
              </a:rPr>
              <a:t>INCOME </a:t>
            </a:r>
            <a:r>
              <a:rPr lang="en-US" sz="1400" b="1" dirty="0" smtClean="0">
                <a:solidFill>
                  <a:schemeClr val="accent2"/>
                </a:solidFill>
                <a:latin typeface="+mj-lt"/>
              </a:rPr>
              <a:t>TAX</a:t>
            </a:r>
            <a:r>
              <a:rPr lang="en-US" sz="1200" b="1" dirty="0">
                <a:solidFill>
                  <a:schemeClr val="bg1">
                    <a:lumMod val="65000"/>
                  </a:schemeClr>
                </a:solidFill>
                <a:latin typeface="+mj-lt"/>
              </a:rPr>
              <a:t/>
            </a:r>
            <a:br>
              <a:rPr lang="en-US" sz="1200" b="1" dirty="0">
                <a:solidFill>
                  <a:schemeClr val="bg1">
                    <a:lumMod val="65000"/>
                  </a:schemeClr>
                </a:solidFill>
                <a:latin typeface="+mj-lt"/>
              </a:rPr>
            </a:br>
            <a:endParaRPr lang="en-US" sz="1200" dirty="0">
              <a:solidFill>
                <a:schemeClr val="tx1"/>
              </a:solidFill>
              <a:latin typeface="+mj-lt"/>
            </a:endParaRPr>
          </a:p>
        </p:txBody>
      </p:sp>
      <p:graphicFrame>
        <p:nvGraphicFramePr>
          <p:cNvPr id="24" name="Chart 23"/>
          <p:cNvGraphicFramePr/>
          <p:nvPr>
            <p:extLst/>
          </p:nvPr>
        </p:nvGraphicFramePr>
        <p:xfrm>
          <a:off x="6468363" y="1397930"/>
          <a:ext cx="1988050" cy="1672118"/>
        </p:xfrm>
        <a:graphic>
          <a:graphicData uri="http://schemas.openxmlformats.org/drawingml/2006/chart">
            <c:chart xmlns:c="http://schemas.openxmlformats.org/drawingml/2006/chart" xmlns:r="http://schemas.openxmlformats.org/officeDocument/2006/relationships" r:id="rId4"/>
          </a:graphicData>
        </a:graphic>
      </p:graphicFrame>
      <p:sp>
        <p:nvSpPr>
          <p:cNvPr id="25" name="Inhaltsplatzhalter 4"/>
          <p:cNvSpPr txBox="1">
            <a:spLocks/>
          </p:cNvSpPr>
          <p:nvPr/>
        </p:nvSpPr>
        <p:spPr>
          <a:xfrm>
            <a:off x="6347331" y="3092259"/>
            <a:ext cx="2230114" cy="430887"/>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936"/>
              </a:spcAft>
              <a:buNone/>
            </a:pPr>
            <a:r>
              <a:rPr lang="en-US" sz="1400" b="1" dirty="0" smtClean="0">
                <a:solidFill>
                  <a:schemeClr val="accent3"/>
                </a:solidFill>
                <a:latin typeface="+mj-lt"/>
              </a:rPr>
              <a:t>VALUE-ADDED TAX</a:t>
            </a:r>
            <a:r>
              <a:rPr lang="en-US" sz="1400" b="1" dirty="0">
                <a:solidFill>
                  <a:schemeClr val="bg1">
                    <a:lumMod val="65000"/>
                  </a:schemeClr>
                </a:solidFill>
                <a:latin typeface="+mj-lt"/>
              </a:rPr>
              <a:t/>
            </a:r>
            <a:br>
              <a:rPr lang="en-US" sz="1400" b="1" dirty="0">
                <a:solidFill>
                  <a:schemeClr val="bg1">
                    <a:lumMod val="65000"/>
                  </a:schemeClr>
                </a:solidFill>
                <a:latin typeface="+mj-lt"/>
              </a:rPr>
            </a:br>
            <a:endParaRPr lang="en-US" sz="1400" dirty="0">
              <a:solidFill>
                <a:schemeClr val="tx1"/>
              </a:solidFill>
              <a:latin typeface="+mj-lt"/>
            </a:endParaRPr>
          </a:p>
        </p:txBody>
      </p:sp>
      <p:cxnSp>
        <p:nvCxnSpPr>
          <p:cNvPr id="32" name="Straight Connector 31"/>
          <p:cNvCxnSpPr>
            <a:cxnSpLocks/>
          </p:cNvCxnSpPr>
          <p:nvPr/>
        </p:nvCxnSpPr>
        <p:spPr>
          <a:xfrm flipV="1">
            <a:off x="3094254" y="1510078"/>
            <a:ext cx="0" cy="2435201"/>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397149" y="4071501"/>
            <a:ext cx="8336066" cy="59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endParaRPr lang="en-US" dirty="0"/>
          </a:p>
        </p:txBody>
      </p:sp>
      <p:sp>
        <p:nvSpPr>
          <p:cNvPr id="34" name="Inhaltsplatzhalter 4"/>
          <p:cNvSpPr txBox="1">
            <a:spLocks/>
          </p:cNvSpPr>
          <p:nvPr/>
        </p:nvSpPr>
        <p:spPr>
          <a:xfrm>
            <a:off x="566662" y="4155381"/>
            <a:ext cx="8010625" cy="430887"/>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936"/>
              </a:spcAft>
              <a:buNone/>
            </a:pPr>
            <a:r>
              <a:rPr lang="en-GB" sz="1400" b="1" cap="all" dirty="0" smtClean="0">
                <a:latin typeface="+mj-lt"/>
              </a:rPr>
              <a:t>Absolute </a:t>
            </a:r>
            <a:r>
              <a:rPr lang="en-GB" sz="1400" b="1" cap="all" dirty="0">
                <a:latin typeface="+mj-lt"/>
              </a:rPr>
              <a:t>size of </a:t>
            </a:r>
            <a:r>
              <a:rPr lang="en-GB" sz="1400" b="1" cap="all" dirty="0" smtClean="0">
                <a:latin typeface="+mj-lt"/>
              </a:rPr>
              <a:t>tax errors and their DRIVERS</a:t>
            </a:r>
            <a:r>
              <a:rPr lang="en-US" sz="1100" b="1" dirty="0">
                <a:latin typeface="+mj-lt"/>
              </a:rPr>
              <a:t/>
            </a:r>
            <a:br>
              <a:rPr lang="en-US" sz="1100" b="1" dirty="0">
                <a:latin typeface="+mj-lt"/>
              </a:rPr>
            </a:br>
            <a:r>
              <a:rPr lang="en-US" sz="1400" dirty="0" smtClean="0">
                <a:latin typeface="+mj-lt"/>
              </a:rPr>
              <a:t>An average contribution of the starting point to the absolute size of tax</a:t>
            </a:r>
            <a:r>
              <a:rPr lang="lt-LT" sz="1400" dirty="0" smtClean="0">
                <a:latin typeface="+mj-lt"/>
              </a:rPr>
              <a:t> </a:t>
            </a:r>
            <a:r>
              <a:rPr lang="lt-LT" sz="1400" dirty="0" err="1" smtClean="0">
                <a:latin typeface="+mj-lt"/>
              </a:rPr>
              <a:t>forecasting</a:t>
            </a:r>
            <a:r>
              <a:rPr lang="en-US" sz="1400" dirty="0" smtClean="0">
                <a:latin typeface="+mj-lt"/>
              </a:rPr>
              <a:t> error</a:t>
            </a:r>
            <a:endParaRPr lang="en-US" sz="1200" dirty="0">
              <a:latin typeface="+mj-lt"/>
            </a:endParaRPr>
          </a:p>
        </p:txBody>
      </p:sp>
      <p:sp>
        <p:nvSpPr>
          <p:cNvPr id="16"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17" name="Text Placeholder 2"/>
          <p:cNvSpPr txBox="1">
            <a:spLocks/>
          </p:cNvSpPr>
          <p:nvPr/>
        </p:nvSpPr>
        <p:spPr>
          <a:xfrm>
            <a:off x="208923" y="980479"/>
            <a:ext cx="8368364"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The Contribution of the Starting Point:</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Tree>
    <p:extLst>
      <p:ext uri="{BB962C8B-B14F-4D97-AF65-F5344CB8AC3E}">
        <p14:creationId xmlns:p14="http://schemas.microsoft.com/office/powerpoint/2010/main" val="3779265992"/>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397149" y="4071501"/>
            <a:ext cx="8336066" cy="59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endParaRPr lang="en-US" dirty="0"/>
          </a:p>
        </p:txBody>
      </p:sp>
      <p:sp>
        <p:nvSpPr>
          <p:cNvPr id="34" name="Inhaltsplatzhalter 4"/>
          <p:cNvSpPr txBox="1">
            <a:spLocks/>
          </p:cNvSpPr>
          <p:nvPr/>
        </p:nvSpPr>
        <p:spPr>
          <a:xfrm>
            <a:off x="566662" y="4155381"/>
            <a:ext cx="8010625" cy="430887"/>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936"/>
              </a:spcAft>
              <a:buNone/>
            </a:pPr>
            <a:r>
              <a:rPr lang="en-GB" sz="1400" b="1" cap="all" dirty="0" smtClean="0">
                <a:latin typeface="+mj-lt"/>
              </a:rPr>
              <a:t>Absolute </a:t>
            </a:r>
            <a:r>
              <a:rPr lang="en-GB" sz="1400" b="1" cap="all" dirty="0">
                <a:latin typeface="+mj-lt"/>
              </a:rPr>
              <a:t>size of </a:t>
            </a:r>
            <a:r>
              <a:rPr lang="en-GB" sz="1400" b="1" cap="all" dirty="0" smtClean="0">
                <a:latin typeface="+mj-lt"/>
              </a:rPr>
              <a:t>tax errors and their DRIVERS</a:t>
            </a:r>
            <a:r>
              <a:rPr lang="en-US" sz="1100" b="1" dirty="0">
                <a:latin typeface="+mj-lt"/>
              </a:rPr>
              <a:t/>
            </a:r>
            <a:br>
              <a:rPr lang="en-US" sz="1100" b="1" dirty="0">
                <a:latin typeface="+mj-lt"/>
              </a:rPr>
            </a:br>
            <a:r>
              <a:rPr lang="en-US" sz="1400" dirty="0" smtClean="0">
                <a:latin typeface="+mj-lt"/>
              </a:rPr>
              <a:t>An average contribution of the starting point to the absolute size of tax </a:t>
            </a:r>
            <a:r>
              <a:rPr lang="lt-LT" sz="1400" dirty="0" err="1" smtClean="0">
                <a:latin typeface="+mj-lt"/>
              </a:rPr>
              <a:t>forecasting</a:t>
            </a:r>
            <a:r>
              <a:rPr lang="lt-LT" sz="1400" dirty="0" smtClean="0">
                <a:latin typeface="+mj-lt"/>
              </a:rPr>
              <a:t> </a:t>
            </a:r>
            <a:r>
              <a:rPr lang="en-US" sz="1400" dirty="0" smtClean="0">
                <a:latin typeface="+mj-lt"/>
              </a:rPr>
              <a:t>error</a:t>
            </a:r>
            <a:endParaRPr lang="en-US" sz="1200" dirty="0">
              <a:latin typeface="+mj-lt"/>
            </a:endParaRPr>
          </a:p>
        </p:txBody>
      </p:sp>
      <p:sp>
        <p:nvSpPr>
          <p:cNvPr id="16"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17" name="Text Placeholder 2"/>
          <p:cNvSpPr txBox="1">
            <a:spLocks/>
          </p:cNvSpPr>
          <p:nvPr/>
        </p:nvSpPr>
        <p:spPr>
          <a:xfrm>
            <a:off x="208922" y="980479"/>
            <a:ext cx="8676845"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About </a:t>
            </a:r>
            <a:r>
              <a:rPr lang="en-GB" dirty="0">
                <a:solidFill>
                  <a:srgbClr val="00244D"/>
                </a:solidFill>
                <a:latin typeface="Arimo" panose="020B0604020202020204" pitchFamily="34" charset="0"/>
                <a:ea typeface="Arimo" panose="020B0604020202020204" pitchFamily="34" charset="0"/>
                <a:cs typeface="Arimo" panose="020B0604020202020204" pitchFamily="34" charset="0"/>
              </a:rPr>
              <a:t>30 % of the </a:t>
            </a: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Excise </a:t>
            </a:r>
            <a:r>
              <a:rPr lang="en-GB" dirty="0">
                <a:solidFill>
                  <a:srgbClr val="00244D"/>
                </a:solidFill>
                <a:latin typeface="Arimo" panose="020B0604020202020204" pitchFamily="34" charset="0"/>
                <a:ea typeface="Arimo" panose="020B0604020202020204" pitchFamily="34" charset="0"/>
                <a:cs typeface="Arimo" panose="020B0604020202020204" pitchFamily="34" charset="0"/>
              </a:rPr>
              <a:t>D</a:t>
            </a: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uties Errors Are Due </a:t>
            </a:r>
            <a:r>
              <a:rPr lang="en-GB" dirty="0">
                <a:solidFill>
                  <a:srgbClr val="00244D"/>
                </a:solidFill>
                <a:latin typeface="Arimo" panose="020B0604020202020204" pitchFamily="34" charset="0"/>
                <a:ea typeface="Arimo" panose="020B0604020202020204" pitchFamily="34" charset="0"/>
                <a:cs typeface="Arimo" panose="020B0604020202020204" pitchFamily="34" charset="0"/>
              </a:rPr>
              <a:t>to the </a:t>
            </a: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Starting </a:t>
            </a:r>
            <a:r>
              <a:rPr lang="en-GB" dirty="0">
                <a:solidFill>
                  <a:srgbClr val="00244D"/>
                </a:solidFill>
                <a:latin typeface="Arimo" panose="020B0604020202020204" pitchFamily="34" charset="0"/>
                <a:ea typeface="Arimo" panose="020B0604020202020204" pitchFamily="34" charset="0"/>
                <a:cs typeface="Arimo" panose="020B0604020202020204" pitchFamily="34" charset="0"/>
              </a:rPr>
              <a:t>P</a:t>
            </a: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oint</a:t>
            </a:r>
            <a:endParaRPr lang="en-GB"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grpSp>
        <p:nvGrpSpPr>
          <p:cNvPr id="2" name="Grupė 1"/>
          <p:cNvGrpSpPr/>
          <p:nvPr/>
        </p:nvGrpSpPr>
        <p:grpSpPr>
          <a:xfrm>
            <a:off x="237804" y="1330569"/>
            <a:ext cx="8562846" cy="1460220"/>
            <a:chOff x="315722" y="1289914"/>
            <a:chExt cx="8562846" cy="1460220"/>
          </a:xfrm>
        </p:grpSpPr>
        <p:graphicFrame>
          <p:nvGraphicFramePr>
            <p:cNvPr id="15" name="Chart 10"/>
            <p:cNvGraphicFramePr/>
            <p:nvPr>
              <p:extLst>
                <p:ext uri="{D42A27DB-BD31-4B8C-83A1-F6EECF244321}">
                  <p14:modId xmlns:p14="http://schemas.microsoft.com/office/powerpoint/2010/main" val="2408359876"/>
                </p:ext>
              </p:extLst>
            </p:nvPr>
          </p:nvGraphicFramePr>
          <p:xfrm>
            <a:off x="678983" y="1292741"/>
            <a:ext cx="1513151" cy="1237131"/>
          </p:xfrm>
          <a:graphic>
            <a:graphicData uri="http://schemas.openxmlformats.org/drawingml/2006/chart">
              <c:chart xmlns:c="http://schemas.openxmlformats.org/drawingml/2006/chart" xmlns:r="http://schemas.openxmlformats.org/officeDocument/2006/relationships" r:id="rId2"/>
            </a:graphicData>
          </a:graphic>
        </p:graphicFrame>
        <p:sp>
          <p:nvSpPr>
            <p:cNvPr id="18" name="Inhaltsplatzhalter 4"/>
            <p:cNvSpPr txBox="1">
              <a:spLocks/>
            </p:cNvSpPr>
            <p:nvPr/>
          </p:nvSpPr>
          <p:spPr>
            <a:xfrm>
              <a:off x="315722" y="2380802"/>
              <a:ext cx="2230114" cy="369332"/>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0"/>
                </a:spcAft>
                <a:buNone/>
              </a:pPr>
              <a:r>
                <a:rPr lang="lt-LT" sz="1200" b="1" dirty="0" smtClean="0">
                  <a:solidFill>
                    <a:srgbClr val="00244D"/>
                  </a:solidFill>
                  <a:latin typeface="Arimo" panose="020B0604020202020204" pitchFamily="34" charset="0"/>
                  <a:ea typeface="Arimo" panose="020B0604020202020204" pitchFamily="34" charset="0"/>
                  <a:cs typeface="Arimo" panose="020B0604020202020204" pitchFamily="34" charset="0"/>
                </a:rPr>
                <a:t>WINES AND OTHER FERMENTED SPIRITS</a:t>
              </a:r>
            </a:p>
          </p:txBody>
        </p:sp>
        <p:sp>
          <p:nvSpPr>
            <p:cNvPr id="19" name="Inhaltsplatzhalter 4"/>
            <p:cNvSpPr txBox="1">
              <a:spLocks/>
            </p:cNvSpPr>
            <p:nvPr/>
          </p:nvSpPr>
          <p:spPr>
            <a:xfrm>
              <a:off x="2403610" y="2460383"/>
              <a:ext cx="2230114" cy="184666"/>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900"/>
                </a:spcAft>
                <a:buNone/>
              </a:pPr>
              <a:r>
                <a:rPr lang="lt-LT" sz="1200" b="1" dirty="0" smtClean="0">
                  <a:solidFill>
                    <a:srgbClr val="47ABD9"/>
                  </a:solidFill>
                  <a:latin typeface="Arimo" panose="020B0604020202020204" pitchFamily="34" charset="0"/>
                  <a:ea typeface="Arimo" panose="020B0604020202020204" pitchFamily="34" charset="0"/>
                  <a:cs typeface="Arimo" panose="020B0604020202020204" pitchFamily="34" charset="0"/>
                </a:rPr>
                <a:t>ETH</a:t>
              </a:r>
              <a:r>
                <a:rPr lang="en-US" sz="1200" b="1" dirty="0" smtClean="0">
                  <a:solidFill>
                    <a:srgbClr val="47ABD9"/>
                  </a:solidFill>
                  <a:latin typeface="Arimo" panose="020B0604020202020204" pitchFamily="34" charset="0"/>
                  <a:ea typeface="Arimo" panose="020B0604020202020204" pitchFamily="34" charset="0"/>
                  <a:cs typeface="Arimo" panose="020B0604020202020204" pitchFamily="34" charset="0"/>
                </a:rPr>
                <a:t>Y</a:t>
              </a:r>
              <a:r>
                <a:rPr lang="lt-LT" sz="1200" b="1" dirty="0" smtClean="0">
                  <a:solidFill>
                    <a:srgbClr val="47ABD9"/>
                  </a:solidFill>
                  <a:latin typeface="Arimo" panose="020B0604020202020204" pitchFamily="34" charset="0"/>
                  <a:ea typeface="Arimo" panose="020B0604020202020204" pitchFamily="34" charset="0"/>
                  <a:cs typeface="Arimo" panose="020B0604020202020204" pitchFamily="34" charset="0"/>
                </a:rPr>
                <a:t>L</a:t>
              </a:r>
              <a:endParaRPr lang="lt-LT" sz="1200" b="1" dirty="0" smtClean="0">
                <a:solidFill>
                  <a:srgbClr val="47ABD9"/>
                </a:solidFill>
                <a:latin typeface="Arimo" panose="020B0604020202020204" pitchFamily="34" charset="0"/>
                <a:ea typeface="Arimo" panose="020B0604020202020204" pitchFamily="34" charset="0"/>
                <a:cs typeface="Arimo" panose="020B0604020202020204" pitchFamily="34" charset="0"/>
              </a:endParaRPr>
            </a:p>
          </p:txBody>
        </p:sp>
        <p:graphicFrame>
          <p:nvGraphicFramePr>
            <p:cNvPr id="21" name="Chart 10"/>
            <p:cNvGraphicFramePr/>
            <p:nvPr>
              <p:extLst>
                <p:ext uri="{D42A27DB-BD31-4B8C-83A1-F6EECF244321}">
                  <p14:modId xmlns:p14="http://schemas.microsoft.com/office/powerpoint/2010/main" val="2636319413"/>
                </p:ext>
              </p:extLst>
            </p:nvPr>
          </p:nvGraphicFramePr>
          <p:xfrm>
            <a:off x="2713029" y="1289914"/>
            <a:ext cx="1513151" cy="12371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Chart 10"/>
            <p:cNvGraphicFramePr/>
            <p:nvPr>
              <p:extLst>
                <p:ext uri="{D42A27DB-BD31-4B8C-83A1-F6EECF244321}">
                  <p14:modId xmlns:p14="http://schemas.microsoft.com/office/powerpoint/2010/main" val="3388543098"/>
                </p:ext>
              </p:extLst>
            </p:nvPr>
          </p:nvGraphicFramePr>
          <p:xfrm>
            <a:off x="4827193" y="1315585"/>
            <a:ext cx="1513151" cy="1237131"/>
          </p:xfrm>
          <a:graphic>
            <a:graphicData uri="http://schemas.openxmlformats.org/drawingml/2006/chart">
              <c:chart xmlns:c="http://schemas.openxmlformats.org/drawingml/2006/chart" xmlns:r="http://schemas.openxmlformats.org/officeDocument/2006/relationships" r:id="rId4"/>
            </a:graphicData>
          </a:graphic>
        </p:graphicFrame>
        <p:sp>
          <p:nvSpPr>
            <p:cNvPr id="27" name="Inhaltsplatzhalter 4"/>
            <p:cNvSpPr txBox="1">
              <a:spLocks/>
            </p:cNvSpPr>
            <p:nvPr/>
          </p:nvSpPr>
          <p:spPr>
            <a:xfrm>
              <a:off x="4519083" y="2446536"/>
              <a:ext cx="2230114" cy="184666"/>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0"/>
                </a:spcAft>
                <a:buNone/>
              </a:pPr>
              <a:r>
                <a:rPr lang="en-US" sz="1200" b="1" dirty="0" smtClean="0">
                  <a:solidFill>
                    <a:srgbClr val="C00000"/>
                  </a:solidFill>
                  <a:latin typeface="Arimo" panose="020B0604020202020204" pitchFamily="34" charset="0"/>
                  <a:ea typeface="Arimo" panose="020B0604020202020204" pitchFamily="34" charset="0"/>
                  <a:cs typeface="Arimo" panose="020B0604020202020204" pitchFamily="34" charset="0"/>
                </a:rPr>
                <a:t>BEER</a:t>
              </a:r>
              <a:endParaRPr lang="lt-LT" sz="1200" b="1" dirty="0" smtClean="0">
                <a:solidFill>
                  <a:srgbClr val="C00000"/>
                </a:solidFill>
                <a:latin typeface="Arimo" panose="020B0604020202020204" pitchFamily="34" charset="0"/>
                <a:ea typeface="Arimo" panose="020B0604020202020204" pitchFamily="34" charset="0"/>
                <a:cs typeface="Arimo" panose="020B0604020202020204" pitchFamily="34" charset="0"/>
              </a:endParaRPr>
            </a:p>
          </p:txBody>
        </p:sp>
        <p:graphicFrame>
          <p:nvGraphicFramePr>
            <p:cNvPr id="28" name="Chart 10"/>
            <p:cNvGraphicFramePr/>
            <p:nvPr>
              <p:extLst>
                <p:ext uri="{D42A27DB-BD31-4B8C-83A1-F6EECF244321}">
                  <p14:modId xmlns:p14="http://schemas.microsoft.com/office/powerpoint/2010/main" val="2852193986"/>
                </p:ext>
              </p:extLst>
            </p:nvPr>
          </p:nvGraphicFramePr>
          <p:xfrm>
            <a:off x="7009271" y="1311829"/>
            <a:ext cx="1513151" cy="1237131"/>
          </p:xfrm>
          <a:graphic>
            <a:graphicData uri="http://schemas.openxmlformats.org/drawingml/2006/chart">
              <c:chart xmlns:c="http://schemas.openxmlformats.org/drawingml/2006/chart" xmlns:r="http://schemas.openxmlformats.org/officeDocument/2006/relationships" r:id="rId5"/>
            </a:graphicData>
          </a:graphic>
        </p:graphicFrame>
        <p:sp>
          <p:nvSpPr>
            <p:cNvPr id="29" name="Inhaltsplatzhalter 4"/>
            <p:cNvSpPr txBox="1">
              <a:spLocks/>
            </p:cNvSpPr>
            <p:nvPr/>
          </p:nvSpPr>
          <p:spPr>
            <a:xfrm>
              <a:off x="6648454" y="2446536"/>
              <a:ext cx="2230114" cy="184666"/>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0"/>
                </a:spcAft>
                <a:buNone/>
              </a:pPr>
              <a:r>
                <a:rPr lang="lt-LT" sz="1200" b="1" dirty="0" smtClean="0">
                  <a:solidFill>
                    <a:srgbClr val="666261"/>
                  </a:solidFill>
                  <a:latin typeface="Arimo" panose="020B0604020202020204" pitchFamily="34" charset="0"/>
                  <a:ea typeface="Arimo" panose="020B0604020202020204" pitchFamily="34" charset="0"/>
                  <a:cs typeface="Arimo" panose="020B0604020202020204" pitchFamily="34" charset="0"/>
                </a:rPr>
                <a:t>CIGARETTES</a:t>
              </a:r>
            </a:p>
          </p:txBody>
        </p:sp>
      </p:grpSp>
      <p:grpSp>
        <p:nvGrpSpPr>
          <p:cNvPr id="3" name="Grupė 2"/>
          <p:cNvGrpSpPr/>
          <p:nvPr/>
        </p:nvGrpSpPr>
        <p:grpSpPr>
          <a:xfrm>
            <a:off x="1353297" y="2634363"/>
            <a:ext cx="6437353" cy="1353265"/>
            <a:chOff x="1551390" y="2571816"/>
            <a:chExt cx="6437353" cy="1353265"/>
          </a:xfrm>
        </p:grpSpPr>
        <p:graphicFrame>
          <p:nvGraphicFramePr>
            <p:cNvPr id="30" name="Chart 10"/>
            <p:cNvGraphicFramePr/>
            <p:nvPr>
              <p:extLst>
                <p:ext uri="{D42A27DB-BD31-4B8C-83A1-F6EECF244321}">
                  <p14:modId xmlns:p14="http://schemas.microsoft.com/office/powerpoint/2010/main" val="2641427811"/>
                </p:ext>
              </p:extLst>
            </p:nvPr>
          </p:nvGraphicFramePr>
          <p:xfrm>
            <a:off x="1905713" y="2571816"/>
            <a:ext cx="1513151" cy="123713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1" name="Chart 10"/>
            <p:cNvGraphicFramePr/>
            <p:nvPr>
              <p:extLst>
                <p:ext uri="{D42A27DB-BD31-4B8C-83A1-F6EECF244321}">
                  <p14:modId xmlns:p14="http://schemas.microsoft.com/office/powerpoint/2010/main" val="1418569334"/>
                </p:ext>
              </p:extLst>
            </p:nvPr>
          </p:nvGraphicFramePr>
          <p:xfrm>
            <a:off x="3960745" y="2571817"/>
            <a:ext cx="1513151" cy="1237131"/>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5" name="Chart 10"/>
            <p:cNvGraphicFramePr/>
            <p:nvPr>
              <p:extLst>
                <p:ext uri="{D42A27DB-BD31-4B8C-83A1-F6EECF244321}">
                  <p14:modId xmlns:p14="http://schemas.microsoft.com/office/powerpoint/2010/main" val="978144726"/>
                </p:ext>
              </p:extLst>
            </p:nvPr>
          </p:nvGraphicFramePr>
          <p:xfrm>
            <a:off x="6117111" y="2579344"/>
            <a:ext cx="1513151" cy="1237131"/>
          </p:xfrm>
          <a:graphic>
            <a:graphicData uri="http://schemas.openxmlformats.org/drawingml/2006/chart">
              <c:chart xmlns:c="http://schemas.openxmlformats.org/drawingml/2006/chart" xmlns:r="http://schemas.openxmlformats.org/officeDocument/2006/relationships" r:id="rId8"/>
            </a:graphicData>
          </a:graphic>
        </p:graphicFrame>
        <p:sp>
          <p:nvSpPr>
            <p:cNvPr id="36" name="Inhaltsplatzhalter 4"/>
            <p:cNvSpPr txBox="1">
              <a:spLocks/>
            </p:cNvSpPr>
            <p:nvPr/>
          </p:nvSpPr>
          <p:spPr>
            <a:xfrm>
              <a:off x="1551390" y="3736673"/>
              <a:ext cx="2230114" cy="184666"/>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0"/>
                </a:spcAft>
                <a:buNone/>
              </a:pPr>
              <a:r>
                <a:rPr lang="lt-LT" sz="1200" b="1" dirty="0" smtClean="0">
                  <a:solidFill>
                    <a:schemeClr val="tx2"/>
                  </a:solidFill>
                  <a:latin typeface="Arimo" panose="020B0604020202020204" pitchFamily="34" charset="0"/>
                  <a:ea typeface="Arimo" panose="020B0604020202020204" pitchFamily="34" charset="0"/>
                  <a:cs typeface="Arimo" panose="020B0604020202020204" pitchFamily="34" charset="0"/>
                </a:rPr>
                <a:t>PETROL FUEL</a:t>
              </a:r>
            </a:p>
          </p:txBody>
        </p:sp>
        <p:sp>
          <p:nvSpPr>
            <p:cNvPr id="37" name="Inhaltsplatzhalter 4"/>
            <p:cNvSpPr txBox="1">
              <a:spLocks/>
            </p:cNvSpPr>
            <p:nvPr/>
          </p:nvSpPr>
          <p:spPr>
            <a:xfrm>
              <a:off x="3602263" y="3740415"/>
              <a:ext cx="2230114" cy="184666"/>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0"/>
                </a:spcAft>
                <a:buNone/>
              </a:pPr>
              <a:r>
                <a:rPr lang="lt-LT" sz="1200" b="1" dirty="0" smtClean="0">
                  <a:solidFill>
                    <a:schemeClr val="accent2">
                      <a:lumMod val="50000"/>
                    </a:schemeClr>
                  </a:solidFill>
                  <a:latin typeface="Arimo" panose="020B0604020202020204" pitchFamily="34" charset="0"/>
                  <a:ea typeface="Arimo" panose="020B0604020202020204" pitchFamily="34" charset="0"/>
                  <a:cs typeface="Arimo" panose="020B0604020202020204" pitchFamily="34" charset="0"/>
                </a:rPr>
                <a:t>DIESEL FUEL</a:t>
              </a:r>
            </a:p>
          </p:txBody>
        </p:sp>
        <p:sp>
          <p:nvSpPr>
            <p:cNvPr id="38" name="Inhaltsplatzhalter 4"/>
            <p:cNvSpPr txBox="1">
              <a:spLocks/>
            </p:cNvSpPr>
            <p:nvPr/>
          </p:nvSpPr>
          <p:spPr>
            <a:xfrm>
              <a:off x="5758629" y="3740415"/>
              <a:ext cx="2230114" cy="184666"/>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0"/>
                </a:spcAft>
                <a:buNone/>
              </a:pPr>
              <a:r>
                <a:rPr lang="lt-LT" sz="1200" b="1" dirty="0" smtClean="0">
                  <a:solidFill>
                    <a:schemeClr val="tx2">
                      <a:lumMod val="40000"/>
                      <a:lumOff val="60000"/>
                    </a:schemeClr>
                  </a:solidFill>
                  <a:latin typeface="Arimo" panose="020B0604020202020204" pitchFamily="34" charset="0"/>
                  <a:ea typeface="Arimo" panose="020B0604020202020204" pitchFamily="34" charset="0"/>
                  <a:cs typeface="Arimo" panose="020B0604020202020204" pitchFamily="34" charset="0"/>
                </a:rPr>
                <a:t>LIQUIFIED GAS FUEL</a:t>
              </a:r>
            </a:p>
          </p:txBody>
        </p:sp>
      </p:grpSp>
    </p:spTree>
    <p:extLst>
      <p:ext uri="{BB962C8B-B14F-4D97-AF65-F5344CB8AC3E}">
        <p14:creationId xmlns:p14="http://schemas.microsoft.com/office/powerpoint/2010/main" val="329214906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o vietos rezervavimo ženklas 4"/>
          <p:cNvSpPr>
            <a:spLocks noGrp="1"/>
          </p:cNvSpPr>
          <p:nvPr>
            <p:ph type="body" sz="quarter" idx="14"/>
          </p:nvPr>
        </p:nvSpPr>
        <p:spPr/>
        <p:txBody>
          <a:bodyPr/>
          <a:lstStyle/>
          <a:p>
            <a:r>
              <a:rPr lang="en-US" dirty="0" smtClean="0"/>
              <a:t>Summary (1)</a:t>
            </a:r>
            <a:endParaRPr lang="en-US" dirty="0"/>
          </a:p>
        </p:txBody>
      </p:sp>
      <p:sp>
        <p:nvSpPr>
          <p:cNvPr id="6" name="Rectangle 10"/>
          <p:cNvSpPr/>
          <p:nvPr/>
        </p:nvSpPr>
        <p:spPr>
          <a:xfrm>
            <a:off x="457194" y="1719954"/>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ksto vietos rezervavimo ženklas 1"/>
          <p:cNvSpPr>
            <a:spLocks noGrp="1"/>
          </p:cNvSpPr>
          <p:nvPr>
            <p:ph type="body" sz="quarter" idx="4294967295"/>
          </p:nvPr>
        </p:nvSpPr>
        <p:spPr>
          <a:xfrm>
            <a:off x="5227982" y="233916"/>
            <a:ext cx="3657785" cy="469347"/>
          </a:xfrm>
          <a:prstGeom prst="rect">
            <a:avLst/>
          </a:prstGeom>
        </p:spPr>
        <p:txBody>
          <a:bodyPr/>
          <a:lstStyle/>
          <a:p>
            <a:pPr marL="0" inden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7" name="Stačiakampis 6"/>
          <p:cNvSpPr/>
          <p:nvPr/>
        </p:nvSpPr>
        <p:spPr>
          <a:xfrm>
            <a:off x="457194" y="1976593"/>
            <a:ext cx="7843967" cy="2800767"/>
          </a:xfrm>
          <a:prstGeom prst="rect">
            <a:avLst/>
          </a:prstGeom>
        </p:spPr>
        <p:txBody>
          <a:bodyPr wrap="square">
            <a:spAutoFit/>
          </a:bodyPr>
          <a:lstStyle/>
          <a:p>
            <a:pPr>
              <a:spcBef>
                <a:spcPts val="1200"/>
              </a:spcBef>
              <a:buClr>
                <a:srgbClr val="47ABD9"/>
              </a:buClr>
              <a:buSzPct val="80000"/>
            </a:pPr>
            <a:r>
              <a:rPr lang="en-GB" sz="1700" dirty="0" smtClean="0">
                <a:cs typeface="Arial" panose="020B0604020202020204" pitchFamily="34" charset="0"/>
              </a:rPr>
              <a:t>During the analysed period, </a:t>
            </a:r>
            <a:r>
              <a:rPr lang="en-GB" sz="1700" b="1" dirty="0" smtClean="0">
                <a:solidFill>
                  <a:schemeClr val="accent2"/>
                </a:solidFill>
                <a:cs typeface="Arial" panose="020B0604020202020204" pitchFamily="34" charset="0"/>
              </a:rPr>
              <a:t>on average</a:t>
            </a:r>
            <a:r>
              <a:rPr lang="en-GB" sz="1700" dirty="0" smtClean="0">
                <a:cs typeface="Arial" panose="020B0604020202020204" pitchFamily="34" charset="0"/>
              </a:rPr>
              <a:t>:</a:t>
            </a:r>
          </a:p>
          <a:p>
            <a:pPr marL="285750" indent="-285750">
              <a:spcBef>
                <a:spcPts val="1200"/>
              </a:spcBef>
              <a:buClr>
                <a:srgbClr val="47ABD9"/>
              </a:buClr>
              <a:buSzPct val="80000"/>
              <a:buFont typeface="Wingdings" panose="05000000000000000000" pitchFamily="2" charset="2"/>
              <a:buChar char="l"/>
            </a:pPr>
            <a:r>
              <a:rPr lang="en-GB" sz="1700" b="1" dirty="0" smtClean="0">
                <a:solidFill>
                  <a:schemeClr val="accent2"/>
                </a:solidFill>
                <a:cs typeface="Arial" panose="020B0604020202020204" pitchFamily="34" charset="0"/>
              </a:rPr>
              <a:t>50 %</a:t>
            </a:r>
            <a:r>
              <a:rPr lang="en-GB" sz="1700" dirty="0" smtClean="0">
                <a:cs typeface="Arial" panose="020B0604020202020204" pitchFamily="34" charset="0"/>
              </a:rPr>
              <a:t> of absolute size of the personal income tax errors was determined by the projection errors of labour market indicators</a:t>
            </a:r>
          </a:p>
          <a:p>
            <a:pPr marL="285750" indent="-285750">
              <a:spcBef>
                <a:spcPts val="1200"/>
              </a:spcBef>
              <a:buClr>
                <a:srgbClr val="47ABD9"/>
              </a:buClr>
              <a:buSzPct val="80000"/>
              <a:buFont typeface="Wingdings" panose="05000000000000000000" pitchFamily="2" charset="2"/>
              <a:buChar char="l"/>
            </a:pPr>
            <a:r>
              <a:rPr lang="en-GB" sz="1700" b="1" dirty="0" smtClean="0">
                <a:solidFill>
                  <a:schemeClr val="accent2"/>
                </a:solidFill>
                <a:cs typeface="Arial" panose="020B0604020202020204" pitchFamily="34" charset="0"/>
              </a:rPr>
              <a:t>12.9 % </a:t>
            </a:r>
            <a:r>
              <a:rPr lang="en-GB" sz="1700" dirty="0" smtClean="0">
                <a:cs typeface="Arial" panose="020B0604020202020204" pitchFamily="34" charset="0"/>
              </a:rPr>
              <a:t>of the absolute size of the corporate tax errors was determined by faster or slower economic growth</a:t>
            </a:r>
          </a:p>
          <a:p>
            <a:pPr marL="285750" indent="-285750">
              <a:spcBef>
                <a:spcPts val="1200"/>
              </a:spcBef>
              <a:buClr>
                <a:srgbClr val="47ABD9"/>
              </a:buClr>
              <a:buSzPct val="80000"/>
              <a:buFont typeface="Wingdings" panose="05000000000000000000" pitchFamily="2" charset="2"/>
              <a:buChar char="l"/>
            </a:pPr>
            <a:r>
              <a:rPr lang="en-GB" sz="1700" b="1" dirty="0" smtClean="0">
                <a:solidFill>
                  <a:schemeClr val="accent2"/>
                </a:solidFill>
                <a:cs typeface="Arial" panose="020B0604020202020204" pitchFamily="34" charset="0"/>
              </a:rPr>
              <a:t>20.8 % </a:t>
            </a:r>
            <a:r>
              <a:rPr lang="en-GB" sz="1700" dirty="0" smtClean="0">
                <a:cs typeface="Arial" panose="020B0604020202020204" pitchFamily="34" charset="0"/>
              </a:rPr>
              <a:t>of the absolute size of the value-added tax errors followed from the final consumption expenditure forecasting errors</a:t>
            </a:r>
          </a:p>
          <a:p>
            <a:pPr marL="285750" indent="-285750">
              <a:spcBef>
                <a:spcPts val="1200"/>
              </a:spcBef>
              <a:buClr>
                <a:srgbClr val="47ABD9"/>
              </a:buClr>
              <a:buSzPct val="80000"/>
              <a:buFont typeface="Wingdings" panose="05000000000000000000" pitchFamily="2" charset="2"/>
              <a:buChar char="l"/>
            </a:pPr>
            <a:r>
              <a:rPr lang="en-GB" sz="1700" b="1" dirty="0" smtClean="0">
                <a:solidFill>
                  <a:schemeClr val="accent2"/>
                </a:solidFill>
                <a:cs typeface="Arial" panose="020B0604020202020204" pitchFamily="34" charset="0"/>
              </a:rPr>
              <a:t>about 30 % </a:t>
            </a:r>
            <a:r>
              <a:rPr lang="en-GB" sz="1700" dirty="0" smtClean="0">
                <a:cs typeface="Arial" panose="020B0604020202020204" pitchFamily="34" charset="0"/>
              </a:rPr>
              <a:t>of the excise duties errors are due to the starting point</a:t>
            </a:r>
            <a:endParaRPr lang="en-GB" sz="1700" dirty="0">
              <a:cs typeface="Arial" panose="020B0604020202020204" pitchFamily="34" charset="0"/>
            </a:endParaRPr>
          </a:p>
        </p:txBody>
      </p:sp>
    </p:spTree>
    <p:extLst>
      <p:ext uri="{BB962C8B-B14F-4D97-AF65-F5344CB8AC3E}">
        <p14:creationId xmlns:p14="http://schemas.microsoft.com/office/powerpoint/2010/main" val="1975812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o vietos rezervavimo ženklas 4"/>
          <p:cNvSpPr>
            <a:spLocks noGrp="1"/>
          </p:cNvSpPr>
          <p:nvPr>
            <p:ph type="body" sz="quarter" idx="14"/>
          </p:nvPr>
        </p:nvSpPr>
        <p:spPr/>
        <p:txBody>
          <a:bodyPr/>
          <a:lstStyle/>
          <a:p>
            <a:r>
              <a:rPr lang="en-US" dirty="0" smtClean="0"/>
              <a:t>Summary (2)</a:t>
            </a:r>
            <a:endParaRPr lang="en-US" dirty="0"/>
          </a:p>
        </p:txBody>
      </p:sp>
      <p:sp>
        <p:nvSpPr>
          <p:cNvPr id="6" name="Rectangle 10"/>
          <p:cNvSpPr/>
          <p:nvPr/>
        </p:nvSpPr>
        <p:spPr>
          <a:xfrm>
            <a:off x="457194" y="1719954"/>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ksto vietos rezervavimo ženklas 1"/>
          <p:cNvSpPr>
            <a:spLocks noGrp="1"/>
          </p:cNvSpPr>
          <p:nvPr>
            <p:ph type="body" sz="quarter" idx="4294967295"/>
          </p:nvPr>
        </p:nvSpPr>
        <p:spPr>
          <a:xfrm>
            <a:off x="5227982" y="233916"/>
            <a:ext cx="3657785" cy="469347"/>
          </a:xfrm>
          <a:prstGeom prst="rect">
            <a:avLst/>
          </a:prstGeom>
        </p:spPr>
        <p:txBody>
          <a:bodyPr/>
          <a:lstStyle/>
          <a:p>
            <a:pPr marL="0" inden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7" name="Stačiakampis 6"/>
          <p:cNvSpPr/>
          <p:nvPr/>
        </p:nvSpPr>
        <p:spPr>
          <a:xfrm>
            <a:off x="457194" y="1976593"/>
            <a:ext cx="7843967" cy="1785104"/>
          </a:xfrm>
          <a:prstGeom prst="rect">
            <a:avLst/>
          </a:prstGeom>
        </p:spPr>
        <p:txBody>
          <a:bodyPr wrap="square">
            <a:spAutoFit/>
          </a:bodyPr>
          <a:lstStyle/>
          <a:p>
            <a:pPr marL="285750" indent="-285750">
              <a:spcBef>
                <a:spcPts val="1200"/>
              </a:spcBef>
              <a:buClr>
                <a:srgbClr val="47ABD9"/>
              </a:buClr>
              <a:buSzPct val="177000"/>
              <a:buFont typeface="Arial" pitchFamily="34" charset="0"/>
              <a:buChar char="•"/>
            </a:pPr>
            <a:r>
              <a:rPr lang="en-US" sz="1800" dirty="0" smtClean="0"/>
              <a:t>Decompositions </a:t>
            </a:r>
            <a:r>
              <a:rPr lang="en-US" sz="1800" dirty="0"/>
              <a:t>suggest that the relative contribution of different error sources towards the overall error varies over time and by tax </a:t>
            </a:r>
            <a:r>
              <a:rPr lang="en-US" sz="1800" dirty="0" smtClean="0"/>
              <a:t>head </a:t>
            </a:r>
          </a:p>
          <a:p>
            <a:pPr marL="285750" indent="-285750">
              <a:spcBef>
                <a:spcPts val="1200"/>
              </a:spcBef>
              <a:buClr>
                <a:srgbClr val="47ABD9"/>
              </a:buClr>
              <a:buSzPct val="120000"/>
              <a:buFont typeface="Arial" pitchFamily="34" charset="0"/>
              <a:buChar char="•"/>
            </a:pPr>
            <a:endParaRPr lang="en-US" sz="1800" dirty="0"/>
          </a:p>
          <a:p>
            <a:pPr marL="285750" indent="-285750">
              <a:spcBef>
                <a:spcPts val="1200"/>
              </a:spcBef>
              <a:buClr>
                <a:srgbClr val="47ABD9"/>
              </a:buClr>
              <a:buSzPct val="177000"/>
              <a:buFont typeface="Arial" pitchFamily="34" charset="0"/>
              <a:buChar char="•"/>
            </a:pPr>
            <a:r>
              <a:rPr lang="en-US" sz="1800" dirty="0" smtClean="0"/>
              <a:t>The </a:t>
            </a:r>
            <a:r>
              <a:rPr lang="en-US" sz="1800" dirty="0"/>
              <a:t>exercise reveals that, on occasion, relatively small overall forecast errors mask larger offsetting component errors</a:t>
            </a:r>
            <a:endParaRPr lang="en-GB" sz="1700" dirty="0">
              <a:cs typeface="Arial" panose="020B0604020202020204" pitchFamily="34" charset="0"/>
            </a:endParaRPr>
          </a:p>
        </p:txBody>
      </p:sp>
    </p:spTree>
    <p:extLst>
      <p:ext uri="{BB962C8B-B14F-4D97-AF65-F5344CB8AC3E}">
        <p14:creationId xmlns:p14="http://schemas.microsoft.com/office/powerpoint/2010/main" val="2658215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veikslėlis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35328" y="3352356"/>
            <a:ext cx="158750"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aveikslėlis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41678" y="3193607"/>
            <a:ext cx="14605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aveikslėlis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41678" y="2998344"/>
            <a:ext cx="14605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aveikslėlis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875018" y="3576194"/>
            <a:ext cx="793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Lentelė 5"/>
          <p:cNvGraphicFramePr>
            <a:graphicFrameLocks noGrp="1"/>
          </p:cNvGraphicFramePr>
          <p:nvPr>
            <p:extLst>
              <p:ext uri="{D42A27DB-BD31-4B8C-83A1-F6EECF244321}">
                <p14:modId xmlns:p14="http://schemas.microsoft.com/office/powerpoint/2010/main" val="3480544367"/>
              </p:ext>
            </p:extLst>
          </p:nvPr>
        </p:nvGraphicFramePr>
        <p:xfrm>
          <a:off x="1732757" y="1882331"/>
          <a:ext cx="5678487" cy="2194086"/>
        </p:xfrm>
        <a:graphic>
          <a:graphicData uri="http://schemas.openxmlformats.org/drawingml/2006/table">
            <a:tbl>
              <a:tblPr firstRow="1" bandRow="1">
                <a:tableStyleId>{5C22544A-7EE6-4342-B048-85BDC9FD1C3A}</a:tableStyleId>
              </a:tblPr>
              <a:tblGrid>
                <a:gridCol w="2731183">
                  <a:extLst>
                    <a:ext uri="{9D8B030D-6E8A-4147-A177-3AD203B41FA5}"/>
                  </a:extLst>
                </a:gridCol>
                <a:gridCol w="215793">
                  <a:extLst>
                    <a:ext uri="{9D8B030D-6E8A-4147-A177-3AD203B41FA5}"/>
                  </a:extLst>
                </a:gridCol>
                <a:gridCol w="237590">
                  <a:extLst>
                    <a:ext uri="{9D8B030D-6E8A-4147-A177-3AD203B41FA5}"/>
                  </a:extLst>
                </a:gridCol>
                <a:gridCol w="2493921">
                  <a:extLst>
                    <a:ext uri="{9D8B030D-6E8A-4147-A177-3AD203B41FA5}"/>
                  </a:extLst>
                </a:gridCol>
              </a:tblGrid>
              <a:tr h="365681">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47ABD9"/>
                          </a:solidFill>
                          <a:latin typeface="+mj-lt"/>
                          <a:cs typeface="Arial" panose="020B0604020202020204" pitchFamily="34" charset="0"/>
                        </a:rPr>
                        <a:t>Assessment Report</a:t>
                      </a:r>
                      <a:endParaRPr lang="en-US" sz="1400" b="0" dirty="0">
                        <a:solidFill>
                          <a:srgbClr val="47ABD9"/>
                        </a:solidFill>
                        <a:latin typeface="+mj-lt"/>
                      </a:endParaRPr>
                    </a:p>
                    <a:p>
                      <a:pPr algn="l"/>
                      <a:r>
                        <a:rPr lang="lt-LT" sz="1600" dirty="0" smtClean="0">
                          <a:solidFill>
                            <a:srgbClr val="1F3856"/>
                          </a:solidFill>
                          <a:latin typeface="Arial" panose="020B0604020202020204" pitchFamily="34" charset="0"/>
                          <a:cs typeface="Arial" panose="020B0604020202020204" pitchFamily="34" charset="0"/>
                        </a:rPr>
                        <a:t>„</a:t>
                      </a:r>
                      <a:r>
                        <a:rPr lang="en-US" sz="1600" dirty="0" smtClean="0">
                          <a:solidFill>
                            <a:srgbClr val="1F3856"/>
                          </a:solidFill>
                          <a:latin typeface="Arial" panose="020B0604020202020204" pitchFamily="34" charset="0"/>
                          <a:cs typeface="Arial" panose="020B0604020202020204" pitchFamily="34" charset="0"/>
                        </a:rPr>
                        <a:t>Tax Forecasting Error Decomposition</a:t>
                      </a:r>
                      <a:r>
                        <a:rPr lang="lt-LT" sz="1600" dirty="0" smtClean="0">
                          <a:solidFill>
                            <a:srgbClr val="1F3856"/>
                          </a:solidFill>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marL="91447" marR="91447" marT="45680" marB="45680" anchor="ctr">
                    <a:lnL w="12700" cap="flat" cmpd="sng" algn="ctr">
                      <a:no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indent="0" algn="l" defTabSz="914400" rtl="0" eaLnBrk="1" fontAlgn="auto" latinLnBrk="0" hangingPunct="1">
                        <a:lnSpc>
                          <a:spcPct val="100000"/>
                        </a:lnSpc>
                        <a:spcBef>
                          <a:spcPts val="1800"/>
                        </a:spcBef>
                        <a:spcAft>
                          <a:spcPts val="0"/>
                        </a:spcAft>
                        <a:buClrTx/>
                        <a:buSzTx/>
                        <a:buFontTx/>
                        <a:buNone/>
                        <a:tabLst/>
                        <a:defRPr/>
                      </a:pPr>
                      <a:endParaRPr lang="en-US" sz="900" b="1" kern="1200" dirty="0" smtClean="0">
                        <a:solidFill>
                          <a:srgbClr val="00244D"/>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lt-LT" sz="1600" b="1" kern="1200" dirty="0" smtClean="0">
                          <a:solidFill>
                            <a:srgbClr val="00244D"/>
                          </a:solidFill>
                          <a:latin typeface="+mn-lt"/>
                          <a:ea typeface="+mn-ea"/>
                          <a:cs typeface="+mn-cs"/>
                        </a:rPr>
                        <a:t>Saulė</a:t>
                      </a:r>
                      <a:r>
                        <a:rPr lang="lt-LT" sz="1600" b="1" kern="1200" baseline="0" dirty="0" smtClean="0">
                          <a:solidFill>
                            <a:srgbClr val="00244D"/>
                          </a:solidFill>
                          <a:latin typeface="+mn-lt"/>
                          <a:ea typeface="+mn-ea"/>
                          <a:cs typeface="+mn-cs"/>
                        </a:rPr>
                        <a:t> Skripkauskienė</a:t>
                      </a:r>
                      <a:endParaRPr lang="en-US" sz="1600" b="1" kern="1200" dirty="0" smtClean="0">
                        <a:solidFill>
                          <a:srgbClr val="00244D"/>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baseline="0" dirty="0" smtClean="0">
                          <a:solidFill>
                            <a:srgbClr val="00244D"/>
                          </a:solidFill>
                          <a:latin typeface="Arial Narrow" panose="020B0606020202030204" pitchFamily="34" charset="0"/>
                          <a:cs typeface="Arial" panose="020B0604020202020204" pitchFamily="34" charset="0"/>
                        </a:rPr>
                        <a:t>Senior Advisor of </a:t>
                      </a:r>
                      <a:r>
                        <a:rPr lang="en-US" sz="1400" b="0" baseline="0" smtClean="0">
                          <a:solidFill>
                            <a:srgbClr val="00244D"/>
                          </a:solidFill>
                          <a:latin typeface="Arial Narrow" panose="020B0606020202030204" pitchFamily="34" charset="0"/>
                          <a:cs typeface="Arial" panose="020B0604020202020204" pitchFamily="34" charset="0"/>
                        </a:rPr>
                        <a:t>the Budget </a:t>
                      </a:r>
                      <a:r>
                        <a:rPr lang="en-US" sz="1400" b="0" baseline="0" dirty="0" smtClean="0">
                          <a:solidFill>
                            <a:srgbClr val="00244D"/>
                          </a:solidFill>
                          <a:latin typeface="Arial Narrow" panose="020B0606020202030204" pitchFamily="34" charset="0"/>
                          <a:cs typeface="Arial" panose="020B0604020202020204" pitchFamily="34" charset="0"/>
                        </a:rPr>
                        <a:t>Policy Monitoring Department</a:t>
                      </a:r>
                      <a:endParaRPr lang="lt-LT" sz="1400" b="0" baseline="0" dirty="0" smtClean="0">
                        <a:solidFill>
                          <a:srgbClr val="00244D"/>
                        </a:solidFill>
                        <a:latin typeface="Arial Narrow" panose="020B060602020203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smtClean="0">
                        <a:latin typeface="Arial Narrow" panose="020B0606020202030204" pitchFamily="34" charset="0"/>
                        <a:cs typeface="Arial" panose="020B060402020202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lt-LT" sz="1000" b="0" baseline="0" dirty="0" smtClean="0">
                          <a:solidFill>
                            <a:srgbClr val="1F3856"/>
                          </a:solidFill>
                          <a:latin typeface="Arial Narrow" panose="020B0606020202030204" pitchFamily="34" charset="0"/>
                        </a:rPr>
                        <a:t>(</a:t>
                      </a:r>
                      <a:r>
                        <a:rPr lang="en-US" sz="1000" b="0" baseline="0" dirty="0" smtClean="0">
                          <a:solidFill>
                            <a:srgbClr val="1F3856"/>
                          </a:solidFill>
                          <a:latin typeface="Arial Narrow" panose="020B0606020202030204" pitchFamily="34" charset="0"/>
                        </a:rPr>
                        <a:t>+370</a:t>
                      </a:r>
                      <a:r>
                        <a:rPr lang="lt-LT" sz="1000" b="0" baseline="0" dirty="0" smtClean="0">
                          <a:solidFill>
                            <a:srgbClr val="1F3856"/>
                          </a:solidFill>
                          <a:latin typeface="Arial Narrow" panose="020B0606020202030204" pitchFamily="34" charset="0"/>
                        </a:rPr>
                        <a:t> </a:t>
                      </a:r>
                      <a:r>
                        <a:rPr lang="lt-LT" sz="1000" b="0" baseline="0" dirty="0">
                          <a:solidFill>
                            <a:srgbClr val="1F3856"/>
                          </a:solidFill>
                          <a:latin typeface="Arial Narrow" panose="020B0606020202030204" pitchFamily="34" charset="0"/>
                        </a:rPr>
                        <a:t>5) </a:t>
                      </a:r>
                      <a:r>
                        <a:rPr lang="en-US" sz="1000" b="0" baseline="0" dirty="0" smtClean="0">
                          <a:solidFill>
                            <a:srgbClr val="1F3856"/>
                          </a:solidFill>
                          <a:latin typeface="Arial Narrow" panose="020B0606020202030204" pitchFamily="34" charset="0"/>
                        </a:rPr>
                        <a:t>204</a:t>
                      </a:r>
                      <a:r>
                        <a:rPr lang="lt-LT" sz="1000" b="0" baseline="0" dirty="0" smtClean="0">
                          <a:solidFill>
                            <a:srgbClr val="1F3856"/>
                          </a:solidFill>
                          <a:latin typeface="Arial Narrow" panose="020B0606020202030204" pitchFamily="34" charset="0"/>
                        </a:rPr>
                        <a:t> </a:t>
                      </a:r>
                      <a:r>
                        <a:rPr lang="en-US" sz="1000" b="0" baseline="0" dirty="0" smtClean="0">
                          <a:solidFill>
                            <a:srgbClr val="1F3856"/>
                          </a:solidFill>
                          <a:latin typeface="Arial Narrow" panose="020B0606020202030204" pitchFamily="34" charset="0"/>
                        </a:rPr>
                        <a:t>7646</a:t>
                      </a:r>
                      <a:r>
                        <a:rPr lang="lt-LT" sz="1000" b="0" baseline="0" dirty="0" smtClean="0">
                          <a:solidFill>
                            <a:srgbClr val="1F3856"/>
                          </a:solidFill>
                          <a:latin typeface="Arial Narrow" panose="020B0606020202030204" pitchFamily="34" charset="0"/>
                        </a:rPr>
                        <a:t> </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lt-LT" sz="1000" b="0" baseline="0" dirty="0" err="1" smtClean="0">
                          <a:solidFill>
                            <a:srgbClr val="1F3856"/>
                          </a:solidFill>
                          <a:latin typeface="Arial Narrow" panose="020B0606020202030204" pitchFamily="34" charset="0"/>
                        </a:rPr>
                        <a:t>Saule.Skripkauskiene</a:t>
                      </a:r>
                      <a:r>
                        <a:rPr lang="en-US" sz="1000" b="0" baseline="0" dirty="0" smtClean="0">
                          <a:solidFill>
                            <a:srgbClr val="1F3856"/>
                          </a:solidFill>
                          <a:latin typeface="Arial Narrow" panose="020B0606020202030204" pitchFamily="34" charset="0"/>
                        </a:rPr>
                        <a:t>@</a:t>
                      </a:r>
                      <a:r>
                        <a:rPr lang="lt-LT" sz="1000" b="0" baseline="0" dirty="0" err="1" smtClean="0">
                          <a:solidFill>
                            <a:srgbClr val="1F3856"/>
                          </a:solidFill>
                          <a:latin typeface="Arial Narrow" panose="020B0606020202030204" pitchFamily="34" charset="0"/>
                        </a:rPr>
                        <a:t>ifi</a:t>
                      </a:r>
                      <a:r>
                        <a:rPr lang="en-US" sz="1000" b="0" baseline="0" dirty="0" smtClean="0">
                          <a:solidFill>
                            <a:srgbClr val="1F3856"/>
                          </a:solidFill>
                          <a:latin typeface="Arial Narrow" panose="020B0606020202030204" pitchFamily="34" charset="0"/>
                        </a:rPr>
                        <a:t>.</a:t>
                      </a:r>
                      <a:r>
                        <a:rPr lang="en-US" sz="1000" b="0" baseline="0" dirty="0" err="1" smtClean="0">
                          <a:solidFill>
                            <a:srgbClr val="1F3856"/>
                          </a:solidFill>
                          <a:latin typeface="Arial Narrow" panose="020B0606020202030204" pitchFamily="34" charset="0"/>
                        </a:rPr>
                        <a:t>lt</a:t>
                      </a:r>
                      <a:endParaRPr lang="en-US" sz="1000" dirty="0" smtClean="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en-US" sz="1000" b="0" baseline="0" dirty="0" smtClean="0">
                          <a:solidFill>
                            <a:srgbClr val="1F3856"/>
                          </a:solidFill>
                          <a:latin typeface="Arial Narrow" panose="020B0606020202030204" pitchFamily="34" charset="0"/>
                        </a:rPr>
                        <a:t>www.ifi.lt</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en-US" sz="1000" b="0" baseline="0" dirty="0">
                          <a:solidFill>
                            <a:srgbClr val="1F3856"/>
                          </a:solidFill>
                          <a:latin typeface="Arial Narrow" panose="020B0606020202030204" pitchFamily="34" charset="0"/>
                        </a:rPr>
                        <a:t>@</a:t>
                      </a:r>
                      <a:r>
                        <a:rPr lang="lt-LT" sz="1000" b="0" baseline="0" dirty="0" err="1">
                          <a:solidFill>
                            <a:srgbClr val="1F3856"/>
                          </a:solidFill>
                          <a:latin typeface="Arial Narrow" panose="020B0606020202030204" pitchFamily="34" charset="0"/>
                        </a:rPr>
                        <a:t>valstybeskontrole</a:t>
                      </a:r>
                      <a:endParaRPr lang="en-US" sz="10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pPr algn="l"/>
                      <a:endParaRPr lang="en-US" dirty="0"/>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a:latin typeface="Arial Narrow" panose="020B060602020203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dirty="0"/>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bl>
          </a:graphicData>
        </a:graphic>
      </p:graphicFrame>
    </p:spTree>
    <p:extLst>
      <p:ext uri="{BB962C8B-B14F-4D97-AF65-F5344CB8AC3E}">
        <p14:creationId xmlns:p14="http://schemas.microsoft.com/office/powerpoint/2010/main" val="372357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ntraštė 2"/>
          <p:cNvSpPr>
            <a:spLocks noGrp="1"/>
          </p:cNvSpPr>
          <p:nvPr>
            <p:ph type="title"/>
          </p:nvPr>
        </p:nvSpPr>
        <p:spPr>
          <a:xfrm>
            <a:off x="0" y="1689829"/>
            <a:ext cx="9144000" cy="495383"/>
          </a:xfrm>
        </p:spPr>
        <p:txBody>
          <a:bodyPr/>
          <a:lstStyle/>
          <a:p>
            <a:r>
              <a:rPr lang="en-US" dirty="0" smtClean="0"/>
              <a:t>Tax Forecasting Error Decomposition</a:t>
            </a:r>
            <a:endParaRPr lang="en-US" dirty="0"/>
          </a:p>
        </p:txBody>
      </p:sp>
      <p:sp>
        <p:nvSpPr>
          <p:cNvPr id="6" name="Rectangle 10"/>
          <p:cNvSpPr/>
          <p:nvPr/>
        </p:nvSpPr>
        <p:spPr>
          <a:xfrm>
            <a:off x="4114800" y="2419126"/>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ubtitle 2"/>
          <p:cNvSpPr txBox="1">
            <a:spLocks/>
          </p:cNvSpPr>
          <p:nvPr/>
        </p:nvSpPr>
        <p:spPr>
          <a:xfrm>
            <a:off x="0" y="2762439"/>
            <a:ext cx="9143999" cy="21923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lt-LT" sz="2400" dirty="0">
                <a:solidFill>
                  <a:srgbClr val="14264B"/>
                </a:solidFill>
                <a:latin typeface="Arimo" panose="020B0604020202020204" pitchFamily="34" charset="0"/>
                <a:ea typeface="Arimo" panose="020B0604020202020204" pitchFamily="34" charset="0"/>
                <a:cs typeface="Arimo" panose="020B0604020202020204" pitchFamily="34" charset="0"/>
              </a:rPr>
              <a:t>Saulė Skripkauskienė</a:t>
            </a:r>
          </a:p>
          <a:p>
            <a:pPr marL="0" indent="0" algn="ctr">
              <a:buNone/>
            </a:pPr>
            <a:r>
              <a:rPr lang="en-US" sz="1600" dirty="0" smtClean="0">
                <a:solidFill>
                  <a:srgbClr val="14264B"/>
                </a:solidFill>
                <a:latin typeface="Arimo" panose="020B0604020202020204" pitchFamily="34" charset="0"/>
                <a:ea typeface="Arimo" panose="020B0604020202020204" pitchFamily="34" charset="0"/>
                <a:cs typeface="Arimo" panose="020B0604020202020204" pitchFamily="34" charset="0"/>
              </a:rPr>
              <a:t>Senior Advisor of the </a:t>
            </a:r>
            <a:r>
              <a:rPr lang="en-GB" sz="1600" dirty="0" smtClean="0">
                <a:solidFill>
                  <a:srgbClr val="14264B"/>
                </a:solidFill>
                <a:latin typeface="Arimo" panose="020B0604020202020204" pitchFamily="34" charset="0"/>
                <a:ea typeface="Arimo" panose="020B0604020202020204" pitchFamily="34" charset="0"/>
                <a:cs typeface="Arimo" panose="020B0604020202020204" pitchFamily="34" charset="0"/>
              </a:rPr>
              <a:t>Budget Policy Monitoring Department</a:t>
            </a:r>
            <a:r>
              <a:rPr lang="lt-LT" sz="1600" dirty="0" smtClean="0">
                <a:solidFill>
                  <a:schemeClr val="bg1"/>
                </a:solidFill>
                <a:latin typeface="Arimo" panose="020B0604020202020204" pitchFamily="34" charset="0"/>
                <a:ea typeface="Arimo" panose="020B0604020202020204" pitchFamily="34" charset="0"/>
                <a:cs typeface="Arimo" panose="020B0604020202020204" pitchFamily="34" charset="0"/>
              </a:rPr>
              <a:t>.</a:t>
            </a:r>
          </a:p>
          <a:p>
            <a:pPr marL="0" indent="0" algn="ctr">
              <a:lnSpc>
                <a:spcPct val="150000"/>
              </a:lnSpc>
              <a:spcBef>
                <a:spcPts val="3000"/>
              </a:spcBef>
              <a:buNone/>
            </a:pPr>
            <a:r>
              <a:rPr lang="en-US" sz="1600" dirty="0" smtClean="0">
                <a:solidFill>
                  <a:srgbClr val="00244D"/>
                </a:solidFill>
                <a:latin typeface="Arimo" panose="020B0604020202020204" pitchFamily="34" charset="0"/>
                <a:ea typeface="Arimo" panose="020B0604020202020204" pitchFamily="34" charset="0"/>
                <a:cs typeface="Arimo" panose="020B0604020202020204" pitchFamily="34" charset="0"/>
              </a:rPr>
              <a:t>11</a:t>
            </a:r>
            <a:r>
              <a:rPr lang="en-US" sz="1600" baseline="30000" dirty="0" smtClean="0">
                <a:solidFill>
                  <a:srgbClr val="00244D"/>
                </a:solidFill>
                <a:latin typeface="Arimo" panose="020B0604020202020204" pitchFamily="34" charset="0"/>
                <a:ea typeface="Arimo" panose="020B0604020202020204" pitchFamily="34" charset="0"/>
                <a:cs typeface="Arimo" panose="020B0604020202020204" pitchFamily="34" charset="0"/>
              </a:rPr>
              <a:t>th</a:t>
            </a:r>
            <a:r>
              <a:rPr lang="en-US" sz="1600" dirty="0" smtClean="0">
                <a:solidFill>
                  <a:srgbClr val="00244D"/>
                </a:solidFill>
                <a:latin typeface="Arimo" panose="020B0604020202020204" pitchFamily="34" charset="0"/>
                <a:ea typeface="Arimo" panose="020B0604020202020204" pitchFamily="34" charset="0"/>
                <a:cs typeface="Arimo" panose="020B0604020202020204" pitchFamily="34" charset="0"/>
              </a:rPr>
              <a:t> of June, 2018</a:t>
            </a:r>
          </a:p>
          <a:p>
            <a:endParaRPr lang="en-US" dirty="0"/>
          </a:p>
        </p:txBody>
      </p:sp>
    </p:spTree>
    <p:extLst>
      <p:ext uri="{BB962C8B-B14F-4D97-AF65-F5344CB8AC3E}">
        <p14:creationId xmlns:p14="http://schemas.microsoft.com/office/powerpoint/2010/main" val="3619421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o vietos rezervavimo ženklas 4"/>
          <p:cNvSpPr>
            <a:spLocks noGrp="1"/>
          </p:cNvSpPr>
          <p:nvPr>
            <p:ph type="body" sz="quarter" idx="14"/>
          </p:nvPr>
        </p:nvSpPr>
        <p:spPr/>
        <p:txBody>
          <a:bodyPr/>
          <a:lstStyle/>
          <a:p>
            <a:r>
              <a:rPr lang="en-US" dirty="0" smtClean="0"/>
              <a:t>Motivation</a:t>
            </a:r>
            <a:endParaRPr lang="en-US" dirty="0"/>
          </a:p>
        </p:txBody>
      </p:sp>
      <p:sp>
        <p:nvSpPr>
          <p:cNvPr id="6" name="Rectangle 10"/>
          <p:cNvSpPr/>
          <p:nvPr/>
        </p:nvSpPr>
        <p:spPr>
          <a:xfrm>
            <a:off x="457194" y="1719954"/>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ksto vietos rezervavimo ženklas 1"/>
          <p:cNvSpPr>
            <a:spLocks noGrp="1"/>
          </p:cNvSpPr>
          <p:nvPr>
            <p:ph type="body" sz="quarter" idx="4294967295"/>
          </p:nvPr>
        </p:nvSpPr>
        <p:spPr>
          <a:xfrm>
            <a:off x="5227982" y="233916"/>
            <a:ext cx="3657785" cy="469347"/>
          </a:xfrm>
          <a:prstGeom prst="rect">
            <a:avLst/>
          </a:prstGeom>
        </p:spPr>
        <p:txBody>
          <a:bodyPr/>
          <a:lstStyle/>
          <a:p>
            <a:pPr marL="0" inden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7" name="Stačiakampis 6"/>
          <p:cNvSpPr/>
          <p:nvPr/>
        </p:nvSpPr>
        <p:spPr>
          <a:xfrm>
            <a:off x="457194" y="1976593"/>
            <a:ext cx="7843967" cy="2385268"/>
          </a:xfrm>
          <a:prstGeom prst="rect">
            <a:avLst/>
          </a:prstGeom>
        </p:spPr>
        <p:txBody>
          <a:bodyPr wrap="square">
            <a:spAutoFit/>
          </a:bodyPr>
          <a:lstStyle/>
          <a:p>
            <a:pPr>
              <a:spcBef>
                <a:spcPts val="1200"/>
              </a:spcBef>
              <a:buClr>
                <a:srgbClr val="47ABD9"/>
              </a:buClr>
              <a:buSzPct val="80000"/>
            </a:pPr>
            <a:r>
              <a:rPr lang="en-GB" sz="1700" dirty="0" smtClean="0">
                <a:cs typeface="Arial" panose="020B0604020202020204" pitchFamily="34" charset="0"/>
              </a:rPr>
              <a:t>Oft heard narrative: Forecasting errors are mostly due to better economic performance or decreased shadow economy. But is it really the case?</a:t>
            </a:r>
          </a:p>
          <a:p>
            <a:pPr>
              <a:spcBef>
                <a:spcPts val="1200"/>
              </a:spcBef>
              <a:buClr>
                <a:srgbClr val="47ABD9"/>
              </a:buClr>
              <a:buSzPct val="80000"/>
            </a:pPr>
            <a:r>
              <a:rPr lang="en-GB" sz="1700" dirty="0" smtClean="0">
                <a:cs typeface="Arial" panose="020B0604020202020204" pitchFamily="34" charset="0"/>
              </a:rPr>
              <a:t>Objectives:</a:t>
            </a:r>
          </a:p>
          <a:p>
            <a:pPr marL="285750" indent="-285750">
              <a:spcBef>
                <a:spcPts val="1200"/>
              </a:spcBef>
              <a:buClr>
                <a:srgbClr val="47ABD9"/>
              </a:buClr>
              <a:buSzPct val="80000"/>
              <a:buFont typeface="Wingdings" panose="05000000000000000000" pitchFamily="2" charset="2"/>
              <a:buChar char="l"/>
            </a:pPr>
            <a:r>
              <a:rPr lang="en-GB" sz="1700" dirty="0" smtClean="0">
                <a:cs typeface="Arial" panose="020B0604020202020204" pitchFamily="34" charset="0"/>
              </a:rPr>
              <a:t>to examine the </a:t>
            </a:r>
            <a:r>
              <a:rPr lang="en-GB" sz="1700" b="1" dirty="0" smtClean="0">
                <a:solidFill>
                  <a:schemeClr val="accent2"/>
                </a:solidFill>
                <a:cs typeface="Arial" panose="020B0604020202020204" pitchFamily="34" charset="0"/>
              </a:rPr>
              <a:t>tax revenue forecasting performance </a:t>
            </a:r>
            <a:r>
              <a:rPr lang="en-GB" sz="1700" dirty="0" smtClean="0">
                <a:cs typeface="Arial" panose="020B0604020202020204" pitchFamily="34" charset="0"/>
              </a:rPr>
              <a:t>of the Ministry of Finance over the period 2012–2017 </a:t>
            </a:r>
          </a:p>
          <a:p>
            <a:pPr marL="285750" indent="-285750">
              <a:spcBef>
                <a:spcPts val="1200"/>
              </a:spcBef>
              <a:buClr>
                <a:srgbClr val="47ABD9"/>
              </a:buClr>
              <a:buSzPct val="80000"/>
              <a:buFont typeface="Wingdings" panose="05000000000000000000" pitchFamily="2" charset="2"/>
              <a:buChar char="l"/>
            </a:pPr>
            <a:r>
              <a:rPr lang="en-GB" sz="1700" dirty="0" smtClean="0">
                <a:cs typeface="Arial" panose="020B0604020202020204" pitchFamily="34" charset="0"/>
              </a:rPr>
              <a:t>to decompose to what extent the error of the tax plan was determined by unexpected economic developments</a:t>
            </a:r>
            <a:endParaRPr lang="en-GB" sz="1700" dirty="0">
              <a:cs typeface="Arial" panose="020B0604020202020204" pitchFamily="34" charset="0"/>
            </a:endParaRPr>
          </a:p>
        </p:txBody>
      </p:sp>
    </p:spTree>
    <p:extLst>
      <p:ext uri="{BB962C8B-B14F-4D97-AF65-F5344CB8AC3E}">
        <p14:creationId xmlns:p14="http://schemas.microsoft.com/office/powerpoint/2010/main" val="1366626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2"/>
          <p:cNvSpPr txBox="1">
            <a:spLocks/>
          </p:cNvSpPr>
          <p:nvPr/>
        </p:nvSpPr>
        <p:spPr>
          <a:xfrm>
            <a:off x="517403" y="961862"/>
            <a:ext cx="8368364"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Forecasting Errors of the Major Tax Plans for 2012–2017</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21"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6" name="Stačiakampis 5"/>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 </a:t>
            </a:r>
            <a:r>
              <a:rPr lang="en-US" dirty="0" smtClean="0">
                <a:solidFill>
                  <a:schemeClr val="accent5"/>
                </a:solidFill>
              </a:rPr>
              <a:t>fiscal institution’s calculations</a:t>
            </a:r>
            <a:endParaRPr lang="lt-LT" sz="1400" dirty="0">
              <a:solidFill>
                <a:schemeClr val="accent5"/>
              </a:solidFill>
            </a:endParaRPr>
          </a:p>
        </p:txBody>
      </p:sp>
      <p:pic>
        <p:nvPicPr>
          <p:cNvPr id="5" name="Paveikslėlis 4"/>
          <p:cNvPicPr>
            <a:picLocks noChangeAspect="1"/>
          </p:cNvPicPr>
          <p:nvPr/>
        </p:nvPicPr>
        <p:blipFill>
          <a:blip r:embed="rId2"/>
          <a:stretch>
            <a:fillRect/>
          </a:stretch>
        </p:blipFill>
        <p:spPr>
          <a:xfrm>
            <a:off x="600686" y="1398494"/>
            <a:ext cx="6979210" cy="3165532"/>
          </a:xfrm>
          <a:prstGeom prst="rect">
            <a:avLst/>
          </a:prstGeom>
        </p:spPr>
      </p:pic>
    </p:spTree>
    <p:extLst>
      <p:ext uri="{BB962C8B-B14F-4D97-AF65-F5344CB8AC3E}">
        <p14:creationId xmlns:p14="http://schemas.microsoft.com/office/powerpoint/2010/main" val="1838014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3" name="Text Placeholder 2"/>
          <p:cNvSpPr txBox="1">
            <a:spLocks/>
          </p:cNvSpPr>
          <p:nvPr/>
        </p:nvSpPr>
        <p:spPr>
          <a:xfrm>
            <a:off x="348919" y="1009989"/>
            <a:ext cx="8368364"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lt-LT" dirty="0" err="1" smtClean="0">
                <a:solidFill>
                  <a:srgbClr val="00244D"/>
                </a:solidFill>
                <a:latin typeface="Arimo" panose="020B0604020202020204" pitchFamily="34" charset="0"/>
                <a:ea typeface="Arimo" panose="020B0604020202020204" pitchFamily="34" charset="0"/>
                <a:cs typeface="Arimo" panose="020B0604020202020204" pitchFamily="34" charset="0"/>
              </a:rPr>
              <a:t>Method</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mc:AlternateContent xmlns:mc="http://schemas.openxmlformats.org/markup-compatibility/2006">
        <mc:Choice xmlns:a14="http://schemas.microsoft.com/office/drawing/2010/main" Requires="a14">
          <p:sp>
            <p:nvSpPr>
              <p:cNvPr id="4" name="Stačiakampis 3"/>
              <p:cNvSpPr/>
              <p:nvPr/>
            </p:nvSpPr>
            <p:spPr>
              <a:xfrm>
                <a:off x="441158" y="1469419"/>
                <a:ext cx="7708231" cy="2677656"/>
              </a:xfrm>
              <a:prstGeom prst="rect">
                <a:avLst/>
              </a:prstGeom>
            </p:spPr>
            <p:txBody>
              <a:bodyPr wrap="square">
                <a:spAutoFit/>
              </a:bodyPr>
              <a:lstStyle/>
              <a:p>
                <a14:m>
                  <m:oMath xmlns:m="http://schemas.openxmlformats.org/officeDocument/2006/math">
                    <m:sSub>
                      <m:sSubPr>
                        <m:ctrlPr>
                          <a:rPr lang="en-GB" i="1" smtClean="0">
                            <a:latin typeface="Cambria Math"/>
                          </a:rPr>
                        </m:ctrlPr>
                      </m:sSubPr>
                      <m:e>
                        <m:r>
                          <a:rPr lang="en-GB" b="0" i="1" smtClean="0">
                            <a:latin typeface="Cambria Math" panose="02040503050406030204" pitchFamily="18" charset="0"/>
                          </a:rPr>
                          <m:t>𝑉𝐴𝑇</m:t>
                        </m:r>
                      </m:e>
                      <m:sub>
                        <m:r>
                          <a:rPr lang="en-GB" i="1">
                            <a:latin typeface="Cambria Math" panose="02040503050406030204" pitchFamily="18" charset="0"/>
                          </a:rPr>
                          <m:t>𝑡</m:t>
                        </m:r>
                        <m:r>
                          <a:rPr lang="en-GB" i="0">
                            <a:latin typeface="Cambria Math" panose="02040503050406030204" pitchFamily="18" charset="0"/>
                          </a:rPr>
                          <m:t>+1</m:t>
                        </m:r>
                      </m:sub>
                    </m:sSub>
                    <m:r>
                      <a:rPr lang="en-GB" i="0">
                        <a:latin typeface="Cambria Math" panose="02040503050406030204" pitchFamily="18" charset="0"/>
                      </a:rPr>
                      <m:t>= </m:t>
                    </m:r>
                    <m:sSub>
                      <m:sSubPr>
                        <m:ctrlPr>
                          <a:rPr lang="en-GB" i="1">
                            <a:latin typeface="Cambria Math"/>
                          </a:rPr>
                        </m:ctrlPr>
                      </m:sSubPr>
                      <m:e>
                        <m:r>
                          <a:rPr lang="en-GB" b="0" i="1" smtClean="0">
                            <a:latin typeface="Cambria Math" panose="02040503050406030204" pitchFamily="18" charset="0"/>
                          </a:rPr>
                          <m:t>𝑇</m:t>
                        </m:r>
                        <m:r>
                          <a:rPr lang="en-GB" i="1">
                            <a:latin typeface="Cambria Math" panose="02040503050406030204" pitchFamily="18" charset="0"/>
                          </a:rPr>
                          <m:t>𝐵</m:t>
                        </m:r>
                      </m:e>
                      <m:sub>
                        <m:r>
                          <a:rPr lang="en-GB" i="1">
                            <a:latin typeface="Cambria Math" panose="02040503050406030204" pitchFamily="18" charset="0"/>
                          </a:rPr>
                          <m:t>𝑡</m:t>
                        </m:r>
                      </m:sub>
                    </m:sSub>
                    <m:r>
                      <a:rPr lang="en-GB" i="0">
                        <a:latin typeface="Cambria Math" panose="02040503050406030204" pitchFamily="18" charset="0"/>
                      </a:rPr>
                      <m:t>×</m:t>
                    </m:r>
                    <m:sSub>
                      <m:sSubPr>
                        <m:ctrlPr>
                          <a:rPr lang="en-GB" i="1">
                            <a:latin typeface="Cambria Math"/>
                          </a:rPr>
                        </m:ctrlPr>
                      </m:sSubPr>
                      <m:e>
                        <m:r>
                          <a:rPr lang="en-GB" i="1">
                            <a:latin typeface="Cambria Math" panose="02040503050406030204" pitchFamily="18" charset="0"/>
                          </a:rPr>
                          <m:t>𝑠𝑡</m:t>
                        </m:r>
                      </m:e>
                      <m:sub>
                        <m:r>
                          <a:rPr lang="en-GB" i="1">
                            <a:latin typeface="Cambria Math" panose="02040503050406030204" pitchFamily="18" charset="0"/>
                          </a:rPr>
                          <m:t>𝑡</m:t>
                        </m:r>
                        <m:r>
                          <a:rPr lang="en-GB" i="0">
                            <a:latin typeface="Cambria Math" panose="02040503050406030204" pitchFamily="18" charset="0"/>
                          </a:rPr>
                          <m:t>+1</m:t>
                        </m:r>
                      </m:sub>
                    </m:sSub>
                    <m:r>
                      <a:rPr lang="en-GB" i="0">
                        <a:latin typeface="Cambria Math" panose="02040503050406030204" pitchFamily="18" charset="0"/>
                      </a:rPr>
                      <m:t>×</m:t>
                    </m:r>
                    <m:d>
                      <m:dPr>
                        <m:ctrlPr>
                          <a:rPr lang="en-GB" i="1">
                            <a:latin typeface="Cambria Math"/>
                          </a:rPr>
                        </m:ctrlPr>
                      </m:dPr>
                      <m:e>
                        <m:r>
                          <a:rPr lang="en-GB" i="0">
                            <a:latin typeface="Cambria Math" panose="02040503050406030204" pitchFamily="18" charset="0"/>
                          </a:rPr>
                          <m:t>1+</m:t>
                        </m:r>
                        <m:sSub>
                          <m:sSubPr>
                            <m:ctrlPr>
                              <a:rPr lang="en-GB" i="1">
                                <a:latin typeface="Cambria Math"/>
                              </a:rPr>
                            </m:ctrlPr>
                          </m:sSubPr>
                          <m:e>
                            <m:r>
                              <a:rPr lang="en-GB" i="1">
                                <a:latin typeface="Cambria Math" panose="02040503050406030204" pitchFamily="18" charset="0"/>
                              </a:rPr>
                              <m:t>𝐸</m:t>
                            </m:r>
                          </m:e>
                          <m:sub>
                            <m:r>
                              <a:rPr lang="en-GB" i="1">
                                <a:latin typeface="Cambria Math" panose="02040503050406030204" pitchFamily="18" charset="0"/>
                              </a:rPr>
                              <m:t>𝑡</m:t>
                            </m:r>
                            <m:r>
                              <a:rPr lang="en-GB" i="0">
                                <a:latin typeface="Cambria Math" panose="02040503050406030204" pitchFamily="18" charset="0"/>
                              </a:rPr>
                              <m:t>+1</m:t>
                            </m:r>
                          </m:sub>
                        </m:sSub>
                        <m:r>
                          <a:rPr lang="en-GB" i="0">
                            <a:latin typeface="Cambria Math" panose="02040503050406030204" pitchFamily="18" charset="0"/>
                          </a:rPr>
                          <m:t>×</m:t>
                        </m:r>
                        <m:sSub>
                          <m:sSubPr>
                            <m:ctrlPr>
                              <a:rPr lang="en-GB" i="1">
                                <a:latin typeface="Cambria Math"/>
                              </a:rPr>
                            </m:ctrlPr>
                          </m:sSubPr>
                          <m:e>
                            <m:r>
                              <a:rPr lang="en-GB" b="0" i="1" smtClean="0">
                                <a:latin typeface="Cambria Math" panose="02040503050406030204" pitchFamily="18" charset="0"/>
                              </a:rPr>
                              <m:t>𝐹𝐶𝐸</m:t>
                            </m:r>
                          </m:e>
                          <m:sub>
                            <m:r>
                              <a:rPr lang="en-GB" i="1">
                                <a:latin typeface="Cambria Math" panose="02040503050406030204" pitchFamily="18" charset="0"/>
                              </a:rPr>
                              <m:t>𝑡</m:t>
                            </m:r>
                            <m:r>
                              <a:rPr lang="en-GB" i="0">
                                <a:latin typeface="Cambria Math" panose="02040503050406030204" pitchFamily="18" charset="0"/>
                              </a:rPr>
                              <m:t>+1</m:t>
                            </m:r>
                          </m:sub>
                        </m:sSub>
                      </m:e>
                    </m:d>
                    <m:r>
                      <a:rPr lang="en-GB" i="0">
                        <a:latin typeface="Cambria Math" panose="02040503050406030204" pitchFamily="18" charset="0"/>
                      </a:rPr>
                      <m:t>+</m:t>
                    </m:r>
                    <m:sSub>
                      <m:sSubPr>
                        <m:ctrlPr>
                          <a:rPr lang="en-GB" i="1">
                            <a:latin typeface="Cambria Math"/>
                          </a:rPr>
                        </m:ctrlPr>
                      </m:sSubPr>
                      <m:e>
                        <m:r>
                          <a:rPr lang="en-GB" b="0" i="1" smtClean="0">
                            <a:latin typeface="Cambria Math" panose="02040503050406030204" pitchFamily="18" charset="0"/>
                          </a:rPr>
                          <m:t>𝑂</m:t>
                        </m:r>
                      </m:e>
                      <m:sub>
                        <m:r>
                          <a:rPr lang="en-GB" i="1">
                            <a:latin typeface="Cambria Math" panose="02040503050406030204" pitchFamily="18" charset="0"/>
                          </a:rPr>
                          <m:t>𝑡</m:t>
                        </m:r>
                        <m:r>
                          <a:rPr lang="en-GB" i="0">
                            <a:latin typeface="Cambria Math" panose="02040503050406030204" pitchFamily="18" charset="0"/>
                          </a:rPr>
                          <m:t>+1</m:t>
                        </m:r>
                      </m:sub>
                    </m:sSub>
                    <m:r>
                      <a:rPr lang="en-GB" i="0">
                        <a:latin typeface="Cambria Math" panose="02040503050406030204" pitchFamily="18" charset="0"/>
                      </a:rPr>
                      <m:t>− </m:t>
                    </m:r>
                    <m:sSub>
                      <m:sSubPr>
                        <m:ctrlPr>
                          <a:rPr lang="en-GB" i="1">
                            <a:latin typeface="Cambria Math"/>
                          </a:rPr>
                        </m:ctrlPr>
                      </m:sSubPr>
                      <m:e>
                        <m:r>
                          <a:rPr lang="en-GB" b="0" i="1" smtClean="0">
                            <a:latin typeface="Cambria Math" panose="02040503050406030204" pitchFamily="18" charset="0"/>
                          </a:rPr>
                          <m:t>𝐴</m:t>
                        </m:r>
                      </m:e>
                      <m:sub>
                        <m:r>
                          <a:rPr lang="en-GB" i="1">
                            <a:latin typeface="Cambria Math" panose="02040503050406030204" pitchFamily="18" charset="0"/>
                          </a:rPr>
                          <m:t>𝑡</m:t>
                        </m:r>
                        <m:r>
                          <a:rPr lang="en-GB" i="0">
                            <a:latin typeface="Cambria Math" panose="02040503050406030204" pitchFamily="18" charset="0"/>
                          </a:rPr>
                          <m:t>+1</m:t>
                        </m:r>
                      </m:sub>
                    </m:sSub>
                    <m:r>
                      <a:rPr lang="en-GB" i="0">
                        <a:latin typeface="Cambria Math" panose="02040503050406030204" pitchFamily="18" charset="0"/>
                      </a:rPr>
                      <m:t>−</m:t>
                    </m:r>
                    <m:sSub>
                      <m:sSubPr>
                        <m:ctrlPr>
                          <a:rPr lang="en-GB" i="1">
                            <a:latin typeface="Cambria Math"/>
                          </a:rPr>
                        </m:ctrlPr>
                      </m:sSubPr>
                      <m:e>
                        <m:r>
                          <a:rPr lang="en-GB" b="0" i="1" smtClean="0">
                            <a:latin typeface="Cambria Math" panose="02040503050406030204" pitchFamily="18" charset="0"/>
                          </a:rPr>
                          <m:t>𝑇𝐸</m:t>
                        </m:r>
                      </m:e>
                      <m:sub>
                        <m:r>
                          <a:rPr lang="en-GB" i="1">
                            <a:latin typeface="Cambria Math" panose="02040503050406030204" pitchFamily="18" charset="0"/>
                          </a:rPr>
                          <m:t>𝑡</m:t>
                        </m:r>
                        <m:r>
                          <a:rPr lang="en-GB" i="0">
                            <a:latin typeface="Cambria Math" panose="02040503050406030204" pitchFamily="18" charset="0"/>
                          </a:rPr>
                          <m:t>+1</m:t>
                        </m:r>
                      </m:sub>
                    </m:sSub>
                    <m:r>
                      <a:rPr lang="en-GB" i="0">
                        <a:latin typeface="Cambria Math" panose="02040503050406030204" pitchFamily="18" charset="0"/>
                      </a:rPr>
                      <m:t>+</m:t>
                    </m:r>
                    <m:sSub>
                      <m:sSubPr>
                        <m:ctrlPr>
                          <a:rPr lang="en-GB" i="1">
                            <a:latin typeface="Cambria Math"/>
                          </a:rPr>
                        </m:ctrlPr>
                      </m:sSubPr>
                      <m:e>
                        <m:r>
                          <a:rPr lang="en-GB" b="0" i="1" smtClean="0">
                            <a:latin typeface="Cambria Math" panose="02040503050406030204" pitchFamily="18" charset="0"/>
                          </a:rPr>
                          <m:t>𝐽</m:t>
                        </m:r>
                      </m:e>
                      <m:sub>
                        <m:r>
                          <a:rPr lang="en-GB" i="1">
                            <a:latin typeface="Cambria Math" panose="02040503050406030204" pitchFamily="18" charset="0"/>
                          </a:rPr>
                          <m:t>𝑡</m:t>
                        </m:r>
                        <m:r>
                          <a:rPr lang="en-GB" i="0">
                            <a:latin typeface="Cambria Math" panose="02040503050406030204" pitchFamily="18" charset="0"/>
                          </a:rPr>
                          <m:t>+1</m:t>
                        </m:r>
                      </m:sub>
                    </m:sSub>
                  </m:oMath>
                </a14:m>
                <a:r>
                  <a:rPr lang="en-GB" dirty="0" smtClean="0"/>
                  <a:t>, where</a:t>
                </a:r>
              </a:p>
              <a:p>
                <a:endParaRPr lang="en-GB" dirty="0" smtClean="0"/>
              </a:p>
              <a:p>
                <a:pPr marL="449263"/>
                <a:endParaRPr lang="lt-LT" i="1" dirty="0" smtClean="0">
                  <a:latin typeface="Cambria Math" panose="02040503050406030204" pitchFamily="18" charset="0"/>
                </a:endParaRPr>
              </a:p>
              <a:p>
                <a:pPr marL="449263"/>
                <a14:m>
                  <m:oMath xmlns:m="http://schemas.openxmlformats.org/officeDocument/2006/math">
                    <m:sSub>
                      <m:sSubPr>
                        <m:ctrlPr>
                          <a:rPr lang="en-GB" i="1">
                            <a:latin typeface="Cambria Math"/>
                          </a:rPr>
                        </m:ctrlPr>
                      </m:sSubPr>
                      <m:e>
                        <m:r>
                          <a:rPr lang="en-GB" i="1">
                            <a:latin typeface="Cambria Math" panose="02040503050406030204" pitchFamily="18" charset="0"/>
                          </a:rPr>
                          <m:t>𝑉𝐴𝑇</m:t>
                        </m:r>
                      </m:e>
                      <m:sub>
                        <m:r>
                          <a:rPr lang="en-GB" i="1">
                            <a:latin typeface="Cambria Math" panose="02040503050406030204" pitchFamily="18" charset="0"/>
                          </a:rPr>
                          <m:t>𝑡</m:t>
                        </m:r>
                        <m:r>
                          <a:rPr lang="en-GB">
                            <a:latin typeface="Cambria Math" panose="02040503050406030204" pitchFamily="18" charset="0"/>
                          </a:rPr>
                          <m:t>+1</m:t>
                        </m:r>
                      </m:sub>
                    </m:sSub>
                  </m:oMath>
                </a14:m>
                <a:r>
                  <a:rPr lang="en-GB" dirty="0" smtClean="0"/>
                  <a:t> – VAT projection for t+1 year</a:t>
                </a:r>
                <a:r>
                  <a:rPr lang="lt-LT" dirty="0" smtClean="0"/>
                  <a:t>,</a:t>
                </a:r>
                <a:endParaRPr lang="en-GB" dirty="0" smtClean="0"/>
              </a:p>
              <a:p>
                <a:pPr marL="449263"/>
                <a14:m>
                  <m:oMath xmlns:m="http://schemas.openxmlformats.org/officeDocument/2006/math">
                    <m:sSub>
                      <m:sSubPr>
                        <m:ctrlPr>
                          <a:rPr lang="en-GB" i="1">
                            <a:latin typeface="Cambria Math"/>
                          </a:rPr>
                        </m:ctrlPr>
                      </m:sSubPr>
                      <m:e>
                        <m:r>
                          <a:rPr lang="en-GB" i="1">
                            <a:latin typeface="Cambria Math" panose="02040503050406030204" pitchFamily="18" charset="0"/>
                          </a:rPr>
                          <m:t>𝑇𝐵</m:t>
                        </m:r>
                      </m:e>
                      <m:sub>
                        <m:r>
                          <a:rPr lang="en-GB" i="1">
                            <a:latin typeface="Cambria Math" panose="02040503050406030204" pitchFamily="18" charset="0"/>
                          </a:rPr>
                          <m:t>𝑡</m:t>
                        </m:r>
                      </m:sub>
                    </m:sSub>
                  </m:oMath>
                </a14:m>
                <a:r>
                  <a:rPr lang="en-GB" dirty="0" smtClean="0"/>
                  <a:t>– tax </a:t>
                </a:r>
                <a:r>
                  <a:rPr lang="en-GB" dirty="0" smtClean="0"/>
                  <a:t>base for t year</a:t>
                </a:r>
                <a:r>
                  <a:rPr lang="lt-LT" dirty="0" smtClean="0"/>
                  <a:t>,</a:t>
                </a:r>
                <a:endParaRPr lang="en-GB" dirty="0" smtClean="0"/>
              </a:p>
              <a:p>
                <a:pPr marL="449263"/>
                <a14:m>
                  <m:oMath xmlns:m="http://schemas.openxmlformats.org/officeDocument/2006/math">
                    <m:sSub>
                      <m:sSubPr>
                        <m:ctrlPr>
                          <a:rPr lang="en-GB" i="1">
                            <a:latin typeface="Cambria Math"/>
                          </a:rPr>
                        </m:ctrlPr>
                      </m:sSubPr>
                      <m:e>
                        <m:r>
                          <a:rPr lang="en-GB" i="1">
                            <a:latin typeface="Cambria Math" panose="02040503050406030204" pitchFamily="18" charset="0"/>
                          </a:rPr>
                          <m:t>𝑠𝑡</m:t>
                        </m:r>
                      </m:e>
                      <m:sub>
                        <m:r>
                          <a:rPr lang="en-GB" i="1">
                            <a:latin typeface="Cambria Math" panose="02040503050406030204" pitchFamily="18" charset="0"/>
                          </a:rPr>
                          <m:t>𝑡</m:t>
                        </m:r>
                        <m:r>
                          <a:rPr lang="en-GB">
                            <a:latin typeface="Cambria Math" panose="02040503050406030204" pitchFamily="18" charset="0"/>
                          </a:rPr>
                          <m:t>+1</m:t>
                        </m:r>
                      </m:sub>
                    </m:sSub>
                  </m:oMath>
                </a14:m>
                <a:r>
                  <a:rPr lang="en-GB" dirty="0" smtClean="0"/>
                  <a:t>–</a:t>
                </a:r>
                <a:r>
                  <a:rPr lang="lt-LT" dirty="0" smtClean="0"/>
                  <a:t> </a:t>
                </a:r>
                <a:r>
                  <a:rPr lang="en-GB" dirty="0" smtClean="0"/>
                  <a:t>standard VAT rate</a:t>
                </a:r>
                <a:r>
                  <a:rPr lang="lt-LT" dirty="0" smtClean="0"/>
                  <a:t>,</a:t>
                </a:r>
                <a:endParaRPr lang="en-GB" dirty="0" smtClean="0"/>
              </a:p>
              <a:p>
                <a:pPr marL="449263"/>
                <a14:m>
                  <m:oMath xmlns:m="http://schemas.openxmlformats.org/officeDocument/2006/math">
                    <m:sSub>
                      <m:sSubPr>
                        <m:ctrlPr>
                          <a:rPr lang="en-GB" i="1">
                            <a:latin typeface="Cambria Math"/>
                          </a:rPr>
                        </m:ctrlPr>
                      </m:sSubPr>
                      <m:e>
                        <m:r>
                          <a:rPr lang="en-GB" i="1">
                            <a:latin typeface="Cambria Math" panose="02040503050406030204" pitchFamily="18" charset="0"/>
                          </a:rPr>
                          <m:t>𝐸</m:t>
                        </m:r>
                      </m:e>
                      <m:sub>
                        <m:r>
                          <a:rPr lang="en-GB" i="1">
                            <a:latin typeface="Cambria Math" panose="02040503050406030204" pitchFamily="18" charset="0"/>
                          </a:rPr>
                          <m:t>𝑡</m:t>
                        </m:r>
                        <m:r>
                          <a:rPr lang="en-GB">
                            <a:latin typeface="Cambria Math" panose="02040503050406030204" pitchFamily="18" charset="0"/>
                          </a:rPr>
                          <m:t>+1</m:t>
                        </m:r>
                      </m:sub>
                    </m:sSub>
                  </m:oMath>
                </a14:m>
                <a:r>
                  <a:rPr lang="en-GB" dirty="0" smtClean="0"/>
                  <a:t>–</a:t>
                </a:r>
                <a:r>
                  <a:rPr lang="lt-LT" dirty="0" smtClean="0"/>
                  <a:t> </a:t>
                </a:r>
                <a:r>
                  <a:rPr lang="en-GB" dirty="0" smtClean="0"/>
                  <a:t>elasticity</a:t>
                </a:r>
                <a:r>
                  <a:rPr lang="lt-LT" dirty="0" smtClean="0"/>
                  <a:t>,</a:t>
                </a:r>
                <a:endParaRPr lang="en-GB" dirty="0" smtClean="0"/>
              </a:p>
              <a:p>
                <a:pPr marL="449263"/>
                <a14:m>
                  <m:oMath xmlns:m="http://schemas.openxmlformats.org/officeDocument/2006/math">
                    <m:sSub>
                      <m:sSubPr>
                        <m:ctrlPr>
                          <a:rPr lang="en-GB" i="1">
                            <a:latin typeface="Cambria Math"/>
                          </a:rPr>
                        </m:ctrlPr>
                      </m:sSubPr>
                      <m:e>
                        <m:r>
                          <a:rPr lang="en-GB" i="1">
                            <a:latin typeface="Cambria Math" panose="02040503050406030204" pitchFamily="18" charset="0"/>
                          </a:rPr>
                          <m:t>𝐹𝐶</m:t>
                        </m:r>
                        <m:r>
                          <a:rPr lang="en-GB" b="0" i="1" smtClean="0">
                            <a:latin typeface="Cambria Math" panose="02040503050406030204" pitchFamily="18" charset="0"/>
                          </a:rPr>
                          <m:t>𝐸</m:t>
                        </m:r>
                      </m:e>
                      <m:sub>
                        <m:r>
                          <a:rPr lang="en-GB" i="1">
                            <a:latin typeface="Cambria Math" panose="02040503050406030204" pitchFamily="18" charset="0"/>
                          </a:rPr>
                          <m:t>𝑡</m:t>
                        </m:r>
                        <m:r>
                          <a:rPr lang="en-GB">
                            <a:latin typeface="Cambria Math" panose="02040503050406030204" pitchFamily="18" charset="0"/>
                          </a:rPr>
                          <m:t>+1</m:t>
                        </m:r>
                      </m:sub>
                    </m:sSub>
                  </m:oMath>
                </a14:m>
                <a:r>
                  <a:rPr lang="en-GB" dirty="0" smtClean="0"/>
                  <a:t>– </a:t>
                </a:r>
                <a:r>
                  <a:rPr lang="en-GB" dirty="0" smtClean="0"/>
                  <a:t>growth of final </a:t>
                </a:r>
                <a:r>
                  <a:rPr lang="en-GB" dirty="0"/>
                  <a:t>consumption </a:t>
                </a:r>
                <a:r>
                  <a:rPr lang="en-GB" dirty="0" smtClean="0"/>
                  <a:t>expenditure</a:t>
                </a:r>
                <a:r>
                  <a:rPr lang="lt-LT" dirty="0" smtClean="0"/>
                  <a:t>,</a:t>
                </a:r>
                <a:endParaRPr lang="en-GB" dirty="0"/>
              </a:p>
              <a:p>
                <a:pPr marL="449263"/>
                <a14:m>
                  <m:oMath xmlns:m="http://schemas.openxmlformats.org/officeDocument/2006/math">
                    <m:sSub>
                      <m:sSubPr>
                        <m:ctrlPr>
                          <a:rPr lang="en-GB" i="1">
                            <a:latin typeface="Cambria Math"/>
                          </a:rPr>
                        </m:ctrlPr>
                      </m:sSubPr>
                      <m:e>
                        <m:r>
                          <a:rPr lang="en-GB" i="1">
                            <a:latin typeface="Cambria Math" panose="02040503050406030204" pitchFamily="18" charset="0"/>
                          </a:rPr>
                          <m:t>𝑂</m:t>
                        </m:r>
                      </m:e>
                      <m:sub>
                        <m:r>
                          <a:rPr lang="en-GB" i="1">
                            <a:latin typeface="Cambria Math" panose="02040503050406030204" pitchFamily="18" charset="0"/>
                          </a:rPr>
                          <m:t>𝑡</m:t>
                        </m:r>
                        <m:r>
                          <a:rPr lang="en-GB">
                            <a:latin typeface="Cambria Math" panose="02040503050406030204" pitchFamily="18" charset="0"/>
                          </a:rPr>
                          <m:t>+1</m:t>
                        </m:r>
                      </m:sub>
                    </m:sSub>
                  </m:oMath>
                </a14:m>
                <a:r>
                  <a:rPr lang="en-GB" dirty="0" smtClean="0"/>
                  <a:t>– assumption regarding change in overpayments</a:t>
                </a:r>
                <a:r>
                  <a:rPr lang="lt-LT" dirty="0" smtClean="0"/>
                  <a:t>,</a:t>
                </a:r>
                <a:endParaRPr lang="en-GB" dirty="0" smtClean="0"/>
              </a:p>
              <a:p>
                <a:pPr marL="449263"/>
                <a14:m>
                  <m:oMath xmlns:m="http://schemas.openxmlformats.org/officeDocument/2006/math">
                    <m:sSub>
                      <m:sSubPr>
                        <m:ctrlPr>
                          <a:rPr lang="en-GB" i="1">
                            <a:latin typeface="Cambria Math"/>
                          </a:rPr>
                        </m:ctrlPr>
                      </m:sSubPr>
                      <m:e>
                        <m:r>
                          <a:rPr lang="en-GB" i="1">
                            <a:latin typeface="Cambria Math" panose="02040503050406030204" pitchFamily="18" charset="0"/>
                          </a:rPr>
                          <m:t>𝐴</m:t>
                        </m:r>
                      </m:e>
                      <m:sub>
                        <m:r>
                          <a:rPr lang="en-GB" i="1">
                            <a:latin typeface="Cambria Math" panose="02040503050406030204" pitchFamily="18" charset="0"/>
                          </a:rPr>
                          <m:t>𝑡</m:t>
                        </m:r>
                        <m:r>
                          <a:rPr lang="en-GB">
                            <a:latin typeface="Cambria Math" panose="02040503050406030204" pitchFamily="18" charset="0"/>
                          </a:rPr>
                          <m:t>+1</m:t>
                        </m:r>
                      </m:sub>
                    </m:sSub>
                  </m:oMath>
                </a14:m>
                <a:r>
                  <a:rPr lang="en-GB" dirty="0" smtClean="0"/>
                  <a:t>– </a:t>
                </a:r>
                <a:r>
                  <a:rPr lang="en-GB" dirty="0"/>
                  <a:t>assumption regarding change in </a:t>
                </a:r>
                <a:r>
                  <a:rPr lang="en-GB" dirty="0" smtClean="0"/>
                  <a:t>arrears</a:t>
                </a:r>
                <a:r>
                  <a:rPr lang="lt-LT" dirty="0" smtClean="0"/>
                  <a:t>,</a:t>
                </a:r>
                <a:endParaRPr lang="en-GB" dirty="0" smtClean="0"/>
              </a:p>
              <a:p>
                <a:pPr marL="449263"/>
                <a14:m>
                  <m:oMath xmlns:m="http://schemas.openxmlformats.org/officeDocument/2006/math">
                    <m:sSub>
                      <m:sSubPr>
                        <m:ctrlPr>
                          <a:rPr lang="en-GB" i="1">
                            <a:latin typeface="Cambria Math"/>
                          </a:rPr>
                        </m:ctrlPr>
                      </m:sSubPr>
                      <m:e>
                        <m:r>
                          <a:rPr lang="en-GB" i="1">
                            <a:latin typeface="Cambria Math" panose="02040503050406030204" pitchFamily="18" charset="0"/>
                          </a:rPr>
                          <m:t>𝑇𝐸</m:t>
                        </m:r>
                      </m:e>
                      <m:sub>
                        <m:r>
                          <a:rPr lang="en-GB" i="1">
                            <a:latin typeface="Cambria Math" panose="02040503050406030204" pitchFamily="18" charset="0"/>
                          </a:rPr>
                          <m:t>𝑡</m:t>
                        </m:r>
                        <m:r>
                          <a:rPr lang="en-GB">
                            <a:latin typeface="Cambria Math" panose="02040503050406030204" pitchFamily="18" charset="0"/>
                          </a:rPr>
                          <m:t>+1</m:t>
                        </m:r>
                      </m:sub>
                    </m:sSub>
                  </m:oMath>
                </a14:m>
                <a:r>
                  <a:rPr lang="en-GB" dirty="0" smtClean="0"/>
                  <a:t>– ex-ante estimate of loss to due tax exemptions</a:t>
                </a:r>
                <a:r>
                  <a:rPr lang="lt-LT" dirty="0" smtClean="0"/>
                  <a:t>,</a:t>
                </a:r>
                <a:endParaRPr lang="en-GB" dirty="0" smtClean="0"/>
              </a:p>
              <a:p>
                <a:pPr marL="449263"/>
                <a14:m>
                  <m:oMath xmlns:m="http://schemas.openxmlformats.org/officeDocument/2006/math">
                    <m:sSub>
                      <m:sSubPr>
                        <m:ctrlPr>
                          <a:rPr lang="en-GB" i="1">
                            <a:latin typeface="Cambria Math"/>
                          </a:rPr>
                        </m:ctrlPr>
                      </m:sSubPr>
                      <m:e>
                        <m:r>
                          <a:rPr lang="en-GB" i="1">
                            <a:latin typeface="Cambria Math" panose="02040503050406030204" pitchFamily="18" charset="0"/>
                          </a:rPr>
                          <m:t>𝐽</m:t>
                        </m:r>
                      </m:e>
                      <m:sub>
                        <m:r>
                          <a:rPr lang="en-GB" i="1">
                            <a:latin typeface="Cambria Math" panose="02040503050406030204" pitchFamily="18" charset="0"/>
                          </a:rPr>
                          <m:t>𝑡</m:t>
                        </m:r>
                        <m:r>
                          <a:rPr lang="en-GB">
                            <a:latin typeface="Cambria Math" panose="02040503050406030204" pitchFamily="18" charset="0"/>
                          </a:rPr>
                          <m:t>+1</m:t>
                        </m:r>
                      </m:sub>
                    </m:sSub>
                  </m:oMath>
                </a14:m>
                <a:r>
                  <a:rPr lang="en-GB" dirty="0" smtClean="0"/>
                  <a:t>– January adjustment effect</a:t>
                </a:r>
                <a:r>
                  <a:rPr lang="lt-LT" dirty="0" smtClean="0"/>
                  <a:t>.</a:t>
                </a:r>
                <a:endParaRPr lang="en-GB" dirty="0"/>
              </a:p>
            </p:txBody>
          </p:sp>
        </mc:Choice>
        <mc:Fallback>
          <p:sp>
            <p:nvSpPr>
              <p:cNvPr id="4" name="Stačiakampis 3"/>
              <p:cNvSpPr>
                <a:spLocks noRot="1" noChangeAspect="1" noMove="1" noResize="1" noEditPoints="1" noAdjustHandles="1" noChangeArrowheads="1" noChangeShapeType="1" noTextEdit="1"/>
              </p:cNvSpPr>
              <p:nvPr/>
            </p:nvSpPr>
            <p:spPr>
              <a:xfrm>
                <a:off x="441158" y="1469419"/>
                <a:ext cx="7708231" cy="2677656"/>
              </a:xfrm>
              <a:prstGeom prst="rect">
                <a:avLst/>
              </a:prstGeom>
              <a:blipFill rotWithShape="1">
                <a:blip r:embed="rId2"/>
                <a:stretch>
                  <a:fillRect t="-228" b="-1367"/>
                </a:stretch>
              </a:blipFill>
            </p:spPr>
            <p:txBody>
              <a:bodyPr/>
              <a:lstStyle/>
              <a:p>
                <a:r>
                  <a:rPr lang="en-US">
                    <a:noFill/>
                  </a:rPr>
                  <a:t> </a:t>
                </a:r>
              </a:p>
            </p:txBody>
          </p:sp>
        </mc:Fallback>
      </mc:AlternateContent>
      <p:sp>
        <p:nvSpPr>
          <p:cNvPr id="5" name="Rectangle 10"/>
          <p:cNvSpPr/>
          <p:nvPr/>
        </p:nvSpPr>
        <p:spPr>
          <a:xfrm>
            <a:off x="441158" y="1962361"/>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01560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3" name="Text Placeholder 2"/>
          <p:cNvSpPr txBox="1">
            <a:spLocks/>
          </p:cNvSpPr>
          <p:nvPr/>
        </p:nvSpPr>
        <p:spPr>
          <a:xfrm>
            <a:off x="208922" y="980479"/>
            <a:ext cx="8460689"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Personal Income Tax </a:t>
            </a:r>
            <a:r>
              <a:rPr lang="lt-LT" dirty="0" err="1" smtClean="0">
                <a:solidFill>
                  <a:srgbClr val="00244D"/>
                </a:solidFill>
                <a:latin typeface="Arimo" panose="020B0604020202020204" pitchFamily="34" charset="0"/>
                <a:ea typeface="Arimo" panose="020B0604020202020204" pitchFamily="34" charset="0"/>
                <a:cs typeface="Arimo" panose="020B0604020202020204" pitchFamily="34" charset="0"/>
              </a:rPr>
              <a:t>Forecasting</a:t>
            </a: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 </a:t>
            </a:r>
            <a:r>
              <a:rPr lang="lt-LT" dirty="0" err="1" smtClean="0">
                <a:solidFill>
                  <a:srgbClr val="00244D"/>
                </a:solidFill>
                <a:latin typeface="Arimo" panose="020B0604020202020204" pitchFamily="34" charset="0"/>
                <a:ea typeface="Arimo" panose="020B0604020202020204" pitchFamily="34" charset="0"/>
                <a:cs typeface="Arimo" panose="020B0604020202020204" pitchFamily="34" charset="0"/>
              </a:rPr>
              <a:t>Error</a:t>
            </a: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 by Income </a:t>
            </a:r>
            <a:r>
              <a:rPr lang="lt-LT" dirty="0" err="1" smtClean="0">
                <a:solidFill>
                  <a:srgbClr val="00244D"/>
                </a:solidFill>
                <a:latin typeface="Arimo" panose="020B0604020202020204" pitchFamily="34" charset="0"/>
                <a:ea typeface="Arimo" panose="020B0604020202020204" pitchFamily="34" charset="0"/>
                <a:cs typeface="Arimo" panose="020B0604020202020204" pitchFamily="34" charset="0"/>
              </a:rPr>
              <a:t>Types</a:t>
            </a:r>
            <a:endParaRPr lang="en-GB"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Ministry of Finance, </a:t>
            </a:r>
            <a:r>
              <a:rPr lang="en-US" dirty="0" smtClean="0">
                <a:solidFill>
                  <a:schemeClr val="accent5"/>
                </a:solidFill>
              </a:rPr>
              <a:t>State Tax Inspectorate, fiscal institution’s calculations</a:t>
            </a:r>
            <a:endParaRPr lang="lt-LT" sz="1400" dirty="0">
              <a:solidFill>
                <a:schemeClr val="accent5"/>
              </a:solidFill>
            </a:endParaRPr>
          </a:p>
        </p:txBody>
      </p:sp>
      <p:pic>
        <p:nvPicPr>
          <p:cNvPr id="5" name="Paveikslėlis 4"/>
          <p:cNvPicPr>
            <a:picLocks noChangeAspect="1"/>
          </p:cNvPicPr>
          <p:nvPr/>
        </p:nvPicPr>
        <p:blipFill>
          <a:blip r:embed="rId2"/>
          <a:stretch>
            <a:fillRect/>
          </a:stretch>
        </p:blipFill>
        <p:spPr>
          <a:xfrm>
            <a:off x="778451" y="1357724"/>
            <a:ext cx="7066138" cy="3242202"/>
          </a:xfrm>
          <a:prstGeom prst="rect">
            <a:avLst/>
          </a:prstGeom>
        </p:spPr>
      </p:pic>
    </p:spTree>
    <p:extLst>
      <p:ext uri="{BB962C8B-B14F-4D97-AF65-F5344CB8AC3E}">
        <p14:creationId xmlns:p14="http://schemas.microsoft.com/office/powerpoint/2010/main" val="4271977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3" name="Text Placeholder 2"/>
          <p:cNvSpPr txBox="1">
            <a:spLocks/>
          </p:cNvSpPr>
          <p:nvPr/>
        </p:nvSpPr>
        <p:spPr>
          <a:xfrm>
            <a:off x="208922" y="980479"/>
            <a:ext cx="8676845"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Error Decomposition of </a:t>
            </a:r>
            <a:r>
              <a:rPr lang="lt-LT" dirty="0" smtClean="0">
                <a:solidFill>
                  <a:srgbClr val="00244D"/>
                </a:solidFill>
                <a:latin typeface="Arimo" panose="020B0604020202020204" pitchFamily="34" charset="0"/>
                <a:ea typeface="Arimo" panose="020B0604020202020204" pitchFamily="34" charset="0"/>
                <a:cs typeface="Arimo" panose="020B0604020202020204" pitchFamily="34" charset="0"/>
              </a:rPr>
              <a:t>the „PAYE“ component of</a:t>
            </a: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 </a:t>
            </a: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the Income </a:t>
            </a:r>
            <a:r>
              <a:rPr lang="en-US" dirty="0">
                <a:solidFill>
                  <a:srgbClr val="00244D"/>
                </a:solidFill>
                <a:latin typeface="Arimo" panose="020B0604020202020204" pitchFamily="34" charset="0"/>
                <a:ea typeface="Arimo" panose="020B0604020202020204" pitchFamily="34" charset="0"/>
                <a:cs typeface="Arimo" panose="020B0604020202020204" pitchFamily="34" charset="0"/>
              </a:rPr>
              <a:t>T</a:t>
            </a: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ax </a:t>
            </a:r>
            <a:endParaRPr lang="en-GB"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Ministry of Finance, </a:t>
            </a:r>
            <a:r>
              <a:rPr lang="en-US" dirty="0" smtClean="0">
                <a:solidFill>
                  <a:schemeClr val="accent5"/>
                </a:solidFill>
              </a:rPr>
              <a:t>State Tax Inspectorate, fiscal institution’s calculations</a:t>
            </a:r>
            <a:endParaRPr lang="lt-LT" sz="1400" dirty="0">
              <a:solidFill>
                <a:schemeClr val="accent5"/>
              </a:solidFill>
            </a:endParaRPr>
          </a:p>
        </p:txBody>
      </p:sp>
      <p:pic>
        <p:nvPicPr>
          <p:cNvPr id="6" name="Paveikslėlis 5"/>
          <p:cNvPicPr>
            <a:picLocks noChangeAspect="1"/>
          </p:cNvPicPr>
          <p:nvPr/>
        </p:nvPicPr>
        <p:blipFill>
          <a:blip r:embed="rId2"/>
          <a:stretch>
            <a:fillRect/>
          </a:stretch>
        </p:blipFill>
        <p:spPr>
          <a:xfrm>
            <a:off x="552592" y="1349227"/>
            <a:ext cx="7604819" cy="3259121"/>
          </a:xfrm>
          <a:prstGeom prst="rect">
            <a:avLst/>
          </a:prstGeom>
        </p:spPr>
      </p:pic>
    </p:spTree>
    <p:extLst>
      <p:ext uri="{BB962C8B-B14F-4D97-AF65-F5344CB8AC3E}">
        <p14:creationId xmlns:p14="http://schemas.microsoft.com/office/powerpoint/2010/main" val="1088656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3" name="Text Placeholder 2"/>
          <p:cNvSpPr txBox="1">
            <a:spLocks/>
          </p:cNvSpPr>
          <p:nvPr/>
        </p:nvSpPr>
        <p:spPr>
          <a:xfrm>
            <a:off x="208922" y="980479"/>
            <a:ext cx="8676845"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Error Decomposition of Corporate </a:t>
            </a:r>
            <a:r>
              <a:rPr lang="lt-LT" dirty="0" err="1" smtClean="0">
                <a:solidFill>
                  <a:srgbClr val="00244D"/>
                </a:solidFill>
                <a:latin typeface="Arimo" panose="020B0604020202020204" pitchFamily="34" charset="0"/>
                <a:ea typeface="Arimo" panose="020B0604020202020204" pitchFamily="34" charset="0"/>
                <a:cs typeface="Arimo" panose="020B0604020202020204" pitchFamily="34" charset="0"/>
              </a:rPr>
              <a:t>Income</a:t>
            </a: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 Tax Plans</a:t>
            </a:r>
            <a:endParaRPr lang="en-GB"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Ministry of Finance, </a:t>
            </a:r>
            <a:r>
              <a:rPr lang="en-US" dirty="0" smtClean="0">
                <a:solidFill>
                  <a:schemeClr val="accent5"/>
                </a:solidFill>
              </a:rPr>
              <a:t>State Tax Inspectorate, fiscal institution’s calculations</a:t>
            </a:r>
            <a:endParaRPr lang="lt-LT" sz="1400" dirty="0">
              <a:solidFill>
                <a:schemeClr val="accent5"/>
              </a:solidFill>
            </a:endParaRPr>
          </a:p>
        </p:txBody>
      </p:sp>
      <p:pic>
        <p:nvPicPr>
          <p:cNvPr id="5" name="Paveikslėlis 4"/>
          <p:cNvPicPr>
            <a:picLocks noChangeAspect="1"/>
          </p:cNvPicPr>
          <p:nvPr/>
        </p:nvPicPr>
        <p:blipFill>
          <a:blip r:embed="rId2"/>
          <a:stretch>
            <a:fillRect/>
          </a:stretch>
        </p:blipFill>
        <p:spPr>
          <a:xfrm>
            <a:off x="592110" y="1355570"/>
            <a:ext cx="8040531" cy="3208455"/>
          </a:xfrm>
          <a:prstGeom prst="rect">
            <a:avLst/>
          </a:prstGeom>
        </p:spPr>
      </p:pic>
    </p:spTree>
    <p:extLst>
      <p:ext uri="{BB962C8B-B14F-4D97-AF65-F5344CB8AC3E}">
        <p14:creationId xmlns:p14="http://schemas.microsoft.com/office/powerpoint/2010/main" val="30574129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Tax Forecasting Error Decomposition</a:t>
            </a:r>
            <a:endParaRPr lang="en-US" sz="1500" dirty="0">
              <a:solidFill>
                <a:schemeClr val="bg1"/>
              </a:solidFill>
            </a:endParaRPr>
          </a:p>
        </p:txBody>
      </p:sp>
      <p:sp>
        <p:nvSpPr>
          <p:cNvPr id="3" name="Text Placeholder 2"/>
          <p:cNvSpPr txBox="1">
            <a:spLocks/>
          </p:cNvSpPr>
          <p:nvPr/>
        </p:nvSpPr>
        <p:spPr>
          <a:xfrm>
            <a:off x="208922" y="980479"/>
            <a:ext cx="8676845"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Value-Added Tax Forecasting Error Decomposition </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Ministry of Finance, </a:t>
            </a:r>
            <a:r>
              <a:rPr lang="en-US" dirty="0" smtClean="0">
                <a:solidFill>
                  <a:schemeClr val="accent5"/>
                </a:solidFill>
              </a:rPr>
              <a:t>State Tax Inspectorate, fiscal institution’s calculations</a:t>
            </a:r>
            <a:endParaRPr lang="lt-LT" sz="1400" dirty="0">
              <a:solidFill>
                <a:schemeClr val="accent5"/>
              </a:solidFill>
            </a:endParaRPr>
          </a:p>
        </p:txBody>
      </p:sp>
      <p:pic>
        <p:nvPicPr>
          <p:cNvPr id="7" name="Paveikslėlis 6"/>
          <p:cNvPicPr>
            <a:picLocks noChangeAspect="1"/>
          </p:cNvPicPr>
          <p:nvPr/>
        </p:nvPicPr>
        <p:blipFill>
          <a:blip r:embed="rId2"/>
          <a:stretch>
            <a:fillRect/>
          </a:stretch>
        </p:blipFill>
        <p:spPr>
          <a:xfrm>
            <a:off x="902282" y="1295524"/>
            <a:ext cx="7073966" cy="3270839"/>
          </a:xfrm>
          <a:prstGeom prst="rect">
            <a:avLst/>
          </a:prstGeom>
        </p:spPr>
      </p:pic>
    </p:spTree>
    <p:extLst>
      <p:ext uri="{BB962C8B-B14F-4D97-AF65-F5344CB8AC3E}">
        <p14:creationId xmlns:p14="http://schemas.microsoft.com/office/powerpoint/2010/main" val="484696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Vartotojo dizaina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Pasirinktinis 2">
      <a:dk1>
        <a:srgbClr val="000000"/>
      </a:dk1>
      <a:lt1>
        <a:srgbClr val="FFFFFF"/>
      </a:lt1>
      <a:dk2>
        <a:srgbClr val="000000"/>
      </a:dk2>
      <a:lt2>
        <a:srgbClr val="FFFFFF"/>
      </a:lt2>
      <a:accent1>
        <a:srgbClr val="00244D"/>
      </a:accent1>
      <a:accent2>
        <a:srgbClr val="47ABD9"/>
      </a:accent2>
      <a:accent3>
        <a:srgbClr val="D41A1F"/>
      </a:accent3>
      <a:accent4>
        <a:srgbClr val="848484"/>
      </a:accent4>
      <a:accent5>
        <a:srgbClr val="666261"/>
      </a:accent5>
      <a:accent6>
        <a:srgbClr val="8D8473"/>
      </a:accent6>
      <a:hlink>
        <a:srgbClr val="00244D"/>
      </a:hlink>
      <a:folHlink>
        <a:srgbClr val="0C39F8"/>
      </a:folHlink>
    </a:clrScheme>
    <a:fontScheme name="Pasirinktinis 1">
      <a:majorFont>
        <a:latin typeface="Arimo"/>
        <a:ea typeface=""/>
        <a:cs typeface="Roboto"/>
      </a:majorFont>
      <a:minorFont>
        <a:latin typeface="Arial"/>
        <a:ea typeface=""/>
        <a:cs typeface="Roboto"/>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Vartotojo dizaina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21153</TotalTime>
  <Words>772</Words>
  <Application>Microsoft Office PowerPoint</Application>
  <PresentationFormat>On-screen Show (16:9)</PresentationFormat>
  <Paragraphs>108</Paragraphs>
  <Slides>19</Slides>
  <Notes>0</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1_Vartotojo dizainas</vt:lpstr>
      <vt:lpstr>Office Theme</vt:lpstr>
      <vt:lpstr>Vartotojo dizainas</vt:lpstr>
      <vt:lpstr>PowerPoint Presentation</vt:lpstr>
      <vt:lpstr>Tax Forecasting Error Decomposition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dc:creator>
  <cp:lastModifiedBy>Saule</cp:lastModifiedBy>
  <cp:revision>1321</cp:revision>
  <cp:lastPrinted>2018-06-08T15:31:05Z</cp:lastPrinted>
  <dcterms:created xsi:type="dcterms:W3CDTF">2017-03-08T18:15:26Z</dcterms:created>
  <dcterms:modified xsi:type="dcterms:W3CDTF">2018-06-11T05:37:22Z</dcterms:modified>
</cp:coreProperties>
</file>