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995" r:id="rId4"/>
  </p:sldMasterIdLst>
  <p:notesMasterIdLst>
    <p:notesMasterId r:id="rId27"/>
  </p:notesMasterIdLst>
  <p:handoutMasterIdLst>
    <p:handoutMasterId r:id="rId28"/>
  </p:handoutMasterIdLst>
  <p:sldIdLst>
    <p:sldId id="331" r:id="rId5"/>
    <p:sldId id="360" r:id="rId6"/>
    <p:sldId id="361" r:id="rId7"/>
    <p:sldId id="362" r:id="rId8"/>
    <p:sldId id="363" r:id="rId9"/>
    <p:sldId id="364" r:id="rId10"/>
    <p:sldId id="365" r:id="rId11"/>
    <p:sldId id="366" r:id="rId12"/>
    <p:sldId id="367" r:id="rId13"/>
    <p:sldId id="368" r:id="rId14"/>
    <p:sldId id="369" r:id="rId15"/>
    <p:sldId id="370" r:id="rId16"/>
    <p:sldId id="371" r:id="rId17"/>
    <p:sldId id="372" r:id="rId18"/>
    <p:sldId id="373" r:id="rId19"/>
    <p:sldId id="374" r:id="rId20"/>
    <p:sldId id="375" r:id="rId21"/>
    <p:sldId id="376" r:id="rId22"/>
    <p:sldId id="377" r:id="rId23"/>
    <p:sldId id="378" r:id="rId24"/>
    <p:sldId id="380" r:id="rId25"/>
    <p:sldId id="323" r:id="rId26"/>
  </p:sldIdLst>
  <p:sldSz cx="12192000" cy="6858000"/>
  <p:notesSz cx="6735763" cy="9866313"/>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līna" initials="E" lastIdx="1" clrIdx="0">
    <p:extLst/>
  </p:cmAuthor>
  <p:cmAuthor id="2" name="Janis" initials="JP" lastIdx="2" clrIdx="1">
    <p:extLst/>
  </p:cmAuthor>
  <p:cmAuthor id="3" name="Emils" initials="E" lastIdx="1"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5" autoAdjust="0"/>
    <p:restoredTop sz="88114" autoAdjust="0"/>
  </p:normalViewPr>
  <p:slideViewPr>
    <p:cSldViewPr snapToGrid="0">
      <p:cViewPr varScale="1">
        <p:scale>
          <a:sx n="69" d="100"/>
          <a:sy n="69" d="100"/>
        </p:scale>
        <p:origin x="834" y="60"/>
      </p:cViewPr>
      <p:guideLst>
        <p:guide orient="horz" pos="2160"/>
        <p:guide pos="3840"/>
      </p:guideLst>
    </p:cSldViewPr>
  </p:slideViewPr>
  <p:notesTextViewPr>
    <p:cViewPr>
      <p:scale>
        <a:sx n="1" d="1"/>
        <a:sy n="1" d="1"/>
      </p:scale>
      <p:origin x="0" y="0"/>
    </p:cViewPr>
  </p:notesTextViewPr>
  <p:notesViewPr>
    <p:cSldViewPr snapToGrid="0">
      <p:cViewPr varScale="1">
        <p:scale>
          <a:sx n="99" d="100"/>
          <a:sy n="99" d="100"/>
        </p:scale>
        <p:origin x="3570" y="7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presProps" Target="presProp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lv-LV"/>
          </a:p>
        </p:txBody>
      </p:sp>
      <p:sp>
        <p:nvSpPr>
          <p:cNvPr id="3" name="Datuma vietturis 2"/>
          <p:cNvSpPr>
            <a:spLocks noGrp="1"/>
          </p:cNvSpPr>
          <p:nvPr>
            <p:ph type="dt" sz="quarter" idx="1"/>
          </p:nvPr>
        </p:nvSpPr>
        <p:spPr>
          <a:xfrm>
            <a:off x="3815373" y="0"/>
            <a:ext cx="2918831" cy="495029"/>
          </a:xfrm>
          <a:prstGeom prst="rect">
            <a:avLst/>
          </a:prstGeom>
        </p:spPr>
        <p:txBody>
          <a:bodyPr vert="horz" lIns="91440" tIns="45720" rIns="91440" bIns="45720" rtlCol="0"/>
          <a:lstStyle>
            <a:lvl1pPr algn="r">
              <a:defRPr sz="1200"/>
            </a:lvl1pPr>
          </a:lstStyle>
          <a:p>
            <a:fld id="{96F4DDDB-FFB6-41DA-9A3A-51FF372C0965}" type="datetimeFigureOut">
              <a:rPr lang="lv-LV" smtClean="0"/>
              <a:t>10.06.2018</a:t>
            </a:fld>
            <a:endParaRPr lang="lv-LV"/>
          </a:p>
        </p:txBody>
      </p:sp>
      <p:sp>
        <p:nvSpPr>
          <p:cNvPr id="4" name="Kājenes vietturis 3"/>
          <p:cNvSpPr>
            <a:spLocks noGrp="1"/>
          </p:cNvSpPr>
          <p:nvPr>
            <p:ph type="ftr" sz="quarter" idx="2"/>
          </p:nvPr>
        </p:nvSpPr>
        <p:spPr>
          <a:xfrm>
            <a:off x="0" y="9371286"/>
            <a:ext cx="2918831" cy="495028"/>
          </a:xfrm>
          <a:prstGeom prst="rect">
            <a:avLst/>
          </a:prstGeom>
        </p:spPr>
        <p:txBody>
          <a:bodyPr vert="horz" lIns="91440" tIns="45720" rIns="91440" bIns="45720" rtlCol="0" anchor="b"/>
          <a:lstStyle>
            <a:lvl1pPr algn="l">
              <a:defRPr sz="1200"/>
            </a:lvl1pPr>
          </a:lstStyle>
          <a:p>
            <a:endParaRPr lang="lv-LV"/>
          </a:p>
        </p:txBody>
      </p:sp>
      <p:sp>
        <p:nvSpPr>
          <p:cNvPr id="5" name="Slaida numura vietturis 4"/>
          <p:cNvSpPr>
            <a:spLocks noGrp="1"/>
          </p:cNvSpPr>
          <p:nvPr>
            <p:ph type="sldNum" sz="quarter" idx="3"/>
          </p:nvPr>
        </p:nvSpPr>
        <p:spPr>
          <a:xfrm>
            <a:off x="3815373" y="9371286"/>
            <a:ext cx="2918831" cy="495028"/>
          </a:xfrm>
          <a:prstGeom prst="rect">
            <a:avLst/>
          </a:prstGeom>
        </p:spPr>
        <p:txBody>
          <a:bodyPr vert="horz" lIns="91440" tIns="45720" rIns="91440" bIns="45720" rtlCol="0" anchor="b"/>
          <a:lstStyle>
            <a:lvl1pPr algn="r">
              <a:defRPr sz="1200"/>
            </a:lvl1pPr>
          </a:lstStyle>
          <a:p>
            <a:fld id="{280F17D2-B5BF-43E6-BD97-538359FD63AB}" type="slidenum">
              <a:rPr lang="lv-LV" smtClean="0"/>
              <a:t>‹#›</a:t>
            </a:fld>
            <a:endParaRPr lang="lv-LV"/>
          </a:p>
        </p:txBody>
      </p:sp>
    </p:spTree>
    <p:extLst>
      <p:ext uri="{BB962C8B-B14F-4D97-AF65-F5344CB8AC3E}">
        <p14:creationId xmlns:p14="http://schemas.microsoft.com/office/powerpoint/2010/main" val="10521754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lv-LV"/>
          </a:p>
        </p:txBody>
      </p:sp>
      <p:sp>
        <p:nvSpPr>
          <p:cNvPr id="3" name="Datuma vietturis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744D0A51-63A0-424A-845B-13667A6F5FBB}" type="datetimeFigureOut">
              <a:rPr lang="lv-LV" smtClean="0"/>
              <a:t>10.06.2018</a:t>
            </a:fld>
            <a:endParaRPr lang="lv-LV"/>
          </a:p>
        </p:txBody>
      </p:sp>
      <p:sp>
        <p:nvSpPr>
          <p:cNvPr id="4" name="Slaida attēla vietturis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lv-LV"/>
          </a:p>
        </p:txBody>
      </p:sp>
      <p:sp>
        <p:nvSpPr>
          <p:cNvPr id="5" name="Piezīmju vietturis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6" name="Kājenes vietturis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lang="lv-LV"/>
          </a:p>
        </p:txBody>
      </p:sp>
      <p:sp>
        <p:nvSpPr>
          <p:cNvPr id="7" name="Slaida numura vietturis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BDC986D2-A979-4166-A81C-5952FB15E8C8}" type="slidenum">
              <a:rPr lang="lv-LV" smtClean="0"/>
              <a:t>‹#›</a:t>
            </a:fld>
            <a:endParaRPr lang="lv-LV"/>
          </a:p>
        </p:txBody>
      </p:sp>
    </p:spTree>
    <p:extLst>
      <p:ext uri="{BB962C8B-B14F-4D97-AF65-F5344CB8AC3E}">
        <p14:creationId xmlns:p14="http://schemas.microsoft.com/office/powerpoint/2010/main" val="24310052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en.wikipedia.org/wiki/Trakia_motorway"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200" kern="1200" dirty="0" smtClean="0">
                <a:solidFill>
                  <a:schemeClr val="tx1"/>
                </a:solidFill>
                <a:effectLst/>
                <a:latin typeface="+mn-lt"/>
                <a:ea typeface="+mn-ea"/>
                <a:cs typeface="+mn-cs"/>
              </a:rPr>
              <a:t>SVF gatavojot šo dokumentu, pētīja ļoti plaši līdz šim esošos riskus, pētot satricinājuma uz valdības parādu avotus 80 valstīs laika perioādā no 1990. – 2014.gadam. (1.tab.6.lpp).</a:t>
            </a:r>
          </a:p>
          <a:p>
            <a:pPr marL="0" marR="0" lvl="0" indent="0" algn="l" defTabSz="914400" rtl="0" eaLnBrk="1" fontAlgn="auto" latinLnBrk="0" hangingPunct="1">
              <a:lnSpc>
                <a:spcPct val="100000"/>
              </a:lnSpc>
              <a:spcBef>
                <a:spcPts val="0"/>
              </a:spcBef>
              <a:spcAft>
                <a:spcPts val="0"/>
              </a:spcAft>
              <a:buClrTx/>
              <a:buSzTx/>
              <a:buFontTx/>
              <a:buNone/>
              <a:tabLst/>
              <a:defRPr/>
            </a:pPr>
            <a:r>
              <a:rPr lang="lv-LV" b="1" dirty="0" smtClean="0">
                <a:solidFill>
                  <a:srgbClr val="00B050"/>
                </a:solidFill>
              </a:rPr>
              <a:t>bet 10% ierobežo iespējamās saistības no PPP.</a:t>
            </a:r>
          </a:p>
          <a:p>
            <a:endParaRPr lang="lv-LV" dirty="0"/>
          </a:p>
        </p:txBody>
      </p:sp>
      <p:sp>
        <p:nvSpPr>
          <p:cNvPr id="4" name="Slide Number Placeholder 3"/>
          <p:cNvSpPr>
            <a:spLocks noGrp="1"/>
          </p:cNvSpPr>
          <p:nvPr>
            <p:ph type="sldNum" sz="quarter" idx="10"/>
          </p:nvPr>
        </p:nvSpPr>
        <p:spPr/>
        <p:txBody>
          <a:bodyPr/>
          <a:lstStyle/>
          <a:p>
            <a:fld id="{BDC986D2-A979-4166-A81C-5952FB15E8C8}" type="slidenum">
              <a:rPr lang="lv-LV" smtClean="0"/>
              <a:t>2</a:t>
            </a:fld>
            <a:endParaRPr lang="lv-LV"/>
          </a:p>
        </p:txBody>
      </p:sp>
    </p:spTree>
    <p:extLst>
      <p:ext uri="{BB962C8B-B14F-4D97-AF65-F5344CB8AC3E}">
        <p14:creationId xmlns:p14="http://schemas.microsoft.com/office/powerpoint/2010/main" val="36601455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Jautājums par pašvaldību PPP. Kas tos</a:t>
            </a:r>
            <a:r>
              <a:rPr lang="lv-LV" baseline="0" dirty="0" smtClean="0"/>
              <a:t> apstiprina? Kas nosaka limitus? Kas veic uzskaiti visiem projektiem un pilnam projektu ciklam?</a:t>
            </a:r>
            <a:endParaRPr lang="en-US" dirty="0"/>
          </a:p>
        </p:txBody>
      </p:sp>
      <p:sp>
        <p:nvSpPr>
          <p:cNvPr id="4" name="Slide Number Placeholder 3"/>
          <p:cNvSpPr>
            <a:spLocks noGrp="1"/>
          </p:cNvSpPr>
          <p:nvPr>
            <p:ph type="sldNum" sz="quarter" idx="10"/>
          </p:nvPr>
        </p:nvSpPr>
        <p:spPr/>
        <p:txBody>
          <a:bodyPr/>
          <a:lstStyle/>
          <a:p>
            <a:fld id="{BDC986D2-A979-4166-A81C-5952FB15E8C8}" type="slidenum">
              <a:rPr lang="lv-LV" smtClean="0"/>
              <a:t>4</a:t>
            </a:fld>
            <a:endParaRPr lang="lv-LV"/>
          </a:p>
        </p:txBody>
      </p:sp>
    </p:spTree>
    <p:extLst>
      <p:ext uri="{BB962C8B-B14F-4D97-AF65-F5344CB8AC3E}">
        <p14:creationId xmlns:p14="http://schemas.microsoft.com/office/powerpoint/2010/main" val="20874907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Risku nodošana</a:t>
            </a:r>
            <a:r>
              <a:rPr lang="lv-LV" baseline="0" dirty="0" smtClean="0"/>
              <a:t> – riskus nes vai nu privātais partneris, vai nu publiskā sektora partneris. Kā iepriekš jau minēts – jābūt tā, ka riski sadalīti atbilstoši katras puses labākajai risku celtspējai </a:t>
            </a:r>
            <a:r>
              <a:rPr lang="lv-LV" baseline="0" dirty="0" smtClean="0">
                <a:sym typeface="Wingdings" panose="05000000000000000000" pitchFamily="2" charset="2"/>
              </a:rPr>
              <a:t> </a:t>
            </a:r>
            <a:endParaRPr lang="en-US" dirty="0"/>
          </a:p>
        </p:txBody>
      </p:sp>
      <p:sp>
        <p:nvSpPr>
          <p:cNvPr id="4" name="Slide Number Placeholder 3"/>
          <p:cNvSpPr>
            <a:spLocks noGrp="1"/>
          </p:cNvSpPr>
          <p:nvPr>
            <p:ph type="sldNum" sz="quarter" idx="10"/>
          </p:nvPr>
        </p:nvSpPr>
        <p:spPr/>
        <p:txBody>
          <a:bodyPr/>
          <a:lstStyle/>
          <a:p>
            <a:fld id="{BDC986D2-A979-4166-A81C-5952FB15E8C8}" type="slidenum">
              <a:rPr lang="lv-LV" smtClean="0"/>
              <a:t>5</a:t>
            </a:fld>
            <a:endParaRPr lang="lv-LV"/>
          </a:p>
        </p:txBody>
      </p:sp>
    </p:spTree>
    <p:extLst>
      <p:ext uri="{BB962C8B-B14F-4D97-AF65-F5344CB8AC3E}">
        <p14:creationId xmlns:p14="http://schemas.microsoft.com/office/powerpoint/2010/main" val="12951540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sz="1200" kern="1200" dirty="0" smtClean="0">
                <a:solidFill>
                  <a:schemeClr val="tx1"/>
                </a:solidFill>
                <a:effectLst/>
                <a:latin typeface="+mn-lt"/>
                <a:ea typeface="+mn-ea"/>
                <a:cs typeface="+mn-cs"/>
              </a:rPr>
              <a:t>Neatbilstoša riska sadalīšana ir pati pirmā savstarpējās atbildības neveiksmes cēlonis. Kā nākamais būtiskākais neveiksmes faktors ir papildus subsīdiju/garantiju pieprasījums. Šāda privātā partnera rīcība liecina par kompānijas neatbilstošām finanšu iespējām un nespēju pildīt projektu, piemērs šādai situācijai ir Horvātijas automaģistrāle Zagreb Gorican.</a:t>
            </a:r>
            <a:endParaRPr lang="en-US" sz="1200" kern="1200" dirty="0" smtClean="0">
              <a:solidFill>
                <a:schemeClr val="tx1"/>
              </a:solidFill>
              <a:effectLst/>
              <a:latin typeface="+mn-lt"/>
              <a:ea typeface="+mn-ea"/>
              <a:cs typeface="+mn-cs"/>
            </a:endParaRPr>
          </a:p>
          <a:p>
            <a:r>
              <a:rPr lang="lv-LV" sz="1200" kern="1200" dirty="0" smtClean="0">
                <a:solidFill>
                  <a:schemeClr val="tx1"/>
                </a:solidFill>
                <a:effectLst/>
                <a:latin typeface="+mn-lt"/>
                <a:ea typeface="+mn-ea"/>
                <a:cs typeface="+mn-cs"/>
              </a:rPr>
              <a:t>Būvniecības fāzē galvenais risks nāk no spējas nodrošināt zemi projektam. Nespēja laicīgi nodrošināt šo faktoru noveda pie neveiksmes Taizemes Bankokas uzlabotā ceļa un dzelzceļa sistēmas projektu (BERTS) un pirmo kārtu Meksikas maksas ceļu programmu.</a:t>
            </a:r>
            <a:endParaRPr lang="en-US" sz="1200" kern="1200" dirty="0" smtClean="0">
              <a:solidFill>
                <a:schemeClr val="tx1"/>
              </a:solidFill>
              <a:effectLst/>
              <a:latin typeface="+mn-lt"/>
              <a:ea typeface="+mn-ea"/>
              <a:cs typeface="+mn-cs"/>
            </a:endParaRPr>
          </a:p>
          <a:p>
            <a:r>
              <a:rPr lang="lv-LV" sz="1200" kern="1200" dirty="0" smtClean="0">
                <a:solidFill>
                  <a:schemeClr val="tx1"/>
                </a:solidFill>
                <a:effectLst/>
                <a:latin typeface="+mn-lt"/>
                <a:ea typeface="+mn-ea"/>
                <a:cs typeface="+mn-cs"/>
              </a:rPr>
              <a:t>Lēns un aizkavēts būvniecības process ir vissarežģītākais un ietver sevī vairākus faktorus. Tas ir ļoti būtisks projekta progresam. Šī situācija bija redzama Taizemes BERTS projektā, kur sākotnēji netika veikta pilnvērtīga tehnisko iespēju izvērtēšana un projekts neizdevās. Nepiemērota koncesionāra izvēle arī rada risku aizkavētam būvniecības progresam. Šī iemesla dēļ neizdevās projekts M9 automaģistrāle Pakistānā un Blegrade Novisad automaģistrāle Čehijā.</a:t>
            </a:r>
            <a:endParaRPr lang="en-US" sz="1200" kern="1200" dirty="0" smtClean="0">
              <a:solidFill>
                <a:schemeClr val="tx1"/>
              </a:solidFill>
              <a:effectLst/>
              <a:latin typeface="+mn-lt"/>
              <a:ea typeface="+mn-ea"/>
              <a:cs typeface="+mn-cs"/>
            </a:endParaRPr>
          </a:p>
          <a:p>
            <a:r>
              <a:rPr lang="lv-LV" sz="1200" kern="1200" dirty="0" smtClean="0">
                <a:solidFill>
                  <a:schemeClr val="tx1"/>
                </a:solidFill>
                <a:effectLst/>
                <a:latin typeface="+mn-lt"/>
                <a:ea typeface="+mn-ea"/>
                <a:cs typeface="+mn-cs"/>
              </a:rPr>
              <a:t>Izmaksu pārsnieguma risks ir novirzīts privātā partnera pusē, jo tas veic aprēķinus un atbild par to. Tai pat laikā izmaksu pārsniegums samazina peļņas iespējamību un var novest pie kompānijas nespējas segt savus parādus, un tad risks un atbildība pāriet publiskā partnera pusē.</a:t>
            </a:r>
            <a:endParaRPr lang="en-US" sz="1200" kern="1200" dirty="0" smtClean="0">
              <a:solidFill>
                <a:schemeClr val="tx1"/>
              </a:solidFill>
              <a:effectLst/>
              <a:latin typeface="+mn-lt"/>
              <a:ea typeface="+mn-ea"/>
              <a:cs typeface="+mn-cs"/>
            </a:endParaRPr>
          </a:p>
          <a:p>
            <a:r>
              <a:rPr lang="lv-LV" sz="1200" kern="1200" dirty="0" smtClean="0">
                <a:solidFill>
                  <a:schemeClr val="tx1"/>
                </a:solidFill>
                <a:effectLst/>
                <a:latin typeface="+mn-lt"/>
                <a:ea typeface="+mn-ea"/>
                <a:cs typeface="+mn-cs"/>
              </a:rPr>
              <a:t>Satiksmes PPP jomā nepietiekams pieprasījums ekspluatācijas fāzē ir visbūtiskākais risks. No vienas puses – tas ir privātā partnera risks, bet – ja tā rezultātā privātais partneris nevar segt savus parādus, publiskajam sektoram nākas tos pārņemt.</a:t>
            </a:r>
            <a:endParaRPr lang="en-US" sz="1200" kern="1200" dirty="0" smtClean="0">
              <a:solidFill>
                <a:schemeClr val="tx1"/>
              </a:solidFill>
              <a:effectLst/>
              <a:latin typeface="+mn-lt"/>
              <a:ea typeface="+mn-ea"/>
              <a:cs typeface="+mn-cs"/>
            </a:endParaRPr>
          </a:p>
          <a:p>
            <a:r>
              <a:rPr lang="lv-LV" sz="1200" kern="1200" dirty="0" smtClean="0">
                <a:solidFill>
                  <a:schemeClr val="tx1"/>
                </a:solidFill>
                <a:effectLst/>
                <a:latin typeface="+mn-lt"/>
                <a:ea typeface="+mn-ea"/>
                <a:cs typeface="+mn-cs"/>
              </a:rPr>
              <a:t>Neatbilstošas cenas noteikšana arī var būt kritiska pie satiksmes PPP projektiem. T.i., kad cena nav piemērota lielākajai daļai sabiedrības. Piemērs ir automaģistrāle 407 Kanādā, 91Expres lanes California ASV un M1/M15 maksas ceļš Ungārijā.</a:t>
            </a:r>
            <a:endParaRPr lang="en-US" sz="1200" kern="1200" dirty="0" smtClean="0">
              <a:solidFill>
                <a:schemeClr val="tx1"/>
              </a:solidFill>
              <a:effectLst/>
              <a:latin typeface="+mn-lt"/>
              <a:ea typeface="+mn-ea"/>
              <a:cs typeface="+mn-cs"/>
            </a:endParaRPr>
          </a:p>
          <a:p>
            <a:r>
              <a:rPr lang="lv-LV" sz="1200" kern="1200" dirty="0" smtClean="0">
                <a:solidFill>
                  <a:schemeClr val="tx1"/>
                </a:solidFill>
                <a:effectLst/>
                <a:latin typeface="+mn-lt"/>
                <a:ea typeface="+mn-ea"/>
                <a:cs typeface="+mn-cs"/>
              </a:rPr>
              <a:t>Tiesvedības procesa rezultāts arī ir riska faktors. 91Expres lanes California ASV tiesājās ar publisko partneri par bezmaksas pārvadājumu paplašināšanu no publiskā partnera. Tiesa lēma par labu publiskajam partnerim, bet gala rezultātā publiskajam sektoram nācās atpirkt šī projekta infrastruktūru par cenu, kas augstāka nekā tā būtu bijusi, ja sākotnēji būtu veidota par publiskā sektora līdzekļiem.</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DC986D2-A979-4166-A81C-5952FB15E8C8}" type="slidenum">
              <a:rPr lang="lv-LV" smtClean="0"/>
              <a:t>8</a:t>
            </a:fld>
            <a:endParaRPr lang="lv-LV"/>
          </a:p>
        </p:txBody>
      </p:sp>
    </p:spTree>
    <p:extLst>
      <p:ext uri="{BB962C8B-B14F-4D97-AF65-F5344CB8AC3E}">
        <p14:creationId xmlns:p14="http://schemas.microsoft.com/office/powerpoint/2010/main" val="19114258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sz="1200" kern="1200" dirty="0" smtClean="0">
                <a:solidFill>
                  <a:schemeClr val="tx1"/>
                </a:solidFill>
                <a:effectLst/>
                <a:latin typeface="+mn-lt"/>
                <a:ea typeface="+mn-ea"/>
                <a:cs typeface="+mn-cs"/>
              </a:rPr>
              <a:t>Lai novērstu PPP nepilnības nepieciešams:</a:t>
            </a:r>
            <a:endParaRPr lang="en-US" sz="1200" kern="1200" dirty="0" smtClean="0">
              <a:solidFill>
                <a:schemeClr val="tx1"/>
              </a:solidFill>
              <a:effectLst/>
              <a:latin typeface="+mn-lt"/>
              <a:ea typeface="+mn-ea"/>
              <a:cs typeface="+mn-cs"/>
            </a:endParaRPr>
          </a:p>
          <a:p>
            <a:pPr lvl="0"/>
            <a:r>
              <a:rPr lang="lv-LV" sz="1200" u="sng" kern="1200" dirty="0" smtClean="0">
                <a:solidFill>
                  <a:schemeClr val="tx1"/>
                </a:solidFill>
                <a:effectLst/>
                <a:latin typeface="+mn-lt"/>
                <a:ea typeface="+mn-ea"/>
                <a:cs typeface="+mn-cs"/>
              </a:rPr>
              <a:t>Pamatota un pamatīga ieņēmumu un izmaksu analīze.</a:t>
            </a:r>
            <a:r>
              <a:rPr lang="lv-LV" sz="1200" kern="1200" dirty="0" smtClean="0">
                <a:solidFill>
                  <a:schemeClr val="tx1"/>
                </a:solidFill>
                <a:effectLst/>
                <a:latin typeface="+mn-lt"/>
                <a:ea typeface="+mn-ea"/>
                <a:cs typeface="+mn-cs"/>
              </a:rPr>
              <a:t> Pārvērtēti ieņēmumi var novest koncesiju pie bankrota. Kā piemēru var minēt Ungārijas maksas automaģistrāles projektu (M1/M15). Šis bija pirmais šāda veida projekts – izveidots un īstenots centrālajā un austrumu Eiropā. Automaģistrāles būvniecība tika pabeigta 1995. gadā. Satiksmes apjoms bija par 40% mazāks nekā sākotnēji novērtēts, neskatoties uz to ka prognozes veica neatkarīgs eksperts. Augsta nodeva nekompensēja nepietiekamo noslodzi. Tas noveda pie tiesas prāvas no neapmierinātiem ceļa izmantotājiem. </a:t>
            </a:r>
            <a:r>
              <a:rPr lang="lv-LV" sz="1200" b="1" kern="1200" dirty="0" smtClean="0">
                <a:solidFill>
                  <a:schemeClr val="tx1"/>
                </a:solidFill>
                <a:effectLst/>
                <a:latin typeface="+mn-lt"/>
                <a:ea typeface="+mn-ea"/>
                <a:cs typeface="+mn-cs"/>
              </a:rPr>
              <a:t>Rezultātā koncesionārs nebija spējīgs segt savu parādu un gala rezultātā valdība bija spiesta  pārņemt koncesiju par ļoti augstu cenu.</a:t>
            </a:r>
            <a:endParaRPr lang="en-US" sz="1200" kern="1200" dirty="0" smtClean="0">
              <a:solidFill>
                <a:schemeClr val="tx1"/>
              </a:solidFill>
              <a:effectLst/>
              <a:latin typeface="+mn-lt"/>
              <a:ea typeface="+mn-ea"/>
              <a:cs typeface="+mn-cs"/>
            </a:endParaRPr>
          </a:p>
          <a:p>
            <a:pPr lvl="0"/>
            <a:r>
              <a:rPr lang="lv-LV" sz="1200" u="sng" kern="1200" dirty="0" smtClean="0">
                <a:solidFill>
                  <a:schemeClr val="tx1"/>
                </a:solidFill>
                <a:effectLst/>
                <a:latin typeface="+mn-lt"/>
                <a:ea typeface="+mn-ea"/>
                <a:cs typeface="+mn-cs"/>
              </a:rPr>
              <a:t>Vēlmes “maksāt” novērtējums un komunikācijas plāna izveide.</a:t>
            </a:r>
            <a:r>
              <a:rPr lang="lv-LV" sz="1200" kern="1200" dirty="0" smtClean="0">
                <a:solidFill>
                  <a:schemeClr val="tx1"/>
                </a:solidFill>
                <a:effectLst/>
                <a:latin typeface="+mn-lt"/>
                <a:ea typeface="+mn-ea"/>
                <a:cs typeface="+mn-cs"/>
              </a:rPr>
              <a:t> Publiskā sektora opozīcija var priekšlaicīgi izbeigt koncesiju. Vēlmes “maksāt” novērtējuma neesamība var novest pie neapmierinātības un pat protestiem. Kā piemēru var minēt Bolīvijas ūdens sistēmas projektu (Cochabamba water system). 1999.gadā Bolīvijas valdība privatizēja ūdens sistēmu Cochabambā garantējot 40 gadu koncesiju starptautiskai kompāniju apvienībai Agus del Tunari. Cenu struktūra tika nekavējoties izmainīta. Tas noveda pie cenu pieauguma, kas vienai ģimenei mēnesī izmaksāja 20 dolārus, lai gan lielai daļai ģimeņu mēneša ienākumi bija tikai 100 dolāru mēnesī. 1998.gada oktobrī neapmierināto grupas apvienojās, un tas noveda pie sadursmju/vardarbības uzliesmojuma. Bolīvijas armija nogalināja 9 cilvēkus, simtiem tika ievainoti un vairāki vietējie varas pārstāvju arestēti. Rezultātā starptautiskā kompānija izstājās no projekta.</a:t>
            </a:r>
            <a:endParaRPr lang="en-US" sz="1200" kern="1200" dirty="0" smtClean="0">
              <a:solidFill>
                <a:schemeClr val="tx1"/>
              </a:solidFill>
              <a:effectLst/>
              <a:latin typeface="+mn-lt"/>
              <a:ea typeface="+mn-ea"/>
              <a:cs typeface="+mn-cs"/>
            </a:endParaRPr>
          </a:p>
          <a:p>
            <a:pPr lvl="0"/>
            <a:r>
              <a:rPr lang="lv-LV" sz="1200" u="sng" kern="1200" dirty="0" smtClean="0">
                <a:solidFill>
                  <a:schemeClr val="tx1"/>
                </a:solidFill>
                <a:effectLst/>
                <a:latin typeface="+mn-lt"/>
                <a:ea typeface="+mn-ea"/>
                <a:cs typeface="+mn-cs"/>
              </a:rPr>
              <a:t>Līgumā noteikto vienošanos izpildīšana</a:t>
            </a:r>
            <a:r>
              <a:rPr lang="lv-LV" sz="1200" kern="1200" dirty="0" smtClean="0">
                <a:solidFill>
                  <a:schemeClr val="tx1"/>
                </a:solidFill>
                <a:effectLst/>
                <a:latin typeface="+mn-lt"/>
                <a:ea typeface="+mn-ea"/>
                <a:cs typeface="+mn-cs"/>
              </a:rPr>
              <a:t>. Finansiālā rentabilitāte un ilgtspēja ir lielā mērā atkarīga valdības attieksmes/respekta izpildīt noteikto vienošanos. Kā piemēru var minēt Taizemes maksas ceļu Don Muang. 1989.gadā kompānija saņēma 25 gadu koncesiju no autoceļu departamenta, lai izbūvētu 207 miljonus dolāru vērtu automaģistrāli. Kompānija saskārās ar vairākām problēmām dēļ valdības pirms būvniecības saistību neizpildes, kā rezultātā neizdevās pārvietot vietējo konkurējošo ceļu. Rezultātā maksas ceļa noslodze un līdz ar to arī ieņēmumi bija mazāki nekā plānots, un pēc 1996.gada oktobra kompānija vairs nespēja maksāt savus parādus. Valdībai nebija variantu un nācās būtiski paaugstināt nodevas un pārņemt vairākus kompānijas parādus.</a:t>
            </a:r>
            <a:endParaRPr lang="en-US" sz="1200" kern="1200" dirty="0" smtClean="0">
              <a:solidFill>
                <a:schemeClr val="tx1"/>
              </a:solidFill>
              <a:effectLst/>
              <a:latin typeface="+mn-lt"/>
              <a:ea typeface="+mn-ea"/>
              <a:cs typeface="+mn-cs"/>
            </a:endParaRPr>
          </a:p>
          <a:p>
            <a:pPr lvl="0"/>
            <a:r>
              <a:rPr lang="lv-LV" sz="1200" u="sng" kern="1200" dirty="0" smtClean="0">
                <a:solidFill>
                  <a:schemeClr val="tx1"/>
                </a:solidFill>
                <a:effectLst/>
                <a:latin typeface="+mn-lt"/>
                <a:ea typeface="+mn-ea"/>
                <a:cs typeface="+mn-cs"/>
              </a:rPr>
              <a:t>Atbilstošs likumdošanas ietvars</a:t>
            </a:r>
            <a:r>
              <a:rPr lang="lv-LV" sz="1200" kern="1200" dirty="0" smtClean="0">
                <a:solidFill>
                  <a:schemeClr val="tx1"/>
                </a:solidFill>
                <a:effectLst/>
                <a:latin typeface="+mn-lt"/>
                <a:ea typeface="+mn-ea"/>
                <a:cs typeface="+mn-cs"/>
              </a:rPr>
              <a:t>. Tas ir nepieciešams, lai noteiktu “spēles noteikumus” privātajam sektoram un samazinātu projekta riskus, tādējādi palielinot PPP projekta izdošanās iespēju. Kā piemērs tiek minēts Polijas A1 nodevu automaģistrāles projekts. 1997.gada augustā Gdaņskas transporta kompānija ieguva koncesiju finansēt, uzbūvēt un ekspluatēt automaģistrāles A1 daļu no Gdaņskas līdz Tourn. Tomēr koncesijas līgumu nevarēja noslēgt, jo trūka galvenā PPP likumdošanas daļas. Neskaitāmi raundi atkārtotu sarunu un biežas izmaiņas likumdošanā tika veiktas. Koncesijas līgumu parakstīja 2004.gadā, 7 gadus pēc sarunu sākuma. Projekta specifikācija tika būtiski mainīta un būvniecība sadalīta divās projektos.</a:t>
            </a:r>
            <a:endParaRPr lang="en-US" sz="1200" kern="1200" dirty="0" smtClean="0">
              <a:solidFill>
                <a:schemeClr val="tx1"/>
              </a:solidFill>
              <a:effectLst/>
              <a:latin typeface="+mn-lt"/>
              <a:ea typeface="+mn-ea"/>
              <a:cs typeface="+mn-cs"/>
            </a:endParaRPr>
          </a:p>
          <a:p>
            <a:pPr lvl="0"/>
            <a:r>
              <a:rPr lang="lv-LV" sz="1200" u="sng" kern="1200" dirty="0" smtClean="0">
                <a:solidFill>
                  <a:schemeClr val="tx1"/>
                </a:solidFill>
                <a:effectLst/>
                <a:latin typeface="+mn-lt"/>
                <a:ea typeface="+mn-ea"/>
                <a:cs typeface="+mn-cs"/>
              </a:rPr>
              <a:t>Noteikta, stingra institucionālā kārtība/sistēma</a:t>
            </a:r>
            <a:r>
              <a:rPr lang="lv-LV" sz="1200" kern="1200" dirty="0" smtClean="0">
                <a:solidFill>
                  <a:schemeClr val="tx1"/>
                </a:solidFill>
                <a:effectLst/>
                <a:latin typeface="+mn-lt"/>
                <a:ea typeface="+mn-ea"/>
                <a:cs typeface="+mn-cs"/>
              </a:rPr>
              <a:t>. Institucionālai sistēmai ir jānodrošina koordinācija, tehniskais atbalsts. Kā piemērs tiek minēts Portugāles vājais menedžments PPP programmās. Portugāle veica savu pirmo PPP projektu 90.to gadu vidū, lai efektīvāk veidotu infrastruktūru. Valdības PPP vienībai pietrūka pieredzes ar PPP projektiem un darbinieki nebija pieredzējuši. Kā rezultātā sākotnējie PPP projekti regulāri aizkavējās un izmaksas pārsniedz plānoto. Līdz 2003.gadam valdības saistības attiecībā uz PPP veidoja 10% no IKP. Vāja publiskā sektora kapacitāte noveda pie nepietiekama riska pārlikšanas uz privāto sektoru un noveda pie kavētiem valdības apstiprinājumiem par būtiskiem zemes vides aspektiem.</a:t>
            </a:r>
            <a:endParaRPr lang="en-US" sz="1200" kern="1200" dirty="0" smtClean="0">
              <a:solidFill>
                <a:schemeClr val="tx1"/>
              </a:solidFill>
              <a:effectLst/>
              <a:latin typeface="+mn-lt"/>
              <a:ea typeface="+mn-ea"/>
              <a:cs typeface="+mn-cs"/>
            </a:endParaRPr>
          </a:p>
          <a:p>
            <a:pPr lvl="0"/>
            <a:r>
              <a:rPr lang="lv-LV" sz="1200" u="sng" kern="1200" dirty="0" smtClean="0">
                <a:solidFill>
                  <a:schemeClr val="tx1"/>
                </a:solidFill>
                <a:effectLst/>
                <a:latin typeface="+mn-lt"/>
                <a:ea typeface="+mn-ea"/>
                <a:cs typeface="+mn-cs"/>
              </a:rPr>
              <a:t>Konkurētspējīga iepirkuma vērtība.</a:t>
            </a:r>
            <a:r>
              <a:rPr lang="lv-LV" sz="1200" kern="1200" dirty="0" smtClean="0">
                <a:solidFill>
                  <a:schemeClr val="tx1"/>
                </a:solidFill>
                <a:effectLst/>
                <a:latin typeface="+mn-lt"/>
                <a:ea typeface="+mn-ea"/>
                <a:cs typeface="+mn-cs"/>
              </a:rPr>
              <a:t> Nekonkurētspējīgs iepirkums dod stingrākas privātā partnera pozīcijas un var novest pie ilgiem kavējumiem un pārmērīgām izmaksām valdībai. Kā piemēru var minēt Bulgārijas Trakla automaģistrāles projektu. Bulgāru valdība piešķīra koncesiju ar  nekonkurētspējīgām prasībām finansējumam, ceļa atjaunošanai, būvniecībai, nodevu iekasēšanai un darbībai autoceļa A1 posmā 2004.gadā. Opozīcijas partijas kritizēja projektu par tā necaurspīdīgumu un lieliem valdības ieguldījumiem un būvniecības izmaksām. Koncesionārs prasīja paaugstināt būvniecības izmaksas dēļ juridiskiem šķēršļiem, kas izraisīja būtisku aizkavēšanos un nevēlējas uzņemties risku par zemāku nekā plānots ceļa noslodzi. Kā rezultātā sarunas ar koncesionāru apstājās 2006.gadā un 2008.gadā projekts tika apturēts un pārfinansēts ar ES fondiem (pēdējā teikuma daļa no wikipedia [8] </a:t>
            </a:r>
            <a:r>
              <a:rPr lang="lv-LV" sz="1200" u="sng" kern="1200" dirty="0" smtClean="0">
                <a:solidFill>
                  <a:schemeClr val="tx1"/>
                </a:solidFill>
                <a:effectLst/>
                <a:latin typeface="+mn-lt"/>
                <a:ea typeface="+mn-ea"/>
                <a:cs typeface="+mn-cs"/>
                <a:hlinkClick r:id="rId3"/>
              </a:rPr>
              <a:t>https://en.wikipedia.org/wiki/Trakia_motorway</a:t>
            </a:r>
            <a:r>
              <a:rPr lang="lv-LV" sz="1200" kern="1200" dirty="0" smtClean="0">
                <a:solidFill>
                  <a:schemeClr val="tx1"/>
                </a:solidFill>
                <a:effectLst/>
                <a:latin typeface="+mn-lt"/>
                <a:ea typeface="+mn-ea"/>
                <a:cs typeface="+mn-cs"/>
              </a:rPr>
              <a:t>).</a:t>
            </a:r>
            <a:endParaRPr lang="en-US" sz="1200" kern="1200" dirty="0" smtClean="0">
              <a:solidFill>
                <a:schemeClr val="tx1"/>
              </a:solidFill>
              <a:effectLst/>
              <a:latin typeface="+mn-lt"/>
              <a:ea typeface="+mn-ea"/>
              <a:cs typeface="+mn-cs"/>
            </a:endParaRPr>
          </a:p>
          <a:p>
            <a:pPr lvl="0"/>
            <a:r>
              <a:rPr lang="lv-LV" sz="1200" u="sng" kern="1200" dirty="0" smtClean="0">
                <a:solidFill>
                  <a:schemeClr val="tx1"/>
                </a:solidFill>
                <a:effectLst/>
                <a:latin typeface="+mn-lt"/>
                <a:ea typeface="+mn-ea"/>
                <a:cs typeface="+mn-cs"/>
              </a:rPr>
              <a:t>Makroekonomisko risku mazināšana un elastības saglabāšana. </a:t>
            </a:r>
            <a:r>
              <a:rPr lang="lv-LV" sz="1200" kern="1200" dirty="0" smtClean="0">
                <a:solidFill>
                  <a:schemeClr val="tx1"/>
                </a:solidFill>
                <a:effectLst/>
                <a:latin typeface="+mn-lt"/>
                <a:ea typeface="+mn-ea"/>
                <a:cs typeface="+mn-cs"/>
              </a:rPr>
              <a:t>Ārēji makroekonomiski šoki var radīt negaidītas situācijas valdībai, un pēc kāda laika tā nespēj izpildīt līgumiskās saistības PPP projektā. Piemērs ir Argentīnas ūdens sistēma. Kā daļa lielai privatizācijas programmai, augsta profila koncesija tika noslēgta 1993.gadā. Pēc 2001.gada ekonomiskās krīzes, ar vairākiem koncesionāriem tika veiktas atkārtotas pārrunas. Daži līgumi tika pārtraukti un atbildība par pakalpojumu nodrošināšanu atstāta publiskajam sektoram, t.sk arī ūdens sistēmas projektam Buenos Aires. Kad valdība anulēja koncesiju 2006.gadā, tika norādīts, ka kompānija nespēj izpildīt saistības attiecībā uz paplašināšanos un kvalitāti. Kompānija savukārt norādīja uz peso vērtības kritumu 2001.gadā un būtiskiem tarifu ieņēmumu samazinājumiem reālajā naudas izteiksmē, līdz ar to apgrūtinot sasniegt sākotnējos mērķus.</a:t>
            </a:r>
            <a:endParaRPr lang="en-US" sz="1200" kern="1200" dirty="0" smtClean="0">
              <a:solidFill>
                <a:schemeClr val="tx1"/>
              </a:solidFill>
              <a:effectLst/>
              <a:latin typeface="+mn-lt"/>
              <a:ea typeface="+mn-ea"/>
              <a:cs typeface="+mn-cs"/>
            </a:endParaRPr>
          </a:p>
          <a:p>
            <a:pPr lvl="0"/>
            <a:r>
              <a:rPr lang="lv-LV" sz="1200" u="sng" kern="1200" dirty="0" smtClean="0">
                <a:solidFill>
                  <a:schemeClr val="tx1"/>
                </a:solidFill>
                <a:effectLst/>
                <a:latin typeface="+mn-lt"/>
                <a:ea typeface="+mn-ea"/>
                <a:cs typeface="+mn-cs"/>
              </a:rPr>
              <a:t>Lai projekts būtu veiksmīgs ņemot vērā vēsturisko pieredzi nepieciešams:</a:t>
            </a:r>
            <a:r>
              <a:rPr lang="lv-LV" sz="1200"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pPr lvl="0"/>
            <a:r>
              <a:rPr lang="lv-LV" sz="1200" kern="1200" dirty="0" smtClean="0">
                <a:solidFill>
                  <a:schemeClr val="tx1"/>
                </a:solidFill>
                <a:effectLst/>
                <a:latin typeface="+mn-lt"/>
                <a:ea typeface="+mn-ea"/>
                <a:cs typeface="+mn-cs"/>
              </a:rPr>
              <a:t>Rūpīga PPP projekta plānošana;</a:t>
            </a:r>
            <a:endParaRPr lang="en-US" sz="1200" kern="1200" dirty="0" smtClean="0">
              <a:solidFill>
                <a:schemeClr val="tx1"/>
              </a:solidFill>
              <a:effectLst/>
              <a:latin typeface="+mn-lt"/>
              <a:ea typeface="+mn-ea"/>
              <a:cs typeface="+mn-cs"/>
            </a:endParaRPr>
          </a:p>
          <a:p>
            <a:pPr lvl="0"/>
            <a:r>
              <a:rPr lang="lv-LV" sz="1200" kern="1200" dirty="0" smtClean="0">
                <a:solidFill>
                  <a:schemeClr val="tx1"/>
                </a:solidFill>
                <a:effectLst/>
                <a:latin typeface="+mn-lt"/>
                <a:ea typeface="+mn-ea"/>
                <a:cs typeface="+mn-cs"/>
              </a:rPr>
              <a:t>Nopietni ieņēmumu un izmaksu aprēķini;</a:t>
            </a:r>
            <a:endParaRPr lang="en-US" sz="1200" kern="1200" dirty="0" smtClean="0">
              <a:solidFill>
                <a:schemeClr val="tx1"/>
              </a:solidFill>
              <a:effectLst/>
              <a:latin typeface="+mn-lt"/>
              <a:ea typeface="+mn-ea"/>
              <a:cs typeface="+mn-cs"/>
            </a:endParaRPr>
          </a:p>
          <a:p>
            <a:pPr lvl="0"/>
            <a:r>
              <a:rPr lang="lv-LV" sz="1200" kern="1200" dirty="0" smtClean="0">
                <a:solidFill>
                  <a:schemeClr val="tx1"/>
                </a:solidFill>
                <a:effectLst/>
                <a:latin typeface="+mn-lt"/>
                <a:ea typeface="+mn-ea"/>
                <a:cs typeface="+mn-cs"/>
              </a:rPr>
              <a:t>Lietotāju vēlme maksāt un komunikācijas plāns;</a:t>
            </a:r>
            <a:endParaRPr lang="en-US" sz="1200" kern="1200" dirty="0" smtClean="0">
              <a:solidFill>
                <a:schemeClr val="tx1"/>
              </a:solidFill>
              <a:effectLst/>
              <a:latin typeface="+mn-lt"/>
              <a:ea typeface="+mn-ea"/>
              <a:cs typeface="+mn-cs"/>
            </a:endParaRPr>
          </a:p>
          <a:p>
            <a:pPr lvl="0"/>
            <a:r>
              <a:rPr lang="lv-LV" sz="1200" kern="1200" dirty="0" smtClean="0">
                <a:solidFill>
                  <a:schemeClr val="tx1"/>
                </a:solidFill>
                <a:effectLst/>
                <a:latin typeface="+mn-lt"/>
                <a:ea typeface="+mn-ea"/>
                <a:cs typeface="+mn-cs"/>
              </a:rPr>
              <a:t>Plaša analīze ar PPP ekspertu izmantošanu;</a:t>
            </a:r>
            <a:endParaRPr lang="en-US" sz="1200" kern="1200" dirty="0" smtClean="0">
              <a:solidFill>
                <a:schemeClr val="tx1"/>
              </a:solidFill>
              <a:effectLst/>
              <a:latin typeface="+mn-lt"/>
              <a:ea typeface="+mn-ea"/>
              <a:cs typeface="+mn-cs"/>
            </a:endParaRPr>
          </a:p>
          <a:p>
            <a:pPr lvl="0"/>
            <a:r>
              <a:rPr lang="lv-LV" sz="1200" kern="1200" dirty="0" smtClean="0">
                <a:solidFill>
                  <a:schemeClr val="tx1"/>
                </a:solidFill>
                <a:effectLst/>
                <a:latin typeface="+mn-lt"/>
                <a:ea typeface="+mn-ea"/>
                <a:cs typeface="+mn-cs"/>
              </a:rPr>
              <a:t>Atbilstība līguma nosacījumiem;</a:t>
            </a:r>
            <a:endParaRPr lang="en-US" sz="1200" kern="1200" dirty="0" smtClean="0">
              <a:solidFill>
                <a:schemeClr val="tx1"/>
              </a:solidFill>
              <a:effectLst/>
              <a:latin typeface="+mn-lt"/>
              <a:ea typeface="+mn-ea"/>
              <a:cs typeface="+mn-cs"/>
            </a:endParaRPr>
          </a:p>
          <a:p>
            <a:pPr lvl="0"/>
            <a:r>
              <a:rPr lang="lv-LV" sz="1200" kern="1200" dirty="0" smtClean="0">
                <a:solidFill>
                  <a:schemeClr val="tx1"/>
                </a:solidFill>
                <a:effectLst/>
                <a:latin typeface="+mn-lt"/>
                <a:ea typeface="+mn-ea"/>
                <a:cs typeface="+mn-cs"/>
              </a:rPr>
              <a:t>Atbilstošs likumdošanas un normatīvo aktu ietvars;</a:t>
            </a:r>
            <a:endParaRPr lang="en-US" sz="1200" kern="1200" dirty="0" smtClean="0">
              <a:solidFill>
                <a:schemeClr val="tx1"/>
              </a:solidFill>
              <a:effectLst/>
              <a:latin typeface="+mn-lt"/>
              <a:ea typeface="+mn-ea"/>
              <a:cs typeface="+mn-cs"/>
            </a:endParaRPr>
          </a:p>
          <a:p>
            <a:pPr lvl="0"/>
            <a:r>
              <a:rPr lang="lv-LV" sz="1200" kern="1200" dirty="0" smtClean="0">
                <a:solidFill>
                  <a:schemeClr val="tx1"/>
                </a:solidFill>
                <a:effectLst/>
                <a:latin typeface="+mn-lt"/>
                <a:ea typeface="+mn-ea"/>
                <a:cs typeface="+mn-cs"/>
              </a:rPr>
              <a:t>Stigras institūcijas ar atbilstošiem resursiem;</a:t>
            </a:r>
            <a:endParaRPr lang="en-US" sz="1200" kern="1200" dirty="0" smtClean="0">
              <a:solidFill>
                <a:schemeClr val="tx1"/>
              </a:solidFill>
              <a:effectLst/>
              <a:latin typeface="+mn-lt"/>
              <a:ea typeface="+mn-ea"/>
              <a:cs typeface="+mn-cs"/>
            </a:endParaRPr>
          </a:p>
          <a:p>
            <a:pPr lvl="0"/>
            <a:r>
              <a:rPr lang="lv-LV" sz="1200" kern="1200" dirty="0" smtClean="0">
                <a:solidFill>
                  <a:schemeClr val="tx1"/>
                </a:solidFill>
                <a:effectLst/>
                <a:latin typeface="+mn-lt"/>
                <a:ea typeface="+mn-ea"/>
                <a:cs typeface="+mn-cs"/>
              </a:rPr>
              <a:t>Konkurētspējīgs un caurspīdīgs iepirkums;</a:t>
            </a:r>
            <a:endParaRPr lang="en-US" sz="1200" kern="1200" dirty="0" smtClean="0">
              <a:solidFill>
                <a:schemeClr val="tx1"/>
              </a:solidFill>
              <a:effectLst/>
              <a:latin typeface="+mn-lt"/>
              <a:ea typeface="+mn-ea"/>
              <a:cs typeface="+mn-cs"/>
            </a:endParaRPr>
          </a:p>
          <a:p>
            <a:pPr lvl="0"/>
            <a:r>
              <a:rPr lang="lv-LV" sz="1200" kern="1200" dirty="0" smtClean="0">
                <a:solidFill>
                  <a:schemeClr val="tx1"/>
                </a:solidFill>
                <a:effectLst/>
                <a:latin typeface="+mn-lt"/>
                <a:ea typeface="+mn-ea"/>
                <a:cs typeface="+mn-cs"/>
              </a:rPr>
              <a:t>Makroekonomisko risku mazināšana un elastība.</a:t>
            </a:r>
            <a:endParaRPr lang="en-US" sz="1200" kern="1200" dirty="0" smtClean="0">
              <a:solidFill>
                <a:schemeClr val="tx1"/>
              </a:solidFill>
              <a:effectLst/>
              <a:latin typeface="+mn-lt"/>
              <a:ea typeface="+mn-ea"/>
              <a:cs typeface="+mn-cs"/>
            </a:endParaRPr>
          </a:p>
          <a:p>
            <a:endParaRPr lang="lv-LV" dirty="0"/>
          </a:p>
        </p:txBody>
      </p:sp>
      <p:sp>
        <p:nvSpPr>
          <p:cNvPr id="4" name="Slide Number Placeholder 3"/>
          <p:cNvSpPr>
            <a:spLocks noGrp="1"/>
          </p:cNvSpPr>
          <p:nvPr>
            <p:ph type="sldNum" sz="quarter" idx="10"/>
          </p:nvPr>
        </p:nvSpPr>
        <p:spPr/>
        <p:txBody>
          <a:bodyPr/>
          <a:lstStyle/>
          <a:p>
            <a:fld id="{BDC986D2-A979-4166-A81C-5952FB15E8C8}" type="slidenum">
              <a:rPr lang="lv-LV" smtClean="0"/>
              <a:t>10</a:t>
            </a:fld>
            <a:endParaRPr lang="lv-LV"/>
          </a:p>
        </p:txBody>
      </p:sp>
    </p:spTree>
    <p:extLst>
      <p:ext uri="{BB962C8B-B14F-4D97-AF65-F5344CB8AC3E}">
        <p14:creationId xmlns:p14="http://schemas.microsoft.com/office/powerpoint/2010/main" val="1322642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BDC986D2-A979-4166-A81C-5952FB15E8C8}" type="slidenum">
              <a:rPr lang="lv-LV" smtClean="0"/>
              <a:t>17</a:t>
            </a:fld>
            <a:endParaRPr lang="lv-LV"/>
          </a:p>
        </p:txBody>
      </p:sp>
    </p:spTree>
    <p:extLst>
      <p:ext uri="{BB962C8B-B14F-4D97-AF65-F5344CB8AC3E}">
        <p14:creationId xmlns:p14="http://schemas.microsoft.com/office/powerpoint/2010/main" val="186734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sz="1200" kern="1200" dirty="0" smtClean="0">
                <a:solidFill>
                  <a:schemeClr val="tx1"/>
                </a:solidFill>
                <a:effectLst/>
                <a:latin typeface="+mn-lt"/>
                <a:ea typeface="+mn-ea"/>
                <a:cs typeface="+mn-cs"/>
              </a:rPr>
              <a:t>Izmaiņas likumdošanā var tik uzskatītas kā politiskais risks. Tikai specifiskas likumdošanas izmaiņas dod tiesības projekta kompānijai uz kompensāciju. Riski no izmaiņām galvenajos likumos tiek attiecināti uz projektu kompāniju.</a:t>
            </a:r>
          </a:p>
          <a:p>
            <a:pPr marL="0" marR="0" lvl="0" indent="0" algn="l" defTabSz="914400" rtl="0" eaLnBrk="1" fontAlgn="auto" latinLnBrk="0" hangingPunct="1">
              <a:lnSpc>
                <a:spcPct val="100000"/>
              </a:lnSpc>
              <a:spcBef>
                <a:spcPts val="0"/>
              </a:spcBef>
              <a:spcAft>
                <a:spcPts val="0"/>
              </a:spcAft>
              <a:buClrTx/>
              <a:buSzTx/>
              <a:buFontTx/>
              <a:buNone/>
              <a:tabLst/>
              <a:defRPr/>
            </a:pPr>
            <a:r>
              <a:rPr lang="lv-LV" sz="1200" kern="1200" dirty="0" smtClean="0">
                <a:solidFill>
                  <a:schemeClr val="tx1"/>
                </a:solidFill>
                <a:effectLst/>
                <a:latin typeface="+mn-lt"/>
                <a:ea typeface="+mn-ea"/>
                <a:cs typeface="+mn-cs"/>
              </a:rPr>
              <a:t>Specifiskas izmaiņas likumdošanā (Izmaiņas likumdošanā ir specifiskās un galvenās. Galvenās izmaiņas ir izmaiņas nodokļu likumdošanā un vides aizsardzības likumos. Specifiskās ir izmaiņas, kas tieši skar projekta ieņēmumus vai izmaksas. Privātais partneris var pieprasīt koriģēt bilanci tikai pie specifiskām izmaiņām, bet uzņemas visu risku, kas saistīts ar galvenajām izmaiņām likumdošanā attiecībā gan uz būvniecības, gan ekspluatācijas daļu.);</a:t>
            </a:r>
            <a:endParaRPr lang="en-US" sz="1200" kern="1200" dirty="0" smtClean="0">
              <a:solidFill>
                <a:schemeClr val="tx1"/>
              </a:solidFill>
              <a:effectLst/>
              <a:latin typeface="+mn-lt"/>
              <a:ea typeface="+mn-ea"/>
              <a:cs typeface="+mn-cs"/>
            </a:endParaRPr>
          </a:p>
          <a:p>
            <a:endParaRPr lang="lv-LV" dirty="0"/>
          </a:p>
        </p:txBody>
      </p:sp>
      <p:sp>
        <p:nvSpPr>
          <p:cNvPr id="4" name="Slide Number Placeholder 3"/>
          <p:cNvSpPr>
            <a:spLocks noGrp="1"/>
          </p:cNvSpPr>
          <p:nvPr>
            <p:ph type="sldNum" sz="quarter" idx="10"/>
          </p:nvPr>
        </p:nvSpPr>
        <p:spPr/>
        <p:txBody>
          <a:bodyPr/>
          <a:lstStyle/>
          <a:p>
            <a:fld id="{BDC986D2-A979-4166-A81C-5952FB15E8C8}" type="slidenum">
              <a:rPr lang="lv-LV" smtClean="0"/>
              <a:t>18</a:t>
            </a:fld>
            <a:endParaRPr lang="lv-LV"/>
          </a:p>
        </p:txBody>
      </p:sp>
    </p:spTree>
    <p:extLst>
      <p:ext uri="{BB962C8B-B14F-4D97-AF65-F5344CB8AC3E}">
        <p14:creationId xmlns:p14="http://schemas.microsoft.com/office/powerpoint/2010/main" val="4511042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Situācijas novērtējums – 11.01.2018. vēstule ar informācijas pieprasījumu</a:t>
            </a:r>
          </a:p>
          <a:p>
            <a:r>
              <a:rPr lang="lv-LV" dirty="0" smtClean="0"/>
              <a:t>Diskusijas ar FM/CFLA un arī, piesaistot VK – kā labāko piemēru fiskālo risku kvantificēšanā – februāris un marts</a:t>
            </a:r>
          </a:p>
          <a:p>
            <a:r>
              <a:rPr lang="lv-LV" dirty="0" smtClean="0"/>
              <a:t>Mērķis – nodrošināt, lai FM pusē ir tāds pat kvalitatīvs rīks kāds tas ir VK, tikai attiecībā uz visiem PPP projektiem</a:t>
            </a:r>
          </a:p>
          <a:p>
            <a:r>
              <a:rPr lang="lv-LV" dirty="0" smtClean="0"/>
              <a:t>Rosināt ikgadējā budžeta un ietvara budžeta likuma tabulas papildināt arī ar PPP projektu fiskālo ietekmi</a:t>
            </a:r>
          </a:p>
          <a:p>
            <a:endParaRPr lang="lv-LV" dirty="0"/>
          </a:p>
        </p:txBody>
      </p:sp>
      <p:sp>
        <p:nvSpPr>
          <p:cNvPr id="4" name="Slide Number Placeholder 3"/>
          <p:cNvSpPr>
            <a:spLocks noGrp="1"/>
          </p:cNvSpPr>
          <p:nvPr>
            <p:ph type="sldNum" sz="quarter" idx="10"/>
          </p:nvPr>
        </p:nvSpPr>
        <p:spPr/>
        <p:txBody>
          <a:bodyPr/>
          <a:lstStyle/>
          <a:p>
            <a:fld id="{BDC986D2-A979-4166-A81C-5952FB15E8C8}" type="slidenum">
              <a:rPr lang="lv-LV" smtClean="0"/>
              <a:t>21</a:t>
            </a:fld>
            <a:endParaRPr lang="lv-LV"/>
          </a:p>
        </p:txBody>
      </p:sp>
    </p:spTree>
    <p:extLst>
      <p:ext uri="{BB962C8B-B14F-4D97-AF65-F5344CB8AC3E}">
        <p14:creationId xmlns:p14="http://schemas.microsoft.com/office/powerpoint/2010/main" val="202005680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2" name="Virsraksts 1"/>
          <p:cNvSpPr>
            <a:spLocks noGrp="1"/>
          </p:cNvSpPr>
          <p:nvPr>
            <p:ph type="ctrTitle"/>
          </p:nvPr>
        </p:nvSpPr>
        <p:spPr>
          <a:xfrm>
            <a:off x="1524000" y="2326103"/>
            <a:ext cx="9144000" cy="1360321"/>
          </a:xfrm>
        </p:spPr>
        <p:txBody>
          <a:bodyPr anchor="b">
            <a:normAutofit/>
          </a:bodyPr>
          <a:lstStyle>
            <a:lvl1pPr algn="ctr">
              <a:defRPr sz="5400"/>
            </a:lvl1pPr>
          </a:lstStyle>
          <a:p>
            <a:r>
              <a:rPr lang="lv-LV" dirty="0"/>
              <a:t>Rediģēt šablona virsraksta stilu</a:t>
            </a:r>
          </a:p>
        </p:txBody>
      </p:sp>
      <p:sp>
        <p:nvSpPr>
          <p:cNvPr id="3" name="Apakšvirsraksts 2"/>
          <p:cNvSpPr>
            <a:spLocks noGrp="1"/>
          </p:cNvSpPr>
          <p:nvPr>
            <p:ph type="subTitle" idx="1"/>
          </p:nvPr>
        </p:nvSpPr>
        <p:spPr>
          <a:xfrm>
            <a:off x="1524000" y="3778500"/>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a:t>Noklikšķiniet, lai rediģētu šablona apakšvirsraksta stilu</a:t>
            </a:r>
          </a:p>
        </p:txBody>
      </p:sp>
      <p:sp>
        <p:nvSpPr>
          <p:cNvPr id="4" name="Datuma vietturis 3"/>
          <p:cNvSpPr>
            <a:spLocks noGrp="1"/>
          </p:cNvSpPr>
          <p:nvPr>
            <p:ph type="dt" sz="half" idx="10"/>
          </p:nvPr>
        </p:nvSpPr>
        <p:spPr>
          <a:xfrm>
            <a:off x="5346032" y="6356350"/>
            <a:ext cx="1499937" cy="365125"/>
          </a:xfrm>
        </p:spPr>
        <p:txBody>
          <a:bodyPr/>
          <a:lstStyle>
            <a:lvl1pPr algn="ctr">
              <a:defRPr/>
            </a:lvl1pPr>
          </a:lstStyle>
          <a:p>
            <a:fld id="{AACF8588-64BF-4344-96A4-E9662A4051CF}" type="datetime1">
              <a:rPr lang="lv-LV" smtClean="0"/>
              <a:t>10.06.2018</a:t>
            </a:fld>
            <a:endParaRPr lang="lv-LV"/>
          </a:p>
        </p:txBody>
      </p:sp>
      <p:sp>
        <p:nvSpPr>
          <p:cNvPr id="7" name="Rectangle 7"/>
          <p:cNvSpPr/>
          <p:nvPr userDrawn="1"/>
        </p:nvSpPr>
        <p:spPr>
          <a:xfrm>
            <a:off x="0" y="0"/>
            <a:ext cx="1968500" cy="1536700"/>
          </a:xfrm>
          <a:prstGeom prst="rect">
            <a:avLst/>
          </a:prstGeom>
          <a:solidFill>
            <a:srgbClr val="FFFFFF"/>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lt-LT"/>
          </a:p>
        </p:txBody>
      </p:sp>
      <p:pic>
        <p:nvPicPr>
          <p:cNvPr id="6" name="Attēls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24425" y="0"/>
            <a:ext cx="2343150" cy="2066925"/>
          </a:xfrm>
          <a:prstGeom prst="rect">
            <a:avLst/>
          </a:prstGeom>
        </p:spPr>
      </p:pic>
    </p:spTree>
    <p:extLst>
      <p:ext uri="{BB962C8B-B14F-4D97-AF65-F5344CB8AC3E}">
        <p14:creationId xmlns:p14="http://schemas.microsoft.com/office/powerpoint/2010/main" val="979802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p>
        </p:txBody>
      </p:sp>
      <p:sp>
        <p:nvSpPr>
          <p:cNvPr id="3" name="Satura vietturis 2"/>
          <p:cNvSpPr>
            <a:spLocks noGrp="1"/>
          </p:cNvSpPr>
          <p:nvPr>
            <p:ph idx="1"/>
          </p:nvPr>
        </p:nvSpPr>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p:cNvSpPr>
            <a:spLocks noGrp="1"/>
          </p:cNvSpPr>
          <p:nvPr>
            <p:ph type="dt" sz="half" idx="10"/>
          </p:nvPr>
        </p:nvSpPr>
        <p:spPr/>
        <p:txBody>
          <a:bodyPr/>
          <a:lstStyle/>
          <a:p>
            <a:fld id="{78C70420-D333-4355-9204-B111B2478732}" type="datetime1">
              <a:rPr lang="lv-LV" smtClean="0"/>
              <a:t>10.06.2018</a:t>
            </a:fld>
            <a:endParaRPr lang="lv-LV" dirty="0"/>
          </a:p>
        </p:txBody>
      </p:sp>
      <p:sp>
        <p:nvSpPr>
          <p:cNvPr id="5" name="Kājenes vietturis 4"/>
          <p:cNvSpPr>
            <a:spLocks noGrp="1"/>
          </p:cNvSpPr>
          <p:nvPr>
            <p:ph type="ftr" sz="quarter" idx="11"/>
          </p:nvPr>
        </p:nvSpPr>
        <p:spPr/>
        <p:txBody>
          <a:bodyPr/>
          <a:lstStyle/>
          <a:p>
            <a:endParaRPr lang="lv-LV" dirty="0"/>
          </a:p>
        </p:txBody>
      </p:sp>
      <p:sp>
        <p:nvSpPr>
          <p:cNvPr id="6" name="Slaida numura vietturis 5"/>
          <p:cNvSpPr>
            <a:spLocks noGrp="1"/>
          </p:cNvSpPr>
          <p:nvPr>
            <p:ph type="sldNum" sz="quarter" idx="12"/>
          </p:nvPr>
        </p:nvSpPr>
        <p:spPr/>
        <p:txBody>
          <a:bodyPr/>
          <a:lstStyle/>
          <a:p>
            <a:fld id="{6112C14F-654A-48BF-A324-8B07BD5B5F7F}" type="slidenum">
              <a:rPr lang="lv-LV" smtClean="0"/>
              <a:t>‹#›</a:t>
            </a:fld>
            <a:endParaRPr lang="lv-LV"/>
          </a:p>
        </p:txBody>
      </p:sp>
    </p:spTree>
    <p:extLst>
      <p:ext uri="{BB962C8B-B14F-4D97-AF65-F5344CB8AC3E}">
        <p14:creationId xmlns:p14="http://schemas.microsoft.com/office/powerpoint/2010/main" val="647220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Virsraksts 1"/>
          <p:cNvSpPr>
            <a:spLocks noGrp="1"/>
          </p:cNvSpPr>
          <p:nvPr>
            <p:ph type="title"/>
          </p:nvPr>
        </p:nvSpPr>
        <p:spPr>
          <a:xfrm>
            <a:off x="2189746" y="1709738"/>
            <a:ext cx="9157703" cy="2852737"/>
          </a:xfrm>
        </p:spPr>
        <p:txBody>
          <a:bodyPr anchor="b"/>
          <a:lstStyle>
            <a:lvl1pPr>
              <a:defRPr sz="6000"/>
            </a:lvl1pPr>
          </a:lstStyle>
          <a:p>
            <a:r>
              <a:rPr lang="lv-LV"/>
              <a:t>Rediģēt šablona virsraksta stilu</a:t>
            </a:r>
          </a:p>
        </p:txBody>
      </p:sp>
      <p:sp>
        <p:nvSpPr>
          <p:cNvPr id="3" name="Teksta vietturis 2"/>
          <p:cNvSpPr>
            <a:spLocks noGrp="1"/>
          </p:cNvSpPr>
          <p:nvPr>
            <p:ph type="body" idx="1"/>
          </p:nvPr>
        </p:nvSpPr>
        <p:spPr>
          <a:xfrm>
            <a:off x="2189746" y="4589463"/>
            <a:ext cx="9157703"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v-LV"/>
              <a:t>Rediģēt šablona teksta stilus</a:t>
            </a:r>
          </a:p>
        </p:txBody>
      </p:sp>
      <p:sp>
        <p:nvSpPr>
          <p:cNvPr id="4" name="Datuma vietturis 3"/>
          <p:cNvSpPr>
            <a:spLocks noGrp="1"/>
          </p:cNvSpPr>
          <p:nvPr>
            <p:ph type="dt" sz="half" idx="10"/>
          </p:nvPr>
        </p:nvSpPr>
        <p:spPr/>
        <p:txBody>
          <a:bodyPr/>
          <a:lstStyle/>
          <a:p>
            <a:fld id="{1EC4E63C-FE13-41E8-ACB6-6386864BC071}" type="datetime1">
              <a:rPr lang="lv-LV" smtClean="0"/>
              <a:t>10.06.2018</a:t>
            </a:fld>
            <a:endParaRPr lang="lv-LV"/>
          </a:p>
        </p:txBody>
      </p:sp>
      <p:sp>
        <p:nvSpPr>
          <p:cNvPr id="5" name="Kājenes vietturis 4"/>
          <p:cNvSpPr>
            <a:spLocks noGrp="1"/>
          </p:cNvSpPr>
          <p:nvPr>
            <p:ph type="ftr" sz="quarter" idx="11"/>
          </p:nvPr>
        </p:nvSpPr>
        <p:spPr/>
        <p:txBody>
          <a:bodyPr/>
          <a:lstStyle/>
          <a:p>
            <a:endParaRPr lang="lv-LV"/>
          </a:p>
        </p:txBody>
      </p:sp>
      <p:sp>
        <p:nvSpPr>
          <p:cNvPr id="6" name="Slaida numura vietturis 5"/>
          <p:cNvSpPr>
            <a:spLocks noGrp="1"/>
          </p:cNvSpPr>
          <p:nvPr>
            <p:ph type="sldNum" sz="quarter" idx="12"/>
          </p:nvPr>
        </p:nvSpPr>
        <p:spPr/>
        <p:txBody>
          <a:bodyPr/>
          <a:lstStyle/>
          <a:p>
            <a:fld id="{6112C14F-654A-48BF-A324-8B07BD5B5F7F}" type="slidenum">
              <a:rPr lang="lv-LV" smtClean="0"/>
              <a:t>‹#›</a:t>
            </a:fld>
            <a:endParaRPr lang="lv-LV"/>
          </a:p>
        </p:txBody>
      </p:sp>
    </p:spTree>
    <p:extLst>
      <p:ext uri="{BB962C8B-B14F-4D97-AF65-F5344CB8AC3E}">
        <p14:creationId xmlns:p14="http://schemas.microsoft.com/office/powerpoint/2010/main" val="1015396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a bloki">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p>
        </p:txBody>
      </p:sp>
      <p:sp>
        <p:nvSpPr>
          <p:cNvPr id="3" name="Satura vietturis 2"/>
          <p:cNvSpPr>
            <a:spLocks noGrp="1"/>
          </p:cNvSpPr>
          <p:nvPr>
            <p:ph sz="half" idx="1"/>
          </p:nvPr>
        </p:nvSpPr>
        <p:spPr>
          <a:xfrm>
            <a:off x="2189746" y="1825625"/>
            <a:ext cx="4588043" cy="4351338"/>
          </a:xfrm>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Satura vietturis 3"/>
          <p:cNvSpPr>
            <a:spLocks noGrp="1"/>
          </p:cNvSpPr>
          <p:nvPr>
            <p:ph sz="half" idx="2"/>
          </p:nvPr>
        </p:nvSpPr>
        <p:spPr>
          <a:xfrm>
            <a:off x="6946232" y="1825625"/>
            <a:ext cx="4407568" cy="4351338"/>
          </a:xfrm>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Datuma vietturis 4"/>
          <p:cNvSpPr>
            <a:spLocks noGrp="1"/>
          </p:cNvSpPr>
          <p:nvPr>
            <p:ph type="dt" sz="half" idx="10"/>
          </p:nvPr>
        </p:nvSpPr>
        <p:spPr/>
        <p:txBody>
          <a:bodyPr/>
          <a:lstStyle/>
          <a:p>
            <a:fld id="{6260290B-35D6-4C3A-BFBD-758CE31A7359}" type="datetime1">
              <a:rPr lang="lv-LV" smtClean="0"/>
              <a:t>10.06.2018</a:t>
            </a:fld>
            <a:endParaRPr lang="lv-LV"/>
          </a:p>
        </p:txBody>
      </p:sp>
      <p:sp>
        <p:nvSpPr>
          <p:cNvPr id="6" name="Kājenes vietturis 5"/>
          <p:cNvSpPr>
            <a:spLocks noGrp="1"/>
          </p:cNvSpPr>
          <p:nvPr>
            <p:ph type="ftr" sz="quarter" idx="11"/>
          </p:nvPr>
        </p:nvSpPr>
        <p:spPr/>
        <p:txBody>
          <a:bodyPr/>
          <a:lstStyle/>
          <a:p>
            <a:endParaRPr lang="lv-LV"/>
          </a:p>
        </p:txBody>
      </p:sp>
      <p:sp>
        <p:nvSpPr>
          <p:cNvPr id="7" name="Slaida numura vietturis 6"/>
          <p:cNvSpPr>
            <a:spLocks noGrp="1"/>
          </p:cNvSpPr>
          <p:nvPr>
            <p:ph type="sldNum" sz="quarter" idx="12"/>
          </p:nvPr>
        </p:nvSpPr>
        <p:spPr/>
        <p:txBody>
          <a:bodyPr/>
          <a:lstStyle/>
          <a:p>
            <a:fld id="{6112C14F-654A-48BF-A324-8B07BD5B5F7F}" type="slidenum">
              <a:rPr lang="lv-LV" smtClean="0"/>
              <a:t>‹#›</a:t>
            </a:fld>
            <a:endParaRPr lang="lv-LV"/>
          </a:p>
        </p:txBody>
      </p:sp>
    </p:spTree>
    <p:extLst>
      <p:ext uri="{BB962C8B-B14F-4D97-AF65-F5344CB8AC3E}">
        <p14:creationId xmlns:p14="http://schemas.microsoft.com/office/powerpoint/2010/main" val="4154997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Virsraksts 1"/>
          <p:cNvSpPr>
            <a:spLocks noGrp="1"/>
          </p:cNvSpPr>
          <p:nvPr>
            <p:ph type="title"/>
          </p:nvPr>
        </p:nvSpPr>
        <p:spPr>
          <a:xfrm>
            <a:off x="2189748" y="365125"/>
            <a:ext cx="9165640" cy="1325563"/>
          </a:xfrm>
        </p:spPr>
        <p:txBody>
          <a:bodyPr/>
          <a:lstStyle/>
          <a:p>
            <a:r>
              <a:rPr lang="lv-LV" dirty="0"/>
              <a:t>Rediģēt šablona virsraksta stilu</a:t>
            </a:r>
          </a:p>
        </p:txBody>
      </p:sp>
      <p:sp>
        <p:nvSpPr>
          <p:cNvPr id="3" name="Teksta vietturis 2"/>
          <p:cNvSpPr>
            <a:spLocks noGrp="1"/>
          </p:cNvSpPr>
          <p:nvPr>
            <p:ph type="body" idx="1"/>
          </p:nvPr>
        </p:nvSpPr>
        <p:spPr>
          <a:xfrm>
            <a:off x="2189747" y="1681163"/>
            <a:ext cx="4692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dirty="0"/>
              <a:t>Rediģēt šablona teksta stilus</a:t>
            </a:r>
          </a:p>
        </p:txBody>
      </p:sp>
      <p:sp>
        <p:nvSpPr>
          <p:cNvPr id="4" name="Satura vietturis 3"/>
          <p:cNvSpPr>
            <a:spLocks noGrp="1"/>
          </p:cNvSpPr>
          <p:nvPr>
            <p:ph sz="half" idx="2"/>
          </p:nvPr>
        </p:nvSpPr>
        <p:spPr>
          <a:xfrm>
            <a:off x="2189747" y="2505075"/>
            <a:ext cx="4692316" cy="3684588"/>
          </a:xfrm>
        </p:spPr>
        <p:txBody>
          <a:bodyPr/>
          <a:lstStyle/>
          <a:p>
            <a:pPr lvl="0"/>
            <a:r>
              <a:rPr lang="lv-LV" dirty="0"/>
              <a:t>Rediģēt šablona teksta stilus</a:t>
            </a:r>
          </a:p>
          <a:p>
            <a:pPr lvl="1"/>
            <a:r>
              <a:rPr lang="lv-LV" dirty="0"/>
              <a:t>Otrais līmenis</a:t>
            </a:r>
          </a:p>
          <a:p>
            <a:pPr lvl="2"/>
            <a:r>
              <a:rPr lang="lv-LV" dirty="0"/>
              <a:t>Trešais līmenis</a:t>
            </a:r>
          </a:p>
          <a:p>
            <a:pPr lvl="3"/>
            <a:r>
              <a:rPr lang="lv-LV" dirty="0"/>
              <a:t>Ceturtais līmenis</a:t>
            </a:r>
          </a:p>
          <a:p>
            <a:pPr lvl="4"/>
            <a:r>
              <a:rPr lang="lv-LV" dirty="0"/>
              <a:t>Piektais līmenis</a:t>
            </a:r>
          </a:p>
        </p:txBody>
      </p:sp>
      <p:sp>
        <p:nvSpPr>
          <p:cNvPr id="5" name="Teksta vietturis 4"/>
          <p:cNvSpPr>
            <a:spLocks noGrp="1"/>
          </p:cNvSpPr>
          <p:nvPr>
            <p:ph type="body" sz="quarter" idx="3"/>
          </p:nvPr>
        </p:nvSpPr>
        <p:spPr>
          <a:xfrm>
            <a:off x="6978316" y="1681163"/>
            <a:ext cx="437707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dirty="0"/>
              <a:t>Rediģēt šablona teksta stilus</a:t>
            </a:r>
          </a:p>
        </p:txBody>
      </p:sp>
      <p:sp>
        <p:nvSpPr>
          <p:cNvPr id="6" name="Satura vietturis 5"/>
          <p:cNvSpPr>
            <a:spLocks noGrp="1"/>
          </p:cNvSpPr>
          <p:nvPr>
            <p:ph sz="quarter" idx="4"/>
          </p:nvPr>
        </p:nvSpPr>
        <p:spPr>
          <a:xfrm>
            <a:off x="6978316" y="2505075"/>
            <a:ext cx="4377071" cy="3684588"/>
          </a:xfrm>
        </p:spPr>
        <p:txBody>
          <a:bodyPr/>
          <a:lstStyle/>
          <a:p>
            <a:pPr lvl="0"/>
            <a:r>
              <a:rPr lang="lv-LV" dirty="0"/>
              <a:t>Rediģēt šablona teksta stilus</a:t>
            </a:r>
          </a:p>
          <a:p>
            <a:pPr lvl="1"/>
            <a:r>
              <a:rPr lang="lv-LV" dirty="0"/>
              <a:t>Otrais līmenis</a:t>
            </a:r>
          </a:p>
          <a:p>
            <a:pPr lvl="2"/>
            <a:r>
              <a:rPr lang="lv-LV" dirty="0"/>
              <a:t>Trešais līmenis</a:t>
            </a:r>
          </a:p>
          <a:p>
            <a:pPr lvl="3"/>
            <a:r>
              <a:rPr lang="lv-LV" dirty="0"/>
              <a:t>Ceturtais līmenis</a:t>
            </a:r>
          </a:p>
          <a:p>
            <a:pPr lvl="4"/>
            <a:r>
              <a:rPr lang="lv-LV" dirty="0"/>
              <a:t>Piektais līmenis</a:t>
            </a:r>
          </a:p>
        </p:txBody>
      </p:sp>
      <p:sp>
        <p:nvSpPr>
          <p:cNvPr id="7" name="Datuma vietturis 6"/>
          <p:cNvSpPr>
            <a:spLocks noGrp="1"/>
          </p:cNvSpPr>
          <p:nvPr>
            <p:ph type="dt" sz="half" idx="10"/>
          </p:nvPr>
        </p:nvSpPr>
        <p:spPr/>
        <p:txBody>
          <a:bodyPr/>
          <a:lstStyle/>
          <a:p>
            <a:fld id="{A33B1A0A-F568-4732-9A48-9CF924E3C94B}" type="datetime1">
              <a:rPr lang="lv-LV" smtClean="0"/>
              <a:t>10.06.2018</a:t>
            </a:fld>
            <a:endParaRPr lang="lv-LV"/>
          </a:p>
        </p:txBody>
      </p:sp>
      <p:sp>
        <p:nvSpPr>
          <p:cNvPr id="8" name="Kājenes vietturis 7"/>
          <p:cNvSpPr>
            <a:spLocks noGrp="1"/>
          </p:cNvSpPr>
          <p:nvPr>
            <p:ph type="ftr" sz="quarter" idx="11"/>
          </p:nvPr>
        </p:nvSpPr>
        <p:spPr/>
        <p:txBody>
          <a:bodyPr/>
          <a:lstStyle/>
          <a:p>
            <a:endParaRPr lang="lv-LV"/>
          </a:p>
        </p:txBody>
      </p:sp>
      <p:sp>
        <p:nvSpPr>
          <p:cNvPr id="9" name="Slaida numura vietturis 8"/>
          <p:cNvSpPr>
            <a:spLocks noGrp="1"/>
          </p:cNvSpPr>
          <p:nvPr>
            <p:ph type="sldNum" sz="quarter" idx="12"/>
          </p:nvPr>
        </p:nvSpPr>
        <p:spPr/>
        <p:txBody>
          <a:bodyPr/>
          <a:lstStyle/>
          <a:p>
            <a:fld id="{6112C14F-654A-48BF-A324-8B07BD5B5F7F}" type="slidenum">
              <a:rPr lang="lv-LV" smtClean="0"/>
              <a:t>‹#›</a:t>
            </a:fld>
            <a:endParaRPr lang="lv-LV"/>
          </a:p>
        </p:txBody>
      </p:sp>
    </p:spTree>
    <p:extLst>
      <p:ext uri="{BB962C8B-B14F-4D97-AF65-F5344CB8AC3E}">
        <p14:creationId xmlns:p14="http://schemas.microsoft.com/office/powerpoint/2010/main" val="3593945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p>
        </p:txBody>
      </p:sp>
      <p:sp>
        <p:nvSpPr>
          <p:cNvPr id="3" name="Datuma vietturis 2"/>
          <p:cNvSpPr>
            <a:spLocks noGrp="1"/>
          </p:cNvSpPr>
          <p:nvPr>
            <p:ph type="dt" sz="half" idx="10"/>
          </p:nvPr>
        </p:nvSpPr>
        <p:spPr/>
        <p:txBody>
          <a:bodyPr/>
          <a:lstStyle/>
          <a:p>
            <a:fld id="{FC063ABA-D30E-46BE-938C-50D1FF2F37C1}" type="datetime1">
              <a:rPr lang="lv-LV" smtClean="0"/>
              <a:t>10.06.2018</a:t>
            </a:fld>
            <a:endParaRPr lang="lv-LV"/>
          </a:p>
        </p:txBody>
      </p:sp>
      <p:sp>
        <p:nvSpPr>
          <p:cNvPr id="4" name="Kājenes vietturis 3"/>
          <p:cNvSpPr>
            <a:spLocks noGrp="1"/>
          </p:cNvSpPr>
          <p:nvPr>
            <p:ph type="ftr" sz="quarter" idx="11"/>
          </p:nvPr>
        </p:nvSpPr>
        <p:spPr/>
        <p:txBody>
          <a:bodyPr/>
          <a:lstStyle/>
          <a:p>
            <a:endParaRPr lang="lv-LV"/>
          </a:p>
        </p:txBody>
      </p:sp>
      <p:sp>
        <p:nvSpPr>
          <p:cNvPr id="5" name="Slaida numura vietturis 4"/>
          <p:cNvSpPr>
            <a:spLocks noGrp="1"/>
          </p:cNvSpPr>
          <p:nvPr>
            <p:ph type="sldNum" sz="quarter" idx="12"/>
          </p:nvPr>
        </p:nvSpPr>
        <p:spPr/>
        <p:txBody>
          <a:bodyPr/>
          <a:lstStyle/>
          <a:p>
            <a:fld id="{6112C14F-654A-48BF-A324-8B07BD5B5F7F}" type="slidenum">
              <a:rPr lang="lv-LV" smtClean="0"/>
              <a:t>‹#›</a:t>
            </a:fld>
            <a:endParaRPr lang="lv-LV"/>
          </a:p>
        </p:txBody>
      </p:sp>
    </p:spTree>
    <p:extLst>
      <p:ext uri="{BB962C8B-B14F-4D97-AF65-F5344CB8AC3E}">
        <p14:creationId xmlns:p14="http://schemas.microsoft.com/office/powerpoint/2010/main" val="36532979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uma vietturis 1"/>
          <p:cNvSpPr>
            <a:spLocks noGrp="1"/>
          </p:cNvSpPr>
          <p:nvPr>
            <p:ph type="dt" sz="half" idx="10"/>
          </p:nvPr>
        </p:nvSpPr>
        <p:spPr/>
        <p:txBody>
          <a:bodyPr/>
          <a:lstStyle/>
          <a:p>
            <a:fld id="{561EFEAF-FBC9-46A0-B9E6-4BE5008E722A}" type="datetime1">
              <a:rPr lang="lv-LV" smtClean="0"/>
              <a:t>10.06.2018</a:t>
            </a:fld>
            <a:endParaRPr lang="lv-LV"/>
          </a:p>
        </p:txBody>
      </p:sp>
      <p:sp>
        <p:nvSpPr>
          <p:cNvPr id="3" name="Kājenes vietturis 2"/>
          <p:cNvSpPr>
            <a:spLocks noGrp="1"/>
          </p:cNvSpPr>
          <p:nvPr>
            <p:ph type="ftr" sz="quarter" idx="11"/>
          </p:nvPr>
        </p:nvSpPr>
        <p:spPr/>
        <p:txBody>
          <a:bodyPr/>
          <a:lstStyle/>
          <a:p>
            <a:endParaRPr lang="lv-LV"/>
          </a:p>
        </p:txBody>
      </p:sp>
      <p:sp>
        <p:nvSpPr>
          <p:cNvPr id="4" name="Slaida numura vietturis 3"/>
          <p:cNvSpPr>
            <a:spLocks noGrp="1"/>
          </p:cNvSpPr>
          <p:nvPr>
            <p:ph type="sldNum" sz="quarter" idx="12"/>
          </p:nvPr>
        </p:nvSpPr>
        <p:spPr/>
        <p:txBody>
          <a:bodyPr/>
          <a:lstStyle/>
          <a:p>
            <a:fld id="{6112C14F-654A-48BF-A324-8B07BD5B5F7F}" type="slidenum">
              <a:rPr lang="lv-LV" smtClean="0"/>
              <a:t>‹#›</a:t>
            </a:fld>
            <a:endParaRPr lang="lv-LV"/>
          </a:p>
        </p:txBody>
      </p:sp>
    </p:spTree>
    <p:extLst>
      <p:ext uri="{BB962C8B-B14F-4D97-AF65-F5344CB8AC3E}">
        <p14:creationId xmlns:p14="http://schemas.microsoft.com/office/powerpoint/2010/main" val="3188261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p>
        </p:txBody>
      </p:sp>
      <p:sp>
        <p:nvSpPr>
          <p:cNvPr id="3" name="Vertikāls teksta vietturis 2"/>
          <p:cNvSpPr>
            <a:spLocks noGrp="1"/>
          </p:cNvSpPr>
          <p:nvPr>
            <p:ph type="body" orient="vert" idx="1"/>
          </p:nvPr>
        </p:nvSpPr>
        <p:spPr/>
        <p:txBody>
          <a:bodyPr vert="eaVert"/>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p:cNvSpPr>
            <a:spLocks noGrp="1"/>
          </p:cNvSpPr>
          <p:nvPr>
            <p:ph type="dt" sz="half" idx="10"/>
          </p:nvPr>
        </p:nvSpPr>
        <p:spPr/>
        <p:txBody>
          <a:bodyPr/>
          <a:lstStyle/>
          <a:p>
            <a:fld id="{6858873F-C04A-49FE-9E1D-8E59B219C3AC}" type="datetime1">
              <a:rPr lang="lv-LV" smtClean="0"/>
              <a:t>10.06.2018</a:t>
            </a:fld>
            <a:endParaRPr lang="lv-LV"/>
          </a:p>
        </p:txBody>
      </p:sp>
      <p:sp>
        <p:nvSpPr>
          <p:cNvPr id="5" name="Kājenes vietturis 4"/>
          <p:cNvSpPr>
            <a:spLocks noGrp="1"/>
          </p:cNvSpPr>
          <p:nvPr>
            <p:ph type="ftr" sz="quarter" idx="11"/>
          </p:nvPr>
        </p:nvSpPr>
        <p:spPr/>
        <p:txBody>
          <a:bodyPr/>
          <a:lstStyle/>
          <a:p>
            <a:endParaRPr lang="lv-LV"/>
          </a:p>
        </p:txBody>
      </p:sp>
      <p:sp>
        <p:nvSpPr>
          <p:cNvPr id="6" name="Slaida numura vietturis 5"/>
          <p:cNvSpPr>
            <a:spLocks noGrp="1"/>
          </p:cNvSpPr>
          <p:nvPr>
            <p:ph type="sldNum" sz="quarter" idx="12"/>
          </p:nvPr>
        </p:nvSpPr>
        <p:spPr/>
        <p:txBody>
          <a:bodyPr/>
          <a:lstStyle/>
          <a:p>
            <a:fld id="{6112C14F-654A-48BF-A324-8B07BD5B5F7F}" type="slidenum">
              <a:rPr lang="lv-LV" smtClean="0"/>
              <a:t>‹#›</a:t>
            </a:fld>
            <a:endParaRPr lang="lv-LV"/>
          </a:p>
        </p:txBody>
      </p:sp>
    </p:spTree>
    <p:extLst>
      <p:ext uri="{BB962C8B-B14F-4D97-AF65-F5344CB8AC3E}">
        <p14:creationId xmlns:p14="http://schemas.microsoft.com/office/powerpoint/2010/main" val="29800010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Virsraksta vietturis 1"/>
          <p:cNvSpPr>
            <a:spLocks noGrp="1"/>
          </p:cNvSpPr>
          <p:nvPr>
            <p:ph type="title"/>
          </p:nvPr>
        </p:nvSpPr>
        <p:spPr>
          <a:xfrm>
            <a:off x="2189747" y="365125"/>
            <a:ext cx="9164053" cy="1019175"/>
          </a:xfrm>
          <a:prstGeom prst="rect">
            <a:avLst/>
          </a:prstGeom>
        </p:spPr>
        <p:txBody>
          <a:bodyPr vert="horz" lIns="91440" tIns="45720" rIns="91440" bIns="45720" rtlCol="0" anchor="ctr">
            <a:normAutofit/>
          </a:bodyPr>
          <a:lstStyle/>
          <a:p>
            <a:r>
              <a:rPr lang="lv-LV" dirty="0"/>
              <a:t>Rediģēt šablona virsraksta stilu</a:t>
            </a:r>
          </a:p>
        </p:txBody>
      </p:sp>
      <p:sp>
        <p:nvSpPr>
          <p:cNvPr id="3" name="Teksta vietturis 2"/>
          <p:cNvSpPr>
            <a:spLocks noGrp="1"/>
          </p:cNvSpPr>
          <p:nvPr>
            <p:ph type="body" idx="1"/>
          </p:nvPr>
        </p:nvSpPr>
        <p:spPr>
          <a:xfrm>
            <a:off x="2189747" y="1604211"/>
            <a:ext cx="9164053" cy="4572752"/>
          </a:xfrm>
          <a:prstGeom prst="rect">
            <a:avLst/>
          </a:prstGeom>
        </p:spPr>
        <p:txBody>
          <a:bodyPr vert="horz" lIns="91440" tIns="45720" rIns="91440" bIns="45720" rtlCol="0">
            <a:normAutofit/>
          </a:bodyPr>
          <a:lstStyle/>
          <a:p>
            <a:pPr lvl="0"/>
            <a:r>
              <a:rPr lang="lv-LV" dirty="0"/>
              <a:t>Rediģēt šablona teksta stilus</a:t>
            </a:r>
          </a:p>
          <a:p>
            <a:pPr lvl="1"/>
            <a:r>
              <a:rPr lang="lv-LV" dirty="0"/>
              <a:t>Otrais līmenis</a:t>
            </a:r>
          </a:p>
          <a:p>
            <a:pPr lvl="2"/>
            <a:r>
              <a:rPr lang="lv-LV" dirty="0"/>
              <a:t>Trešais līmenis</a:t>
            </a:r>
          </a:p>
          <a:p>
            <a:pPr lvl="3"/>
            <a:r>
              <a:rPr lang="lv-LV" dirty="0"/>
              <a:t>Ceturtais līmenis</a:t>
            </a:r>
          </a:p>
          <a:p>
            <a:pPr lvl="4"/>
            <a:r>
              <a:rPr lang="lv-LV" dirty="0"/>
              <a:t>Piektais līmenis</a:t>
            </a:r>
          </a:p>
        </p:txBody>
      </p:sp>
      <p:sp>
        <p:nvSpPr>
          <p:cNvPr id="4" name="Datuma vietturis 3"/>
          <p:cNvSpPr>
            <a:spLocks noGrp="1"/>
          </p:cNvSpPr>
          <p:nvPr>
            <p:ph type="dt" sz="half" idx="2"/>
          </p:nvPr>
        </p:nvSpPr>
        <p:spPr>
          <a:xfrm>
            <a:off x="2189747" y="6356350"/>
            <a:ext cx="1499937"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6C06C7-1AD2-4D8E-B4FE-15663E8BFD42}" type="datetime1">
              <a:rPr lang="lv-LV" smtClean="0"/>
              <a:t>10.06.2018</a:t>
            </a:fld>
            <a:endParaRPr lang="lv-LV"/>
          </a:p>
        </p:txBody>
      </p:sp>
      <p:sp>
        <p:nvSpPr>
          <p:cNvPr id="5" name="Kājenes vietturis 4"/>
          <p:cNvSpPr>
            <a:spLocks noGrp="1"/>
          </p:cNvSpPr>
          <p:nvPr>
            <p:ph type="ftr" sz="quarter" idx="3"/>
          </p:nvPr>
        </p:nvSpPr>
        <p:spPr>
          <a:xfrm>
            <a:off x="3938337" y="6356350"/>
            <a:ext cx="6432884" cy="365125"/>
          </a:xfrm>
          <a:prstGeom prst="rect">
            <a:avLst/>
          </a:prstGeom>
        </p:spPr>
        <p:txBody>
          <a:bodyPr vert="horz" lIns="91440" tIns="45720" rIns="91440" bIns="45720" rtlCol="0" anchor="ctr"/>
          <a:lstStyle>
            <a:lvl1pPr algn="ctr">
              <a:defRPr sz="1050">
                <a:solidFill>
                  <a:schemeClr val="tx1">
                    <a:tint val="75000"/>
                  </a:schemeClr>
                </a:solidFill>
              </a:defRPr>
            </a:lvl1pPr>
          </a:lstStyle>
          <a:p>
            <a:endParaRPr lang="lv-LV" dirty="0"/>
          </a:p>
        </p:txBody>
      </p:sp>
      <p:sp>
        <p:nvSpPr>
          <p:cNvPr id="6" name="Slaida numura vietturis 5"/>
          <p:cNvSpPr>
            <a:spLocks noGrp="1"/>
          </p:cNvSpPr>
          <p:nvPr>
            <p:ph type="sldNum" sz="quarter" idx="4"/>
          </p:nvPr>
        </p:nvSpPr>
        <p:spPr>
          <a:xfrm>
            <a:off x="10627894" y="6356350"/>
            <a:ext cx="725905"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12C14F-654A-48BF-A324-8B07BD5B5F7F}" type="slidenum">
              <a:rPr lang="lv-LV" smtClean="0"/>
              <a:t>‹#›</a:t>
            </a:fld>
            <a:endParaRPr lang="lv-LV" dirty="0"/>
          </a:p>
        </p:txBody>
      </p:sp>
      <p:pic>
        <p:nvPicPr>
          <p:cNvPr id="9" name="Attēls 8"/>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285137" y="1"/>
            <a:ext cx="1569299" cy="1384300"/>
          </a:xfrm>
          <a:prstGeom prst="rect">
            <a:avLst/>
          </a:prstGeom>
        </p:spPr>
      </p:pic>
    </p:spTree>
    <p:extLst>
      <p:ext uri="{BB962C8B-B14F-4D97-AF65-F5344CB8AC3E}">
        <p14:creationId xmlns:p14="http://schemas.microsoft.com/office/powerpoint/2010/main" val="1855491237"/>
      </p:ext>
    </p:extLst>
  </p:cSld>
  <p:clrMap bg1="lt1" tx1="dk1" bg2="lt2" tx2="dk2" accent1="accent1" accent2="accent2" accent3="accent3" accent4="accent4" accent5="accent5" accent6="accent6" hlink="hlink" folHlink="folHlink"/>
  <p:sldLayoutIdLst>
    <p:sldLayoutId id="2147484996" r:id="rId1"/>
    <p:sldLayoutId id="2147484997" r:id="rId2"/>
    <p:sldLayoutId id="2147484998" r:id="rId3"/>
    <p:sldLayoutId id="2147484999" r:id="rId4"/>
    <p:sldLayoutId id="2147485000" r:id="rId5"/>
    <p:sldLayoutId id="2147485001" r:id="rId6"/>
    <p:sldLayoutId id="2147485002" r:id="rId7"/>
    <p:sldLayoutId id="2147485003" r:id="rId8"/>
  </p:sldLayoutIdLst>
  <p:hf hdr="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1524000" y="2403988"/>
            <a:ext cx="9144000" cy="2155647"/>
          </a:xfrm>
        </p:spPr>
        <p:txBody>
          <a:bodyPr>
            <a:noAutofit/>
          </a:bodyPr>
          <a:lstStyle/>
          <a:p>
            <a:r>
              <a:rPr lang="lv-LV" sz="4000" dirty="0" smtClean="0"/>
              <a:t>Risk of the </a:t>
            </a:r>
            <a:r>
              <a:rPr lang="en-US" sz="4000" dirty="0" smtClean="0"/>
              <a:t>PPP </a:t>
            </a:r>
            <a:r>
              <a:rPr lang="lv-LV" sz="4000" dirty="0" smtClean="0"/>
              <a:t>P</a:t>
            </a:r>
            <a:r>
              <a:rPr lang="en-US" sz="4000" dirty="0" err="1" smtClean="0"/>
              <a:t>roject</a:t>
            </a:r>
            <a:r>
              <a:rPr lang="lv-LV" sz="4000" dirty="0" smtClean="0"/>
              <a:t>s</a:t>
            </a:r>
            <a:r>
              <a:rPr lang="en-US" sz="4000" dirty="0" smtClean="0"/>
              <a:t> </a:t>
            </a:r>
            <a:r>
              <a:rPr lang="en-US" sz="4000" dirty="0"/>
              <a:t>in the </a:t>
            </a:r>
            <a:r>
              <a:rPr lang="lv-LV" sz="4000" dirty="0" smtClean="0"/>
              <a:t>F</a:t>
            </a:r>
            <a:r>
              <a:rPr lang="en-US" sz="4000" dirty="0" err="1" smtClean="0"/>
              <a:t>iscal</a:t>
            </a:r>
            <a:r>
              <a:rPr lang="en-US" sz="4000" dirty="0" smtClean="0"/>
              <a:t> </a:t>
            </a:r>
            <a:r>
              <a:rPr lang="lv-LV" sz="4000" dirty="0"/>
              <a:t>R</a:t>
            </a:r>
            <a:r>
              <a:rPr lang="en-US" sz="4000" dirty="0" err="1" smtClean="0"/>
              <a:t>isk</a:t>
            </a:r>
            <a:r>
              <a:rPr lang="en-US" sz="4000" dirty="0" smtClean="0"/>
              <a:t> </a:t>
            </a:r>
            <a:r>
              <a:rPr lang="lv-LV" sz="4000" dirty="0"/>
              <a:t>D</a:t>
            </a:r>
            <a:r>
              <a:rPr lang="en-US" sz="4000" dirty="0" err="1" smtClean="0"/>
              <a:t>eclaration</a:t>
            </a:r>
            <a:r>
              <a:rPr lang="lv-LV" sz="4000" dirty="0"/>
              <a:t/>
            </a:r>
            <a:br>
              <a:rPr lang="lv-LV" sz="4000" dirty="0"/>
            </a:br>
            <a:r>
              <a:rPr lang="lv-LV" sz="4000" dirty="0" smtClean="0"/>
              <a:t> </a:t>
            </a:r>
            <a:endParaRPr lang="lv-LV" sz="4000" dirty="0"/>
          </a:p>
        </p:txBody>
      </p:sp>
      <p:sp>
        <p:nvSpPr>
          <p:cNvPr id="4" name="Date Placeholder 3"/>
          <p:cNvSpPr>
            <a:spLocks noGrp="1"/>
          </p:cNvSpPr>
          <p:nvPr>
            <p:ph type="dt" sz="half" idx="10"/>
          </p:nvPr>
        </p:nvSpPr>
        <p:spPr/>
        <p:txBody>
          <a:bodyPr/>
          <a:lstStyle/>
          <a:p>
            <a:r>
              <a:rPr lang="lv-LV" dirty="0" smtClean="0"/>
              <a:t>11.06.2018</a:t>
            </a:r>
            <a:endParaRPr lang="lv-LV" dirty="0"/>
          </a:p>
        </p:txBody>
      </p:sp>
      <p:sp>
        <p:nvSpPr>
          <p:cNvPr id="6" name="Slide Number Placeholder 5"/>
          <p:cNvSpPr>
            <a:spLocks noGrp="1"/>
          </p:cNvSpPr>
          <p:nvPr>
            <p:ph type="sldNum" sz="quarter" idx="4294967295"/>
          </p:nvPr>
        </p:nvSpPr>
        <p:spPr>
          <a:xfrm>
            <a:off x="11466513" y="6356350"/>
            <a:ext cx="725487" cy="365125"/>
          </a:xfrm>
        </p:spPr>
        <p:txBody>
          <a:bodyPr/>
          <a:lstStyle/>
          <a:p>
            <a:fld id="{6112C14F-654A-48BF-A324-8B07BD5B5F7F}" type="slidenum">
              <a:rPr lang="lv-LV" smtClean="0"/>
              <a:t>1</a:t>
            </a:fld>
            <a:endParaRPr lang="lv-LV"/>
          </a:p>
        </p:txBody>
      </p:sp>
      <p:sp>
        <p:nvSpPr>
          <p:cNvPr id="5" name="TextBox 4"/>
          <p:cNvSpPr txBox="1"/>
          <p:nvPr/>
        </p:nvSpPr>
        <p:spPr>
          <a:xfrm>
            <a:off x="4562669" y="4180114"/>
            <a:ext cx="3368351" cy="400110"/>
          </a:xfrm>
          <a:prstGeom prst="rect">
            <a:avLst/>
          </a:prstGeom>
          <a:noFill/>
        </p:spPr>
        <p:txBody>
          <a:bodyPr wrap="square" rtlCol="0">
            <a:spAutoFit/>
          </a:bodyPr>
          <a:lstStyle/>
          <a:p>
            <a:pPr algn="ctr"/>
            <a:r>
              <a:rPr lang="lv-LV" sz="2000" dirty="0" smtClean="0"/>
              <a:t>Viktors Miglinieks</a:t>
            </a:r>
            <a:endParaRPr lang="lv-LV" sz="2000" dirty="0"/>
          </a:p>
        </p:txBody>
      </p:sp>
    </p:spTree>
    <p:extLst>
      <p:ext uri="{BB962C8B-B14F-4D97-AF65-F5344CB8AC3E}">
        <p14:creationId xmlns:p14="http://schemas.microsoft.com/office/powerpoint/2010/main" val="2448584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v-LV" dirty="0" smtClean="0">
                <a:latin typeface="+mn-lt"/>
                <a:cs typeface="Times New Roman" panose="02020603050405020304" pitchFamily="18" charset="0"/>
              </a:rPr>
              <a:t>Conditions of the Successful </a:t>
            </a:r>
            <a:r>
              <a:rPr lang="lv-LV" dirty="0">
                <a:latin typeface="+mn-lt"/>
                <a:cs typeface="Times New Roman" panose="02020603050405020304" pitchFamily="18" charset="0"/>
              </a:rPr>
              <a:t>PPP F</a:t>
            </a:r>
            <a:r>
              <a:rPr lang="lv-LV" dirty="0" smtClean="0">
                <a:latin typeface="+mn-lt"/>
                <a:cs typeface="Times New Roman" panose="02020603050405020304" pitchFamily="18" charset="0"/>
              </a:rPr>
              <a:t>ramework </a:t>
            </a:r>
            <a:endParaRPr lang="lv-LV" dirty="0">
              <a:latin typeface="+mn-lt"/>
              <a:cs typeface="Times New Roman" panose="02020603050405020304" pitchFamily="18" charset="0"/>
            </a:endParaRPr>
          </a:p>
        </p:txBody>
      </p:sp>
      <p:sp>
        <p:nvSpPr>
          <p:cNvPr id="3" name="Content Placeholder 2"/>
          <p:cNvSpPr>
            <a:spLocks noGrp="1"/>
          </p:cNvSpPr>
          <p:nvPr>
            <p:ph idx="1"/>
          </p:nvPr>
        </p:nvSpPr>
        <p:spPr>
          <a:xfrm>
            <a:off x="1621411" y="1604211"/>
            <a:ext cx="9732390" cy="4572752"/>
          </a:xfrm>
        </p:spPr>
        <p:txBody>
          <a:bodyPr>
            <a:normAutofit/>
          </a:bodyPr>
          <a:lstStyle/>
          <a:p>
            <a:pPr algn="just"/>
            <a:r>
              <a:rPr lang="en-US" dirty="0">
                <a:cs typeface="Times New Roman" panose="02020603050405020304" pitchFamily="18" charset="0"/>
              </a:rPr>
              <a:t>Reasonable and thorough analysis of revenue and costs.</a:t>
            </a:r>
          </a:p>
          <a:p>
            <a:pPr algn="just"/>
            <a:r>
              <a:rPr lang="lv-LV" dirty="0" smtClean="0">
                <a:cs typeface="Times New Roman" panose="02020603050405020304" pitchFamily="18" charset="0"/>
              </a:rPr>
              <a:t>Evaluation of t</a:t>
            </a:r>
            <a:r>
              <a:rPr lang="en-US" dirty="0" smtClean="0">
                <a:cs typeface="Times New Roman" panose="02020603050405020304" pitchFamily="18" charset="0"/>
              </a:rPr>
              <a:t>he </a:t>
            </a:r>
            <a:r>
              <a:rPr lang="en-US" dirty="0">
                <a:cs typeface="Times New Roman" panose="02020603050405020304" pitchFamily="18" charset="0"/>
              </a:rPr>
              <a:t>desire to "pay</a:t>
            </a:r>
            <a:r>
              <a:rPr lang="en-US" dirty="0" smtClean="0">
                <a:cs typeface="Times New Roman" panose="02020603050405020304" pitchFamily="18" charset="0"/>
              </a:rPr>
              <a:t>" </a:t>
            </a:r>
            <a:r>
              <a:rPr lang="en-US" dirty="0">
                <a:cs typeface="Times New Roman" panose="02020603050405020304" pitchFamily="18" charset="0"/>
              </a:rPr>
              <a:t>and the establishment of a communication plan.</a:t>
            </a:r>
          </a:p>
          <a:p>
            <a:pPr algn="just"/>
            <a:r>
              <a:rPr lang="en-US" dirty="0">
                <a:cs typeface="Times New Roman" panose="02020603050405020304" pitchFamily="18" charset="0"/>
              </a:rPr>
              <a:t>Execution of contractual agreements.</a:t>
            </a:r>
          </a:p>
          <a:p>
            <a:pPr algn="just"/>
            <a:r>
              <a:rPr lang="en-US" dirty="0">
                <a:cs typeface="Times New Roman" panose="02020603050405020304" pitchFamily="18" charset="0"/>
              </a:rPr>
              <a:t>Appropriate legislative framework.</a:t>
            </a:r>
          </a:p>
          <a:p>
            <a:pPr algn="just"/>
            <a:r>
              <a:rPr lang="en-US" dirty="0">
                <a:cs typeface="Times New Roman" panose="02020603050405020304" pitchFamily="18" charset="0"/>
              </a:rPr>
              <a:t>Defined, strict institutional </a:t>
            </a:r>
            <a:r>
              <a:rPr lang="en-US" dirty="0" smtClean="0">
                <a:cs typeface="Times New Roman" panose="02020603050405020304" pitchFamily="18" charset="0"/>
              </a:rPr>
              <a:t>arrangements/system</a:t>
            </a:r>
            <a:r>
              <a:rPr lang="en-US" dirty="0">
                <a:cs typeface="Times New Roman" panose="02020603050405020304" pitchFamily="18" charset="0"/>
              </a:rPr>
              <a:t>.</a:t>
            </a:r>
          </a:p>
          <a:p>
            <a:pPr algn="just"/>
            <a:r>
              <a:rPr lang="en-US" dirty="0">
                <a:cs typeface="Times New Roman" panose="02020603050405020304" pitchFamily="18" charset="0"/>
              </a:rPr>
              <a:t>Competitive purchasing value.</a:t>
            </a:r>
          </a:p>
          <a:p>
            <a:pPr algn="just"/>
            <a:r>
              <a:rPr lang="en-US" dirty="0">
                <a:cs typeface="Times New Roman" panose="02020603050405020304" pitchFamily="18" charset="0"/>
              </a:rPr>
              <a:t>Reducing macroeconomic risks and maintaining flexibility.</a:t>
            </a:r>
            <a:endParaRPr lang="lv-LV" dirty="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fld id="{6112C14F-654A-48BF-A324-8B07BD5B5F7F}" type="slidenum">
              <a:rPr lang="lv-LV" smtClean="0"/>
              <a:t>10</a:t>
            </a:fld>
            <a:endParaRPr lang="lv-LV"/>
          </a:p>
        </p:txBody>
      </p:sp>
      <p:sp>
        <p:nvSpPr>
          <p:cNvPr id="5" name="Footer Placeholder 4"/>
          <p:cNvSpPr>
            <a:spLocks noGrp="1"/>
          </p:cNvSpPr>
          <p:nvPr>
            <p:ph type="ftr" sz="quarter" idx="11"/>
          </p:nvPr>
        </p:nvSpPr>
        <p:spPr>
          <a:xfrm>
            <a:off x="3938337" y="6356350"/>
            <a:ext cx="6432884" cy="365125"/>
          </a:xfrm>
        </p:spPr>
        <p:txBody>
          <a:bodyPr/>
          <a:lstStyle/>
          <a:p>
            <a:r>
              <a:rPr lang="lv-LV" dirty="0" smtClean="0"/>
              <a:t>4th </a:t>
            </a:r>
            <a:r>
              <a:rPr lang="lv-LV" dirty="0" err="1" smtClean="0"/>
              <a:t>meeting</a:t>
            </a:r>
            <a:r>
              <a:rPr lang="lv-LV" dirty="0" smtClean="0"/>
              <a:t> </a:t>
            </a:r>
            <a:r>
              <a:rPr lang="lv-LV" dirty="0" err="1" smtClean="0"/>
              <a:t>of</a:t>
            </a:r>
            <a:r>
              <a:rPr lang="lv-LV" dirty="0" smtClean="0"/>
              <a:t> </a:t>
            </a:r>
            <a:r>
              <a:rPr lang="lv-LV" dirty="0" err="1" smtClean="0"/>
              <a:t>Baltic-Nordic</a:t>
            </a:r>
            <a:r>
              <a:rPr lang="lv-LV" dirty="0" smtClean="0"/>
              <a:t> </a:t>
            </a:r>
            <a:r>
              <a:rPr lang="lv-LV" dirty="0" err="1" smtClean="0"/>
              <a:t>independent</a:t>
            </a:r>
            <a:r>
              <a:rPr lang="lv-LV" dirty="0" smtClean="0"/>
              <a:t> </a:t>
            </a:r>
            <a:r>
              <a:rPr lang="lv-LV" dirty="0" err="1" smtClean="0"/>
              <a:t>fiscal</a:t>
            </a:r>
            <a:r>
              <a:rPr lang="lv-LV" dirty="0" smtClean="0"/>
              <a:t> </a:t>
            </a:r>
            <a:r>
              <a:rPr lang="lv-LV" dirty="0" err="1" smtClean="0"/>
              <a:t>institutions</a:t>
            </a:r>
            <a:endParaRPr lang="lv-LV" dirty="0"/>
          </a:p>
        </p:txBody>
      </p:sp>
      <p:sp>
        <p:nvSpPr>
          <p:cNvPr id="7" name="Date Placeholder 3"/>
          <p:cNvSpPr>
            <a:spLocks noGrp="1"/>
          </p:cNvSpPr>
          <p:nvPr>
            <p:ph type="dt" sz="half" idx="10"/>
          </p:nvPr>
        </p:nvSpPr>
        <p:spPr>
          <a:xfrm>
            <a:off x="2189747" y="6356350"/>
            <a:ext cx="1499937" cy="365125"/>
          </a:xfrm>
        </p:spPr>
        <p:txBody>
          <a:bodyPr/>
          <a:lstStyle/>
          <a:p>
            <a:r>
              <a:rPr lang="lv-LV" dirty="0" smtClean="0"/>
              <a:t>11.06.2018</a:t>
            </a:r>
            <a:endParaRPr lang="lv-LV" dirty="0"/>
          </a:p>
        </p:txBody>
      </p:sp>
    </p:spTree>
    <p:extLst>
      <p:ext uri="{BB962C8B-B14F-4D97-AF65-F5344CB8AC3E}">
        <p14:creationId xmlns:p14="http://schemas.microsoft.com/office/powerpoint/2010/main" val="14799508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latin typeface="+mn-lt"/>
                <a:cs typeface="Times New Roman" panose="02020603050405020304" pitchFamily="18" charset="0"/>
              </a:rPr>
              <a:t>PPP </a:t>
            </a:r>
            <a:r>
              <a:rPr lang="lv-LV" dirty="0" err="1" smtClean="0">
                <a:latin typeface="+mn-lt"/>
                <a:cs typeface="Times New Roman" panose="02020603050405020304" pitchFamily="18" charset="0"/>
              </a:rPr>
              <a:t>in</a:t>
            </a:r>
            <a:r>
              <a:rPr lang="lv-LV" dirty="0" smtClean="0">
                <a:latin typeface="+mn-lt"/>
                <a:cs typeface="Times New Roman" panose="02020603050405020304" pitchFamily="18" charset="0"/>
              </a:rPr>
              <a:t> Latvia</a:t>
            </a:r>
            <a:endParaRPr lang="lv-LV" dirty="0">
              <a:latin typeface="+mn-lt"/>
              <a:cs typeface="Times New Roman" panose="02020603050405020304" pitchFamily="18" charset="0"/>
            </a:endParaRPr>
          </a:p>
        </p:txBody>
      </p:sp>
      <p:sp>
        <p:nvSpPr>
          <p:cNvPr id="3" name="Content Placeholder 2"/>
          <p:cNvSpPr>
            <a:spLocks noGrp="1"/>
          </p:cNvSpPr>
          <p:nvPr>
            <p:ph idx="1"/>
          </p:nvPr>
        </p:nvSpPr>
        <p:spPr>
          <a:xfrm>
            <a:off x="1150071" y="1604211"/>
            <a:ext cx="10203730" cy="4572752"/>
          </a:xfrm>
        </p:spPr>
        <p:txBody>
          <a:bodyPr>
            <a:normAutofit fontScale="92500" lnSpcReduction="20000"/>
          </a:bodyPr>
          <a:lstStyle/>
          <a:p>
            <a:pPr marL="0" indent="0" algn="just">
              <a:buNone/>
            </a:pPr>
            <a:r>
              <a:rPr lang="en-US" b="1" dirty="0">
                <a:cs typeface="Times New Roman" panose="02020603050405020304" pitchFamily="18" charset="0"/>
              </a:rPr>
              <a:t>The Council expects </a:t>
            </a:r>
            <a:r>
              <a:rPr lang="en-US" b="1" dirty="0" smtClean="0">
                <a:cs typeface="Times New Roman" panose="02020603050405020304" pitchFamily="18" charset="0"/>
              </a:rPr>
              <a:t>that demand </a:t>
            </a:r>
            <a:r>
              <a:rPr lang="en-US" b="1" dirty="0">
                <a:cs typeface="Times New Roman" panose="02020603050405020304" pitchFamily="18" charset="0"/>
              </a:rPr>
              <a:t>for PPPs, as a solution to finance significant public-sector </a:t>
            </a:r>
            <a:r>
              <a:rPr lang="en-US" b="1" dirty="0" smtClean="0">
                <a:cs typeface="Times New Roman" panose="02020603050405020304" pitchFamily="18" charset="0"/>
              </a:rPr>
              <a:t>investment</a:t>
            </a:r>
            <a:r>
              <a:rPr lang="lv-LV" b="1" dirty="0" smtClean="0">
                <a:cs typeface="Times New Roman" panose="02020603050405020304" pitchFamily="18" charset="0"/>
              </a:rPr>
              <a:t>s</a:t>
            </a:r>
            <a:r>
              <a:rPr lang="en-US" b="1" dirty="0" smtClean="0">
                <a:cs typeface="Times New Roman" panose="02020603050405020304" pitchFamily="18" charset="0"/>
              </a:rPr>
              <a:t>, </a:t>
            </a:r>
            <a:r>
              <a:rPr lang="en-US" b="1" dirty="0">
                <a:cs typeface="Times New Roman" panose="02020603050405020304" pitchFamily="18" charset="0"/>
              </a:rPr>
              <a:t>will increase</a:t>
            </a:r>
            <a:r>
              <a:rPr lang="lv-LV" dirty="0" smtClean="0">
                <a:cs typeface="Times New Roman" panose="02020603050405020304" pitchFamily="18" charset="0"/>
              </a:rPr>
              <a:t>:</a:t>
            </a:r>
          </a:p>
          <a:p>
            <a:pPr lvl="1" algn="just"/>
            <a:r>
              <a:rPr lang="en-US" dirty="0" err="1" smtClean="0">
                <a:cs typeface="Times New Roman" panose="02020603050405020304" pitchFamily="18" charset="0"/>
              </a:rPr>
              <a:t>Availa</a:t>
            </a:r>
            <a:r>
              <a:rPr lang="lv-LV" dirty="0" smtClean="0">
                <a:cs typeface="Times New Roman" panose="02020603050405020304" pitchFamily="18" charset="0"/>
              </a:rPr>
              <a:t>bility of</a:t>
            </a:r>
            <a:r>
              <a:rPr lang="en-US" dirty="0" smtClean="0">
                <a:cs typeface="Times New Roman" panose="02020603050405020304" pitchFamily="18" charset="0"/>
              </a:rPr>
              <a:t> </a:t>
            </a:r>
            <a:r>
              <a:rPr lang="lv-LV" dirty="0" smtClean="0">
                <a:cs typeface="Times New Roman" panose="02020603050405020304" pitchFamily="18" charset="0"/>
              </a:rPr>
              <a:t>resources</a:t>
            </a:r>
            <a:r>
              <a:rPr lang="en-US" dirty="0" smtClean="0">
                <a:cs typeface="Times New Roman" panose="02020603050405020304" pitchFamily="18" charset="0"/>
              </a:rPr>
              <a:t> </a:t>
            </a:r>
            <a:r>
              <a:rPr lang="en-US" dirty="0">
                <a:cs typeface="Times New Roman" panose="02020603050405020304" pitchFamily="18" charset="0"/>
              </a:rPr>
              <a:t>of EU funds for the road sector from EU funds 2014-2020. </a:t>
            </a:r>
            <a:r>
              <a:rPr lang="lv-LV" dirty="0" smtClean="0">
                <a:cs typeface="Times New Roman" panose="02020603050405020304" pitchFamily="18" charset="0"/>
              </a:rPr>
              <a:t>resources</a:t>
            </a:r>
            <a:r>
              <a:rPr lang="en-US" dirty="0" smtClean="0">
                <a:cs typeface="Times New Roman" panose="02020603050405020304" pitchFamily="18" charset="0"/>
              </a:rPr>
              <a:t> </a:t>
            </a:r>
            <a:r>
              <a:rPr lang="en-US" dirty="0">
                <a:cs typeface="Times New Roman" panose="02020603050405020304" pitchFamily="18" charset="0"/>
              </a:rPr>
              <a:t>will be used by the end of 2019;</a:t>
            </a:r>
          </a:p>
          <a:p>
            <a:pPr lvl="1" algn="just"/>
            <a:r>
              <a:rPr lang="en-US" dirty="0" smtClean="0">
                <a:cs typeface="Times New Roman" panose="02020603050405020304" pitchFamily="18" charset="0"/>
              </a:rPr>
              <a:t>Similar</a:t>
            </a:r>
            <a:r>
              <a:rPr lang="lv-LV" dirty="0" err="1" smtClean="0">
                <a:cs typeface="Times New Roman" panose="02020603050405020304" pitchFamily="18" charset="0"/>
              </a:rPr>
              <a:t>ly</a:t>
            </a:r>
            <a:r>
              <a:rPr lang="en-US" dirty="0" smtClean="0">
                <a:cs typeface="Times New Roman" panose="02020603050405020304" pitchFamily="18" charset="0"/>
              </a:rPr>
              <a:t> as</a:t>
            </a:r>
            <a:r>
              <a:rPr lang="lv-LV" dirty="0" smtClean="0">
                <a:cs typeface="Times New Roman" panose="02020603050405020304" pitchFamily="18" charset="0"/>
              </a:rPr>
              <a:t> it was</a:t>
            </a:r>
            <a:r>
              <a:rPr lang="en-US" dirty="0" smtClean="0">
                <a:cs typeface="Times New Roman" panose="02020603050405020304" pitchFamily="18" charset="0"/>
              </a:rPr>
              <a:t> </a:t>
            </a:r>
            <a:r>
              <a:rPr lang="en-US" dirty="0">
                <a:cs typeface="Times New Roman" panose="02020603050405020304" pitchFamily="18" charset="0"/>
              </a:rPr>
              <a:t>seen in </a:t>
            </a:r>
            <a:r>
              <a:rPr lang="en-US" dirty="0" smtClean="0">
                <a:cs typeface="Times New Roman" panose="02020603050405020304" pitchFamily="18" charset="0"/>
              </a:rPr>
              <a:t>2016-201</a:t>
            </a:r>
            <a:r>
              <a:rPr lang="lv-LV" dirty="0" smtClean="0">
                <a:cs typeface="Times New Roman" panose="02020603050405020304" pitchFamily="18" charset="0"/>
              </a:rPr>
              <a:t>7</a:t>
            </a:r>
            <a:r>
              <a:rPr lang="en-US" dirty="0" smtClean="0">
                <a:cs typeface="Times New Roman" panose="02020603050405020304" pitchFamily="18" charset="0"/>
              </a:rPr>
              <a:t>, there </a:t>
            </a:r>
            <a:r>
              <a:rPr lang="en-US" dirty="0">
                <a:cs typeface="Times New Roman" panose="02020603050405020304" pitchFamily="18" charset="0"/>
              </a:rPr>
              <a:t>will be a drop in total EU-funded </a:t>
            </a:r>
            <a:r>
              <a:rPr lang="en-US" dirty="0" smtClean="0">
                <a:cs typeface="Times New Roman" panose="02020603050405020304" pitchFamily="18" charset="0"/>
              </a:rPr>
              <a:t>investments </a:t>
            </a:r>
            <a:r>
              <a:rPr lang="lv-LV" dirty="0" err="1">
                <a:cs typeface="Times New Roman" panose="02020603050405020304" pitchFamily="18" charset="0"/>
              </a:rPr>
              <a:t>in</a:t>
            </a:r>
            <a:r>
              <a:rPr lang="lv-LV" dirty="0">
                <a:cs typeface="Times New Roman" panose="02020603050405020304" pitchFamily="18" charset="0"/>
              </a:rPr>
              <a:t> </a:t>
            </a:r>
            <a:r>
              <a:rPr lang="lv-LV" dirty="0" err="1">
                <a:cs typeface="Times New Roman" panose="02020603050405020304" pitchFamily="18" charset="0"/>
              </a:rPr>
              <a:t>the</a:t>
            </a:r>
            <a:r>
              <a:rPr lang="lv-LV" dirty="0">
                <a:cs typeface="Times New Roman" panose="02020603050405020304" pitchFamily="18" charset="0"/>
              </a:rPr>
              <a:t> </a:t>
            </a:r>
            <a:r>
              <a:rPr lang="lv-LV" dirty="0" err="1" smtClean="0">
                <a:cs typeface="Times New Roman" panose="02020603050405020304" pitchFamily="18" charset="0"/>
              </a:rPr>
              <a:t>coming</a:t>
            </a:r>
            <a:r>
              <a:rPr lang="lv-LV" dirty="0" smtClean="0">
                <a:cs typeface="Times New Roman" panose="02020603050405020304" pitchFamily="18" charset="0"/>
              </a:rPr>
              <a:t> </a:t>
            </a:r>
            <a:r>
              <a:rPr lang="en-US" dirty="0" smtClean="0">
                <a:cs typeface="Times New Roman" panose="02020603050405020304" pitchFamily="18" charset="0"/>
              </a:rPr>
              <a:t>2022-2024</a:t>
            </a:r>
            <a:r>
              <a:rPr lang="en-US" dirty="0">
                <a:cs typeface="Times New Roman" panose="02020603050405020304" pitchFamily="18" charset="0"/>
              </a:rPr>
              <a:t> </a:t>
            </a:r>
            <a:r>
              <a:rPr lang="en-US" dirty="0" smtClean="0">
                <a:cs typeface="Times New Roman" panose="02020603050405020304" pitchFamily="18" charset="0"/>
              </a:rPr>
              <a:t>as well;</a:t>
            </a:r>
            <a:endParaRPr lang="en-US" dirty="0">
              <a:cs typeface="Times New Roman" panose="02020603050405020304" pitchFamily="18" charset="0"/>
            </a:endParaRPr>
          </a:p>
          <a:p>
            <a:pPr lvl="1" algn="just"/>
            <a:r>
              <a:rPr lang="en-US" dirty="0" smtClean="0">
                <a:cs typeface="Times New Roman" panose="02020603050405020304" pitchFamily="18" charset="0"/>
              </a:rPr>
              <a:t>During the next financing period (the one following 2014-2020), reduction of the total amount </a:t>
            </a:r>
            <a:r>
              <a:rPr lang="en-US" dirty="0">
                <a:cs typeface="Times New Roman" panose="02020603050405020304" pitchFamily="18" charset="0"/>
              </a:rPr>
              <a:t>of EU funds available </a:t>
            </a:r>
            <a:r>
              <a:rPr lang="en-US" dirty="0" smtClean="0">
                <a:cs typeface="Times New Roman" panose="02020603050405020304" pitchFamily="18" charset="0"/>
              </a:rPr>
              <a:t>for Latvia </a:t>
            </a:r>
            <a:r>
              <a:rPr lang="lv-LV" dirty="0" err="1" smtClean="0">
                <a:cs typeface="Times New Roman" panose="02020603050405020304" pitchFamily="18" charset="0"/>
              </a:rPr>
              <a:t>is</a:t>
            </a:r>
            <a:r>
              <a:rPr lang="lv-LV" dirty="0" smtClean="0">
                <a:cs typeface="Times New Roman" panose="02020603050405020304" pitchFamily="18" charset="0"/>
              </a:rPr>
              <a:t> </a:t>
            </a:r>
            <a:r>
              <a:rPr lang="lv-LV" dirty="0" err="1" smtClean="0">
                <a:cs typeface="Times New Roman" panose="02020603050405020304" pitchFamily="18" charset="0"/>
              </a:rPr>
              <a:t>expected</a:t>
            </a:r>
            <a:r>
              <a:rPr lang="en-US" dirty="0" smtClean="0">
                <a:cs typeface="Times New Roman" panose="02020603050405020304" pitchFamily="18" charset="0"/>
              </a:rPr>
              <a:t>, </a:t>
            </a:r>
            <a:r>
              <a:rPr lang="en-US" dirty="0">
                <a:cs typeface="Times New Roman" panose="02020603050405020304" pitchFamily="18" charset="0"/>
              </a:rPr>
              <a:t>which is </a:t>
            </a:r>
            <a:r>
              <a:rPr lang="en-US" dirty="0" smtClean="0">
                <a:cs typeface="Times New Roman" panose="02020603050405020304" pitchFamily="18" charset="0"/>
              </a:rPr>
              <a:t>due</a:t>
            </a:r>
            <a:r>
              <a:rPr lang="lv-LV" dirty="0" smtClean="0">
                <a:cs typeface="Times New Roman" panose="02020603050405020304" pitchFamily="18" charset="0"/>
              </a:rPr>
              <a:t> </a:t>
            </a:r>
            <a:r>
              <a:rPr lang="en-US" dirty="0" smtClean="0">
                <a:cs typeface="Times New Roman" panose="02020603050405020304" pitchFamily="18" charset="0"/>
              </a:rPr>
              <a:t>bot</a:t>
            </a:r>
            <a:r>
              <a:rPr lang="lv-LV" dirty="0" smtClean="0">
                <a:cs typeface="Times New Roman" panose="02020603050405020304" pitchFamily="18" charset="0"/>
              </a:rPr>
              <a:t>h</a:t>
            </a:r>
            <a:r>
              <a:rPr lang="en-US" dirty="0" smtClean="0">
                <a:cs typeface="Times New Roman" panose="02020603050405020304" pitchFamily="18" charset="0"/>
              </a:rPr>
              <a:t> to the </a:t>
            </a:r>
            <a:r>
              <a:rPr lang="en-US" dirty="0">
                <a:cs typeface="Times New Roman" panose="02020603050405020304" pitchFamily="18" charset="0"/>
              </a:rPr>
              <a:t>forthcoming </a:t>
            </a:r>
            <a:r>
              <a:rPr lang="lv-LV" dirty="0" smtClean="0">
                <a:cs typeface="Times New Roman" panose="02020603050405020304" pitchFamily="18" charset="0"/>
              </a:rPr>
              <a:t>Brexit a</a:t>
            </a:r>
            <a:r>
              <a:rPr lang="en-US" dirty="0" err="1" smtClean="0">
                <a:cs typeface="Times New Roman" panose="02020603050405020304" pitchFamily="18" charset="0"/>
              </a:rPr>
              <a:t>nd</a:t>
            </a:r>
            <a:r>
              <a:rPr lang="en-US" dirty="0" smtClean="0">
                <a:cs typeface="Times New Roman" panose="02020603050405020304" pitchFamily="18" charset="0"/>
              </a:rPr>
              <a:t> to the </a:t>
            </a:r>
            <a:r>
              <a:rPr lang="en-US" dirty="0">
                <a:cs typeface="Times New Roman" panose="02020603050405020304" pitchFamily="18" charset="0"/>
              </a:rPr>
              <a:t>increase in the overall level of economic development in </a:t>
            </a:r>
            <a:r>
              <a:rPr lang="en-US" dirty="0" smtClean="0">
                <a:cs typeface="Times New Roman" panose="02020603050405020304" pitchFamily="18" charset="0"/>
              </a:rPr>
              <a:t>Latvia.</a:t>
            </a:r>
            <a:endParaRPr lang="lv-LV" dirty="0">
              <a:cs typeface="Times New Roman" panose="02020603050405020304" pitchFamily="18" charset="0"/>
            </a:endParaRPr>
          </a:p>
          <a:p>
            <a:pPr marL="457200" lvl="1" indent="0" algn="just">
              <a:buNone/>
            </a:pPr>
            <a:r>
              <a:rPr lang="en-US" dirty="0">
                <a:cs typeface="Times New Roman" panose="02020603050405020304" pitchFamily="18" charset="0"/>
              </a:rPr>
              <a:t>A. </a:t>
            </a:r>
            <a:r>
              <a:rPr lang="en-US" dirty="0" err="1">
                <a:cs typeface="Times New Roman" panose="02020603050405020304" pitchFamily="18" charset="0"/>
              </a:rPr>
              <a:t>Gulbis</a:t>
            </a:r>
            <a:r>
              <a:rPr lang="en-US" dirty="0">
                <a:cs typeface="Times New Roman" panose="02020603050405020304" pitchFamily="18" charset="0"/>
              </a:rPr>
              <a:t>, representative of the Council of the Latvian Chamber of Commerce and Industry, states: "The possibilities of the public sector budget are severely restricted, including the </a:t>
            </a:r>
            <a:r>
              <a:rPr lang="en-US" dirty="0" smtClean="0">
                <a:cs typeface="Times New Roman" panose="02020603050405020304" pitchFamily="18" charset="0"/>
              </a:rPr>
              <a:t>possibilities </a:t>
            </a:r>
            <a:r>
              <a:rPr lang="en-US" dirty="0">
                <a:cs typeface="Times New Roman" panose="02020603050405020304" pitchFamily="18" charset="0"/>
              </a:rPr>
              <a:t>of co-financing from the European Union after 2020, therefore the key issue is the attraction of other financial resources for the implementation of investment projects.</a:t>
            </a:r>
            <a:r>
              <a:rPr lang="lv-LV" dirty="0" smtClean="0">
                <a:cs typeface="Times New Roman" panose="02020603050405020304" pitchFamily="18" charset="0"/>
              </a:rPr>
              <a:t> </a:t>
            </a:r>
            <a:r>
              <a:rPr lang="en-US" b="1" dirty="0">
                <a:cs typeface="Times New Roman" panose="02020603050405020304" pitchFamily="18" charset="0"/>
              </a:rPr>
              <a:t>It is necessary to create </a:t>
            </a:r>
            <a:r>
              <a:rPr lang="en-US" b="1" dirty="0" smtClean="0">
                <a:cs typeface="Times New Roman" panose="02020603050405020304" pitchFamily="18" charset="0"/>
              </a:rPr>
              <a:t>preconditions for PPPs to become a </a:t>
            </a:r>
            <a:r>
              <a:rPr lang="en-US" b="1" dirty="0">
                <a:cs typeface="Times New Roman" panose="02020603050405020304" pitchFamily="18" charset="0"/>
              </a:rPr>
              <a:t>widely used instrument and </a:t>
            </a:r>
            <a:r>
              <a:rPr lang="en-US" b="1" dirty="0" smtClean="0">
                <a:cs typeface="Times New Roman" panose="02020603050405020304" pitchFamily="18" charset="0"/>
              </a:rPr>
              <a:t>to ensure that such projects </a:t>
            </a:r>
            <a:r>
              <a:rPr lang="en-US" b="1" dirty="0">
                <a:cs typeface="Times New Roman" panose="02020603050405020304" pitchFamily="18" charset="0"/>
              </a:rPr>
              <a:t>would be sufficient for the development of the national economy.</a:t>
            </a:r>
            <a:r>
              <a:rPr lang="lv-LV" b="1" dirty="0" smtClean="0">
                <a:cs typeface="Times New Roman" panose="02020603050405020304" pitchFamily="18" charset="0"/>
              </a:rPr>
              <a:t>"</a:t>
            </a:r>
          </a:p>
          <a:p>
            <a:endParaRPr lang="lv-LV" b="1" dirty="0"/>
          </a:p>
          <a:p>
            <a:pPr algn="just"/>
            <a:endParaRPr lang="lv-LV" dirty="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fld id="{6112C14F-654A-48BF-A324-8B07BD5B5F7F}" type="slidenum">
              <a:rPr lang="lv-LV" smtClean="0"/>
              <a:t>11</a:t>
            </a:fld>
            <a:endParaRPr lang="lv-LV"/>
          </a:p>
        </p:txBody>
      </p:sp>
      <p:sp>
        <p:nvSpPr>
          <p:cNvPr id="5" name="Footer Placeholder 4"/>
          <p:cNvSpPr>
            <a:spLocks noGrp="1"/>
          </p:cNvSpPr>
          <p:nvPr>
            <p:ph type="ftr" sz="quarter" idx="11"/>
          </p:nvPr>
        </p:nvSpPr>
        <p:spPr>
          <a:xfrm>
            <a:off x="3938337" y="6356350"/>
            <a:ext cx="6432884" cy="365125"/>
          </a:xfrm>
        </p:spPr>
        <p:txBody>
          <a:bodyPr/>
          <a:lstStyle/>
          <a:p>
            <a:r>
              <a:rPr lang="lv-LV" dirty="0" smtClean="0"/>
              <a:t>4th </a:t>
            </a:r>
            <a:r>
              <a:rPr lang="lv-LV" dirty="0" err="1" smtClean="0"/>
              <a:t>meeting</a:t>
            </a:r>
            <a:r>
              <a:rPr lang="lv-LV" dirty="0" smtClean="0"/>
              <a:t> </a:t>
            </a:r>
            <a:r>
              <a:rPr lang="lv-LV" dirty="0" err="1" smtClean="0"/>
              <a:t>of</a:t>
            </a:r>
            <a:r>
              <a:rPr lang="lv-LV" dirty="0" smtClean="0"/>
              <a:t> </a:t>
            </a:r>
            <a:r>
              <a:rPr lang="lv-LV" dirty="0" err="1" smtClean="0"/>
              <a:t>Baltic-Nordic</a:t>
            </a:r>
            <a:r>
              <a:rPr lang="lv-LV" dirty="0" smtClean="0"/>
              <a:t> </a:t>
            </a:r>
            <a:r>
              <a:rPr lang="lv-LV" dirty="0" err="1" smtClean="0"/>
              <a:t>independent</a:t>
            </a:r>
            <a:r>
              <a:rPr lang="lv-LV" dirty="0" smtClean="0"/>
              <a:t> </a:t>
            </a:r>
            <a:r>
              <a:rPr lang="lv-LV" dirty="0" err="1" smtClean="0"/>
              <a:t>fiscal</a:t>
            </a:r>
            <a:r>
              <a:rPr lang="lv-LV" dirty="0" smtClean="0"/>
              <a:t> </a:t>
            </a:r>
            <a:r>
              <a:rPr lang="lv-LV" dirty="0" err="1" smtClean="0"/>
              <a:t>institutions</a:t>
            </a:r>
            <a:endParaRPr lang="lv-LV" dirty="0"/>
          </a:p>
        </p:txBody>
      </p:sp>
      <p:sp>
        <p:nvSpPr>
          <p:cNvPr id="7" name="Date Placeholder 3"/>
          <p:cNvSpPr>
            <a:spLocks noGrp="1"/>
          </p:cNvSpPr>
          <p:nvPr>
            <p:ph type="dt" sz="half" idx="10"/>
          </p:nvPr>
        </p:nvSpPr>
        <p:spPr>
          <a:xfrm>
            <a:off x="2189747" y="6356350"/>
            <a:ext cx="1499937" cy="365125"/>
          </a:xfrm>
        </p:spPr>
        <p:txBody>
          <a:bodyPr/>
          <a:lstStyle/>
          <a:p>
            <a:r>
              <a:rPr lang="lv-LV" dirty="0" smtClean="0"/>
              <a:t>11.06.2018</a:t>
            </a:r>
            <a:endParaRPr lang="lv-LV" dirty="0"/>
          </a:p>
        </p:txBody>
      </p:sp>
    </p:spTree>
    <p:extLst>
      <p:ext uri="{BB962C8B-B14F-4D97-AF65-F5344CB8AC3E}">
        <p14:creationId xmlns:p14="http://schemas.microsoft.com/office/powerpoint/2010/main" val="24272984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mn-lt"/>
                <a:cs typeface="Times New Roman" panose="02020603050405020304" pitchFamily="18" charset="0"/>
              </a:rPr>
              <a:t>The uncertainties that were mentioned in the letter of 11 January to </a:t>
            </a:r>
            <a:r>
              <a:rPr lang="lv-LV" dirty="0" err="1" smtClean="0">
                <a:latin typeface="+mn-lt"/>
                <a:cs typeface="Times New Roman" panose="02020603050405020304" pitchFamily="18" charset="0"/>
              </a:rPr>
              <a:t>MoF</a:t>
            </a:r>
            <a:r>
              <a:rPr lang="en-US" dirty="0" smtClean="0">
                <a:latin typeface="+mn-lt"/>
                <a:cs typeface="Times New Roman" panose="02020603050405020304" pitchFamily="18" charset="0"/>
              </a:rPr>
              <a:t>/CF</a:t>
            </a:r>
            <a:r>
              <a:rPr lang="lv-LV" dirty="0" smtClean="0">
                <a:latin typeface="+mn-lt"/>
                <a:cs typeface="Times New Roman" panose="02020603050405020304" pitchFamily="18" charset="0"/>
              </a:rPr>
              <a:t>CA</a:t>
            </a:r>
            <a:endParaRPr lang="lv-LV" dirty="0">
              <a:latin typeface="+mn-lt"/>
              <a:cs typeface="Times New Roman" panose="02020603050405020304" pitchFamily="18" charset="0"/>
            </a:endParaRPr>
          </a:p>
        </p:txBody>
      </p:sp>
      <p:sp>
        <p:nvSpPr>
          <p:cNvPr id="3" name="Content Placeholder 2"/>
          <p:cNvSpPr>
            <a:spLocks noGrp="1"/>
          </p:cNvSpPr>
          <p:nvPr>
            <p:ph idx="1"/>
          </p:nvPr>
        </p:nvSpPr>
        <p:spPr>
          <a:xfrm>
            <a:off x="1395167" y="1604211"/>
            <a:ext cx="9958633" cy="4572752"/>
          </a:xfrm>
        </p:spPr>
        <p:txBody>
          <a:bodyPr>
            <a:normAutofit fontScale="92500" lnSpcReduction="20000"/>
          </a:bodyPr>
          <a:lstStyle/>
          <a:p>
            <a:pPr marL="0" indent="0">
              <a:buNone/>
            </a:pPr>
            <a:r>
              <a:rPr lang="en-US" dirty="0"/>
              <a:t>It is not clear whether and how </a:t>
            </a:r>
            <a:r>
              <a:rPr lang="en-US" dirty="0" smtClean="0"/>
              <a:t>in the </a:t>
            </a:r>
            <a:r>
              <a:rPr lang="en-US" dirty="0"/>
              <a:t>fiscal risk matrix or other risk analysis databases</a:t>
            </a:r>
            <a:r>
              <a:rPr lang="lv-LV" dirty="0" smtClean="0"/>
              <a:t>:</a:t>
            </a:r>
            <a:endParaRPr lang="en-US" dirty="0"/>
          </a:p>
          <a:p>
            <a:r>
              <a:rPr lang="en-US" dirty="0"/>
              <a:t>PPP project obligations are listed, incl. both validated and </a:t>
            </a:r>
            <a:r>
              <a:rPr lang="lv-LV" dirty="0" smtClean="0"/>
              <a:t>projects in </a:t>
            </a:r>
            <a:r>
              <a:rPr lang="en-US" dirty="0" smtClean="0"/>
              <a:t>development</a:t>
            </a:r>
            <a:r>
              <a:rPr lang="lv-LV" dirty="0" smtClean="0"/>
              <a:t>;</a:t>
            </a:r>
            <a:endParaRPr lang="en-US" dirty="0"/>
          </a:p>
          <a:p>
            <a:r>
              <a:rPr lang="en-US" dirty="0"/>
              <a:t>the total commitments of PPP projects are evaluated both for all years together and </a:t>
            </a:r>
            <a:r>
              <a:rPr lang="en-US" dirty="0" smtClean="0"/>
              <a:t>separated by </a:t>
            </a:r>
            <a:r>
              <a:rPr lang="lv-LV" dirty="0" err="1" smtClean="0"/>
              <a:t>years</a:t>
            </a:r>
            <a:r>
              <a:rPr lang="lv-LV" dirty="0" smtClean="0"/>
              <a:t> </a:t>
            </a:r>
            <a:r>
              <a:rPr lang="en-US" dirty="0" smtClean="0"/>
              <a:t>and </a:t>
            </a:r>
            <a:r>
              <a:rPr lang="en-US" dirty="0"/>
              <a:t>projects</a:t>
            </a:r>
            <a:r>
              <a:rPr lang="lv-LV" dirty="0" smtClean="0"/>
              <a:t>;</a:t>
            </a:r>
            <a:endParaRPr lang="en-US" dirty="0"/>
          </a:p>
          <a:p>
            <a:r>
              <a:rPr lang="en-US" dirty="0" smtClean="0"/>
              <a:t>all </a:t>
            </a:r>
            <a:r>
              <a:rPr lang="en-US" dirty="0"/>
              <a:t>four PPP projects and 54 concession contracts presented in the Register of </a:t>
            </a:r>
            <a:r>
              <a:rPr lang="en-US" dirty="0" smtClean="0"/>
              <a:t>Enterprises are included</a:t>
            </a:r>
            <a:r>
              <a:rPr lang="lv-LV" dirty="0" smtClean="0"/>
              <a:t>;</a:t>
            </a:r>
            <a:endParaRPr lang="en-US" dirty="0"/>
          </a:p>
          <a:p>
            <a:r>
              <a:rPr lang="en-US" dirty="0"/>
              <a:t>the relevance of PPP projects and the need for the current situation are assessed</a:t>
            </a:r>
            <a:r>
              <a:rPr lang="lv-LV" dirty="0" smtClean="0"/>
              <a:t>?</a:t>
            </a:r>
            <a:endParaRPr lang="en-US" dirty="0"/>
          </a:p>
          <a:p>
            <a:pPr marL="0" indent="0" algn="just">
              <a:buNone/>
            </a:pPr>
            <a:r>
              <a:rPr lang="en-US" dirty="0">
                <a:cs typeface="Times New Roman" panose="02020603050405020304" pitchFamily="18" charset="0"/>
              </a:rPr>
              <a:t>The information available so far shows the lack of transparency and lack of quantification of the overall PPP project commitments, and hence fiscal and risk assessment weaknesses</a:t>
            </a:r>
            <a:r>
              <a:rPr lang="lv-LV" dirty="0" smtClean="0">
                <a:cs typeface="Times New Roman" panose="02020603050405020304" pitchFamily="18" charset="0"/>
              </a:rPr>
              <a:t>.</a:t>
            </a:r>
            <a:endParaRPr lang="lv-LV" dirty="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fld id="{6112C14F-654A-48BF-A324-8B07BD5B5F7F}" type="slidenum">
              <a:rPr lang="lv-LV" smtClean="0"/>
              <a:t>12</a:t>
            </a:fld>
            <a:endParaRPr lang="lv-LV"/>
          </a:p>
        </p:txBody>
      </p:sp>
      <p:sp>
        <p:nvSpPr>
          <p:cNvPr id="5" name="Footer Placeholder 4"/>
          <p:cNvSpPr>
            <a:spLocks noGrp="1"/>
          </p:cNvSpPr>
          <p:nvPr>
            <p:ph type="ftr" sz="quarter" idx="11"/>
          </p:nvPr>
        </p:nvSpPr>
        <p:spPr>
          <a:xfrm>
            <a:off x="3938337" y="6356350"/>
            <a:ext cx="6432884" cy="365125"/>
          </a:xfrm>
        </p:spPr>
        <p:txBody>
          <a:bodyPr/>
          <a:lstStyle/>
          <a:p>
            <a:r>
              <a:rPr lang="lv-LV" dirty="0" smtClean="0"/>
              <a:t>4th </a:t>
            </a:r>
            <a:r>
              <a:rPr lang="lv-LV" dirty="0" err="1" smtClean="0"/>
              <a:t>meeting</a:t>
            </a:r>
            <a:r>
              <a:rPr lang="lv-LV" dirty="0" smtClean="0"/>
              <a:t> </a:t>
            </a:r>
            <a:r>
              <a:rPr lang="lv-LV" dirty="0" err="1" smtClean="0"/>
              <a:t>of</a:t>
            </a:r>
            <a:r>
              <a:rPr lang="lv-LV" dirty="0" smtClean="0"/>
              <a:t> </a:t>
            </a:r>
            <a:r>
              <a:rPr lang="lv-LV" dirty="0" err="1" smtClean="0"/>
              <a:t>Baltic-Nordic</a:t>
            </a:r>
            <a:r>
              <a:rPr lang="lv-LV" dirty="0" smtClean="0"/>
              <a:t> </a:t>
            </a:r>
            <a:r>
              <a:rPr lang="lv-LV" dirty="0" err="1" smtClean="0"/>
              <a:t>independent</a:t>
            </a:r>
            <a:r>
              <a:rPr lang="lv-LV" dirty="0" smtClean="0"/>
              <a:t> </a:t>
            </a:r>
            <a:r>
              <a:rPr lang="lv-LV" dirty="0" err="1" smtClean="0"/>
              <a:t>fiscal</a:t>
            </a:r>
            <a:r>
              <a:rPr lang="lv-LV" dirty="0" smtClean="0"/>
              <a:t> </a:t>
            </a:r>
            <a:r>
              <a:rPr lang="lv-LV" dirty="0" err="1" smtClean="0"/>
              <a:t>institutions</a:t>
            </a:r>
            <a:endParaRPr lang="lv-LV" dirty="0"/>
          </a:p>
        </p:txBody>
      </p:sp>
      <p:sp>
        <p:nvSpPr>
          <p:cNvPr id="7" name="Date Placeholder 3"/>
          <p:cNvSpPr>
            <a:spLocks noGrp="1"/>
          </p:cNvSpPr>
          <p:nvPr>
            <p:ph type="dt" sz="half" idx="10"/>
          </p:nvPr>
        </p:nvSpPr>
        <p:spPr>
          <a:xfrm>
            <a:off x="2189747" y="6356350"/>
            <a:ext cx="1499937" cy="365125"/>
          </a:xfrm>
        </p:spPr>
        <p:txBody>
          <a:bodyPr/>
          <a:lstStyle/>
          <a:p>
            <a:r>
              <a:rPr lang="lv-LV" dirty="0" smtClean="0"/>
              <a:t>11.06.2018</a:t>
            </a:r>
            <a:endParaRPr lang="lv-LV" dirty="0"/>
          </a:p>
        </p:txBody>
      </p:sp>
    </p:spTree>
    <p:extLst>
      <p:ext uri="{BB962C8B-B14F-4D97-AF65-F5344CB8AC3E}">
        <p14:creationId xmlns:p14="http://schemas.microsoft.com/office/powerpoint/2010/main" val="24548535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v-LV" dirty="0" smtClean="0">
                <a:latin typeface="+mn-lt"/>
                <a:cs typeface="Times New Roman" panose="02020603050405020304" pitchFamily="18" charset="0"/>
              </a:rPr>
              <a:t>Risk of PPP Projects– </a:t>
            </a:r>
            <a:r>
              <a:rPr lang="lv-LV" dirty="0">
                <a:latin typeface="+mn-lt"/>
                <a:cs typeface="Times New Roman" panose="02020603050405020304" pitchFamily="18" charset="0"/>
              </a:rPr>
              <a:t>Q</a:t>
            </a:r>
            <a:r>
              <a:rPr lang="lv-LV" dirty="0" smtClean="0">
                <a:latin typeface="+mn-lt"/>
                <a:cs typeface="Times New Roman" panose="02020603050405020304" pitchFamily="18" charset="0"/>
              </a:rPr>
              <a:t>uantifiable Risk</a:t>
            </a:r>
            <a:endParaRPr lang="lv-LV" dirty="0">
              <a:latin typeface="+mn-lt"/>
              <a:cs typeface="Times New Roman" panose="02020603050405020304" pitchFamily="18" charset="0"/>
            </a:endParaRPr>
          </a:p>
        </p:txBody>
      </p:sp>
      <p:sp>
        <p:nvSpPr>
          <p:cNvPr id="3" name="Content Placeholder 2"/>
          <p:cNvSpPr>
            <a:spLocks noGrp="1"/>
          </p:cNvSpPr>
          <p:nvPr>
            <p:ph idx="1"/>
          </p:nvPr>
        </p:nvSpPr>
        <p:spPr>
          <a:xfrm>
            <a:off x="1875935" y="1604211"/>
            <a:ext cx="9477866" cy="4572752"/>
          </a:xfrm>
        </p:spPr>
        <p:txBody>
          <a:bodyPr>
            <a:normAutofit lnSpcReduction="10000"/>
          </a:bodyPr>
          <a:lstStyle/>
          <a:p>
            <a:pPr marL="0" indent="0" algn="just">
              <a:buNone/>
            </a:pPr>
            <a:r>
              <a:rPr lang="en-US" dirty="0">
                <a:cs typeface="Times New Roman" panose="02020603050405020304" pitchFamily="18" charset="0"/>
              </a:rPr>
              <a:t>Most countries have worked to streamline PPP strategy, inventory, risk management, and </a:t>
            </a:r>
            <a:r>
              <a:rPr lang="en-US" dirty="0" smtClean="0">
                <a:cs typeface="Times New Roman" panose="02020603050405020304" pitchFamily="18" charset="0"/>
              </a:rPr>
              <a:t>more </a:t>
            </a:r>
            <a:r>
              <a:rPr lang="en-US" b="1" dirty="0">
                <a:cs typeface="Times New Roman" panose="02020603050405020304" pitchFamily="18" charset="0"/>
              </a:rPr>
              <a:t>based on the "bitter" experience</a:t>
            </a:r>
            <a:r>
              <a:rPr lang="en-US" dirty="0">
                <a:cs typeface="Times New Roman" panose="02020603050405020304" pitchFamily="18" charset="0"/>
              </a:rPr>
              <a:t> of failures with significant fiscal </a:t>
            </a:r>
            <a:r>
              <a:rPr lang="en-US" dirty="0" smtClean="0">
                <a:cs typeface="Times New Roman" panose="02020603050405020304" pitchFamily="18" charset="0"/>
              </a:rPr>
              <a:t>impact</a:t>
            </a:r>
            <a:r>
              <a:rPr lang="lv-LV" dirty="0" smtClean="0">
                <a:cs typeface="Times New Roman" panose="02020603050405020304" pitchFamily="18" charset="0"/>
              </a:rPr>
              <a:t>.</a:t>
            </a:r>
          </a:p>
          <a:p>
            <a:pPr marL="0" indent="0" algn="just">
              <a:buNone/>
            </a:pPr>
            <a:r>
              <a:rPr lang="en-US" dirty="0">
                <a:cs typeface="Times New Roman" panose="02020603050405020304" pitchFamily="18" charset="0"/>
              </a:rPr>
              <a:t>Latvia, in terms of PPP risk, could learn from other countries to mitigate the potential fiscal impact on government finances</a:t>
            </a:r>
            <a:r>
              <a:rPr lang="lv-LV" dirty="0" smtClean="0">
                <a:cs typeface="Times New Roman" panose="02020603050405020304" pitchFamily="18" charset="0"/>
              </a:rPr>
              <a:t>.</a:t>
            </a:r>
          </a:p>
          <a:p>
            <a:pPr marL="0" indent="0" algn="just">
              <a:buNone/>
            </a:pPr>
            <a:r>
              <a:rPr lang="en-US" dirty="0">
                <a:cs typeface="Times New Roman" panose="02020603050405020304" pitchFamily="18" charset="0"/>
              </a:rPr>
              <a:t>Insufficient attention paid to this risk in Latvia can lead to "great pressure" on the state budget</a:t>
            </a:r>
            <a:r>
              <a:rPr lang="lv-LV" dirty="0" smtClean="0">
                <a:cs typeface="Times New Roman" panose="02020603050405020304" pitchFamily="18" charset="0"/>
              </a:rPr>
              <a:t>.</a:t>
            </a:r>
          </a:p>
          <a:p>
            <a:pPr marL="0" indent="0" algn="just">
              <a:buNone/>
            </a:pPr>
            <a:r>
              <a:rPr lang="en-US" dirty="0">
                <a:cs typeface="Times New Roman" panose="02020603050405020304" pitchFamily="18" charset="0"/>
              </a:rPr>
              <a:t>The first step to take is to identify whether there is any work </a:t>
            </a:r>
            <a:r>
              <a:rPr lang="en-US" b="1" dirty="0">
                <a:cs typeface="Times New Roman" panose="02020603050405020304" pitchFamily="18" charset="0"/>
              </a:rPr>
              <a:t>on the financial flows of the PPP </a:t>
            </a:r>
            <a:r>
              <a:rPr lang="en-US" b="1" dirty="0" smtClean="0">
                <a:cs typeface="Times New Roman" panose="02020603050405020304" pitchFamily="18" charset="0"/>
              </a:rPr>
              <a:t>projec</a:t>
            </a:r>
            <a:r>
              <a:rPr lang="en-US" dirty="0" smtClean="0">
                <a:cs typeface="Times New Roman" panose="02020603050405020304" pitchFamily="18" charset="0"/>
              </a:rPr>
              <a:t>t</a:t>
            </a:r>
            <a:r>
              <a:rPr lang="lv-LV" dirty="0" smtClean="0">
                <a:cs typeface="Times New Roman" panose="02020603050405020304" pitchFamily="18" charset="0"/>
              </a:rPr>
              <a:t>s</a:t>
            </a:r>
            <a:r>
              <a:rPr lang="en-US" dirty="0" smtClean="0">
                <a:cs typeface="Times New Roman" panose="02020603050405020304" pitchFamily="18" charset="0"/>
              </a:rPr>
              <a:t>.</a:t>
            </a:r>
            <a:r>
              <a:rPr lang="lv-LV" b="1" dirty="0" smtClean="0">
                <a:cs typeface="Times New Roman" panose="02020603050405020304" pitchFamily="18" charset="0"/>
              </a:rPr>
              <a:t> </a:t>
            </a:r>
            <a:r>
              <a:rPr lang="en-US" b="1" dirty="0">
                <a:cs typeface="Times New Roman" panose="02020603050405020304" pitchFamily="18" charset="0"/>
              </a:rPr>
              <a:t>It is necessary to carry out a </a:t>
            </a:r>
            <a:r>
              <a:rPr lang="en-US" b="1" u="sng" dirty="0">
                <a:cs typeface="Times New Roman" panose="02020603050405020304" pitchFamily="18" charset="0"/>
              </a:rPr>
              <a:t>quantitative assessment</a:t>
            </a:r>
            <a:r>
              <a:rPr lang="en-US" b="1" dirty="0">
                <a:cs typeface="Times New Roman" panose="02020603050405020304" pitchFamily="18" charset="0"/>
              </a:rPr>
              <a:t> of the potential impact of PPPs on public finances and accordingly include them in the Fiscal Risk Declaration</a:t>
            </a:r>
            <a:r>
              <a:rPr lang="lv-LV" b="1" dirty="0" smtClean="0">
                <a:cs typeface="Times New Roman" panose="02020603050405020304" pitchFamily="18" charset="0"/>
              </a:rPr>
              <a:t>.</a:t>
            </a:r>
            <a:endParaRPr lang="lv-LV" b="1" dirty="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fld id="{6112C14F-654A-48BF-A324-8B07BD5B5F7F}" type="slidenum">
              <a:rPr lang="lv-LV" smtClean="0"/>
              <a:t>13</a:t>
            </a:fld>
            <a:endParaRPr lang="lv-LV"/>
          </a:p>
        </p:txBody>
      </p:sp>
      <p:sp>
        <p:nvSpPr>
          <p:cNvPr id="5" name="Footer Placeholder 4"/>
          <p:cNvSpPr>
            <a:spLocks noGrp="1"/>
          </p:cNvSpPr>
          <p:nvPr>
            <p:ph type="ftr" sz="quarter" idx="11"/>
          </p:nvPr>
        </p:nvSpPr>
        <p:spPr>
          <a:xfrm>
            <a:off x="3938337" y="6356350"/>
            <a:ext cx="6432884" cy="365125"/>
          </a:xfrm>
        </p:spPr>
        <p:txBody>
          <a:bodyPr/>
          <a:lstStyle/>
          <a:p>
            <a:r>
              <a:rPr lang="lv-LV" dirty="0" smtClean="0"/>
              <a:t>4th </a:t>
            </a:r>
            <a:r>
              <a:rPr lang="lv-LV" dirty="0" err="1" smtClean="0"/>
              <a:t>meeting</a:t>
            </a:r>
            <a:r>
              <a:rPr lang="lv-LV" dirty="0" smtClean="0"/>
              <a:t> </a:t>
            </a:r>
            <a:r>
              <a:rPr lang="lv-LV" dirty="0" err="1" smtClean="0"/>
              <a:t>of</a:t>
            </a:r>
            <a:r>
              <a:rPr lang="lv-LV" dirty="0" smtClean="0"/>
              <a:t> </a:t>
            </a:r>
            <a:r>
              <a:rPr lang="lv-LV" dirty="0" err="1" smtClean="0"/>
              <a:t>Baltic-Nordic</a:t>
            </a:r>
            <a:r>
              <a:rPr lang="lv-LV" dirty="0" smtClean="0"/>
              <a:t> </a:t>
            </a:r>
            <a:r>
              <a:rPr lang="lv-LV" dirty="0" err="1" smtClean="0"/>
              <a:t>independent</a:t>
            </a:r>
            <a:r>
              <a:rPr lang="lv-LV" dirty="0" smtClean="0"/>
              <a:t> </a:t>
            </a:r>
            <a:r>
              <a:rPr lang="lv-LV" dirty="0" err="1" smtClean="0"/>
              <a:t>fiscal</a:t>
            </a:r>
            <a:r>
              <a:rPr lang="lv-LV" dirty="0" smtClean="0"/>
              <a:t> </a:t>
            </a:r>
            <a:r>
              <a:rPr lang="lv-LV" dirty="0" err="1" smtClean="0"/>
              <a:t>institutions</a:t>
            </a:r>
            <a:endParaRPr lang="lv-LV" dirty="0"/>
          </a:p>
        </p:txBody>
      </p:sp>
      <p:sp>
        <p:nvSpPr>
          <p:cNvPr id="7" name="Date Placeholder 3"/>
          <p:cNvSpPr>
            <a:spLocks noGrp="1"/>
          </p:cNvSpPr>
          <p:nvPr>
            <p:ph type="dt" sz="half" idx="10"/>
          </p:nvPr>
        </p:nvSpPr>
        <p:spPr>
          <a:xfrm>
            <a:off x="2189747" y="6356350"/>
            <a:ext cx="1499937" cy="365125"/>
          </a:xfrm>
        </p:spPr>
        <p:txBody>
          <a:bodyPr/>
          <a:lstStyle/>
          <a:p>
            <a:r>
              <a:rPr lang="lv-LV" dirty="0" smtClean="0"/>
              <a:t>11.06.2018</a:t>
            </a:r>
            <a:endParaRPr lang="lv-LV" dirty="0"/>
          </a:p>
        </p:txBody>
      </p:sp>
    </p:spTree>
    <p:extLst>
      <p:ext uri="{BB962C8B-B14F-4D97-AF65-F5344CB8AC3E}">
        <p14:creationId xmlns:p14="http://schemas.microsoft.com/office/powerpoint/2010/main" val="5010471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v-LV" dirty="0" err="1" smtClean="0">
                <a:latin typeface="+mn-lt"/>
                <a:cs typeface="Times New Roman" panose="02020603050405020304" pitchFamily="18" charset="0"/>
              </a:rPr>
              <a:t>Are</a:t>
            </a:r>
            <a:r>
              <a:rPr lang="lv-LV" dirty="0" smtClean="0">
                <a:latin typeface="+mn-lt"/>
                <a:cs typeface="Times New Roman" panose="02020603050405020304" pitchFamily="18" charset="0"/>
              </a:rPr>
              <a:t> We Going to </a:t>
            </a:r>
            <a:r>
              <a:rPr lang="lv-LV" dirty="0" err="1" smtClean="0">
                <a:latin typeface="+mn-lt"/>
                <a:cs typeface="Times New Roman" panose="02020603050405020304" pitchFamily="18" charset="0"/>
              </a:rPr>
              <a:t>Keep</a:t>
            </a:r>
            <a:r>
              <a:rPr lang="lv-LV" dirty="0" smtClean="0">
                <a:latin typeface="+mn-lt"/>
                <a:cs typeface="Times New Roman" panose="02020603050405020304" pitchFamily="18" charset="0"/>
              </a:rPr>
              <a:t> </a:t>
            </a:r>
            <a:r>
              <a:rPr lang="lv-LV" dirty="0" err="1" smtClean="0">
                <a:latin typeface="+mn-lt"/>
                <a:cs typeface="Times New Roman" panose="02020603050405020304" pitchFamily="18" charset="0"/>
              </a:rPr>
              <a:t>Public</a:t>
            </a:r>
            <a:r>
              <a:rPr lang="lv-LV" dirty="0" smtClean="0">
                <a:latin typeface="+mn-lt"/>
                <a:cs typeface="Times New Roman" panose="02020603050405020304" pitchFamily="18" charset="0"/>
              </a:rPr>
              <a:t> </a:t>
            </a:r>
            <a:r>
              <a:rPr lang="lv-LV" dirty="0" err="1" smtClean="0">
                <a:latin typeface="+mn-lt"/>
                <a:cs typeface="Times New Roman" panose="02020603050405020304" pitchFamily="18" charset="0"/>
              </a:rPr>
              <a:t>Finances</a:t>
            </a:r>
            <a:r>
              <a:rPr lang="lv-LV" dirty="0" smtClean="0">
                <a:latin typeface="+mn-lt"/>
                <a:cs typeface="Times New Roman" panose="02020603050405020304" pitchFamily="18" charset="0"/>
              </a:rPr>
              <a:t> </a:t>
            </a:r>
            <a:r>
              <a:rPr lang="lv-LV" dirty="0" err="1" smtClean="0">
                <a:latin typeface="+mn-lt"/>
                <a:cs typeface="Times New Roman" panose="02020603050405020304" pitchFamily="18" charset="0"/>
              </a:rPr>
              <a:t>Safe</a:t>
            </a:r>
            <a:r>
              <a:rPr lang="lv-LV" dirty="0" smtClean="0">
                <a:latin typeface="+mn-lt"/>
                <a:cs typeface="Times New Roman" panose="02020603050405020304" pitchFamily="18" charset="0"/>
              </a:rPr>
              <a:t>?</a:t>
            </a:r>
            <a:endParaRPr lang="lv-LV" dirty="0">
              <a:latin typeface="+mn-lt"/>
              <a:cs typeface="Times New Roman" panose="02020603050405020304" pitchFamily="18" charset="0"/>
            </a:endParaRPr>
          </a:p>
        </p:txBody>
      </p:sp>
      <p:pic>
        <p:nvPicPr>
          <p:cNvPr id="7" name="Content Placeholder 6"/>
          <p:cNvPicPr>
            <a:picLocks noGrp="1" noChangeAspect="1"/>
          </p:cNvPicPr>
          <p:nvPr>
            <p:ph idx="1"/>
          </p:nvPr>
        </p:nvPicPr>
        <p:blipFill>
          <a:blip r:embed="rId2"/>
          <a:stretch>
            <a:fillRect/>
          </a:stretch>
        </p:blipFill>
        <p:spPr>
          <a:xfrm>
            <a:off x="4668754" y="4194175"/>
            <a:ext cx="2486025" cy="1838325"/>
          </a:xfrm>
          <a:prstGeom prst="rect">
            <a:avLst/>
          </a:prstGeom>
        </p:spPr>
      </p:pic>
      <p:sp>
        <p:nvSpPr>
          <p:cNvPr id="6" name="Slide Number Placeholder 5"/>
          <p:cNvSpPr>
            <a:spLocks noGrp="1"/>
          </p:cNvSpPr>
          <p:nvPr>
            <p:ph type="sldNum" sz="quarter" idx="12"/>
          </p:nvPr>
        </p:nvSpPr>
        <p:spPr/>
        <p:txBody>
          <a:bodyPr/>
          <a:lstStyle/>
          <a:p>
            <a:fld id="{6112C14F-654A-48BF-A324-8B07BD5B5F7F}" type="slidenum">
              <a:rPr lang="lv-LV" smtClean="0"/>
              <a:t>14</a:t>
            </a:fld>
            <a:endParaRPr lang="lv-LV"/>
          </a:p>
        </p:txBody>
      </p:sp>
      <p:pic>
        <p:nvPicPr>
          <p:cNvPr id="8" name="Picture 7"/>
          <p:cNvPicPr>
            <a:picLocks noChangeAspect="1"/>
          </p:cNvPicPr>
          <p:nvPr/>
        </p:nvPicPr>
        <p:blipFill>
          <a:blip r:embed="rId3"/>
          <a:stretch>
            <a:fillRect/>
          </a:stretch>
        </p:blipFill>
        <p:spPr>
          <a:xfrm>
            <a:off x="4552590" y="1360488"/>
            <a:ext cx="2857500" cy="2857500"/>
          </a:xfrm>
          <a:prstGeom prst="rect">
            <a:avLst/>
          </a:prstGeom>
        </p:spPr>
      </p:pic>
      <p:sp>
        <p:nvSpPr>
          <p:cNvPr id="9" name="Footer Placeholder 4"/>
          <p:cNvSpPr>
            <a:spLocks noGrp="1"/>
          </p:cNvSpPr>
          <p:nvPr>
            <p:ph type="ftr" sz="quarter" idx="11"/>
          </p:nvPr>
        </p:nvSpPr>
        <p:spPr>
          <a:xfrm>
            <a:off x="3938337" y="6356350"/>
            <a:ext cx="6432884" cy="365125"/>
          </a:xfrm>
        </p:spPr>
        <p:txBody>
          <a:bodyPr/>
          <a:lstStyle/>
          <a:p>
            <a:r>
              <a:rPr lang="lv-LV" dirty="0" smtClean="0"/>
              <a:t>4th </a:t>
            </a:r>
            <a:r>
              <a:rPr lang="lv-LV" dirty="0" err="1" smtClean="0"/>
              <a:t>meeting</a:t>
            </a:r>
            <a:r>
              <a:rPr lang="lv-LV" dirty="0" smtClean="0"/>
              <a:t> </a:t>
            </a:r>
            <a:r>
              <a:rPr lang="lv-LV" dirty="0" err="1" smtClean="0"/>
              <a:t>of</a:t>
            </a:r>
            <a:r>
              <a:rPr lang="lv-LV" dirty="0" smtClean="0"/>
              <a:t> </a:t>
            </a:r>
            <a:r>
              <a:rPr lang="lv-LV" dirty="0" err="1" smtClean="0"/>
              <a:t>Baltic-Nordic</a:t>
            </a:r>
            <a:r>
              <a:rPr lang="lv-LV" dirty="0" smtClean="0"/>
              <a:t> </a:t>
            </a:r>
            <a:r>
              <a:rPr lang="lv-LV" dirty="0" err="1" smtClean="0"/>
              <a:t>independent</a:t>
            </a:r>
            <a:r>
              <a:rPr lang="lv-LV" dirty="0" smtClean="0"/>
              <a:t> </a:t>
            </a:r>
            <a:r>
              <a:rPr lang="lv-LV" dirty="0" err="1" smtClean="0"/>
              <a:t>fiscal</a:t>
            </a:r>
            <a:r>
              <a:rPr lang="lv-LV" dirty="0" smtClean="0"/>
              <a:t> </a:t>
            </a:r>
            <a:r>
              <a:rPr lang="lv-LV" dirty="0" err="1" smtClean="0"/>
              <a:t>institutions</a:t>
            </a:r>
            <a:endParaRPr lang="lv-LV" dirty="0"/>
          </a:p>
        </p:txBody>
      </p:sp>
      <p:sp>
        <p:nvSpPr>
          <p:cNvPr id="10" name="Date Placeholder 3"/>
          <p:cNvSpPr>
            <a:spLocks noGrp="1"/>
          </p:cNvSpPr>
          <p:nvPr>
            <p:ph type="dt" sz="half" idx="10"/>
          </p:nvPr>
        </p:nvSpPr>
        <p:spPr>
          <a:xfrm>
            <a:off x="2189747" y="6356350"/>
            <a:ext cx="1499937" cy="365125"/>
          </a:xfrm>
        </p:spPr>
        <p:txBody>
          <a:bodyPr/>
          <a:lstStyle/>
          <a:p>
            <a:r>
              <a:rPr lang="lv-LV" dirty="0" smtClean="0"/>
              <a:t>11.06.2018</a:t>
            </a:r>
            <a:endParaRPr lang="lv-LV" dirty="0"/>
          </a:p>
        </p:txBody>
      </p:sp>
    </p:spTree>
    <p:extLst>
      <p:ext uri="{BB962C8B-B14F-4D97-AF65-F5344CB8AC3E}">
        <p14:creationId xmlns:p14="http://schemas.microsoft.com/office/powerpoint/2010/main" val="37363387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dirty="0">
                <a:latin typeface="+mn-lt"/>
                <a:cs typeface="Times New Roman" panose="02020603050405020304" pitchFamily="18" charset="0"/>
              </a:rPr>
              <a:t>PPP </a:t>
            </a:r>
            <a:r>
              <a:rPr lang="lv-LV" dirty="0" smtClean="0">
                <a:latin typeface="+mn-lt"/>
                <a:cs typeface="Times New Roman" panose="02020603050405020304" pitchFamily="18" charset="0"/>
              </a:rPr>
              <a:t>Risk </a:t>
            </a:r>
            <a:r>
              <a:rPr lang="lv-LV" dirty="0" err="1" smtClean="0">
                <a:latin typeface="+mn-lt"/>
                <a:cs typeface="Times New Roman" panose="02020603050405020304" pitchFamily="18" charset="0"/>
              </a:rPr>
              <a:t>Management</a:t>
            </a:r>
            <a:r>
              <a:rPr lang="lv-LV" dirty="0" smtClean="0">
                <a:latin typeface="+mn-lt"/>
                <a:cs typeface="Times New Roman" panose="02020603050405020304" pitchFamily="18" charset="0"/>
              </a:rPr>
              <a:t> </a:t>
            </a:r>
            <a:r>
              <a:rPr lang="lv-LV" dirty="0">
                <a:latin typeface="+mn-lt"/>
                <a:cs typeface="Times New Roman" panose="02020603050405020304" pitchFamily="18" charset="0"/>
              </a:rPr>
              <a:t>in </a:t>
            </a:r>
            <a:r>
              <a:rPr lang="lv-LV" dirty="0" smtClean="0">
                <a:latin typeface="+mn-lt"/>
                <a:cs typeface="Times New Roman" panose="02020603050405020304" pitchFamily="18" charset="0"/>
              </a:rPr>
              <a:t>Chile		 	(1/2)</a:t>
            </a:r>
            <a:endParaRPr lang="lv-LV" dirty="0">
              <a:latin typeface="+mn-lt"/>
              <a:cs typeface="Times New Roman" panose="02020603050405020304" pitchFamily="18" charset="0"/>
            </a:endParaRPr>
          </a:p>
        </p:txBody>
      </p:sp>
      <p:sp>
        <p:nvSpPr>
          <p:cNvPr id="3" name="Content Placeholder 2"/>
          <p:cNvSpPr>
            <a:spLocks noGrp="1"/>
          </p:cNvSpPr>
          <p:nvPr>
            <p:ph idx="1"/>
          </p:nvPr>
        </p:nvSpPr>
        <p:spPr>
          <a:xfrm>
            <a:off x="2189747" y="1445460"/>
            <a:ext cx="9164053" cy="4910890"/>
          </a:xfrm>
        </p:spPr>
        <p:txBody>
          <a:bodyPr>
            <a:normAutofit fontScale="62500" lnSpcReduction="20000"/>
          </a:bodyPr>
          <a:lstStyle/>
          <a:p>
            <a:pPr algn="just"/>
            <a:r>
              <a:rPr lang="en-US" sz="4000" b="1" dirty="0">
                <a:cs typeface="Times New Roman" panose="02020603050405020304" pitchFamily="18" charset="0"/>
              </a:rPr>
              <a:t>Long experience with </a:t>
            </a:r>
            <a:r>
              <a:rPr lang="en-US" sz="4000" b="1" dirty="0" smtClean="0">
                <a:cs typeface="Times New Roman" panose="02020603050405020304" pitchFamily="18" charset="0"/>
              </a:rPr>
              <a:t>PPPs </a:t>
            </a:r>
            <a:r>
              <a:rPr lang="en-US" sz="4000" b="1" dirty="0">
                <a:cs typeface="Times New Roman" panose="02020603050405020304" pitchFamily="18" charset="0"/>
              </a:rPr>
              <a:t>and well-developed framework, as well as its management.</a:t>
            </a:r>
            <a:r>
              <a:rPr lang="lv-LV" sz="4000" dirty="0" smtClean="0">
                <a:cs typeface="Times New Roman" panose="02020603050405020304" pitchFamily="18" charset="0"/>
              </a:rPr>
              <a:t> </a:t>
            </a:r>
            <a:r>
              <a:rPr lang="en-US" sz="4000" dirty="0">
                <a:cs typeface="Times New Roman" panose="02020603050405020304" pitchFamily="18" charset="0"/>
              </a:rPr>
              <a:t>The law requires the Ministry of Public Works to receive approval from </a:t>
            </a:r>
            <a:r>
              <a:rPr lang="lv-LV" sz="4000" dirty="0" err="1" smtClean="0">
                <a:cs typeface="Times New Roman" panose="02020603050405020304" pitchFamily="18" charset="0"/>
              </a:rPr>
              <a:t>MoF</a:t>
            </a:r>
            <a:r>
              <a:rPr lang="en-US" sz="4000" dirty="0" smtClean="0">
                <a:cs typeface="Times New Roman" panose="02020603050405020304" pitchFamily="18" charset="0"/>
              </a:rPr>
              <a:t> </a:t>
            </a:r>
            <a:r>
              <a:rPr lang="en-US" sz="4000" dirty="0">
                <a:cs typeface="Times New Roman" panose="02020603050405020304" pitchFamily="18" charset="0"/>
              </a:rPr>
              <a:t>at various stages of the project preparation, including the issuance of binding documents and the tender </a:t>
            </a:r>
            <a:r>
              <a:rPr lang="en-US" sz="4000" dirty="0" smtClean="0">
                <a:cs typeface="Times New Roman" panose="02020603050405020304" pitchFamily="18" charset="0"/>
              </a:rPr>
              <a:t>process</a:t>
            </a:r>
            <a:r>
              <a:rPr lang="lv-LV" sz="4000" dirty="0" smtClean="0">
                <a:cs typeface="Times New Roman" panose="02020603050405020304" pitchFamily="18" charset="0"/>
              </a:rPr>
              <a:t>.</a:t>
            </a:r>
          </a:p>
          <a:p>
            <a:pPr algn="just"/>
            <a:r>
              <a:rPr lang="lv-LV" sz="4000" b="1" dirty="0" err="1" smtClean="0">
                <a:cs typeface="Times New Roman" panose="02020603050405020304" pitchFamily="18" charset="0"/>
              </a:rPr>
              <a:t>MoF</a:t>
            </a:r>
            <a:r>
              <a:rPr lang="en-US" sz="4000" b="1" dirty="0" smtClean="0">
                <a:cs typeface="Times New Roman" panose="02020603050405020304" pitchFamily="18" charset="0"/>
              </a:rPr>
              <a:t> </a:t>
            </a:r>
            <a:r>
              <a:rPr lang="en-US" sz="4000" b="1" dirty="0">
                <a:cs typeface="Times New Roman" panose="02020603050405020304" pitchFamily="18" charset="0"/>
              </a:rPr>
              <a:t>requests that all project-related risks are identified and all economic and social benefits of the project have been evaluated.</a:t>
            </a:r>
            <a:r>
              <a:rPr lang="lv-LV" sz="4000" b="1" dirty="0" smtClean="0">
                <a:cs typeface="Times New Roman" panose="02020603050405020304" pitchFamily="18" charset="0"/>
              </a:rPr>
              <a:t> </a:t>
            </a:r>
            <a:r>
              <a:rPr lang="en-US" sz="4000" dirty="0">
                <a:cs typeface="Times New Roman" panose="02020603050405020304" pitchFamily="18" charset="0"/>
              </a:rPr>
              <a:t>The </a:t>
            </a:r>
            <a:r>
              <a:rPr lang="lv-LV" sz="4000" dirty="0" err="1" smtClean="0">
                <a:cs typeface="Times New Roman" panose="02020603050405020304" pitchFamily="18" charset="0"/>
              </a:rPr>
              <a:t>MoF</a:t>
            </a:r>
            <a:r>
              <a:rPr lang="en-US" sz="4000" dirty="0" smtClean="0">
                <a:cs typeface="Times New Roman" panose="02020603050405020304" pitchFamily="18" charset="0"/>
              </a:rPr>
              <a:t> </a:t>
            </a:r>
            <a:r>
              <a:rPr lang="en-US" sz="4000" dirty="0">
                <a:cs typeface="Times New Roman" panose="02020603050405020304" pitchFamily="18" charset="0"/>
              </a:rPr>
              <a:t>must also approve the PPP through a joint decision by the Ministry of Public Works, and this </a:t>
            </a:r>
            <a:r>
              <a:rPr lang="en-US" sz="4000" dirty="0" smtClean="0">
                <a:cs typeface="Times New Roman" panose="02020603050405020304" pitchFamily="18" charset="0"/>
              </a:rPr>
              <a:t>decision/judgment </a:t>
            </a:r>
            <a:r>
              <a:rPr lang="en-US" sz="4000" dirty="0">
                <a:cs typeface="Times New Roman" panose="02020603050405020304" pitchFamily="18" charset="0"/>
              </a:rPr>
              <a:t>must be approved by the controller and the </a:t>
            </a:r>
            <a:r>
              <a:rPr lang="lv-LV" sz="4000" dirty="0" smtClean="0">
                <a:cs typeface="Times New Roman" panose="02020603050405020304" pitchFamily="18" charset="0"/>
              </a:rPr>
              <a:t>Chief</a:t>
            </a:r>
            <a:r>
              <a:rPr lang="en-US" sz="4000" dirty="0" smtClean="0">
                <a:cs typeface="Times New Roman" panose="02020603050405020304" pitchFamily="18" charset="0"/>
              </a:rPr>
              <a:t> </a:t>
            </a:r>
            <a:r>
              <a:rPr lang="en-US" sz="4000" dirty="0">
                <a:cs typeface="Times New Roman" panose="02020603050405020304" pitchFamily="18" charset="0"/>
              </a:rPr>
              <a:t>Auditor and the President</a:t>
            </a:r>
            <a:r>
              <a:rPr lang="en-US" sz="4000" dirty="0" smtClean="0">
                <a:cs typeface="Times New Roman" panose="02020603050405020304" pitchFamily="18" charset="0"/>
              </a:rPr>
              <a:t>.</a:t>
            </a:r>
            <a:endParaRPr lang="lv-LV" sz="4000" dirty="0" smtClean="0">
              <a:cs typeface="Times New Roman" panose="02020603050405020304" pitchFamily="18" charset="0"/>
            </a:endParaRPr>
          </a:p>
          <a:p>
            <a:pPr algn="just"/>
            <a:r>
              <a:rPr lang="en-US" sz="4000" b="1" dirty="0">
                <a:cs typeface="Times New Roman" panose="02020603050405020304" pitchFamily="18" charset="0"/>
              </a:rPr>
              <a:t>The Ministry of Finance ensures that the future fiscal impact of PPPs is appropriate / linked to medium-term debt </a:t>
            </a:r>
            <a:r>
              <a:rPr lang="en-US" sz="4000" b="1" dirty="0" smtClean="0">
                <a:cs typeface="Times New Roman" panose="02020603050405020304" pitchFamily="18" charset="0"/>
              </a:rPr>
              <a:t>sustainability</a:t>
            </a:r>
            <a:r>
              <a:rPr lang="lv-LV" sz="4000" dirty="0" smtClean="0">
                <a:cs typeface="Times New Roman" panose="02020603050405020304" pitchFamily="18" charset="0"/>
              </a:rPr>
              <a:t>.</a:t>
            </a:r>
          </a:p>
          <a:p>
            <a:pPr algn="just"/>
            <a:r>
              <a:rPr lang="en-US" sz="4000" dirty="0">
                <a:cs typeface="Times New Roman" panose="02020603050405020304" pitchFamily="18" charset="0"/>
              </a:rPr>
              <a:t>Project risks can be transferred to third parties through insurance.</a:t>
            </a:r>
            <a:r>
              <a:rPr lang="lv-LV" sz="4000" dirty="0" smtClean="0">
                <a:cs typeface="Times New Roman" panose="02020603050405020304" pitchFamily="18" charset="0"/>
              </a:rPr>
              <a:t> </a:t>
            </a:r>
          </a:p>
          <a:p>
            <a:pPr algn="just"/>
            <a:r>
              <a:rPr lang="en-US" sz="4000" dirty="0">
                <a:cs typeface="Times New Roman" panose="02020603050405020304" pitchFamily="18" charset="0"/>
              </a:rPr>
              <a:t>If the government provides guarantees, then it will charge a fee to cover the risk</a:t>
            </a:r>
            <a:r>
              <a:rPr lang="lv-LV" sz="4000" dirty="0" smtClean="0">
                <a:cs typeface="Times New Roman" panose="02020603050405020304" pitchFamily="18" charset="0"/>
              </a:rPr>
              <a:t>.</a:t>
            </a:r>
            <a:endParaRPr lang="lv-LV" sz="4000" dirty="0">
              <a:cs typeface="Times New Roman" panose="02020603050405020304" pitchFamily="18" charset="0"/>
            </a:endParaRPr>
          </a:p>
          <a:p>
            <a:endParaRPr lang="lv-LV" dirty="0"/>
          </a:p>
        </p:txBody>
      </p:sp>
      <p:sp>
        <p:nvSpPr>
          <p:cNvPr id="6" name="Slide Number Placeholder 5"/>
          <p:cNvSpPr>
            <a:spLocks noGrp="1"/>
          </p:cNvSpPr>
          <p:nvPr>
            <p:ph type="sldNum" sz="quarter" idx="12"/>
          </p:nvPr>
        </p:nvSpPr>
        <p:spPr/>
        <p:txBody>
          <a:bodyPr/>
          <a:lstStyle/>
          <a:p>
            <a:fld id="{6112C14F-654A-48BF-A324-8B07BD5B5F7F}" type="slidenum">
              <a:rPr lang="lv-LV" smtClean="0"/>
              <a:t>15</a:t>
            </a:fld>
            <a:endParaRPr lang="lv-LV"/>
          </a:p>
        </p:txBody>
      </p:sp>
      <p:sp>
        <p:nvSpPr>
          <p:cNvPr id="5" name="Footer Placeholder 4"/>
          <p:cNvSpPr>
            <a:spLocks noGrp="1"/>
          </p:cNvSpPr>
          <p:nvPr>
            <p:ph type="ftr" sz="quarter" idx="11"/>
          </p:nvPr>
        </p:nvSpPr>
        <p:spPr>
          <a:xfrm>
            <a:off x="3938337" y="6356350"/>
            <a:ext cx="6432884" cy="365125"/>
          </a:xfrm>
        </p:spPr>
        <p:txBody>
          <a:bodyPr/>
          <a:lstStyle/>
          <a:p>
            <a:r>
              <a:rPr lang="lv-LV" dirty="0" smtClean="0"/>
              <a:t>4th </a:t>
            </a:r>
            <a:r>
              <a:rPr lang="lv-LV" dirty="0" err="1" smtClean="0"/>
              <a:t>meeting</a:t>
            </a:r>
            <a:r>
              <a:rPr lang="lv-LV" dirty="0" smtClean="0"/>
              <a:t> </a:t>
            </a:r>
            <a:r>
              <a:rPr lang="lv-LV" dirty="0" err="1" smtClean="0"/>
              <a:t>of</a:t>
            </a:r>
            <a:r>
              <a:rPr lang="lv-LV" dirty="0" smtClean="0"/>
              <a:t> </a:t>
            </a:r>
            <a:r>
              <a:rPr lang="lv-LV" dirty="0" err="1" smtClean="0"/>
              <a:t>Baltic-Nordic</a:t>
            </a:r>
            <a:r>
              <a:rPr lang="lv-LV" dirty="0" smtClean="0"/>
              <a:t> </a:t>
            </a:r>
            <a:r>
              <a:rPr lang="lv-LV" dirty="0" err="1" smtClean="0"/>
              <a:t>independent</a:t>
            </a:r>
            <a:r>
              <a:rPr lang="lv-LV" dirty="0" smtClean="0"/>
              <a:t> </a:t>
            </a:r>
            <a:r>
              <a:rPr lang="lv-LV" dirty="0" err="1" smtClean="0"/>
              <a:t>fiscal</a:t>
            </a:r>
            <a:r>
              <a:rPr lang="lv-LV" dirty="0" smtClean="0"/>
              <a:t> </a:t>
            </a:r>
            <a:r>
              <a:rPr lang="lv-LV" dirty="0" err="1" smtClean="0"/>
              <a:t>institutions</a:t>
            </a:r>
            <a:endParaRPr lang="lv-LV" dirty="0"/>
          </a:p>
        </p:txBody>
      </p:sp>
      <p:sp>
        <p:nvSpPr>
          <p:cNvPr id="7" name="Date Placeholder 3"/>
          <p:cNvSpPr>
            <a:spLocks noGrp="1"/>
          </p:cNvSpPr>
          <p:nvPr>
            <p:ph type="dt" sz="half" idx="10"/>
          </p:nvPr>
        </p:nvSpPr>
        <p:spPr>
          <a:xfrm>
            <a:off x="2189747" y="6356350"/>
            <a:ext cx="1499937" cy="365125"/>
          </a:xfrm>
        </p:spPr>
        <p:txBody>
          <a:bodyPr/>
          <a:lstStyle/>
          <a:p>
            <a:r>
              <a:rPr lang="lv-LV" dirty="0" smtClean="0"/>
              <a:t>11.06.2018</a:t>
            </a:r>
            <a:endParaRPr lang="lv-LV" dirty="0"/>
          </a:p>
        </p:txBody>
      </p:sp>
    </p:spTree>
    <p:extLst>
      <p:ext uri="{BB962C8B-B14F-4D97-AF65-F5344CB8AC3E}">
        <p14:creationId xmlns:p14="http://schemas.microsoft.com/office/powerpoint/2010/main" val="70071789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dirty="0">
                <a:latin typeface="+mn-lt"/>
                <a:cs typeface="Times New Roman" panose="02020603050405020304" pitchFamily="18" charset="0"/>
              </a:rPr>
              <a:t>PPP R</a:t>
            </a:r>
            <a:r>
              <a:rPr lang="lv-LV" dirty="0" smtClean="0">
                <a:latin typeface="+mn-lt"/>
                <a:cs typeface="Times New Roman" panose="02020603050405020304" pitchFamily="18" charset="0"/>
              </a:rPr>
              <a:t>isk </a:t>
            </a:r>
            <a:r>
              <a:rPr lang="lv-LV" dirty="0">
                <a:latin typeface="+mn-lt"/>
                <a:cs typeface="Times New Roman" panose="02020603050405020304" pitchFamily="18" charset="0"/>
              </a:rPr>
              <a:t>M</a:t>
            </a:r>
            <a:r>
              <a:rPr lang="lv-LV" dirty="0" smtClean="0">
                <a:latin typeface="+mn-lt"/>
                <a:cs typeface="Times New Roman" panose="02020603050405020304" pitchFamily="18" charset="0"/>
              </a:rPr>
              <a:t>anagement </a:t>
            </a:r>
            <a:r>
              <a:rPr lang="lv-LV" dirty="0">
                <a:latin typeface="+mn-lt"/>
                <a:cs typeface="Times New Roman" panose="02020603050405020304" pitchFamily="18" charset="0"/>
              </a:rPr>
              <a:t>in </a:t>
            </a:r>
            <a:r>
              <a:rPr lang="lv-LV" dirty="0" smtClean="0">
                <a:latin typeface="+mn-lt"/>
                <a:cs typeface="Times New Roman" panose="02020603050405020304" pitchFamily="18" charset="0"/>
              </a:rPr>
              <a:t>Chile			(2/2)</a:t>
            </a:r>
            <a:endParaRPr lang="lv-LV" dirty="0">
              <a:latin typeface="+mn-lt"/>
            </a:endParaRPr>
          </a:p>
        </p:txBody>
      </p:sp>
      <p:sp>
        <p:nvSpPr>
          <p:cNvPr id="3" name="Content Placeholder 2"/>
          <p:cNvSpPr>
            <a:spLocks noGrp="1"/>
          </p:cNvSpPr>
          <p:nvPr>
            <p:ph idx="1"/>
          </p:nvPr>
        </p:nvSpPr>
        <p:spPr>
          <a:xfrm>
            <a:off x="1159497" y="1604211"/>
            <a:ext cx="10194303" cy="4572752"/>
          </a:xfrm>
        </p:spPr>
        <p:txBody>
          <a:bodyPr>
            <a:normAutofit fontScale="70000" lnSpcReduction="20000"/>
          </a:bodyPr>
          <a:lstStyle/>
          <a:p>
            <a:pPr algn="just"/>
            <a:r>
              <a:rPr lang="en-US" sz="3600" b="1" u="sng" dirty="0">
                <a:cs typeface="Times New Roman" panose="02020603050405020304" pitchFamily="18" charset="0"/>
              </a:rPr>
              <a:t>Access to PPP in fiscal risk management is based on a quantitative analysis</a:t>
            </a:r>
            <a:r>
              <a:rPr lang="lv-LV" sz="3600" b="1" u="sng" dirty="0" smtClean="0">
                <a:cs typeface="Times New Roman" panose="02020603050405020304" pitchFamily="18" charset="0"/>
              </a:rPr>
              <a:t>. </a:t>
            </a:r>
            <a:endParaRPr lang="lv-LV" sz="3600" b="1" u="sng" dirty="0">
              <a:cs typeface="Times New Roman" panose="02020603050405020304" pitchFamily="18" charset="0"/>
            </a:endParaRPr>
          </a:p>
          <a:p>
            <a:pPr algn="just"/>
            <a:r>
              <a:rPr lang="en-US" sz="3600" dirty="0">
                <a:cs typeface="Times New Roman" panose="02020603050405020304" pitchFamily="18" charset="0"/>
              </a:rPr>
              <a:t>The PPP should be evaluated by a cost-benefit analysis</a:t>
            </a:r>
            <a:r>
              <a:rPr lang="lv-LV" sz="3600" dirty="0" smtClean="0">
                <a:cs typeface="Times New Roman" panose="02020603050405020304" pitchFamily="18" charset="0"/>
              </a:rPr>
              <a:t>. </a:t>
            </a:r>
          </a:p>
          <a:p>
            <a:pPr algn="just"/>
            <a:r>
              <a:rPr lang="en-US" sz="3600" dirty="0">
                <a:cs typeface="Times New Roman" panose="02020603050405020304" pitchFamily="18" charset="0"/>
              </a:rPr>
              <a:t>Possible warranty costs, certain warranty fees and information on costs and </a:t>
            </a:r>
            <a:r>
              <a:rPr lang="lv-LV" sz="3600" dirty="0" smtClean="0">
                <a:cs typeface="Times New Roman" panose="02020603050405020304" pitchFamily="18" charset="0"/>
              </a:rPr>
              <a:t>riskd of </a:t>
            </a:r>
            <a:r>
              <a:rPr lang="en-US" sz="3600" dirty="0" smtClean="0">
                <a:cs typeface="Times New Roman" panose="02020603050405020304" pitchFamily="18" charset="0"/>
              </a:rPr>
              <a:t>warranties </a:t>
            </a:r>
            <a:r>
              <a:rPr lang="en-US" sz="3600" dirty="0">
                <a:cs typeface="Times New Roman" panose="02020603050405020304" pitchFamily="18" charset="0"/>
              </a:rPr>
              <a:t>are estimated</a:t>
            </a:r>
            <a:r>
              <a:rPr lang="lv-LV" sz="3600" dirty="0" smtClean="0">
                <a:cs typeface="Times New Roman" panose="02020603050405020304" pitchFamily="18" charset="0"/>
              </a:rPr>
              <a:t>.</a:t>
            </a:r>
            <a:endParaRPr lang="lv-LV" sz="3600" dirty="0">
              <a:cs typeface="Times New Roman" panose="02020603050405020304" pitchFamily="18" charset="0"/>
            </a:endParaRPr>
          </a:p>
          <a:p>
            <a:pPr algn="just"/>
            <a:r>
              <a:rPr lang="en-US" sz="3600" b="1" dirty="0">
                <a:cs typeface="Times New Roman" panose="02020603050405020304" pitchFamily="18" charset="0"/>
              </a:rPr>
              <a:t>The budget includes an annual appropriation to cover potential losses from potential liabilities from the PPP </a:t>
            </a:r>
            <a:r>
              <a:rPr lang="en-US" sz="3600" b="1" dirty="0" smtClean="0">
                <a:cs typeface="Times New Roman" panose="02020603050405020304" pitchFamily="18" charset="0"/>
              </a:rPr>
              <a:t>portfolio</a:t>
            </a:r>
            <a:r>
              <a:rPr lang="lv-LV" sz="3600" b="1" dirty="0" smtClean="0">
                <a:cs typeface="Times New Roman" panose="02020603050405020304" pitchFamily="18" charset="0"/>
              </a:rPr>
              <a:t>. </a:t>
            </a:r>
            <a:r>
              <a:rPr lang="en-US" sz="3600" dirty="0">
                <a:cs typeface="Times New Roman" panose="02020603050405020304" pitchFamily="18" charset="0"/>
              </a:rPr>
              <a:t>The government has proposed a long-term planning system for the PPP portfolio, including all PPP commitments, commitment estimates, views on future project developments, discussions on budget relevance for new projects, providing a long-term vision of sustainability</a:t>
            </a:r>
            <a:r>
              <a:rPr lang="lv-LV" sz="3600" dirty="0" smtClean="0">
                <a:cs typeface="Times New Roman" panose="02020603050405020304" pitchFamily="18" charset="0"/>
              </a:rPr>
              <a:t>.</a:t>
            </a:r>
            <a:endParaRPr lang="lv-LV" sz="3600" dirty="0">
              <a:cs typeface="Times New Roman" panose="02020603050405020304" pitchFamily="18" charset="0"/>
            </a:endParaRPr>
          </a:p>
          <a:p>
            <a:pPr algn="just"/>
            <a:r>
              <a:rPr lang="en-US" sz="3600" dirty="0">
                <a:cs typeface="Times New Roman" panose="02020603050405020304" pitchFamily="18" charset="0"/>
              </a:rPr>
              <a:t>All PPP projects have been published. The government also includes financial information on PPPs in various annual reports</a:t>
            </a:r>
            <a:r>
              <a:rPr lang="lv-LV" sz="3600" dirty="0" smtClean="0">
                <a:cs typeface="Times New Roman" panose="02020603050405020304" pitchFamily="18" charset="0"/>
              </a:rPr>
              <a:t>.</a:t>
            </a:r>
          </a:p>
          <a:p>
            <a:pPr algn="just"/>
            <a:endParaRPr lang="lv-LV" dirty="0"/>
          </a:p>
          <a:p>
            <a:endParaRPr lang="lv-LV" dirty="0"/>
          </a:p>
        </p:txBody>
      </p:sp>
      <p:sp>
        <p:nvSpPr>
          <p:cNvPr id="6" name="Slide Number Placeholder 5"/>
          <p:cNvSpPr>
            <a:spLocks noGrp="1"/>
          </p:cNvSpPr>
          <p:nvPr>
            <p:ph type="sldNum" sz="quarter" idx="12"/>
          </p:nvPr>
        </p:nvSpPr>
        <p:spPr/>
        <p:txBody>
          <a:bodyPr/>
          <a:lstStyle/>
          <a:p>
            <a:fld id="{6112C14F-654A-48BF-A324-8B07BD5B5F7F}" type="slidenum">
              <a:rPr lang="lv-LV" smtClean="0"/>
              <a:t>16</a:t>
            </a:fld>
            <a:endParaRPr lang="lv-LV"/>
          </a:p>
        </p:txBody>
      </p:sp>
      <p:sp>
        <p:nvSpPr>
          <p:cNvPr id="5" name="Footer Placeholder 4"/>
          <p:cNvSpPr>
            <a:spLocks noGrp="1"/>
          </p:cNvSpPr>
          <p:nvPr>
            <p:ph type="ftr" sz="quarter" idx="11"/>
          </p:nvPr>
        </p:nvSpPr>
        <p:spPr>
          <a:xfrm>
            <a:off x="3938337" y="6356350"/>
            <a:ext cx="6432884" cy="365125"/>
          </a:xfrm>
        </p:spPr>
        <p:txBody>
          <a:bodyPr/>
          <a:lstStyle/>
          <a:p>
            <a:r>
              <a:rPr lang="lv-LV" dirty="0" smtClean="0"/>
              <a:t>4th </a:t>
            </a:r>
            <a:r>
              <a:rPr lang="lv-LV" dirty="0" err="1" smtClean="0"/>
              <a:t>meeting</a:t>
            </a:r>
            <a:r>
              <a:rPr lang="lv-LV" dirty="0" smtClean="0"/>
              <a:t> </a:t>
            </a:r>
            <a:r>
              <a:rPr lang="lv-LV" dirty="0" err="1" smtClean="0"/>
              <a:t>of</a:t>
            </a:r>
            <a:r>
              <a:rPr lang="lv-LV" dirty="0" smtClean="0"/>
              <a:t> </a:t>
            </a:r>
            <a:r>
              <a:rPr lang="lv-LV" dirty="0" err="1" smtClean="0"/>
              <a:t>Baltic-Nordic</a:t>
            </a:r>
            <a:r>
              <a:rPr lang="lv-LV" dirty="0" smtClean="0"/>
              <a:t> </a:t>
            </a:r>
            <a:r>
              <a:rPr lang="lv-LV" dirty="0" err="1" smtClean="0"/>
              <a:t>independent</a:t>
            </a:r>
            <a:r>
              <a:rPr lang="lv-LV" dirty="0" smtClean="0"/>
              <a:t> </a:t>
            </a:r>
            <a:r>
              <a:rPr lang="lv-LV" dirty="0" err="1" smtClean="0"/>
              <a:t>fiscal</a:t>
            </a:r>
            <a:r>
              <a:rPr lang="lv-LV" dirty="0" smtClean="0"/>
              <a:t> </a:t>
            </a:r>
            <a:r>
              <a:rPr lang="lv-LV" dirty="0" err="1" smtClean="0"/>
              <a:t>institutions</a:t>
            </a:r>
            <a:endParaRPr lang="lv-LV" dirty="0"/>
          </a:p>
        </p:txBody>
      </p:sp>
      <p:sp>
        <p:nvSpPr>
          <p:cNvPr id="7" name="Date Placeholder 3"/>
          <p:cNvSpPr>
            <a:spLocks noGrp="1"/>
          </p:cNvSpPr>
          <p:nvPr>
            <p:ph type="dt" sz="half" idx="10"/>
          </p:nvPr>
        </p:nvSpPr>
        <p:spPr>
          <a:xfrm>
            <a:off x="2189747" y="6356350"/>
            <a:ext cx="1499937" cy="365125"/>
          </a:xfrm>
        </p:spPr>
        <p:txBody>
          <a:bodyPr/>
          <a:lstStyle/>
          <a:p>
            <a:r>
              <a:rPr lang="lv-LV" dirty="0" smtClean="0"/>
              <a:t>11.06.2018</a:t>
            </a:r>
            <a:endParaRPr lang="lv-LV" dirty="0"/>
          </a:p>
        </p:txBody>
      </p:sp>
    </p:spTree>
    <p:extLst>
      <p:ext uri="{BB962C8B-B14F-4D97-AF65-F5344CB8AC3E}">
        <p14:creationId xmlns:p14="http://schemas.microsoft.com/office/powerpoint/2010/main" val="50721479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err="1" smtClean="0">
                <a:latin typeface="+mn-lt"/>
                <a:cs typeface="Times New Roman" panose="02020603050405020304" pitchFamily="18" charset="0"/>
              </a:rPr>
              <a:t>Portugal</a:t>
            </a:r>
            <a:r>
              <a:rPr lang="lv-LV" dirty="0" smtClean="0">
                <a:latin typeface="+mn-lt"/>
                <a:cs typeface="Times New Roman" panose="02020603050405020304" pitchFamily="18" charset="0"/>
              </a:rPr>
              <a:t>							(1/2)</a:t>
            </a:r>
            <a:endParaRPr lang="lv-LV" dirty="0">
              <a:latin typeface="+mn-lt"/>
              <a:cs typeface="Times New Roman" panose="02020603050405020304" pitchFamily="18" charset="0"/>
            </a:endParaRPr>
          </a:p>
        </p:txBody>
      </p:sp>
      <p:sp>
        <p:nvSpPr>
          <p:cNvPr id="3" name="Content Placeholder 2"/>
          <p:cNvSpPr>
            <a:spLocks noGrp="1"/>
          </p:cNvSpPr>
          <p:nvPr>
            <p:ph idx="1"/>
          </p:nvPr>
        </p:nvSpPr>
        <p:spPr/>
        <p:txBody>
          <a:bodyPr>
            <a:normAutofit lnSpcReduction="10000"/>
          </a:bodyPr>
          <a:lstStyle/>
          <a:p>
            <a:pPr algn="just"/>
            <a:r>
              <a:rPr lang="en-US" dirty="0">
                <a:cs typeface="Times New Roman" panose="02020603050405020304" pitchFamily="18" charset="0"/>
              </a:rPr>
              <a:t>Portugal is very </a:t>
            </a:r>
            <a:r>
              <a:rPr lang="en-US" b="1" dirty="0">
                <a:cs typeface="Times New Roman" panose="02020603050405020304" pitchFamily="18" charset="0"/>
              </a:rPr>
              <a:t>active in the use of PPP projects</a:t>
            </a:r>
            <a:r>
              <a:rPr lang="en-US" dirty="0">
                <a:cs typeface="Times New Roman" panose="02020603050405020304" pitchFamily="18" charset="0"/>
              </a:rPr>
              <a:t>. 44 PPP projects have been completed between 1995 and </a:t>
            </a:r>
            <a:r>
              <a:rPr lang="en-US" dirty="0" smtClean="0">
                <a:cs typeface="Times New Roman" panose="02020603050405020304" pitchFamily="18" charset="0"/>
              </a:rPr>
              <a:t>2011. </a:t>
            </a:r>
            <a:r>
              <a:rPr lang="lv-LV" dirty="0">
                <a:cs typeface="Times New Roman" panose="02020603050405020304" pitchFamily="18" charset="0"/>
              </a:rPr>
              <a:t>O</a:t>
            </a:r>
            <a:r>
              <a:rPr lang="en-US" dirty="0" smtClean="0">
                <a:cs typeface="Times New Roman" panose="02020603050405020304" pitchFamily="18" charset="0"/>
              </a:rPr>
              <a:t>ne </a:t>
            </a:r>
            <a:r>
              <a:rPr lang="en-US" dirty="0">
                <a:cs typeface="Times New Roman" panose="02020603050405020304" pitchFamily="18" charset="0"/>
              </a:rPr>
              <a:t>project is </a:t>
            </a:r>
            <a:r>
              <a:rPr lang="en-US" dirty="0" smtClean="0">
                <a:cs typeface="Times New Roman" panose="02020603050405020304" pitchFamily="18" charset="0"/>
              </a:rPr>
              <a:t>completed</a:t>
            </a:r>
            <a:r>
              <a:rPr lang="lv-LV" dirty="0" smtClean="0">
                <a:cs typeface="Times New Roman" panose="02020603050405020304" pitchFamily="18" charset="0"/>
              </a:rPr>
              <a:t> after 2011</a:t>
            </a:r>
            <a:r>
              <a:rPr lang="en-US" dirty="0" smtClean="0">
                <a:cs typeface="Times New Roman" panose="02020603050405020304" pitchFamily="18" charset="0"/>
              </a:rPr>
              <a:t>.</a:t>
            </a:r>
            <a:endParaRPr lang="lv-LV" dirty="0" smtClean="0">
              <a:cs typeface="Times New Roman" panose="02020603050405020304" pitchFamily="18" charset="0"/>
            </a:endParaRPr>
          </a:p>
          <a:p>
            <a:pPr algn="just"/>
            <a:r>
              <a:rPr lang="en-US" dirty="0">
                <a:cs typeface="Times New Roman" panose="02020603050405020304" pitchFamily="18" charset="0"/>
              </a:rPr>
              <a:t>As a consequence of the sovereign debt crisis in 2011 and with the help of the EU and the IMF, the Portuguese government had to implement the austerity program</a:t>
            </a:r>
            <a:r>
              <a:rPr lang="lv-LV" dirty="0" smtClean="0">
                <a:cs typeface="Times New Roman" panose="02020603050405020304" pitchFamily="18" charset="0"/>
              </a:rPr>
              <a:t>. </a:t>
            </a:r>
          </a:p>
          <a:p>
            <a:pPr algn="just"/>
            <a:r>
              <a:rPr lang="en-US" b="1" dirty="0">
                <a:cs typeface="Times New Roman" panose="02020603050405020304" pitchFamily="18" charset="0"/>
              </a:rPr>
              <a:t>Traditionally, in Portugal, concession agreements are typical</a:t>
            </a:r>
            <a:r>
              <a:rPr lang="lv-LV" b="1" dirty="0" smtClean="0">
                <a:cs typeface="Times New Roman" panose="02020603050405020304" pitchFamily="18" charset="0"/>
              </a:rPr>
              <a:t>.</a:t>
            </a:r>
          </a:p>
          <a:p>
            <a:pPr algn="just"/>
            <a:r>
              <a:rPr lang="en-US" b="1" dirty="0">
                <a:cs typeface="Times New Roman" panose="02020603050405020304" pitchFamily="18" charset="0"/>
              </a:rPr>
              <a:t>The risks of the project must be shared </a:t>
            </a:r>
            <a:r>
              <a:rPr lang="en-US" dirty="0">
                <a:cs typeface="Times New Roman" panose="02020603050405020304" pitchFamily="18" charset="0"/>
              </a:rPr>
              <a:t>between the private and the public partner, according to the parties' ability to manage the risk and indicate the effective and significant transfer of risk to the private partner</a:t>
            </a:r>
            <a:r>
              <a:rPr lang="lv-LV" dirty="0" smtClean="0">
                <a:cs typeface="Times New Roman" panose="02020603050405020304" pitchFamily="18" charset="0"/>
              </a:rPr>
              <a:t>. </a:t>
            </a:r>
            <a:endParaRPr lang="lv-LV" dirty="0">
              <a:cs typeface="Times New Roman" panose="02020603050405020304" pitchFamily="18" charset="0"/>
            </a:endParaRPr>
          </a:p>
          <a:p>
            <a:pPr algn="just"/>
            <a:endParaRPr lang="lv-LV" dirty="0"/>
          </a:p>
          <a:p>
            <a:pPr algn="just"/>
            <a:endParaRPr lang="lv-LV" dirty="0" smtClean="0">
              <a:cs typeface="Times New Roman" panose="02020603050405020304" pitchFamily="18" charset="0"/>
            </a:endParaRPr>
          </a:p>
          <a:p>
            <a:endParaRPr lang="lv-LV" dirty="0"/>
          </a:p>
          <a:p>
            <a:endParaRPr lang="lv-LV" dirty="0"/>
          </a:p>
        </p:txBody>
      </p:sp>
      <p:sp>
        <p:nvSpPr>
          <p:cNvPr id="6" name="Slide Number Placeholder 5"/>
          <p:cNvSpPr>
            <a:spLocks noGrp="1"/>
          </p:cNvSpPr>
          <p:nvPr>
            <p:ph type="sldNum" sz="quarter" idx="12"/>
          </p:nvPr>
        </p:nvSpPr>
        <p:spPr/>
        <p:txBody>
          <a:bodyPr/>
          <a:lstStyle/>
          <a:p>
            <a:fld id="{6112C14F-654A-48BF-A324-8B07BD5B5F7F}" type="slidenum">
              <a:rPr lang="lv-LV" smtClean="0"/>
              <a:t>17</a:t>
            </a:fld>
            <a:endParaRPr lang="lv-LV"/>
          </a:p>
        </p:txBody>
      </p:sp>
      <p:sp>
        <p:nvSpPr>
          <p:cNvPr id="5" name="Footer Placeholder 4"/>
          <p:cNvSpPr>
            <a:spLocks noGrp="1"/>
          </p:cNvSpPr>
          <p:nvPr>
            <p:ph type="ftr" sz="quarter" idx="11"/>
          </p:nvPr>
        </p:nvSpPr>
        <p:spPr>
          <a:xfrm>
            <a:off x="3938337" y="6356350"/>
            <a:ext cx="6432884" cy="365125"/>
          </a:xfrm>
        </p:spPr>
        <p:txBody>
          <a:bodyPr/>
          <a:lstStyle/>
          <a:p>
            <a:r>
              <a:rPr lang="lv-LV" dirty="0" smtClean="0"/>
              <a:t>4th </a:t>
            </a:r>
            <a:r>
              <a:rPr lang="lv-LV" dirty="0" err="1" smtClean="0"/>
              <a:t>meeting</a:t>
            </a:r>
            <a:r>
              <a:rPr lang="lv-LV" dirty="0" smtClean="0"/>
              <a:t> </a:t>
            </a:r>
            <a:r>
              <a:rPr lang="lv-LV" dirty="0" err="1" smtClean="0"/>
              <a:t>of</a:t>
            </a:r>
            <a:r>
              <a:rPr lang="lv-LV" dirty="0" smtClean="0"/>
              <a:t> </a:t>
            </a:r>
            <a:r>
              <a:rPr lang="lv-LV" dirty="0" err="1" smtClean="0"/>
              <a:t>Baltic-Nordic</a:t>
            </a:r>
            <a:r>
              <a:rPr lang="lv-LV" dirty="0" smtClean="0"/>
              <a:t> </a:t>
            </a:r>
            <a:r>
              <a:rPr lang="lv-LV" dirty="0" err="1" smtClean="0"/>
              <a:t>independent</a:t>
            </a:r>
            <a:r>
              <a:rPr lang="lv-LV" dirty="0" smtClean="0"/>
              <a:t> </a:t>
            </a:r>
            <a:r>
              <a:rPr lang="lv-LV" dirty="0" err="1" smtClean="0"/>
              <a:t>fiscal</a:t>
            </a:r>
            <a:r>
              <a:rPr lang="lv-LV" dirty="0" smtClean="0"/>
              <a:t> </a:t>
            </a:r>
            <a:r>
              <a:rPr lang="lv-LV" dirty="0" err="1" smtClean="0"/>
              <a:t>institutions</a:t>
            </a:r>
            <a:endParaRPr lang="lv-LV" dirty="0"/>
          </a:p>
        </p:txBody>
      </p:sp>
      <p:sp>
        <p:nvSpPr>
          <p:cNvPr id="7" name="Date Placeholder 3"/>
          <p:cNvSpPr>
            <a:spLocks noGrp="1"/>
          </p:cNvSpPr>
          <p:nvPr>
            <p:ph type="dt" sz="half" idx="10"/>
          </p:nvPr>
        </p:nvSpPr>
        <p:spPr>
          <a:xfrm>
            <a:off x="2189747" y="6356350"/>
            <a:ext cx="1499937" cy="365125"/>
          </a:xfrm>
        </p:spPr>
        <p:txBody>
          <a:bodyPr/>
          <a:lstStyle/>
          <a:p>
            <a:r>
              <a:rPr lang="lv-LV" dirty="0" smtClean="0"/>
              <a:t>11.06.2018</a:t>
            </a:r>
            <a:endParaRPr lang="lv-LV" dirty="0"/>
          </a:p>
        </p:txBody>
      </p:sp>
    </p:spTree>
    <p:extLst>
      <p:ext uri="{BB962C8B-B14F-4D97-AF65-F5344CB8AC3E}">
        <p14:creationId xmlns:p14="http://schemas.microsoft.com/office/powerpoint/2010/main" val="251825533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err="1" smtClean="0">
                <a:latin typeface="+mn-lt"/>
                <a:cs typeface="Times New Roman" panose="02020603050405020304" pitchFamily="18" charset="0"/>
              </a:rPr>
              <a:t>Portugal</a:t>
            </a:r>
            <a:r>
              <a:rPr lang="lv-LV" dirty="0" smtClean="0">
                <a:latin typeface="+mn-lt"/>
                <a:cs typeface="Times New Roman" panose="02020603050405020304" pitchFamily="18" charset="0"/>
              </a:rPr>
              <a:t>							(2/2)</a:t>
            </a:r>
            <a:endParaRPr lang="lv-LV" dirty="0">
              <a:latin typeface="+mn-lt"/>
              <a:cs typeface="Times New Roman" panose="02020603050405020304" pitchFamily="18" charset="0"/>
            </a:endParaRPr>
          </a:p>
        </p:txBody>
      </p:sp>
      <p:sp>
        <p:nvSpPr>
          <p:cNvPr id="3" name="Content Placeholder 2"/>
          <p:cNvSpPr>
            <a:spLocks noGrp="1"/>
          </p:cNvSpPr>
          <p:nvPr>
            <p:ph idx="1"/>
          </p:nvPr>
        </p:nvSpPr>
        <p:spPr/>
        <p:txBody>
          <a:bodyPr>
            <a:normAutofit lnSpcReduction="10000"/>
          </a:bodyPr>
          <a:lstStyle/>
          <a:p>
            <a:pPr marL="0" indent="0" algn="just">
              <a:buNone/>
            </a:pPr>
            <a:r>
              <a:rPr lang="en-US" sz="3000" dirty="0">
                <a:cs typeface="Times New Roman" panose="02020603050405020304" pitchFamily="18" charset="0"/>
              </a:rPr>
              <a:t>Recently, in Portugal, one PPP concession contract was considered by arbitration (as an out-of-court dispute resolution mechanism). </a:t>
            </a:r>
            <a:r>
              <a:rPr lang="en-US" sz="3000" b="1" dirty="0">
                <a:cs typeface="Times New Roman" panose="02020603050405020304" pitchFamily="18" charset="0"/>
              </a:rPr>
              <a:t>In 2016, the Portuguese government ordered to pay a significant amount in accordance with the concessionaire's request</a:t>
            </a:r>
            <a:r>
              <a:rPr lang="en-US" sz="3000" dirty="0">
                <a:cs typeface="Times New Roman" panose="02020603050405020304" pitchFamily="18" charset="0"/>
              </a:rPr>
              <a:t> in accordance with the financial balancing mechanism</a:t>
            </a:r>
            <a:r>
              <a:rPr lang="en-US" sz="3000" dirty="0" smtClean="0">
                <a:cs typeface="Times New Roman" panose="02020603050405020304" pitchFamily="18" charset="0"/>
              </a:rPr>
              <a:t>.</a:t>
            </a:r>
            <a:r>
              <a:rPr lang="lv-LV" sz="3000" dirty="0" smtClean="0">
                <a:cs typeface="Times New Roman" panose="02020603050405020304" pitchFamily="18" charset="0"/>
              </a:rPr>
              <a:t> </a:t>
            </a:r>
            <a:r>
              <a:rPr lang="en-US" sz="3000" dirty="0">
                <a:cs typeface="Times New Roman" panose="02020603050405020304" pitchFamily="18" charset="0"/>
              </a:rPr>
              <a:t>This imbalance in the financial balance led to specific amendments to the laws that directly affected the particular project. Real fees were set for the specific road infrastructure (SCUT) project, which resulted in a fall in revenue.</a:t>
            </a:r>
            <a:endParaRPr lang="lv-LV" sz="3000" dirty="0">
              <a:cs typeface="Times New Roman" panose="02020603050405020304" pitchFamily="18" charset="0"/>
            </a:endParaRPr>
          </a:p>
          <a:p>
            <a:endParaRPr lang="lv-LV" dirty="0"/>
          </a:p>
        </p:txBody>
      </p:sp>
      <p:sp>
        <p:nvSpPr>
          <p:cNvPr id="6" name="Slide Number Placeholder 5"/>
          <p:cNvSpPr>
            <a:spLocks noGrp="1"/>
          </p:cNvSpPr>
          <p:nvPr>
            <p:ph type="sldNum" sz="quarter" idx="12"/>
          </p:nvPr>
        </p:nvSpPr>
        <p:spPr/>
        <p:txBody>
          <a:bodyPr/>
          <a:lstStyle/>
          <a:p>
            <a:fld id="{6112C14F-654A-48BF-A324-8B07BD5B5F7F}" type="slidenum">
              <a:rPr lang="lv-LV" smtClean="0"/>
              <a:t>18</a:t>
            </a:fld>
            <a:endParaRPr lang="lv-LV"/>
          </a:p>
        </p:txBody>
      </p:sp>
      <p:sp>
        <p:nvSpPr>
          <p:cNvPr id="5" name="Footer Placeholder 4"/>
          <p:cNvSpPr>
            <a:spLocks noGrp="1"/>
          </p:cNvSpPr>
          <p:nvPr>
            <p:ph type="ftr" sz="quarter" idx="11"/>
          </p:nvPr>
        </p:nvSpPr>
        <p:spPr>
          <a:xfrm>
            <a:off x="3938337" y="6356350"/>
            <a:ext cx="6432884" cy="365125"/>
          </a:xfrm>
        </p:spPr>
        <p:txBody>
          <a:bodyPr/>
          <a:lstStyle/>
          <a:p>
            <a:r>
              <a:rPr lang="lv-LV" dirty="0" smtClean="0"/>
              <a:t>4th </a:t>
            </a:r>
            <a:r>
              <a:rPr lang="lv-LV" dirty="0" err="1" smtClean="0"/>
              <a:t>meeting</a:t>
            </a:r>
            <a:r>
              <a:rPr lang="lv-LV" dirty="0" smtClean="0"/>
              <a:t> </a:t>
            </a:r>
            <a:r>
              <a:rPr lang="lv-LV" dirty="0" err="1" smtClean="0"/>
              <a:t>of</a:t>
            </a:r>
            <a:r>
              <a:rPr lang="lv-LV" dirty="0" smtClean="0"/>
              <a:t> </a:t>
            </a:r>
            <a:r>
              <a:rPr lang="lv-LV" dirty="0" err="1" smtClean="0"/>
              <a:t>Baltic-Nordic</a:t>
            </a:r>
            <a:r>
              <a:rPr lang="lv-LV" dirty="0" smtClean="0"/>
              <a:t> </a:t>
            </a:r>
            <a:r>
              <a:rPr lang="lv-LV" dirty="0" err="1" smtClean="0"/>
              <a:t>independent</a:t>
            </a:r>
            <a:r>
              <a:rPr lang="lv-LV" dirty="0" smtClean="0"/>
              <a:t> </a:t>
            </a:r>
            <a:r>
              <a:rPr lang="lv-LV" dirty="0" err="1" smtClean="0"/>
              <a:t>fiscal</a:t>
            </a:r>
            <a:r>
              <a:rPr lang="lv-LV" dirty="0" smtClean="0"/>
              <a:t> </a:t>
            </a:r>
            <a:r>
              <a:rPr lang="lv-LV" dirty="0" err="1" smtClean="0"/>
              <a:t>institutions</a:t>
            </a:r>
            <a:endParaRPr lang="lv-LV" dirty="0"/>
          </a:p>
        </p:txBody>
      </p:sp>
      <p:sp>
        <p:nvSpPr>
          <p:cNvPr id="7" name="Date Placeholder 3"/>
          <p:cNvSpPr>
            <a:spLocks noGrp="1"/>
          </p:cNvSpPr>
          <p:nvPr>
            <p:ph type="dt" sz="half" idx="10"/>
          </p:nvPr>
        </p:nvSpPr>
        <p:spPr>
          <a:xfrm>
            <a:off x="2189747" y="6356350"/>
            <a:ext cx="1499937" cy="365125"/>
          </a:xfrm>
        </p:spPr>
        <p:txBody>
          <a:bodyPr/>
          <a:lstStyle/>
          <a:p>
            <a:r>
              <a:rPr lang="lv-LV" dirty="0" smtClean="0"/>
              <a:t>11.06.2018</a:t>
            </a:r>
            <a:endParaRPr lang="lv-LV" dirty="0"/>
          </a:p>
        </p:txBody>
      </p:sp>
    </p:spTree>
    <p:extLst>
      <p:ext uri="{BB962C8B-B14F-4D97-AF65-F5344CB8AC3E}">
        <p14:creationId xmlns:p14="http://schemas.microsoft.com/office/powerpoint/2010/main" val="120655904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2189747" y="365125"/>
            <a:ext cx="9659746" cy="1019175"/>
          </a:xfrm>
        </p:spPr>
        <p:txBody>
          <a:bodyPr>
            <a:noAutofit/>
          </a:bodyPr>
          <a:lstStyle/>
          <a:p>
            <a:r>
              <a:rPr lang="en-US" sz="3200" dirty="0">
                <a:latin typeface="+mn-lt"/>
                <a:cs typeface="Times New Roman" panose="02020603050405020304" pitchFamily="18" charset="0"/>
              </a:rPr>
              <a:t>Changes in Portugal </a:t>
            </a:r>
            <a:r>
              <a:rPr lang="lv-LV" sz="3200" dirty="0" smtClean="0">
                <a:latin typeface="+mn-lt"/>
                <a:cs typeface="Times New Roman" panose="02020603050405020304" pitchFamily="18" charset="0"/>
              </a:rPr>
              <a:t>A</a:t>
            </a:r>
            <a:r>
              <a:rPr lang="en-US" sz="3200" dirty="0" err="1" smtClean="0">
                <a:latin typeface="+mn-lt"/>
                <a:cs typeface="Times New Roman" panose="02020603050405020304" pitchFamily="18" charset="0"/>
              </a:rPr>
              <a:t>fter</a:t>
            </a:r>
            <a:r>
              <a:rPr lang="en-US" sz="3200" dirty="0" smtClean="0">
                <a:latin typeface="+mn-lt"/>
                <a:cs typeface="Times New Roman" panose="02020603050405020304" pitchFamily="18" charset="0"/>
              </a:rPr>
              <a:t> </a:t>
            </a:r>
            <a:r>
              <a:rPr lang="lv-LV" sz="3200" dirty="0">
                <a:latin typeface="+mn-lt"/>
                <a:cs typeface="Times New Roman" panose="02020603050405020304" pitchFamily="18" charset="0"/>
              </a:rPr>
              <a:t>U</a:t>
            </a:r>
            <a:r>
              <a:rPr lang="en-US" sz="3200" dirty="0" err="1" smtClean="0">
                <a:latin typeface="+mn-lt"/>
                <a:cs typeface="Times New Roman" panose="02020603050405020304" pitchFamily="18" charset="0"/>
              </a:rPr>
              <a:t>nsuccessful</a:t>
            </a:r>
            <a:r>
              <a:rPr lang="en-US" sz="3200" dirty="0" smtClean="0">
                <a:latin typeface="+mn-lt"/>
                <a:cs typeface="Times New Roman" panose="02020603050405020304" pitchFamily="18" charset="0"/>
              </a:rPr>
              <a:t> </a:t>
            </a:r>
            <a:r>
              <a:rPr lang="lv-LV" sz="3200" dirty="0">
                <a:latin typeface="+mn-lt"/>
                <a:cs typeface="Times New Roman" panose="02020603050405020304" pitchFamily="18" charset="0"/>
              </a:rPr>
              <a:t>P</a:t>
            </a:r>
            <a:r>
              <a:rPr lang="en-US" sz="3200" dirty="0" err="1" smtClean="0">
                <a:latin typeface="+mn-lt"/>
                <a:cs typeface="Times New Roman" panose="02020603050405020304" pitchFamily="18" charset="0"/>
              </a:rPr>
              <a:t>rojects</a:t>
            </a:r>
            <a:r>
              <a:rPr lang="lv-LV" sz="3200" dirty="0" smtClean="0">
                <a:latin typeface="+mn-lt"/>
                <a:cs typeface="Times New Roman" panose="02020603050405020304" pitchFamily="18" charset="0"/>
              </a:rPr>
              <a:t>	 (1/2)</a:t>
            </a:r>
            <a:endParaRPr lang="lv-LV" sz="3200" dirty="0">
              <a:latin typeface="+mn-lt"/>
              <a:cs typeface="Times New Roman" panose="02020603050405020304" pitchFamily="18" charset="0"/>
            </a:endParaRPr>
          </a:p>
        </p:txBody>
      </p:sp>
      <p:sp>
        <p:nvSpPr>
          <p:cNvPr id="3" name="Content Placeholder 2"/>
          <p:cNvSpPr>
            <a:spLocks noGrp="1"/>
          </p:cNvSpPr>
          <p:nvPr>
            <p:ph idx="1"/>
          </p:nvPr>
        </p:nvSpPr>
        <p:spPr>
          <a:xfrm>
            <a:off x="1178351" y="1604211"/>
            <a:ext cx="10175449" cy="4572752"/>
          </a:xfrm>
        </p:spPr>
        <p:txBody>
          <a:bodyPr>
            <a:normAutofit/>
          </a:bodyPr>
          <a:lstStyle/>
          <a:p>
            <a:pPr marL="0" indent="0" algn="just">
              <a:buNone/>
            </a:pPr>
            <a:r>
              <a:rPr lang="en-US" b="1" dirty="0">
                <a:cs typeface="Times New Roman" panose="02020603050405020304" pitchFamily="18" charset="0"/>
              </a:rPr>
              <a:t>A new PPP law has been developed </a:t>
            </a:r>
            <a:r>
              <a:rPr lang="en-US" dirty="0">
                <a:cs typeface="Times New Roman" panose="02020603050405020304" pitchFamily="18" charset="0"/>
              </a:rPr>
              <a:t>and introduced </a:t>
            </a:r>
            <a:r>
              <a:rPr lang="en-US" dirty="0" smtClean="0">
                <a:cs typeface="Times New Roman" panose="02020603050405020304" pitchFamily="18" charset="0"/>
              </a:rPr>
              <a:t>providing a </a:t>
            </a:r>
            <a:r>
              <a:rPr lang="en-US" dirty="0">
                <a:cs typeface="Times New Roman" panose="02020603050405020304" pitchFamily="18" charset="0"/>
              </a:rPr>
              <a:t>three-stage PPP project </a:t>
            </a:r>
            <a:r>
              <a:rPr lang="en-US" dirty="0" smtClean="0">
                <a:cs typeface="Times New Roman" panose="02020603050405020304" pitchFamily="18" charset="0"/>
              </a:rPr>
              <a:t>cycle</a:t>
            </a:r>
            <a:r>
              <a:rPr lang="lv-LV" dirty="0" smtClean="0">
                <a:cs typeface="Times New Roman" panose="02020603050405020304" pitchFamily="18" charset="0"/>
              </a:rPr>
              <a:t>:</a:t>
            </a:r>
            <a:endParaRPr lang="lv-LV" dirty="0">
              <a:cs typeface="Times New Roman" panose="02020603050405020304" pitchFamily="18" charset="0"/>
            </a:endParaRPr>
          </a:p>
          <a:p>
            <a:pPr marL="1089025" lvl="0" indent="-457200" algn="just"/>
            <a:r>
              <a:rPr lang="lv-LV" dirty="0" err="1" smtClean="0">
                <a:cs typeface="Times New Roman" panose="02020603050405020304" pitchFamily="18" charset="0"/>
              </a:rPr>
              <a:t>Identification</a:t>
            </a:r>
            <a:r>
              <a:rPr lang="lv-LV" dirty="0" smtClean="0">
                <a:cs typeface="Times New Roman" panose="02020603050405020304" pitchFamily="18" charset="0"/>
              </a:rPr>
              <a:t>/</a:t>
            </a:r>
            <a:r>
              <a:rPr lang="lv-LV" dirty="0" err="1" smtClean="0">
                <a:cs typeface="Times New Roman" panose="02020603050405020304" pitchFamily="18" charset="0"/>
              </a:rPr>
              <a:t>Preparation</a:t>
            </a:r>
            <a:r>
              <a:rPr lang="lv-LV" dirty="0" smtClean="0">
                <a:cs typeface="Times New Roman" panose="02020603050405020304" pitchFamily="18" charset="0"/>
              </a:rPr>
              <a:t> </a:t>
            </a:r>
            <a:r>
              <a:rPr lang="lv-LV" dirty="0" err="1" smtClean="0">
                <a:cs typeface="Times New Roman" panose="02020603050405020304" pitchFamily="18" charset="0"/>
              </a:rPr>
              <a:t>level</a:t>
            </a:r>
            <a:r>
              <a:rPr lang="lv-LV" dirty="0" smtClean="0">
                <a:cs typeface="Times New Roman" panose="02020603050405020304" pitchFamily="18" charset="0"/>
              </a:rPr>
              <a:t>;</a:t>
            </a:r>
            <a:endParaRPr lang="lv-LV" dirty="0">
              <a:cs typeface="Times New Roman" panose="02020603050405020304" pitchFamily="18" charset="0"/>
            </a:endParaRPr>
          </a:p>
          <a:p>
            <a:pPr marL="1089025" lvl="0" indent="-457200" algn="just"/>
            <a:r>
              <a:rPr lang="lv-LV" dirty="0" err="1">
                <a:cs typeface="Times New Roman" panose="02020603050405020304" pitchFamily="18" charset="0"/>
              </a:rPr>
              <a:t>Procurement</a:t>
            </a:r>
            <a:r>
              <a:rPr lang="lv-LV" dirty="0">
                <a:cs typeface="Times New Roman" panose="02020603050405020304" pitchFamily="18" charset="0"/>
              </a:rPr>
              <a:t> </a:t>
            </a:r>
            <a:r>
              <a:rPr lang="lv-LV" dirty="0" err="1">
                <a:cs typeface="Times New Roman" panose="02020603050405020304" pitchFamily="18" charset="0"/>
              </a:rPr>
              <a:t>level</a:t>
            </a:r>
            <a:r>
              <a:rPr lang="lv-LV" dirty="0">
                <a:cs typeface="Times New Roman" panose="02020603050405020304" pitchFamily="18" charset="0"/>
              </a:rPr>
              <a:t>;</a:t>
            </a:r>
          </a:p>
          <a:p>
            <a:pPr marL="1089025" lvl="0" indent="-457200" algn="just"/>
            <a:r>
              <a:rPr lang="lv-LV" dirty="0" err="1" smtClean="0">
                <a:cs typeface="Times New Roman" panose="02020603050405020304" pitchFamily="18" charset="0"/>
              </a:rPr>
              <a:t>Implementation</a:t>
            </a:r>
            <a:r>
              <a:rPr lang="lv-LV" dirty="0" smtClean="0">
                <a:cs typeface="Times New Roman" panose="02020603050405020304" pitchFamily="18" charset="0"/>
              </a:rPr>
              <a:t>/monitoring </a:t>
            </a:r>
            <a:r>
              <a:rPr lang="lv-LV" dirty="0" err="1" smtClean="0">
                <a:cs typeface="Times New Roman" panose="02020603050405020304" pitchFamily="18" charset="0"/>
              </a:rPr>
              <a:t>level</a:t>
            </a:r>
            <a:r>
              <a:rPr lang="lv-LV" dirty="0" smtClean="0">
                <a:cs typeface="Times New Roman" panose="02020603050405020304" pitchFamily="18" charset="0"/>
              </a:rPr>
              <a:t>.</a:t>
            </a:r>
            <a:endParaRPr lang="lv-LV" dirty="0">
              <a:cs typeface="Times New Roman" panose="02020603050405020304" pitchFamily="18" charset="0"/>
            </a:endParaRPr>
          </a:p>
          <a:p>
            <a:pPr marL="0" indent="0" algn="just">
              <a:buNone/>
            </a:pPr>
            <a:r>
              <a:rPr lang="en-US" dirty="0" smtClean="0">
                <a:cs typeface="Times New Roman" panose="02020603050405020304" pitchFamily="18" charset="0"/>
              </a:rPr>
              <a:t>An </a:t>
            </a:r>
            <a:r>
              <a:rPr lang="en-US" dirty="0">
                <a:cs typeface="Times New Roman" panose="02020603050405020304" pitchFamily="18" charset="0"/>
              </a:rPr>
              <a:t>UTAP body is established that is responsible for monitoring and, if necessary, the creation of additional negotiating teams.</a:t>
            </a:r>
            <a:r>
              <a:rPr lang="lv-LV" dirty="0" smtClean="0">
                <a:cs typeface="Times New Roman" panose="02020603050405020304" pitchFamily="18" charset="0"/>
              </a:rPr>
              <a:t> </a:t>
            </a:r>
            <a:r>
              <a:rPr lang="en-US" b="1" dirty="0">
                <a:cs typeface="Times New Roman" panose="02020603050405020304" pitchFamily="18" charset="0"/>
              </a:rPr>
              <a:t>UTAP should monitor PPP contracts and projects, in particular with regard to assessing any economic and financial aspects, collecting information and periodic reporting on each project.</a:t>
            </a:r>
            <a:endParaRPr lang="lv-LV" dirty="0">
              <a:cs typeface="Times New Roman" panose="02020603050405020304" pitchFamily="18" charset="0"/>
            </a:endParaRPr>
          </a:p>
          <a:p>
            <a:pPr marL="0" indent="0">
              <a:buNone/>
            </a:pPr>
            <a:endParaRPr lang="lv-LV" dirty="0"/>
          </a:p>
        </p:txBody>
      </p:sp>
      <p:sp>
        <p:nvSpPr>
          <p:cNvPr id="6" name="Slide Number Placeholder 5"/>
          <p:cNvSpPr>
            <a:spLocks noGrp="1"/>
          </p:cNvSpPr>
          <p:nvPr>
            <p:ph type="sldNum" sz="quarter" idx="12"/>
          </p:nvPr>
        </p:nvSpPr>
        <p:spPr/>
        <p:txBody>
          <a:bodyPr/>
          <a:lstStyle/>
          <a:p>
            <a:fld id="{6112C14F-654A-48BF-A324-8B07BD5B5F7F}" type="slidenum">
              <a:rPr lang="lv-LV" smtClean="0"/>
              <a:t>19</a:t>
            </a:fld>
            <a:endParaRPr lang="lv-LV"/>
          </a:p>
        </p:txBody>
      </p:sp>
      <p:sp>
        <p:nvSpPr>
          <p:cNvPr id="5" name="Footer Placeholder 4"/>
          <p:cNvSpPr>
            <a:spLocks noGrp="1"/>
          </p:cNvSpPr>
          <p:nvPr>
            <p:ph type="ftr" sz="quarter" idx="11"/>
          </p:nvPr>
        </p:nvSpPr>
        <p:spPr>
          <a:xfrm>
            <a:off x="3938337" y="6356350"/>
            <a:ext cx="6432884" cy="365125"/>
          </a:xfrm>
        </p:spPr>
        <p:txBody>
          <a:bodyPr/>
          <a:lstStyle/>
          <a:p>
            <a:r>
              <a:rPr lang="lv-LV" dirty="0" smtClean="0"/>
              <a:t>4th </a:t>
            </a:r>
            <a:r>
              <a:rPr lang="lv-LV" dirty="0" err="1" smtClean="0"/>
              <a:t>meeting</a:t>
            </a:r>
            <a:r>
              <a:rPr lang="lv-LV" dirty="0" smtClean="0"/>
              <a:t> </a:t>
            </a:r>
            <a:r>
              <a:rPr lang="lv-LV" dirty="0" err="1" smtClean="0"/>
              <a:t>of</a:t>
            </a:r>
            <a:r>
              <a:rPr lang="lv-LV" dirty="0" smtClean="0"/>
              <a:t> </a:t>
            </a:r>
            <a:r>
              <a:rPr lang="lv-LV" dirty="0" err="1" smtClean="0"/>
              <a:t>Baltic-Nordic</a:t>
            </a:r>
            <a:r>
              <a:rPr lang="lv-LV" dirty="0" smtClean="0"/>
              <a:t> </a:t>
            </a:r>
            <a:r>
              <a:rPr lang="lv-LV" dirty="0" err="1" smtClean="0"/>
              <a:t>independent</a:t>
            </a:r>
            <a:r>
              <a:rPr lang="lv-LV" dirty="0" smtClean="0"/>
              <a:t> </a:t>
            </a:r>
            <a:r>
              <a:rPr lang="lv-LV" dirty="0" err="1" smtClean="0"/>
              <a:t>fiscal</a:t>
            </a:r>
            <a:r>
              <a:rPr lang="lv-LV" dirty="0" smtClean="0"/>
              <a:t> </a:t>
            </a:r>
            <a:r>
              <a:rPr lang="lv-LV" dirty="0" err="1" smtClean="0"/>
              <a:t>institutions</a:t>
            </a:r>
            <a:endParaRPr lang="lv-LV" dirty="0"/>
          </a:p>
        </p:txBody>
      </p:sp>
      <p:sp>
        <p:nvSpPr>
          <p:cNvPr id="7" name="Date Placeholder 3"/>
          <p:cNvSpPr>
            <a:spLocks noGrp="1"/>
          </p:cNvSpPr>
          <p:nvPr>
            <p:ph type="dt" sz="half" idx="10"/>
          </p:nvPr>
        </p:nvSpPr>
        <p:spPr>
          <a:xfrm>
            <a:off x="2189747" y="6356350"/>
            <a:ext cx="1499937" cy="365125"/>
          </a:xfrm>
        </p:spPr>
        <p:txBody>
          <a:bodyPr/>
          <a:lstStyle/>
          <a:p>
            <a:r>
              <a:rPr lang="lv-LV" dirty="0" smtClean="0"/>
              <a:t>11.06.2018</a:t>
            </a:r>
            <a:endParaRPr lang="lv-LV" dirty="0"/>
          </a:p>
        </p:txBody>
      </p:sp>
    </p:spTree>
    <p:extLst>
      <p:ext uri="{BB962C8B-B14F-4D97-AF65-F5344CB8AC3E}">
        <p14:creationId xmlns:p14="http://schemas.microsoft.com/office/powerpoint/2010/main" val="159079092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78252" y="129454"/>
            <a:ext cx="9164053" cy="1019175"/>
          </a:xfrm>
        </p:spPr>
        <p:txBody>
          <a:bodyPr/>
          <a:lstStyle/>
          <a:p>
            <a:r>
              <a:rPr lang="lv-LV" dirty="0" err="1" smtClean="0">
                <a:latin typeface="+mn-lt"/>
                <a:cs typeface="Times New Roman" panose="02020603050405020304" pitchFamily="18" charset="0"/>
              </a:rPr>
              <a:t>Theory</a:t>
            </a:r>
            <a:r>
              <a:rPr lang="lv-LV" dirty="0" smtClean="0">
                <a:latin typeface="+mn-lt"/>
                <a:cs typeface="Times New Roman" panose="02020603050405020304" pitchFamily="18" charset="0"/>
              </a:rPr>
              <a:t> of the PPP </a:t>
            </a:r>
            <a:r>
              <a:rPr lang="lv-LV" dirty="0">
                <a:latin typeface="+mn-lt"/>
                <a:cs typeface="Times New Roman" panose="02020603050405020304" pitchFamily="18" charset="0"/>
              </a:rPr>
              <a:t>P</a:t>
            </a:r>
            <a:r>
              <a:rPr lang="lv-LV" dirty="0" smtClean="0">
                <a:latin typeface="+mn-lt"/>
                <a:cs typeface="Times New Roman" panose="02020603050405020304" pitchFamily="18" charset="0"/>
              </a:rPr>
              <a:t>rojects</a:t>
            </a:r>
            <a:endParaRPr lang="lv-LV" dirty="0">
              <a:latin typeface="+mn-lt"/>
              <a:cs typeface="Times New Roman" panose="02020603050405020304" pitchFamily="18" charset="0"/>
            </a:endParaRPr>
          </a:p>
        </p:txBody>
      </p:sp>
      <p:sp>
        <p:nvSpPr>
          <p:cNvPr id="3" name="Content Placeholder 2"/>
          <p:cNvSpPr>
            <a:spLocks noGrp="1"/>
          </p:cNvSpPr>
          <p:nvPr>
            <p:ph idx="1"/>
          </p:nvPr>
        </p:nvSpPr>
        <p:spPr>
          <a:xfrm>
            <a:off x="1576920" y="1351130"/>
            <a:ext cx="10005768" cy="4682661"/>
          </a:xfrm>
        </p:spPr>
        <p:txBody>
          <a:bodyPr>
            <a:normAutofit fontScale="92500" lnSpcReduction="10000"/>
          </a:bodyPr>
          <a:lstStyle/>
          <a:p>
            <a:pPr algn="just"/>
            <a:r>
              <a:rPr lang="en-US" sz="3000" dirty="0">
                <a:cs typeface="Times New Roman" panose="02020603050405020304" pitchFamily="18" charset="0"/>
              </a:rPr>
              <a:t>If </a:t>
            </a:r>
            <a:r>
              <a:rPr lang="lv-LV" sz="3000" dirty="0" smtClean="0">
                <a:cs typeface="Times New Roman" panose="02020603050405020304" pitchFamily="18" charset="0"/>
              </a:rPr>
              <a:t>the </a:t>
            </a:r>
            <a:r>
              <a:rPr lang="en-US" sz="3000" dirty="0" smtClean="0">
                <a:cs typeface="Times New Roman" panose="02020603050405020304" pitchFamily="18" charset="0"/>
              </a:rPr>
              <a:t>PPP </a:t>
            </a:r>
            <a:r>
              <a:rPr lang="en-US" sz="3000" dirty="0">
                <a:cs typeface="Times New Roman" panose="02020603050405020304" pitchFamily="18" charset="0"/>
              </a:rPr>
              <a:t>is used effectively, such a partnership form can make significant savings in terms of developing social </a:t>
            </a:r>
            <a:r>
              <a:rPr lang="en-US" sz="3000" dirty="0" smtClean="0">
                <a:cs typeface="Times New Roman" panose="02020603050405020304" pitchFamily="18" charset="0"/>
              </a:rPr>
              <a:t>infrastructure</a:t>
            </a:r>
            <a:r>
              <a:rPr lang="lv-LV" sz="3000" dirty="0" smtClean="0">
                <a:cs typeface="Times New Roman" panose="02020603050405020304" pitchFamily="18" charset="0"/>
              </a:rPr>
              <a:t>.</a:t>
            </a:r>
          </a:p>
          <a:p>
            <a:pPr algn="just"/>
            <a:r>
              <a:rPr lang="en-US" sz="3000" dirty="0">
                <a:cs typeface="Times New Roman" panose="02020603050405020304" pitchFamily="18" charset="0"/>
              </a:rPr>
              <a:t>In a number of countries, PPPs have been created not for efficiency reasons, but to </a:t>
            </a:r>
            <a:r>
              <a:rPr lang="en-US" sz="3000" b="1" dirty="0">
                <a:cs typeface="Times New Roman" panose="02020603050405020304" pitchFamily="18" charset="0"/>
              </a:rPr>
              <a:t>circumvent budget constraints and postpone fiscal costs</a:t>
            </a:r>
            <a:r>
              <a:rPr lang="en-US" sz="3000" dirty="0">
                <a:cs typeface="Times New Roman" panose="02020603050405020304" pitchFamily="18" charset="0"/>
              </a:rPr>
              <a:t> for infrastructure services. It has led several governments to </a:t>
            </a:r>
            <a:r>
              <a:rPr lang="en-US" sz="3000" b="1" dirty="0">
                <a:cs typeface="Times New Roman" panose="02020603050405020304" pitchFamily="18" charset="0"/>
              </a:rPr>
              <a:t>low-quality and fiscally expensive projects</a:t>
            </a:r>
            <a:r>
              <a:rPr lang="en-US" sz="3000" dirty="0" smtClean="0">
                <a:cs typeface="Times New Roman" panose="02020603050405020304" pitchFamily="18" charset="0"/>
              </a:rPr>
              <a:t>.</a:t>
            </a:r>
            <a:endParaRPr lang="lv-LV" sz="3000" dirty="0" smtClean="0">
              <a:cs typeface="Times New Roman" panose="02020603050405020304" pitchFamily="18" charset="0"/>
            </a:endParaRPr>
          </a:p>
          <a:p>
            <a:pPr algn="just"/>
            <a:r>
              <a:rPr lang="en-US" sz="3000" dirty="0">
                <a:cs typeface="Times New Roman" panose="02020603050405020304" pitchFamily="18" charset="0"/>
              </a:rPr>
              <a:t>The average cost to the government </a:t>
            </a:r>
            <a:r>
              <a:rPr lang="en-US" sz="3000" dirty="0" smtClean="0">
                <a:cs typeface="Times New Roman" panose="02020603050405020304" pitchFamily="18" charset="0"/>
              </a:rPr>
              <a:t>of a failed PPP </a:t>
            </a:r>
            <a:r>
              <a:rPr lang="en-US" sz="3000" dirty="0">
                <a:cs typeface="Times New Roman" panose="02020603050405020304" pitchFamily="18" charset="0"/>
              </a:rPr>
              <a:t>project </a:t>
            </a:r>
            <a:r>
              <a:rPr lang="lv-LV" sz="3000" dirty="0" err="1" smtClean="0">
                <a:cs typeface="Times New Roman" panose="02020603050405020304" pitchFamily="18" charset="0"/>
              </a:rPr>
              <a:t>can</a:t>
            </a:r>
            <a:r>
              <a:rPr lang="en-US" sz="3000" dirty="0" smtClean="0">
                <a:cs typeface="Times New Roman" panose="02020603050405020304" pitchFamily="18" charset="0"/>
              </a:rPr>
              <a:t> </a:t>
            </a:r>
            <a:r>
              <a:rPr lang="en-US" sz="3000" dirty="0">
                <a:cs typeface="Times New Roman" panose="02020603050405020304" pitchFamily="18" charset="0"/>
              </a:rPr>
              <a:t>reach 1% of GDP and in </a:t>
            </a:r>
            <a:r>
              <a:rPr lang="en-US" sz="3000" b="1" dirty="0">
                <a:cs typeface="Times New Roman" panose="02020603050405020304" pitchFamily="18" charset="0"/>
              </a:rPr>
              <a:t>extreme cases even 2% of GDP</a:t>
            </a:r>
            <a:r>
              <a:rPr lang="en-US" sz="3000" dirty="0">
                <a:cs typeface="Times New Roman" panose="02020603050405020304" pitchFamily="18" charset="0"/>
              </a:rPr>
              <a:t>. At the same time, it should be taken into account that the use of PPP projects is only a recent practice with a tendency to increase substantially in recent years and may lead to higher fiscal risks in the future.</a:t>
            </a:r>
            <a:endParaRPr lang="lv-LV" dirty="0"/>
          </a:p>
        </p:txBody>
      </p:sp>
      <p:sp>
        <p:nvSpPr>
          <p:cNvPr id="6" name="Slide Number Placeholder 5"/>
          <p:cNvSpPr>
            <a:spLocks noGrp="1"/>
          </p:cNvSpPr>
          <p:nvPr>
            <p:ph type="sldNum" sz="quarter" idx="12"/>
          </p:nvPr>
        </p:nvSpPr>
        <p:spPr/>
        <p:txBody>
          <a:bodyPr/>
          <a:lstStyle/>
          <a:p>
            <a:fld id="{6112C14F-654A-48BF-A324-8B07BD5B5F7F}" type="slidenum">
              <a:rPr lang="lv-LV" smtClean="0"/>
              <a:t>2</a:t>
            </a:fld>
            <a:endParaRPr lang="lv-LV"/>
          </a:p>
        </p:txBody>
      </p:sp>
      <p:sp>
        <p:nvSpPr>
          <p:cNvPr id="5" name="Footer Placeholder 4"/>
          <p:cNvSpPr>
            <a:spLocks noGrp="1"/>
          </p:cNvSpPr>
          <p:nvPr>
            <p:ph type="ftr" sz="quarter" idx="11"/>
          </p:nvPr>
        </p:nvSpPr>
        <p:spPr>
          <a:xfrm>
            <a:off x="3938337" y="6356350"/>
            <a:ext cx="6432884" cy="365125"/>
          </a:xfrm>
        </p:spPr>
        <p:txBody>
          <a:bodyPr/>
          <a:lstStyle/>
          <a:p>
            <a:r>
              <a:rPr lang="lv-LV" dirty="0" smtClean="0"/>
              <a:t>4th </a:t>
            </a:r>
            <a:r>
              <a:rPr lang="lv-LV" dirty="0" err="1" smtClean="0"/>
              <a:t>meeting</a:t>
            </a:r>
            <a:r>
              <a:rPr lang="lv-LV" dirty="0" smtClean="0"/>
              <a:t> </a:t>
            </a:r>
            <a:r>
              <a:rPr lang="lv-LV" dirty="0" err="1" smtClean="0"/>
              <a:t>of</a:t>
            </a:r>
            <a:r>
              <a:rPr lang="lv-LV" dirty="0" smtClean="0"/>
              <a:t> </a:t>
            </a:r>
            <a:r>
              <a:rPr lang="lv-LV" dirty="0" err="1" smtClean="0"/>
              <a:t>Baltic-Nordic</a:t>
            </a:r>
            <a:r>
              <a:rPr lang="lv-LV" dirty="0" smtClean="0"/>
              <a:t> </a:t>
            </a:r>
            <a:r>
              <a:rPr lang="lv-LV" dirty="0" err="1" smtClean="0"/>
              <a:t>independent</a:t>
            </a:r>
            <a:r>
              <a:rPr lang="lv-LV" dirty="0" smtClean="0"/>
              <a:t> </a:t>
            </a:r>
            <a:r>
              <a:rPr lang="lv-LV" dirty="0" err="1" smtClean="0"/>
              <a:t>fiscal</a:t>
            </a:r>
            <a:r>
              <a:rPr lang="lv-LV" dirty="0" smtClean="0"/>
              <a:t> </a:t>
            </a:r>
            <a:r>
              <a:rPr lang="lv-LV" dirty="0" err="1" smtClean="0"/>
              <a:t>institutions</a:t>
            </a:r>
            <a:endParaRPr lang="lv-LV" dirty="0"/>
          </a:p>
        </p:txBody>
      </p:sp>
      <p:sp>
        <p:nvSpPr>
          <p:cNvPr id="7" name="Date Placeholder 3"/>
          <p:cNvSpPr>
            <a:spLocks noGrp="1"/>
          </p:cNvSpPr>
          <p:nvPr>
            <p:ph type="dt" sz="half" idx="10"/>
          </p:nvPr>
        </p:nvSpPr>
        <p:spPr>
          <a:xfrm>
            <a:off x="2189747" y="6356350"/>
            <a:ext cx="1499937" cy="365125"/>
          </a:xfrm>
        </p:spPr>
        <p:txBody>
          <a:bodyPr/>
          <a:lstStyle/>
          <a:p>
            <a:r>
              <a:rPr lang="lv-LV" dirty="0" smtClean="0"/>
              <a:t>11.06.2018</a:t>
            </a:r>
            <a:endParaRPr lang="lv-LV" dirty="0"/>
          </a:p>
        </p:txBody>
      </p:sp>
    </p:spTree>
    <p:extLst>
      <p:ext uri="{BB962C8B-B14F-4D97-AF65-F5344CB8AC3E}">
        <p14:creationId xmlns:p14="http://schemas.microsoft.com/office/powerpoint/2010/main" val="2836507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2189747" y="365125"/>
            <a:ext cx="9518344" cy="1019175"/>
          </a:xfrm>
        </p:spPr>
        <p:txBody>
          <a:bodyPr>
            <a:noAutofit/>
          </a:bodyPr>
          <a:lstStyle/>
          <a:p>
            <a:r>
              <a:rPr lang="en-US" sz="3200" dirty="0">
                <a:latin typeface="+mn-lt"/>
                <a:cs typeface="Times New Roman" panose="02020603050405020304" pitchFamily="18" charset="0"/>
              </a:rPr>
              <a:t>Changes in Portugal </a:t>
            </a:r>
            <a:r>
              <a:rPr lang="lv-LV" sz="3200" dirty="0" smtClean="0">
                <a:latin typeface="+mn-lt"/>
                <a:cs typeface="Times New Roman" panose="02020603050405020304" pitchFamily="18" charset="0"/>
              </a:rPr>
              <a:t>A</a:t>
            </a:r>
            <a:r>
              <a:rPr lang="en-US" sz="3200" dirty="0" err="1" smtClean="0">
                <a:latin typeface="+mn-lt"/>
                <a:cs typeface="Times New Roman" panose="02020603050405020304" pitchFamily="18" charset="0"/>
              </a:rPr>
              <a:t>fter</a:t>
            </a:r>
            <a:r>
              <a:rPr lang="en-US" sz="3200" dirty="0" smtClean="0">
                <a:latin typeface="+mn-lt"/>
                <a:cs typeface="Times New Roman" panose="02020603050405020304" pitchFamily="18" charset="0"/>
              </a:rPr>
              <a:t> </a:t>
            </a:r>
            <a:r>
              <a:rPr lang="lv-LV" sz="3200" dirty="0">
                <a:latin typeface="+mn-lt"/>
                <a:cs typeface="Times New Roman" panose="02020603050405020304" pitchFamily="18" charset="0"/>
              </a:rPr>
              <a:t>U</a:t>
            </a:r>
            <a:r>
              <a:rPr lang="en-US" sz="3200" dirty="0" err="1" smtClean="0">
                <a:latin typeface="+mn-lt"/>
                <a:cs typeface="Times New Roman" panose="02020603050405020304" pitchFamily="18" charset="0"/>
              </a:rPr>
              <a:t>nsuccessful</a:t>
            </a:r>
            <a:r>
              <a:rPr lang="en-US" sz="3200" dirty="0" smtClean="0">
                <a:latin typeface="+mn-lt"/>
                <a:cs typeface="Times New Roman" panose="02020603050405020304" pitchFamily="18" charset="0"/>
              </a:rPr>
              <a:t> </a:t>
            </a:r>
            <a:r>
              <a:rPr lang="lv-LV" sz="3200" dirty="0">
                <a:latin typeface="+mn-lt"/>
                <a:cs typeface="Times New Roman" panose="02020603050405020304" pitchFamily="18" charset="0"/>
              </a:rPr>
              <a:t>P</a:t>
            </a:r>
            <a:r>
              <a:rPr lang="en-US" sz="3200" dirty="0" err="1" smtClean="0">
                <a:latin typeface="+mn-lt"/>
                <a:cs typeface="Times New Roman" panose="02020603050405020304" pitchFamily="18" charset="0"/>
              </a:rPr>
              <a:t>rojects</a:t>
            </a:r>
            <a:r>
              <a:rPr lang="lv-LV" sz="3200" dirty="0" smtClean="0">
                <a:latin typeface="+mn-lt"/>
                <a:cs typeface="Times New Roman" panose="02020603050405020304" pitchFamily="18" charset="0"/>
              </a:rPr>
              <a:t>	 (2/2)</a:t>
            </a:r>
            <a:endParaRPr lang="lv-LV" sz="3200" dirty="0">
              <a:latin typeface="+mn-lt"/>
              <a:cs typeface="Times New Roman" panose="02020603050405020304" pitchFamily="18" charset="0"/>
            </a:endParaRPr>
          </a:p>
        </p:txBody>
      </p:sp>
      <p:sp>
        <p:nvSpPr>
          <p:cNvPr id="3" name="Content Placeholder 2"/>
          <p:cNvSpPr>
            <a:spLocks noGrp="1"/>
          </p:cNvSpPr>
          <p:nvPr>
            <p:ph idx="1"/>
          </p:nvPr>
        </p:nvSpPr>
        <p:spPr>
          <a:xfrm>
            <a:off x="1894789" y="1604211"/>
            <a:ext cx="9459012" cy="4572752"/>
          </a:xfrm>
        </p:spPr>
        <p:txBody>
          <a:bodyPr/>
          <a:lstStyle/>
          <a:p>
            <a:pPr marL="0" indent="0" algn="just">
              <a:buNone/>
            </a:pPr>
            <a:r>
              <a:rPr lang="en-US" b="1" dirty="0">
                <a:cs typeface="Times New Roman" panose="02020603050405020304" pitchFamily="18" charset="0"/>
              </a:rPr>
              <a:t>Changes in the availability of information in the public space have been made</a:t>
            </a:r>
            <a:r>
              <a:rPr lang="lv-LV" dirty="0" smtClean="0">
                <a:cs typeface="Times New Roman" panose="02020603050405020304" pitchFamily="18" charset="0"/>
              </a:rPr>
              <a:t>. </a:t>
            </a:r>
            <a:r>
              <a:rPr lang="en-US" dirty="0">
                <a:cs typeface="Times New Roman" panose="02020603050405020304" pitchFamily="18" charset="0"/>
              </a:rPr>
              <a:t>Currently, certain </a:t>
            </a:r>
            <a:r>
              <a:rPr lang="en-US" dirty="0" smtClean="0">
                <a:cs typeface="Times New Roman" panose="02020603050405020304" pitchFamily="18" charset="0"/>
              </a:rPr>
              <a:t>forms of </a:t>
            </a:r>
            <a:r>
              <a:rPr lang="en-US" dirty="0">
                <a:cs typeface="Times New Roman" panose="02020603050405020304" pitchFamily="18" charset="0"/>
              </a:rPr>
              <a:t>information </a:t>
            </a:r>
            <a:r>
              <a:rPr lang="en-US" dirty="0" smtClean="0">
                <a:cs typeface="Times New Roman" panose="02020603050405020304" pitchFamily="18" charset="0"/>
              </a:rPr>
              <a:t>are required </a:t>
            </a:r>
            <a:r>
              <a:rPr lang="en-US" dirty="0">
                <a:cs typeface="Times New Roman" panose="02020603050405020304" pitchFamily="18" charset="0"/>
              </a:rPr>
              <a:t>to be </a:t>
            </a:r>
            <a:r>
              <a:rPr lang="en-US" dirty="0" smtClean="0">
                <a:cs typeface="Times New Roman" panose="02020603050405020304" pitchFamily="18" charset="0"/>
              </a:rPr>
              <a:t>published</a:t>
            </a:r>
            <a:r>
              <a:rPr lang="lv-LV" dirty="0" smtClean="0">
                <a:cs typeface="Times New Roman" panose="02020603050405020304" pitchFamily="18" charset="0"/>
              </a:rPr>
              <a:t>:</a:t>
            </a:r>
            <a:endParaRPr lang="lv-LV" dirty="0">
              <a:cs typeface="Times New Roman" panose="02020603050405020304" pitchFamily="18" charset="0"/>
            </a:endParaRPr>
          </a:p>
          <a:p>
            <a:pPr marL="815975" lvl="0" indent="-457200" algn="just"/>
            <a:r>
              <a:rPr lang="en-US" b="1" dirty="0">
                <a:cs typeface="Times New Roman" panose="02020603050405020304" pitchFamily="18" charset="0"/>
              </a:rPr>
              <a:t>Quarterly report on financial commitments and updated projects</a:t>
            </a:r>
            <a:r>
              <a:rPr lang="lv-LV" dirty="0" smtClean="0">
                <a:cs typeface="Times New Roman" panose="02020603050405020304" pitchFamily="18" charset="0"/>
              </a:rPr>
              <a:t>.</a:t>
            </a:r>
            <a:endParaRPr lang="lv-LV" dirty="0">
              <a:cs typeface="Times New Roman" panose="02020603050405020304" pitchFamily="18" charset="0"/>
            </a:endParaRPr>
          </a:p>
          <a:p>
            <a:pPr marL="815975" lvl="0" indent="-457200" algn="just"/>
            <a:r>
              <a:rPr lang="en-US" dirty="0" smtClean="0">
                <a:cs typeface="Times New Roman" panose="02020603050405020304" pitchFamily="18" charset="0"/>
              </a:rPr>
              <a:t>Identity and expert involvement of all teams </a:t>
            </a:r>
            <a:r>
              <a:rPr lang="en-US" dirty="0">
                <a:cs typeface="Times New Roman" panose="02020603050405020304" pitchFamily="18" charset="0"/>
              </a:rPr>
              <a:t>and </a:t>
            </a:r>
            <a:r>
              <a:rPr lang="en-US" dirty="0" smtClean="0">
                <a:cs typeface="Times New Roman" panose="02020603050405020304" pitchFamily="18" charset="0"/>
              </a:rPr>
              <a:t>committees</a:t>
            </a:r>
            <a:r>
              <a:rPr lang="lv-LV" dirty="0" smtClean="0">
                <a:cs typeface="Times New Roman" panose="02020603050405020304" pitchFamily="18" charset="0"/>
              </a:rPr>
              <a:t>.</a:t>
            </a:r>
            <a:endParaRPr lang="lv-LV" dirty="0">
              <a:cs typeface="Times New Roman" panose="02020603050405020304" pitchFamily="18" charset="0"/>
            </a:endParaRPr>
          </a:p>
          <a:p>
            <a:pPr marL="815975" lvl="0" indent="-457200" algn="just"/>
            <a:r>
              <a:rPr lang="lv-LV" dirty="0">
                <a:cs typeface="Times New Roman" panose="02020603050405020304" pitchFamily="18" charset="0"/>
              </a:rPr>
              <a:t>PPP </a:t>
            </a:r>
            <a:r>
              <a:rPr lang="lv-LV" dirty="0" err="1">
                <a:cs typeface="Times New Roman" panose="02020603050405020304" pitchFamily="18" charset="0"/>
              </a:rPr>
              <a:t>proposal</a:t>
            </a:r>
            <a:r>
              <a:rPr lang="lv-LV" dirty="0">
                <a:cs typeface="Times New Roman" panose="02020603050405020304" pitchFamily="18" charset="0"/>
              </a:rPr>
              <a:t> </a:t>
            </a:r>
            <a:r>
              <a:rPr lang="lv-LV" dirty="0" err="1">
                <a:cs typeface="Times New Roman" panose="02020603050405020304" pitchFamily="18" charset="0"/>
              </a:rPr>
              <a:t>evaluation</a:t>
            </a:r>
            <a:r>
              <a:rPr lang="lv-LV" dirty="0">
                <a:cs typeface="Times New Roman" panose="02020603050405020304" pitchFamily="18" charset="0"/>
              </a:rPr>
              <a:t> </a:t>
            </a:r>
            <a:r>
              <a:rPr lang="lv-LV" dirty="0" err="1">
                <a:cs typeface="Times New Roman" panose="02020603050405020304" pitchFamily="18" charset="0"/>
              </a:rPr>
              <a:t>report</a:t>
            </a:r>
            <a:r>
              <a:rPr lang="lv-LV" dirty="0">
                <a:cs typeface="Times New Roman" panose="02020603050405020304" pitchFamily="18" charset="0"/>
              </a:rPr>
              <a:t>.</a:t>
            </a:r>
          </a:p>
          <a:p>
            <a:pPr marL="815975" lvl="0" indent="-457200" algn="just"/>
            <a:r>
              <a:rPr lang="en-US" b="1" dirty="0">
                <a:cs typeface="Times New Roman" panose="02020603050405020304" pitchFamily="18" charset="0"/>
              </a:rPr>
              <a:t>Completed PPP projects </a:t>
            </a:r>
            <a:r>
              <a:rPr lang="en-US" dirty="0">
                <a:cs typeface="Times New Roman" panose="02020603050405020304" pitchFamily="18" charset="0"/>
              </a:rPr>
              <a:t>and all amendments (excluding information that is prohibited to be published by law)</a:t>
            </a:r>
            <a:r>
              <a:rPr lang="lv-LV" dirty="0" smtClean="0">
                <a:cs typeface="Times New Roman" panose="02020603050405020304" pitchFamily="18" charset="0"/>
              </a:rPr>
              <a:t>.</a:t>
            </a:r>
            <a:endParaRPr lang="lv-LV" dirty="0">
              <a:cs typeface="Times New Roman" panose="02020603050405020304" pitchFamily="18" charset="0"/>
            </a:endParaRPr>
          </a:p>
          <a:p>
            <a:endParaRPr lang="lv-LV" dirty="0"/>
          </a:p>
        </p:txBody>
      </p:sp>
      <p:sp>
        <p:nvSpPr>
          <p:cNvPr id="6" name="Slide Number Placeholder 5"/>
          <p:cNvSpPr>
            <a:spLocks noGrp="1"/>
          </p:cNvSpPr>
          <p:nvPr>
            <p:ph type="sldNum" sz="quarter" idx="12"/>
          </p:nvPr>
        </p:nvSpPr>
        <p:spPr/>
        <p:txBody>
          <a:bodyPr/>
          <a:lstStyle/>
          <a:p>
            <a:fld id="{6112C14F-654A-48BF-A324-8B07BD5B5F7F}" type="slidenum">
              <a:rPr lang="lv-LV" smtClean="0"/>
              <a:t>20</a:t>
            </a:fld>
            <a:endParaRPr lang="lv-LV"/>
          </a:p>
        </p:txBody>
      </p:sp>
      <p:sp>
        <p:nvSpPr>
          <p:cNvPr id="5" name="Footer Placeholder 4"/>
          <p:cNvSpPr>
            <a:spLocks noGrp="1"/>
          </p:cNvSpPr>
          <p:nvPr>
            <p:ph type="ftr" sz="quarter" idx="11"/>
          </p:nvPr>
        </p:nvSpPr>
        <p:spPr>
          <a:xfrm>
            <a:off x="3938337" y="6356350"/>
            <a:ext cx="6432884" cy="365125"/>
          </a:xfrm>
        </p:spPr>
        <p:txBody>
          <a:bodyPr/>
          <a:lstStyle/>
          <a:p>
            <a:r>
              <a:rPr lang="lv-LV" dirty="0" smtClean="0"/>
              <a:t>4th </a:t>
            </a:r>
            <a:r>
              <a:rPr lang="lv-LV" dirty="0" err="1" smtClean="0"/>
              <a:t>meeting</a:t>
            </a:r>
            <a:r>
              <a:rPr lang="lv-LV" dirty="0" smtClean="0"/>
              <a:t> </a:t>
            </a:r>
            <a:r>
              <a:rPr lang="lv-LV" dirty="0" err="1" smtClean="0"/>
              <a:t>of</a:t>
            </a:r>
            <a:r>
              <a:rPr lang="lv-LV" dirty="0" smtClean="0"/>
              <a:t> </a:t>
            </a:r>
            <a:r>
              <a:rPr lang="lv-LV" dirty="0" err="1" smtClean="0"/>
              <a:t>Baltic-Nordic</a:t>
            </a:r>
            <a:r>
              <a:rPr lang="lv-LV" dirty="0" smtClean="0"/>
              <a:t> </a:t>
            </a:r>
            <a:r>
              <a:rPr lang="lv-LV" dirty="0" err="1" smtClean="0"/>
              <a:t>independent</a:t>
            </a:r>
            <a:r>
              <a:rPr lang="lv-LV" dirty="0" smtClean="0"/>
              <a:t> </a:t>
            </a:r>
            <a:r>
              <a:rPr lang="lv-LV" dirty="0" err="1" smtClean="0"/>
              <a:t>fiscal</a:t>
            </a:r>
            <a:r>
              <a:rPr lang="lv-LV" dirty="0" smtClean="0"/>
              <a:t> </a:t>
            </a:r>
            <a:r>
              <a:rPr lang="lv-LV" dirty="0" err="1" smtClean="0"/>
              <a:t>institutions</a:t>
            </a:r>
            <a:endParaRPr lang="lv-LV" dirty="0"/>
          </a:p>
        </p:txBody>
      </p:sp>
      <p:sp>
        <p:nvSpPr>
          <p:cNvPr id="7" name="Date Placeholder 3"/>
          <p:cNvSpPr>
            <a:spLocks noGrp="1"/>
          </p:cNvSpPr>
          <p:nvPr>
            <p:ph type="dt" sz="half" idx="10"/>
          </p:nvPr>
        </p:nvSpPr>
        <p:spPr>
          <a:xfrm>
            <a:off x="2189747" y="6356350"/>
            <a:ext cx="1499937" cy="365125"/>
          </a:xfrm>
        </p:spPr>
        <p:txBody>
          <a:bodyPr/>
          <a:lstStyle/>
          <a:p>
            <a:r>
              <a:rPr lang="lv-LV" dirty="0" smtClean="0"/>
              <a:t>11.06.2018</a:t>
            </a:r>
            <a:endParaRPr lang="lv-LV" dirty="0"/>
          </a:p>
        </p:txBody>
      </p:sp>
    </p:spTree>
    <p:extLst>
      <p:ext uri="{BB962C8B-B14F-4D97-AF65-F5344CB8AC3E}">
        <p14:creationId xmlns:p14="http://schemas.microsoft.com/office/powerpoint/2010/main" val="183574413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dirty="0" smtClean="0"/>
              <a:t>Purpose </a:t>
            </a:r>
            <a:r>
              <a:rPr lang="lv-LV" dirty="0"/>
              <a:t>– PPP </a:t>
            </a:r>
            <a:r>
              <a:rPr lang="lv-LV" dirty="0" smtClean="0"/>
              <a:t>Risk Quantification</a:t>
            </a:r>
            <a:r>
              <a:rPr lang="lv-LV" dirty="0"/>
              <a:t>. </a:t>
            </a:r>
            <a:r>
              <a:rPr lang="lv-LV" dirty="0" err="1" smtClean="0"/>
              <a:t>Outcome</a:t>
            </a:r>
            <a:r>
              <a:rPr lang="lv-LV" dirty="0" smtClean="0"/>
              <a:t> – </a:t>
            </a:r>
            <a:r>
              <a:rPr lang="en-US" dirty="0" smtClean="0"/>
              <a:t>Transfer </a:t>
            </a:r>
            <a:r>
              <a:rPr lang="en-US" dirty="0"/>
              <a:t>of PPP </a:t>
            </a:r>
            <a:r>
              <a:rPr lang="lv-LV" dirty="0" smtClean="0"/>
              <a:t>R</a:t>
            </a:r>
            <a:r>
              <a:rPr lang="en-US" dirty="0" err="1" smtClean="0"/>
              <a:t>isk</a:t>
            </a:r>
            <a:r>
              <a:rPr lang="en-US" dirty="0" smtClean="0"/>
              <a:t> </a:t>
            </a:r>
            <a:r>
              <a:rPr lang="en-US" dirty="0"/>
              <a:t>to the </a:t>
            </a:r>
            <a:r>
              <a:rPr lang="lv-LV" dirty="0" smtClean="0"/>
              <a:t>Q</a:t>
            </a:r>
            <a:r>
              <a:rPr lang="en-US" dirty="0" err="1" smtClean="0"/>
              <a:t>uantitative</a:t>
            </a:r>
            <a:r>
              <a:rPr lang="en-US" dirty="0" smtClean="0"/>
              <a:t> </a:t>
            </a:r>
            <a:r>
              <a:rPr lang="en-US" dirty="0"/>
              <a:t>part of the FRD</a:t>
            </a:r>
            <a:endParaRPr lang="lv-LV" dirty="0"/>
          </a:p>
        </p:txBody>
      </p:sp>
      <p:sp>
        <p:nvSpPr>
          <p:cNvPr id="6" name="Slide Number Placeholder 5"/>
          <p:cNvSpPr>
            <a:spLocks noGrp="1"/>
          </p:cNvSpPr>
          <p:nvPr>
            <p:ph type="sldNum" sz="quarter" idx="12"/>
          </p:nvPr>
        </p:nvSpPr>
        <p:spPr/>
        <p:txBody>
          <a:bodyPr/>
          <a:lstStyle/>
          <a:p>
            <a:fld id="{6112C14F-654A-48BF-A324-8B07BD5B5F7F}" type="slidenum">
              <a:rPr lang="lv-LV" smtClean="0"/>
              <a:t>21</a:t>
            </a:fld>
            <a:endParaRPr lang="lv-LV"/>
          </a:p>
        </p:txBody>
      </p:sp>
      <p:graphicFrame>
        <p:nvGraphicFramePr>
          <p:cNvPr id="8" name="Content Placeholder 6"/>
          <p:cNvGraphicFramePr>
            <a:graphicFrameLocks noGrp="1"/>
          </p:cNvGraphicFramePr>
          <p:nvPr>
            <p:ph idx="1"/>
            <p:extLst>
              <p:ext uri="{D42A27DB-BD31-4B8C-83A1-F6EECF244321}">
                <p14:modId xmlns:p14="http://schemas.microsoft.com/office/powerpoint/2010/main" val="1986377122"/>
              </p:ext>
            </p:extLst>
          </p:nvPr>
        </p:nvGraphicFramePr>
        <p:xfrm>
          <a:off x="764993" y="1861378"/>
          <a:ext cx="10843912" cy="2122040"/>
        </p:xfrm>
        <a:graphic>
          <a:graphicData uri="http://schemas.openxmlformats.org/drawingml/2006/table">
            <a:tbl>
              <a:tblPr firstRow="1" bandRow="1">
                <a:tableStyleId>{5C22544A-7EE6-4342-B048-85BDC9FD1C3A}</a:tableStyleId>
              </a:tblPr>
              <a:tblGrid>
                <a:gridCol w="427703">
                  <a:extLst>
                    <a:ext uri="{9D8B030D-6E8A-4147-A177-3AD203B41FA5}">
                      <a16:colId xmlns:a16="http://schemas.microsoft.com/office/drawing/2014/main" xmlns="" val="400507299"/>
                    </a:ext>
                  </a:extLst>
                </a:gridCol>
                <a:gridCol w="7981121">
                  <a:extLst>
                    <a:ext uri="{9D8B030D-6E8A-4147-A177-3AD203B41FA5}">
                      <a16:colId xmlns:a16="http://schemas.microsoft.com/office/drawing/2014/main" xmlns="" val="1698422198"/>
                    </a:ext>
                  </a:extLst>
                </a:gridCol>
                <a:gridCol w="606287">
                  <a:extLst>
                    <a:ext uri="{9D8B030D-6E8A-4147-A177-3AD203B41FA5}">
                      <a16:colId xmlns:a16="http://schemas.microsoft.com/office/drawing/2014/main" xmlns="" val="2499051693"/>
                    </a:ext>
                  </a:extLst>
                </a:gridCol>
                <a:gridCol w="596348">
                  <a:extLst>
                    <a:ext uri="{9D8B030D-6E8A-4147-A177-3AD203B41FA5}">
                      <a16:colId xmlns:a16="http://schemas.microsoft.com/office/drawing/2014/main" xmlns="" val="3656870226"/>
                    </a:ext>
                  </a:extLst>
                </a:gridCol>
                <a:gridCol w="626165">
                  <a:extLst>
                    <a:ext uri="{9D8B030D-6E8A-4147-A177-3AD203B41FA5}">
                      <a16:colId xmlns:a16="http://schemas.microsoft.com/office/drawing/2014/main" xmlns="" val="3021152741"/>
                    </a:ext>
                  </a:extLst>
                </a:gridCol>
                <a:gridCol w="606288">
                  <a:extLst>
                    <a:ext uri="{9D8B030D-6E8A-4147-A177-3AD203B41FA5}">
                      <a16:colId xmlns:a16="http://schemas.microsoft.com/office/drawing/2014/main" xmlns="" val="1167040230"/>
                    </a:ext>
                  </a:extLst>
                </a:gridCol>
              </a:tblGrid>
              <a:tr h="370490">
                <a:tc>
                  <a:txBody>
                    <a:bodyPr/>
                    <a:lstStyle/>
                    <a:p>
                      <a:pPr algn="ctr" fontAlgn="b"/>
                      <a:r>
                        <a:rPr lang="lv-LV" sz="1200" u="none" strike="noStrike" dirty="0">
                          <a:effectLst/>
                        </a:rPr>
                        <a:t>#</a:t>
                      </a:r>
                      <a:endParaRPr lang="lv-LV" sz="1200" b="1" i="0" u="none" strike="noStrike" dirty="0">
                        <a:solidFill>
                          <a:schemeClr val="bg1"/>
                        </a:solidFill>
                        <a:effectLst/>
                        <a:latin typeface="Calibri" panose="020F0502020204030204" pitchFamily="34" charset="0"/>
                      </a:endParaRPr>
                    </a:p>
                  </a:txBody>
                  <a:tcPr marL="9525" marR="9525" marT="9525" marB="0" anchor="ctr"/>
                </a:tc>
                <a:tc>
                  <a:txBody>
                    <a:bodyPr/>
                    <a:lstStyle/>
                    <a:p>
                      <a:pPr algn="ctr" fontAlgn="b"/>
                      <a:r>
                        <a:rPr lang="lv-LV" sz="1200" u="none" strike="noStrike" dirty="0" smtClean="0">
                          <a:effectLst/>
                        </a:rPr>
                        <a:t>Progress</a:t>
                      </a:r>
                      <a:endParaRPr lang="lv-LV" sz="1200" b="1" i="0" u="none" strike="noStrike" dirty="0">
                        <a:solidFill>
                          <a:schemeClr val="bg1"/>
                        </a:solidFill>
                        <a:effectLst/>
                        <a:latin typeface="Calibri" panose="020F0502020204030204" pitchFamily="34" charset="0"/>
                      </a:endParaRPr>
                    </a:p>
                  </a:txBody>
                  <a:tcPr marL="9525" marR="9525" marT="9525" marB="0" anchor="ctr"/>
                </a:tc>
                <a:tc>
                  <a:txBody>
                    <a:bodyPr/>
                    <a:lstStyle/>
                    <a:p>
                      <a:pPr algn="ctr" fontAlgn="b"/>
                      <a:r>
                        <a:rPr lang="lv-LV" sz="1200" u="none" strike="noStrike" dirty="0" smtClean="0">
                          <a:effectLst/>
                        </a:rPr>
                        <a:t>11.jan</a:t>
                      </a:r>
                      <a:endParaRPr lang="lv-LV" sz="1200" b="1" i="0" u="none" strike="noStrike" dirty="0">
                        <a:solidFill>
                          <a:schemeClr val="bg1"/>
                        </a:solidFill>
                        <a:effectLst/>
                        <a:latin typeface="Calibri" panose="020F0502020204030204" pitchFamily="34" charset="0"/>
                      </a:endParaRPr>
                    </a:p>
                  </a:txBody>
                  <a:tcPr marL="9525" marR="9525" marT="9525" marB="0" anchor="ctr"/>
                </a:tc>
                <a:tc>
                  <a:txBody>
                    <a:bodyPr/>
                    <a:lstStyle/>
                    <a:p>
                      <a:pPr algn="ctr" fontAlgn="b"/>
                      <a:r>
                        <a:rPr lang="lv-LV" sz="1200" u="none" strike="noStrike" dirty="0" smtClean="0">
                          <a:effectLst/>
                        </a:rPr>
                        <a:t>Febr</a:t>
                      </a:r>
                      <a:endParaRPr lang="lv-LV" sz="1200" b="1" i="0" u="none" strike="noStrike" dirty="0">
                        <a:solidFill>
                          <a:schemeClr val="bg1"/>
                        </a:solidFill>
                        <a:effectLst/>
                        <a:latin typeface="Calibri" panose="020F0502020204030204" pitchFamily="34" charset="0"/>
                      </a:endParaRPr>
                    </a:p>
                  </a:txBody>
                  <a:tcPr marL="9525" marR="9525" marT="9525" marB="0" anchor="ctr"/>
                </a:tc>
                <a:tc>
                  <a:txBody>
                    <a:bodyPr/>
                    <a:lstStyle/>
                    <a:p>
                      <a:pPr algn="ctr" fontAlgn="b"/>
                      <a:r>
                        <a:rPr lang="lv-LV" sz="1200" u="none" strike="noStrike" dirty="0" err="1" smtClean="0">
                          <a:effectLst/>
                        </a:rPr>
                        <a:t>March</a:t>
                      </a:r>
                      <a:endParaRPr lang="lv-LV" sz="1200" b="1" i="0" u="none" strike="noStrike" dirty="0">
                        <a:solidFill>
                          <a:schemeClr val="bg1"/>
                        </a:solidFill>
                        <a:effectLst/>
                        <a:latin typeface="Calibri" panose="020F0502020204030204" pitchFamily="34" charset="0"/>
                      </a:endParaRPr>
                    </a:p>
                  </a:txBody>
                  <a:tcPr marL="9525" marR="9525" marT="9525" marB="0" anchor="ctr"/>
                </a:tc>
                <a:tc>
                  <a:txBody>
                    <a:bodyPr/>
                    <a:lstStyle/>
                    <a:p>
                      <a:pPr algn="ctr" fontAlgn="b"/>
                      <a:r>
                        <a:rPr lang="lv-LV" sz="1200" u="none" strike="noStrike" dirty="0" err="1" smtClean="0">
                          <a:effectLst/>
                        </a:rPr>
                        <a:t>April</a:t>
                      </a:r>
                      <a:endParaRPr lang="lv-LV" sz="1200" b="1" i="0" u="none" strike="noStrike" dirty="0">
                        <a:solidFill>
                          <a:schemeClr val="bg1"/>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xmlns="" val="2164402291"/>
                  </a:ext>
                </a:extLst>
              </a:tr>
              <a:tr h="370490">
                <a:tc>
                  <a:txBody>
                    <a:bodyPr/>
                    <a:lstStyle/>
                    <a:p>
                      <a:pPr marL="0" indent="0">
                        <a:buFont typeface="+mj-lt"/>
                        <a:buNone/>
                      </a:pPr>
                      <a:r>
                        <a:rPr lang="lv-LV" dirty="0" smtClean="0"/>
                        <a:t>1.</a:t>
                      </a:r>
                      <a:endParaRPr lang="lv-LV" dirty="0"/>
                    </a:p>
                  </a:txBody>
                  <a:tcPr/>
                </a:tc>
                <a:tc>
                  <a:txBody>
                    <a:bodyPr/>
                    <a:lstStyle/>
                    <a:p>
                      <a:r>
                        <a:rPr lang="en-US" dirty="0" smtClean="0"/>
                        <a:t>Letter </a:t>
                      </a:r>
                      <a:r>
                        <a:rPr lang="lv-LV" dirty="0" smtClean="0"/>
                        <a:t>to</a:t>
                      </a:r>
                      <a:r>
                        <a:rPr lang="en-US" dirty="0" smtClean="0"/>
                        <a:t> </a:t>
                      </a:r>
                      <a:r>
                        <a:rPr lang="lv-LV" dirty="0" err="1" smtClean="0"/>
                        <a:t>MoF</a:t>
                      </a:r>
                      <a:r>
                        <a:rPr lang="en-US" dirty="0" smtClean="0"/>
                        <a:t>/CF</a:t>
                      </a:r>
                      <a:r>
                        <a:rPr lang="lv-LV" dirty="0" smtClean="0"/>
                        <a:t>C</a:t>
                      </a:r>
                      <a:r>
                        <a:rPr lang="en-US" dirty="0" smtClean="0"/>
                        <a:t>A with a request for information</a:t>
                      </a:r>
                      <a:endParaRPr lang="lv-LV" dirty="0"/>
                    </a:p>
                  </a:txBody>
                  <a:tcPr/>
                </a:tc>
                <a:tc>
                  <a:txBody>
                    <a:bodyPr/>
                    <a:lstStyle/>
                    <a:p>
                      <a:endParaRPr lang="lv-LV" dirty="0"/>
                    </a:p>
                  </a:txBody>
                  <a:tcPr>
                    <a:solidFill>
                      <a:schemeClr val="accent5">
                        <a:lumMod val="50000"/>
                      </a:schemeClr>
                    </a:solidFill>
                  </a:tcPr>
                </a:tc>
                <a:tc>
                  <a:txBody>
                    <a:bodyPr/>
                    <a:lstStyle/>
                    <a:p>
                      <a:endParaRPr lang="lv-LV" dirty="0"/>
                    </a:p>
                  </a:txBody>
                  <a:tcPr/>
                </a:tc>
                <a:tc>
                  <a:txBody>
                    <a:bodyPr/>
                    <a:lstStyle/>
                    <a:p>
                      <a:endParaRPr lang="lv-LV"/>
                    </a:p>
                  </a:txBody>
                  <a:tcPr/>
                </a:tc>
                <a:tc>
                  <a:txBody>
                    <a:bodyPr/>
                    <a:lstStyle/>
                    <a:p>
                      <a:endParaRPr lang="lv-LV" dirty="0"/>
                    </a:p>
                  </a:txBody>
                  <a:tcPr/>
                </a:tc>
                <a:extLst>
                  <a:ext uri="{0D108BD9-81ED-4DB2-BD59-A6C34878D82A}">
                    <a16:rowId xmlns:a16="http://schemas.microsoft.com/office/drawing/2014/main" xmlns="" val="1567522733"/>
                  </a:ext>
                </a:extLst>
              </a:tr>
              <a:tr h="370490">
                <a:tc>
                  <a:txBody>
                    <a:bodyPr/>
                    <a:lstStyle/>
                    <a:p>
                      <a:pPr marL="0" indent="0">
                        <a:buFont typeface="+mj-lt"/>
                        <a:buNone/>
                      </a:pPr>
                      <a:r>
                        <a:rPr lang="lv-LV" dirty="0" smtClean="0"/>
                        <a:t>2.</a:t>
                      </a:r>
                      <a:endParaRPr lang="lv-LV"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Discussions with </a:t>
                      </a:r>
                      <a:r>
                        <a:rPr lang="lv-LV" dirty="0" err="1" smtClean="0"/>
                        <a:t>MoF</a:t>
                      </a:r>
                      <a:r>
                        <a:rPr lang="en-US" dirty="0" smtClean="0"/>
                        <a:t>/</a:t>
                      </a:r>
                      <a:r>
                        <a:rPr lang="lv-LV" dirty="0" smtClean="0"/>
                        <a:t>CFCA</a:t>
                      </a:r>
                      <a:r>
                        <a:rPr lang="en-US" dirty="0" smtClean="0"/>
                        <a:t>, involving the </a:t>
                      </a:r>
                      <a:r>
                        <a:rPr lang="lv-LV" dirty="0" err="1" smtClean="0"/>
                        <a:t>State</a:t>
                      </a:r>
                      <a:r>
                        <a:rPr lang="lv-LV" dirty="0" smtClean="0"/>
                        <a:t> </a:t>
                      </a:r>
                      <a:r>
                        <a:rPr lang="lv-LV" dirty="0" err="1" smtClean="0"/>
                        <a:t>Treasury</a:t>
                      </a:r>
                      <a:endParaRPr lang="lv-LV" dirty="0" smtClean="0"/>
                    </a:p>
                  </a:txBody>
                  <a:tcPr/>
                </a:tc>
                <a:tc>
                  <a:txBody>
                    <a:bodyPr/>
                    <a:lstStyle/>
                    <a:p>
                      <a:endParaRPr lang="lv-LV" b="1" dirty="0"/>
                    </a:p>
                  </a:txBody>
                  <a:tcPr/>
                </a:tc>
                <a:tc>
                  <a:txBody>
                    <a:bodyPr/>
                    <a:lstStyle/>
                    <a:p>
                      <a:endParaRPr lang="lv-LV" b="1" dirty="0"/>
                    </a:p>
                  </a:txBody>
                  <a:tcPr>
                    <a:solidFill>
                      <a:schemeClr val="accent5">
                        <a:lumMod val="50000"/>
                      </a:schemeClr>
                    </a:solidFill>
                  </a:tcPr>
                </a:tc>
                <a:tc>
                  <a:txBody>
                    <a:bodyPr/>
                    <a:lstStyle/>
                    <a:p>
                      <a:endParaRPr lang="lv-LV"/>
                    </a:p>
                  </a:txBody>
                  <a:tcPr/>
                </a:tc>
                <a:tc>
                  <a:txBody>
                    <a:bodyPr/>
                    <a:lstStyle/>
                    <a:p>
                      <a:endParaRPr lang="lv-LV" dirty="0"/>
                    </a:p>
                  </a:txBody>
                  <a:tcPr/>
                </a:tc>
                <a:extLst>
                  <a:ext uri="{0D108BD9-81ED-4DB2-BD59-A6C34878D82A}">
                    <a16:rowId xmlns:a16="http://schemas.microsoft.com/office/drawing/2014/main" xmlns="" val="3570729295"/>
                  </a:ext>
                </a:extLst>
              </a:tr>
              <a:tr h="370490">
                <a:tc>
                  <a:txBody>
                    <a:bodyPr/>
                    <a:lstStyle/>
                    <a:p>
                      <a:pPr marL="0" indent="0">
                        <a:buFont typeface="+mj-lt"/>
                        <a:buNone/>
                      </a:pPr>
                      <a:r>
                        <a:rPr lang="lv-LV" dirty="0" smtClean="0"/>
                        <a:t>3.</a:t>
                      </a:r>
                      <a:endParaRPr lang="lv-LV" dirty="0"/>
                    </a:p>
                  </a:txBody>
                  <a:tcPr/>
                </a:tc>
                <a:tc>
                  <a:txBody>
                    <a:bodyPr/>
                    <a:lstStyle/>
                    <a:p>
                      <a:r>
                        <a:rPr lang="en-US" dirty="0" smtClean="0"/>
                        <a:t>Identification of the quantitative data at the disposal of </a:t>
                      </a:r>
                      <a:r>
                        <a:rPr lang="lv-LV" dirty="0" err="1" smtClean="0"/>
                        <a:t>MoF</a:t>
                      </a:r>
                      <a:r>
                        <a:rPr lang="en-US" dirty="0" smtClean="0"/>
                        <a:t>/CF</a:t>
                      </a:r>
                      <a:r>
                        <a:rPr lang="lv-LV" dirty="0" smtClean="0"/>
                        <a:t>C</a:t>
                      </a:r>
                      <a:r>
                        <a:rPr lang="en-US" dirty="0" smtClean="0"/>
                        <a:t>A</a:t>
                      </a:r>
                      <a:endParaRPr lang="lv-LV" dirty="0"/>
                    </a:p>
                  </a:txBody>
                  <a:tcPr/>
                </a:tc>
                <a:tc>
                  <a:txBody>
                    <a:bodyPr/>
                    <a:lstStyle/>
                    <a:p>
                      <a:endParaRPr lang="lv-LV" dirty="0"/>
                    </a:p>
                  </a:txBody>
                  <a:tcPr/>
                </a:tc>
                <a:tc>
                  <a:txBody>
                    <a:bodyPr/>
                    <a:lstStyle/>
                    <a:p>
                      <a:endParaRPr lang="lv-LV" dirty="0"/>
                    </a:p>
                  </a:txBody>
                  <a:tcPr/>
                </a:tc>
                <a:tc>
                  <a:txBody>
                    <a:bodyPr/>
                    <a:lstStyle/>
                    <a:p>
                      <a:endParaRPr lang="lv-LV" dirty="0"/>
                    </a:p>
                  </a:txBody>
                  <a:tcPr>
                    <a:solidFill>
                      <a:schemeClr val="accent5">
                        <a:lumMod val="50000"/>
                      </a:schemeClr>
                    </a:solidFill>
                  </a:tcPr>
                </a:tc>
                <a:tc>
                  <a:txBody>
                    <a:bodyPr/>
                    <a:lstStyle/>
                    <a:p>
                      <a:endParaRPr lang="lv-LV"/>
                    </a:p>
                  </a:txBody>
                  <a:tcPr/>
                </a:tc>
                <a:extLst>
                  <a:ext uri="{0D108BD9-81ED-4DB2-BD59-A6C34878D82A}">
                    <a16:rowId xmlns:a16="http://schemas.microsoft.com/office/drawing/2014/main" xmlns="" val="3715491892"/>
                  </a:ext>
                </a:extLst>
              </a:tr>
              <a:tr h="370490">
                <a:tc>
                  <a:txBody>
                    <a:bodyPr/>
                    <a:lstStyle/>
                    <a:p>
                      <a:pPr marL="0" indent="0">
                        <a:buFont typeface="+mj-lt"/>
                        <a:buNone/>
                      </a:pPr>
                      <a:r>
                        <a:rPr lang="lv-LV" dirty="0" smtClean="0"/>
                        <a:t>4.</a:t>
                      </a:r>
                      <a:endParaRPr lang="lv-LV" dirty="0"/>
                    </a:p>
                  </a:txBody>
                  <a:tcPr/>
                </a:tc>
                <a:tc>
                  <a:txBody>
                    <a:bodyPr/>
                    <a:lstStyle/>
                    <a:p>
                      <a:r>
                        <a:rPr lang="en-US" dirty="0" smtClean="0"/>
                        <a:t>Proposals for the inclusion of the PPP assessment in the FRD quantitative section and the </a:t>
                      </a:r>
                      <a:r>
                        <a:rPr lang="lv-LV" dirty="0" smtClean="0"/>
                        <a:t>MTBFL</a:t>
                      </a:r>
                      <a:endParaRPr lang="lv-LV" dirty="0"/>
                    </a:p>
                  </a:txBody>
                  <a:tcPr/>
                </a:tc>
                <a:tc>
                  <a:txBody>
                    <a:bodyPr/>
                    <a:lstStyle/>
                    <a:p>
                      <a:endParaRPr lang="lv-LV" dirty="0"/>
                    </a:p>
                  </a:txBody>
                  <a:tcPr/>
                </a:tc>
                <a:tc>
                  <a:txBody>
                    <a:bodyPr/>
                    <a:lstStyle/>
                    <a:p>
                      <a:endParaRPr lang="lv-LV" dirty="0"/>
                    </a:p>
                  </a:txBody>
                  <a:tcPr/>
                </a:tc>
                <a:tc>
                  <a:txBody>
                    <a:bodyPr/>
                    <a:lstStyle/>
                    <a:p>
                      <a:endParaRPr lang="lv-LV"/>
                    </a:p>
                  </a:txBody>
                  <a:tcPr/>
                </a:tc>
                <a:tc>
                  <a:txBody>
                    <a:bodyPr/>
                    <a:lstStyle/>
                    <a:p>
                      <a:endParaRPr lang="lv-LV" dirty="0"/>
                    </a:p>
                  </a:txBody>
                  <a:tcPr>
                    <a:solidFill>
                      <a:schemeClr val="accent5">
                        <a:lumMod val="50000"/>
                      </a:schemeClr>
                    </a:solidFill>
                  </a:tcPr>
                </a:tc>
                <a:extLst>
                  <a:ext uri="{0D108BD9-81ED-4DB2-BD59-A6C34878D82A}">
                    <a16:rowId xmlns:a16="http://schemas.microsoft.com/office/drawing/2014/main" xmlns="" val="2700119478"/>
                  </a:ext>
                </a:extLst>
              </a:tr>
            </a:tbl>
          </a:graphicData>
        </a:graphic>
      </p:graphicFrame>
      <p:sp>
        <p:nvSpPr>
          <p:cNvPr id="9" name="Content Placeholder 2"/>
          <p:cNvSpPr txBox="1">
            <a:spLocks/>
          </p:cNvSpPr>
          <p:nvPr/>
        </p:nvSpPr>
        <p:spPr>
          <a:xfrm>
            <a:off x="764993" y="4104033"/>
            <a:ext cx="9164053" cy="966477"/>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The format of the </a:t>
            </a:r>
            <a:r>
              <a:rPr lang="en-US" dirty="0" smtClean="0"/>
              <a:t>correspondence/discussion</a:t>
            </a:r>
            <a:r>
              <a:rPr lang="en-US" dirty="0"/>
              <a:t>, which should </a:t>
            </a:r>
            <a:r>
              <a:rPr lang="en-US" dirty="0" smtClean="0"/>
              <a:t>result </a:t>
            </a:r>
            <a:r>
              <a:rPr lang="lv-LV" dirty="0" err="1" smtClean="0"/>
              <a:t>with</a:t>
            </a:r>
            <a:r>
              <a:rPr lang="en-US" dirty="0" smtClean="0"/>
              <a:t> evaluation of the </a:t>
            </a:r>
            <a:r>
              <a:rPr lang="en-US" dirty="0"/>
              <a:t>situation </a:t>
            </a:r>
            <a:r>
              <a:rPr lang="en-US" dirty="0" smtClean="0"/>
              <a:t>or existence of the risk </a:t>
            </a:r>
            <a:r>
              <a:rPr lang="en-US" dirty="0"/>
              <a:t>database </a:t>
            </a:r>
            <a:r>
              <a:rPr lang="lv-LV" dirty="0" err="1" smtClean="0"/>
              <a:t>MoF</a:t>
            </a:r>
            <a:r>
              <a:rPr lang="en-US" dirty="0" smtClean="0"/>
              <a:t>/CF</a:t>
            </a:r>
            <a:r>
              <a:rPr lang="lv-LV" dirty="0" smtClean="0"/>
              <a:t>C</a:t>
            </a:r>
            <a:r>
              <a:rPr lang="en-US" dirty="0" smtClean="0"/>
              <a:t>A</a:t>
            </a:r>
            <a:r>
              <a:rPr lang="en-US" dirty="0"/>
              <a:t>.</a:t>
            </a:r>
            <a:endParaRPr lang="lv-LV" dirty="0" smtClean="0"/>
          </a:p>
        </p:txBody>
      </p:sp>
      <p:sp>
        <p:nvSpPr>
          <p:cNvPr id="7" name="Footer Placeholder 4"/>
          <p:cNvSpPr>
            <a:spLocks noGrp="1"/>
          </p:cNvSpPr>
          <p:nvPr>
            <p:ph type="ftr" sz="quarter" idx="11"/>
          </p:nvPr>
        </p:nvSpPr>
        <p:spPr>
          <a:xfrm>
            <a:off x="3938337" y="6356350"/>
            <a:ext cx="6432884" cy="365125"/>
          </a:xfrm>
        </p:spPr>
        <p:txBody>
          <a:bodyPr/>
          <a:lstStyle/>
          <a:p>
            <a:r>
              <a:rPr lang="lv-LV" dirty="0" smtClean="0"/>
              <a:t>4th </a:t>
            </a:r>
            <a:r>
              <a:rPr lang="lv-LV" dirty="0" err="1" smtClean="0"/>
              <a:t>meeting</a:t>
            </a:r>
            <a:r>
              <a:rPr lang="lv-LV" dirty="0" smtClean="0"/>
              <a:t> </a:t>
            </a:r>
            <a:r>
              <a:rPr lang="lv-LV" dirty="0" err="1" smtClean="0"/>
              <a:t>of</a:t>
            </a:r>
            <a:r>
              <a:rPr lang="lv-LV" dirty="0" smtClean="0"/>
              <a:t> </a:t>
            </a:r>
            <a:r>
              <a:rPr lang="lv-LV" dirty="0" err="1" smtClean="0"/>
              <a:t>Baltic-Nordic</a:t>
            </a:r>
            <a:r>
              <a:rPr lang="lv-LV" dirty="0" smtClean="0"/>
              <a:t> </a:t>
            </a:r>
            <a:r>
              <a:rPr lang="lv-LV" dirty="0" err="1" smtClean="0"/>
              <a:t>independent</a:t>
            </a:r>
            <a:r>
              <a:rPr lang="lv-LV" dirty="0" smtClean="0"/>
              <a:t> </a:t>
            </a:r>
            <a:r>
              <a:rPr lang="lv-LV" dirty="0" err="1" smtClean="0"/>
              <a:t>fiscal</a:t>
            </a:r>
            <a:r>
              <a:rPr lang="lv-LV" dirty="0" smtClean="0"/>
              <a:t> </a:t>
            </a:r>
            <a:r>
              <a:rPr lang="lv-LV" dirty="0" err="1" smtClean="0"/>
              <a:t>institutions</a:t>
            </a:r>
            <a:endParaRPr lang="lv-LV" dirty="0"/>
          </a:p>
        </p:txBody>
      </p:sp>
      <p:sp>
        <p:nvSpPr>
          <p:cNvPr id="10" name="Date Placeholder 3"/>
          <p:cNvSpPr>
            <a:spLocks noGrp="1"/>
          </p:cNvSpPr>
          <p:nvPr>
            <p:ph type="dt" sz="half" idx="10"/>
          </p:nvPr>
        </p:nvSpPr>
        <p:spPr>
          <a:xfrm>
            <a:off x="2189747" y="6356350"/>
            <a:ext cx="1499937" cy="365125"/>
          </a:xfrm>
        </p:spPr>
        <p:txBody>
          <a:bodyPr/>
          <a:lstStyle/>
          <a:p>
            <a:r>
              <a:rPr lang="lv-LV" dirty="0" smtClean="0"/>
              <a:t>11.06.2018</a:t>
            </a:r>
            <a:endParaRPr lang="lv-LV" dirty="0"/>
          </a:p>
        </p:txBody>
      </p:sp>
    </p:spTree>
    <p:extLst>
      <p:ext uri="{BB962C8B-B14F-4D97-AF65-F5344CB8AC3E}">
        <p14:creationId xmlns:p14="http://schemas.microsoft.com/office/powerpoint/2010/main" val="286936756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ctrTitle"/>
          </p:nvPr>
        </p:nvSpPr>
        <p:spPr>
          <a:xfrm>
            <a:off x="1524000" y="2195474"/>
            <a:ext cx="9144000" cy="1360321"/>
          </a:xfrm>
        </p:spPr>
        <p:txBody>
          <a:bodyPr>
            <a:normAutofit/>
          </a:bodyPr>
          <a:lstStyle/>
          <a:p>
            <a:r>
              <a:rPr lang="en-US" dirty="0"/>
              <a:t>Thank you for your attention</a:t>
            </a:r>
            <a:r>
              <a:rPr lang="lv-LV" dirty="0" smtClean="0"/>
              <a:t>! </a:t>
            </a:r>
            <a:endParaRPr lang="lv-LV" dirty="0"/>
          </a:p>
        </p:txBody>
      </p:sp>
      <p:sp>
        <p:nvSpPr>
          <p:cNvPr id="4" name="Datuma vietturis 3"/>
          <p:cNvSpPr>
            <a:spLocks noGrp="1"/>
          </p:cNvSpPr>
          <p:nvPr>
            <p:ph type="dt" sz="half" idx="10"/>
          </p:nvPr>
        </p:nvSpPr>
        <p:spPr/>
        <p:txBody>
          <a:bodyPr/>
          <a:lstStyle/>
          <a:p>
            <a:r>
              <a:rPr lang="lv-LV" dirty="0" smtClean="0"/>
              <a:t>11.06.2018</a:t>
            </a:r>
            <a:endParaRPr lang="lv-LV" dirty="0"/>
          </a:p>
        </p:txBody>
      </p:sp>
      <p:sp>
        <p:nvSpPr>
          <p:cNvPr id="5" name="Subtitle 2"/>
          <p:cNvSpPr txBox="1">
            <a:spLocks/>
          </p:cNvSpPr>
          <p:nvPr/>
        </p:nvSpPr>
        <p:spPr>
          <a:xfrm>
            <a:off x="5015528" y="4182930"/>
            <a:ext cx="6559485" cy="2031476"/>
          </a:xfrm>
          <a:prstGeom prst="rect">
            <a:avLst/>
          </a:prstGeom>
        </p:spPr>
        <p:txBody>
          <a:bodyPr vert="horz" lIns="91440" tIns="45720" rIns="91440" bIns="45720" rtlCol="0">
            <a:normAutofit fontScale="55000" lnSpcReduction="2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lvl="0" algn="r">
              <a:defRPr/>
            </a:pPr>
            <a:r>
              <a:rPr lang="lv-LV" dirty="0"/>
              <a:t>Fiskālās disciplīnas padome</a:t>
            </a:r>
            <a:br>
              <a:rPr lang="lv-LV" dirty="0"/>
            </a:br>
            <a:r>
              <a:rPr lang="lv-LV" dirty="0"/>
              <a:t>Smilšu ielā 1-512  Rīgā  LV-1919</a:t>
            </a:r>
            <a:br>
              <a:rPr lang="lv-LV" dirty="0"/>
            </a:br>
            <a:r>
              <a:rPr lang="lv-LV" dirty="0"/>
              <a:t>Tālr.: +371 6708 3650</a:t>
            </a:r>
            <a:br>
              <a:rPr lang="lv-LV" dirty="0"/>
            </a:br>
            <a:r>
              <a:rPr lang="lv-LV" dirty="0"/>
              <a:t>E-pasts: info@fdp.gov.lv</a:t>
            </a:r>
            <a:br>
              <a:rPr lang="lv-LV" dirty="0"/>
            </a:br>
            <a:r>
              <a:rPr lang="lv-LV" dirty="0"/>
              <a:t>Mājaslapa: http://fdp.gov.lv </a:t>
            </a:r>
            <a:br>
              <a:rPr lang="lv-LV" dirty="0"/>
            </a:br>
            <a:r>
              <a:rPr lang="lv-LV" dirty="0"/>
              <a:t>Twitter: @Fiskalapadome</a:t>
            </a:r>
            <a:br>
              <a:rPr lang="lv-LV" dirty="0"/>
            </a:br>
            <a:r>
              <a:rPr lang="lv-LV" dirty="0"/>
              <a:t>Facebook: fiskalapadome</a:t>
            </a:r>
            <a:br>
              <a:rPr lang="lv-LV" dirty="0"/>
            </a:br>
            <a:endParaRPr kumimoji="0" lang="lv-LV" sz="3200" b="0" i="0" u="none" strike="noStrike" kern="1200" cap="none" spc="0" normalizeH="0" baseline="0" noProof="0" dirty="0">
              <a:ln>
                <a:noFill/>
              </a:ln>
              <a:solidFill>
                <a:schemeClr val="tx1">
                  <a:lumMod val="65000"/>
                  <a:lumOff val="35000"/>
                </a:schemeClr>
              </a:solidFill>
              <a:effectLst/>
              <a:uLnTx/>
              <a:uFillTx/>
              <a:latin typeface="Calibri"/>
              <a:ea typeface="+mn-ea"/>
              <a:cs typeface="+mn-cs"/>
            </a:endParaRPr>
          </a:p>
        </p:txBody>
      </p:sp>
    </p:spTree>
    <p:extLst>
      <p:ext uri="{BB962C8B-B14F-4D97-AF65-F5344CB8AC3E}">
        <p14:creationId xmlns:p14="http://schemas.microsoft.com/office/powerpoint/2010/main" val="26001931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latin typeface="+mn-lt"/>
                <a:cs typeface="Times New Roman" panose="02020603050405020304" pitchFamily="18" charset="0"/>
              </a:rPr>
              <a:t>PPP Risk </a:t>
            </a:r>
            <a:r>
              <a:rPr lang="lv-LV" dirty="0">
                <a:latin typeface="+mn-lt"/>
                <a:cs typeface="Times New Roman" panose="02020603050405020304" pitchFamily="18" charset="0"/>
              </a:rPr>
              <a:t>M</a:t>
            </a:r>
            <a:r>
              <a:rPr lang="lv-LV" dirty="0" smtClean="0">
                <a:latin typeface="+mn-lt"/>
                <a:cs typeface="Times New Roman" panose="02020603050405020304" pitchFamily="18" charset="0"/>
              </a:rPr>
              <a:t>anagement</a:t>
            </a:r>
            <a:endParaRPr lang="lv-LV" dirty="0">
              <a:latin typeface="+mn-lt"/>
              <a:cs typeface="Times New Roman" panose="02020603050405020304" pitchFamily="18" charset="0"/>
            </a:endParaRPr>
          </a:p>
        </p:txBody>
      </p:sp>
      <p:sp>
        <p:nvSpPr>
          <p:cNvPr id="3" name="Content Placeholder 2"/>
          <p:cNvSpPr>
            <a:spLocks noGrp="1"/>
          </p:cNvSpPr>
          <p:nvPr>
            <p:ph idx="1"/>
          </p:nvPr>
        </p:nvSpPr>
        <p:spPr>
          <a:xfrm>
            <a:off x="1263193" y="1451728"/>
            <a:ext cx="10090608" cy="4904622"/>
          </a:xfrm>
        </p:spPr>
        <p:txBody>
          <a:bodyPr>
            <a:normAutofit fontScale="77500" lnSpcReduction="20000"/>
          </a:bodyPr>
          <a:lstStyle/>
          <a:p>
            <a:pPr algn="just"/>
            <a:r>
              <a:rPr lang="en-US" b="1" dirty="0">
                <a:cs typeface="Times New Roman" panose="02020603050405020304" pitchFamily="18" charset="0"/>
              </a:rPr>
              <a:t>PPPs can create a debt-like commitment to the government </a:t>
            </a:r>
            <a:r>
              <a:rPr lang="en-US" dirty="0">
                <a:cs typeface="Times New Roman" panose="02020603050405020304" pitchFamily="18" charset="0"/>
              </a:rPr>
              <a:t>and can link the government with a series of contingent liabilities</a:t>
            </a:r>
            <a:r>
              <a:rPr lang="en-US" dirty="0" smtClean="0">
                <a:cs typeface="Times New Roman" panose="02020603050405020304" pitchFamily="18" charset="0"/>
              </a:rPr>
              <a:t>.</a:t>
            </a:r>
            <a:endParaRPr lang="lv-LV" dirty="0" smtClean="0">
              <a:cs typeface="Times New Roman" panose="02020603050405020304" pitchFamily="18" charset="0"/>
            </a:endParaRPr>
          </a:p>
          <a:p>
            <a:pPr algn="just"/>
            <a:r>
              <a:rPr lang="en-US" dirty="0">
                <a:cs typeface="Times New Roman" panose="02020603050405020304" pitchFamily="18" charset="0"/>
              </a:rPr>
              <a:t>Very often these liabilities are not included in </a:t>
            </a:r>
            <a:r>
              <a:rPr lang="lv-LV" dirty="0" err="1" smtClean="0">
                <a:cs typeface="Times New Roman" panose="02020603050405020304" pitchFamily="18" charset="0"/>
              </a:rPr>
              <a:t>the</a:t>
            </a:r>
            <a:r>
              <a:rPr lang="lv-LV" dirty="0" smtClean="0">
                <a:cs typeface="Times New Roman" panose="02020603050405020304" pitchFamily="18" charset="0"/>
              </a:rPr>
              <a:t> </a:t>
            </a:r>
            <a:r>
              <a:rPr lang="en-US" dirty="0" smtClean="0">
                <a:cs typeface="Times New Roman" panose="02020603050405020304" pitchFamily="18" charset="0"/>
              </a:rPr>
              <a:t>governmental </a:t>
            </a:r>
            <a:r>
              <a:rPr lang="en-US" dirty="0">
                <a:cs typeface="Times New Roman" panose="02020603050405020304" pitchFamily="18" charset="0"/>
              </a:rPr>
              <a:t>fiscal indicators. </a:t>
            </a:r>
            <a:endParaRPr lang="lv-LV" dirty="0" smtClean="0">
              <a:cs typeface="Times New Roman" panose="02020603050405020304" pitchFamily="18" charset="0"/>
            </a:endParaRPr>
          </a:p>
          <a:p>
            <a:pPr algn="just"/>
            <a:r>
              <a:rPr lang="lv-LV" dirty="0" smtClean="0">
                <a:cs typeface="Times New Roman" panose="02020603050405020304" pitchFamily="18" charset="0"/>
              </a:rPr>
              <a:t>PPP risk </a:t>
            </a:r>
            <a:r>
              <a:rPr lang="lv-LV" dirty="0" err="1" smtClean="0">
                <a:cs typeface="Times New Roman" panose="02020603050405020304" pitchFamily="18" charset="0"/>
              </a:rPr>
              <a:t>manageme</a:t>
            </a:r>
            <a:r>
              <a:rPr lang="en-US" dirty="0" smtClean="0">
                <a:cs typeface="Times New Roman" panose="02020603050405020304" pitchFamily="18" charset="0"/>
              </a:rPr>
              <a:t>n</a:t>
            </a:r>
            <a:r>
              <a:rPr lang="lv-LV" dirty="0" smtClean="0">
                <a:cs typeface="Times New Roman" panose="02020603050405020304" pitchFamily="18" charset="0"/>
              </a:rPr>
              <a:t>t </a:t>
            </a:r>
            <a:r>
              <a:rPr lang="lv-LV" dirty="0" err="1" smtClean="0">
                <a:cs typeface="Times New Roman" panose="02020603050405020304" pitchFamily="18" charset="0"/>
              </a:rPr>
              <a:t>includes</a:t>
            </a:r>
            <a:r>
              <a:rPr lang="lv-LV" dirty="0" smtClean="0">
                <a:cs typeface="Times New Roman" panose="02020603050405020304" pitchFamily="18" charset="0"/>
              </a:rPr>
              <a:t>:</a:t>
            </a:r>
          </a:p>
          <a:p>
            <a:pPr marL="815975" indent="-457200" algn="just"/>
            <a:r>
              <a:rPr lang="en-US" dirty="0">
                <a:cs typeface="Times New Roman" panose="02020603050405020304" pitchFamily="18" charset="0"/>
              </a:rPr>
              <a:t>ensuring that there is </a:t>
            </a:r>
            <a:r>
              <a:rPr lang="en-US" b="1" dirty="0">
                <a:cs typeface="Times New Roman" panose="02020603050405020304" pitchFamily="18" charset="0"/>
              </a:rPr>
              <a:t>central control over PPP </a:t>
            </a:r>
            <a:r>
              <a:rPr lang="en-US" b="1" dirty="0" smtClean="0">
                <a:cs typeface="Times New Roman" panose="02020603050405020304" pitchFamily="18" charset="0"/>
              </a:rPr>
              <a:t>approval</a:t>
            </a:r>
            <a:r>
              <a:rPr lang="lv-LV" b="1" dirty="0" smtClean="0">
                <a:cs typeface="Times New Roman" panose="02020603050405020304" pitchFamily="18" charset="0"/>
              </a:rPr>
              <a:t>,</a:t>
            </a:r>
            <a:r>
              <a:rPr lang="en-US" dirty="0" smtClean="0">
                <a:cs typeface="Times New Roman" panose="02020603050405020304" pitchFamily="18" charset="0"/>
              </a:rPr>
              <a:t> </a:t>
            </a:r>
            <a:r>
              <a:rPr lang="en-US" dirty="0">
                <a:cs typeface="Times New Roman" panose="02020603050405020304" pitchFamily="18" charset="0"/>
              </a:rPr>
              <a:t>a quantified ceiling for total fiscal </a:t>
            </a:r>
            <a:r>
              <a:rPr lang="en-US" dirty="0" smtClean="0">
                <a:cs typeface="Times New Roman" panose="02020603050405020304" pitchFamily="18" charset="0"/>
              </a:rPr>
              <a:t>costs</a:t>
            </a:r>
            <a:r>
              <a:rPr lang="lv-LV" dirty="0" smtClean="0">
                <a:cs typeface="Times New Roman" panose="02020603050405020304" pitchFamily="18" charset="0"/>
              </a:rPr>
              <a:t> is set</a:t>
            </a:r>
            <a:r>
              <a:rPr lang="en-US" dirty="0" smtClean="0">
                <a:cs typeface="Times New Roman" panose="02020603050405020304" pitchFamily="18" charset="0"/>
              </a:rPr>
              <a:t>. </a:t>
            </a:r>
            <a:r>
              <a:rPr lang="en-US" dirty="0">
                <a:cs typeface="Times New Roman" panose="02020603050405020304" pitchFamily="18" charset="0"/>
              </a:rPr>
              <a:t>It should also be ensured that there is </a:t>
            </a:r>
            <a:r>
              <a:rPr lang="en-US" b="1" dirty="0">
                <a:cs typeface="Times New Roman" panose="02020603050405020304" pitchFamily="18" charset="0"/>
              </a:rPr>
              <a:t>adequate management by the </a:t>
            </a:r>
            <a:r>
              <a:rPr lang="en-US" b="1" dirty="0" smtClean="0">
                <a:cs typeface="Times New Roman" panose="02020603050405020304" pitchFamily="18" charset="0"/>
              </a:rPr>
              <a:t>M</a:t>
            </a:r>
            <a:r>
              <a:rPr lang="lv-LV" b="1" dirty="0" smtClean="0">
                <a:cs typeface="Times New Roman" panose="02020603050405020304" pitchFamily="18" charset="0"/>
              </a:rPr>
              <a:t>oF</a:t>
            </a:r>
            <a:r>
              <a:rPr lang="en-US" b="1" dirty="0" smtClean="0">
                <a:cs typeface="Times New Roman" panose="02020603050405020304" pitchFamily="18" charset="0"/>
              </a:rPr>
              <a:t> to </a:t>
            </a:r>
            <a:r>
              <a:rPr lang="en-US" b="1" dirty="0">
                <a:cs typeface="Times New Roman" panose="02020603050405020304" pitchFamily="18" charset="0"/>
              </a:rPr>
              <a:t>assess risks and PPP fiscal sustainability</a:t>
            </a:r>
            <a:r>
              <a:rPr lang="en-US" dirty="0" smtClean="0">
                <a:cs typeface="Times New Roman" panose="02020603050405020304" pitchFamily="18" charset="0"/>
              </a:rPr>
              <a:t>;</a:t>
            </a:r>
            <a:endParaRPr lang="lv-LV" dirty="0" smtClean="0">
              <a:cs typeface="Times New Roman" panose="02020603050405020304" pitchFamily="18" charset="0"/>
            </a:endParaRPr>
          </a:p>
          <a:p>
            <a:pPr marL="815975" indent="-457200" algn="just"/>
            <a:r>
              <a:rPr lang="en-US" b="1" dirty="0" smtClean="0">
                <a:cs typeface="Times New Roman" panose="02020603050405020304" pitchFamily="18" charset="0"/>
              </a:rPr>
              <a:t>systematic </a:t>
            </a:r>
            <a:r>
              <a:rPr lang="en-US" dirty="0" smtClean="0">
                <a:cs typeface="Times New Roman" panose="02020603050405020304" pitchFamily="18" charset="0"/>
              </a:rPr>
              <a:t>review</a:t>
            </a:r>
            <a:r>
              <a:rPr lang="lv-LV" dirty="0" smtClean="0">
                <a:cs typeface="Times New Roman" panose="02020603050405020304" pitchFamily="18" charset="0"/>
              </a:rPr>
              <a:t> of</a:t>
            </a:r>
            <a:r>
              <a:rPr lang="en-US" dirty="0" smtClean="0">
                <a:cs typeface="Times New Roman" panose="02020603050405020304" pitchFamily="18" charset="0"/>
              </a:rPr>
              <a:t> </a:t>
            </a:r>
            <a:r>
              <a:rPr lang="en-US" dirty="0">
                <a:cs typeface="Times New Roman" panose="02020603050405020304" pitchFamily="18" charset="0"/>
              </a:rPr>
              <a:t>projects, their evaluation and effectiveness </a:t>
            </a:r>
            <a:r>
              <a:rPr lang="en-US" dirty="0" smtClean="0">
                <a:cs typeface="Times New Roman" panose="02020603050405020304" pitchFamily="18" charset="0"/>
              </a:rPr>
              <a:t>(whether costs are worthwhile</a:t>
            </a:r>
            <a:r>
              <a:rPr lang="en-US" dirty="0">
                <a:cs typeface="Times New Roman" panose="02020603050405020304" pitchFamily="18" charset="0"/>
              </a:rPr>
              <a:t>)</a:t>
            </a:r>
            <a:r>
              <a:rPr lang="lv-LV" dirty="0" smtClean="0">
                <a:cs typeface="Times New Roman" panose="02020603050405020304" pitchFamily="18" charset="0"/>
              </a:rPr>
              <a:t>; </a:t>
            </a:r>
          </a:p>
          <a:p>
            <a:pPr marL="815975" indent="-457200" algn="just"/>
            <a:r>
              <a:rPr lang="en-US" dirty="0" err="1" smtClean="0">
                <a:cs typeface="Times New Roman" panose="02020603050405020304" pitchFamily="18" charset="0"/>
              </a:rPr>
              <a:t>ensur</a:t>
            </a:r>
            <a:r>
              <a:rPr lang="lv-LV" dirty="0" smtClean="0">
                <a:cs typeface="Times New Roman" panose="02020603050405020304" pitchFamily="18" charset="0"/>
              </a:rPr>
              <a:t>ing</a:t>
            </a:r>
            <a:r>
              <a:rPr lang="en-US" dirty="0" smtClean="0">
                <a:cs typeface="Times New Roman" panose="02020603050405020304" pitchFamily="18" charset="0"/>
              </a:rPr>
              <a:t> </a:t>
            </a:r>
            <a:r>
              <a:rPr lang="en-US" dirty="0">
                <a:cs typeface="Times New Roman" panose="02020603050405020304" pitchFamily="18" charset="0"/>
              </a:rPr>
              <a:t>that risks are passed on to the parties </a:t>
            </a:r>
            <a:r>
              <a:rPr lang="en-US" b="1" dirty="0">
                <a:cs typeface="Times New Roman" panose="02020603050405020304" pitchFamily="18" charset="0"/>
              </a:rPr>
              <a:t>that are best placed to control them</a:t>
            </a:r>
            <a:r>
              <a:rPr lang="lv-LV" dirty="0" smtClean="0">
                <a:cs typeface="Times New Roman" panose="02020603050405020304" pitchFamily="18" charset="0"/>
              </a:rPr>
              <a:t>;</a:t>
            </a:r>
          </a:p>
          <a:p>
            <a:pPr marL="815975" indent="-457200" algn="just"/>
            <a:r>
              <a:rPr lang="lv-LV" dirty="0" smtClean="0">
                <a:cs typeface="Times New Roman" panose="02020603050405020304" pitchFamily="18" charset="0"/>
              </a:rPr>
              <a:t>e</a:t>
            </a:r>
            <a:r>
              <a:rPr lang="en-US" dirty="0" err="1" smtClean="0">
                <a:cs typeface="Times New Roman" panose="02020603050405020304" pitchFamily="18" charset="0"/>
              </a:rPr>
              <a:t>nsuring</a:t>
            </a:r>
            <a:r>
              <a:rPr lang="en-US" dirty="0" smtClean="0">
                <a:cs typeface="Times New Roman" panose="02020603050405020304" pitchFamily="18" charset="0"/>
              </a:rPr>
              <a:t> </a:t>
            </a:r>
            <a:r>
              <a:rPr lang="en-US" dirty="0">
                <a:cs typeface="Times New Roman" panose="02020603050405020304" pitchFamily="18" charset="0"/>
              </a:rPr>
              <a:t>that all project lifecycle costs and potential fiscal costs </a:t>
            </a:r>
            <a:r>
              <a:rPr lang="en-US" b="1" dirty="0">
                <a:cs typeface="Times New Roman" panose="02020603050405020304" pitchFamily="18" charset="0"/>
              </a:rPr>
              <a:t>are transparently identified and budgeted during the decision-making </a:t>
            </a:r>
            <a:r>
              <a:rPr lang="en-US" b="1" dirty="0" smtClean="0">
                <a:cs typeface="Times New Roman" panose="02020603050405020304" pitchFamily="18" charset="0"/>
              </a:rPr>
              <a:t>process</a:t>
            </a:r>
            <a:r>
              <a:rPr lang="lv-LV" dirty="0">
                <a:cs typeface="Times New Roman" panose="02020603050405020304" pitchFamily="18" charset="0"/>
              </a:rPr>
              <a:t>.</a:t>
            </a:r>
            <a:r>
              <a:rPr lang="lv-LV" b="1" dirty="0" smtClean="0">
                <a:cs typeface="Times New Roman" panose="02020603050405020304" pitchFamily="18" charset="0"/>
              </a:rPr>
              <a:t> </a:t>
            </a:r>
          </a:p>
          <a:p>
            <a:endParaRPr lang="lv-LV" dirty="0"/>
          </a:p>
        </p:txBody>
      </p:sp>
      <p:sp>
        <p:nvSpPr>
          <p:cNvPr id="6" name="Slide Number Placeholder 5"/>
          <p:cNvSpPr>
            <a:spLocks noGrp="1"/>
          </p:cNvSpPr>
          <p:nvPr>
            <p:ph type="sldNum" sz="quarter" idx="12"/>
          </p:nvPr>
        </p:nvSpPr>
        <p:spPr/>
        <p:txBody>
          <a:bodyPr/>
          <a:lstStyle/>
          <a:p>
            <a:fld id="{6112C14F-654A-48BF-A324-8B07BD5B5F7F}" type="slidenum">
              <a:rPr lang="lv-LV" smtClean="0"/>
              <a:t>3</a:t>
            </a:fld>
            <a:endParaRPr lang="lv-LV"/>
          </a:p>
        </p:txBody>
      </p:sp>
      <p:sp>
        <p:nvSpPr>
          <p:cNvPr id="5" name="Footer Placeholder 4"/>
          <p:cNvSpPr>
            <a:spLocks noGrp="1"/>
          </p:cNvSpPr>
          <p:nvPr>
            <p:ph type="ftr" sz="quarter" idx="11"/>
          </p:nvPr>
        </p:nvSpPr>
        <p:spPr>
          <a:xfrm>
            <a:off x="3938337" y="6356350"/>
            <a:ext cx="6432884" cy="365125"/>
          </a:xfrm>
        </p:spPr>
        <p:txBody>
          <a:bodyPr/>
          <a:lstStyle/>
          <a:p>
            <a:r>
              <a:rPr lang="lv-LV" dirty="0" smtClean="0"/>
              <a:t>4th </a:t>
            </a:r>
            <a:r>
              <a:rPr lang="lv-LV" dirty="0" err="1" smtClean="0"/>
              <a:t>meeting</a:t>
            </a:r>
            <a:r>
              <a:rPr lang="lv-LV" dirty="0" smtClean="0"/>
              <a:t> </a:t>
            </a:r>
            <a:r>
              <a:rPr lang="lv-LV" dirty="0" err="1" smtClean="0"/>
              <a:t>of</a:t>
            </a:r>
            <a:r>
              <a:rPr lang="lv-LV" dirty="0" smtClean="0"/>
              <a:t> </a:t>
            </a:r>
            <a:r>
              <a:rPr lang="lv-LV" dirty="0" err="1" smtClean="0"/>
              <a:t>Baltic-Nordic</a:t>
            </a:r>
            <a:r>
              <a:rPr lang="lv-LV" dirty="0" smtClean="0"/>
              <a:t> </a:t>
            </a:r>
            <a:r>
              <a:rPr lang="lv-LV" dirty="0" err="1" smtClean="0"/>
              <a:t>independent</a:t>
            </a:r>
            <a:r>
              <a:rPr lang="lv-LV" dirty="0" smtClean="0"/>
              <a:t> </a:t>
            </a:r>
            <a:r>
              <a:rPr lang="lv-LV" dirty="0" err="1" smtClean="0"/>
              <a:t>fiscal</a:t>
            </a:r>
            <a:r>
              <a:rPr lang="lv-LV" dirty="0" smtClean="0"/>
              <a:t> </a:t>
            </a:r>
            <a:r>
              <a:rPr lang="lv-LV" dirty="0" err="1" smtClean="0"/>
              <a:t>institutions</a:t>
            </a:r>
            <a:endParaRPr lang="lv-LV" dirty="0"/>
          </a:p>
        </p:txBody>
      </p:sp>
      <p:sp>
        <p:nvSpPr>
          <p:cNvPr id="7" name="Date Placeholder 3"/>
          <p:cNvSpPr>
            <a:spLocks noGrp="1"/>
          </p:cNvSpPr>
          <p:nvPr>
            <p:ph type="dt" sz="half" idx="10"/>
          </p:nvPr>
        </p:nvSpPr>
        <p:spPr>
          <a:xfrm>
            <a:off x="2189747" y="6356350"/>
            <a:ext cx="1499937" cy="365125"/>
          </a:xfrm>
        </p:spPr>
        <p:txBody>
          <a:bodyPr/>
          <a:lstStyle/>
          <a:p>
            <a:r>
              <a:rPr lang="lv-LV" dirty="0" smtClean="0"/>
              <a:t>11.06.2018</a:t>
            </a:r>
            <a:endParaRPr lang="lv-LV" dirty="0"/>
          </a:p>
        </p:txBody>
      </p:sp>
    </p:spTree>
    <p:extLst>
      <p:ext uri="{BB962C8B-B14F-4D97-AF65-F5344CB8AC3E}">
        <p14:creationId xmlns:p14="http://schemas.microsoft.com/office/powerpoint/2010/main" val="933665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dirty="0" smtClean="0">
                <a:latin typeface="+mn-lt"/>
                <a:cs typeface="Times New Roman" panose="02020603050405020304" pitchFamily="18" charset="0"/>
              </a:rPr>
              <a:t>PPP or</a:t>
            </a:r>
            <a:r>
              <a:rPr lang="lv-LV" dirty="0">
                <a:latin typeface="+mn-lt"/>
                <a:cs typeface="Times New Roman" panose="02020603050405020304" pitchFamily="18" charset="0"/>
              </a:rPr>
              <a:t> traditional </a:t>
            </a:r>
            <a:r>
              <a:rPr lang="lv-LV" dirty="0" smtClean="0">
                <a:latin typeface="+mn-lt"/>
                <a:cs typeface="Times New Roman" panose="02020603050405020304" pitchFamily="18" charset="0"/>
              </a:rPr>
              <a:t>government investments? (1/2)</a:t>
            </a:r>
            <a:endParaRPr lang="lv-LV" dirty="0">
              <a:latin typeface="+mn-lt"/>
              <a:cs typeface="Times New Roman" panose="02020603050405020304" pitchFamily="18" charset="0"/>
            </a:endParaRPr>
          </a:p>
        </p:txBody>
      </p:sp>
      <p:sp>
        <p:nvSpPr>
          <p:cNvPr id="3" name="Content Placeholder 2"/>
          <p:cNvSpPr>
            <a:spLocks noGrp="1"/>
          </p:cNvSpPr>
          <p:nvPr>
            <p:ph idx="1"/>
          </p:nvPr>
        </p:nvSpPr>
        <p:spPr>
          <a:xfrm>
            <a:off x="820133" y="1604211"/>
            <a:ext cx="10533668" cy="4572752"/>
          </a:xfrm>
        </p:spPr>
        <p:txBody>
          <a:bodyPr>
            <a:normAutofit fontScale="92500"/>
          </a:bodyPr>
          <a:lstStyle/>
          <a:p>
            <a:pPr algn="just"/>
            <a:r>
              <a:rPr lang="en-US" sz="3000" dirty="0">
                <a:cs typeface="Times New Roman" panose="02020603050405020304" pitchFamily="18" charset="0"/>
              </a:rPr>
              <a:t>The concern is that PPPs can be used </a:t>
            </a:r>
            <a:r>
              <a:rPr lang="en-US" sz="3000" b="1" dirty="0">
                <a:cs typeface="Times New Roman" panose="02020603050405020304" pitchFamily="18" charset="0"/>
              </a:rPr>
              <a:t>to avoid cost controls</a:t>
            </a:r>
            <a:r>
              <a:rPr lang="en-US" sz="3000" dirty="0">
                <a:cs typeface="Times New Roman" panose="02020603050405020304" pitchFamily="18" charset="0"/>
              </a:rPr>
              <a:t> and to shift investment costs away from budget and debt outside the central government balance sheet</a:t>
            </a:r>
            <a:r>
              <a:rPr lang="en-US" sz="3000" dirty="0" smtClean="0">
                <a:cs typeface="Times New Roman" panose="02020603050405020304" pitchFamily="18" charset="0"/>
              </a:rPr>
              <a:t>.</a:t>
            </a:r>
            <a:r>
              <a:rPr lang="lv-LV" sz="3000" dirty="0" smtClean="0">
                <a:cs typeface="Times New Roman" panose="02020603050405020304" pitchFamily="18" charset="0"/>
              </a:rPr>
              <a:t> </a:t>
            </a:r>
            <a:r>
              <a:rPr lang="en-US" sz="3000" dirty="0">
                <a:cs typeface="Times New Roman" panose="02020603050405020304" pitchFamily="18" charset="0"/>
              </a:rPr>
              <a:t>But </a:t>
            </a:r>
            <a:r>
              <a:rPr lang="en-US" sz="3000" b="1" dirty="0">
                <a:cs typeface="Times New Roman" panose="02020603050405020304" pitchFamily="18" charset="0"/>
              </a:rPr>
              <a:t>the government nevertheless assumes most of the risks and can face high fiscal </a:t>
            </a:r>
            <a:r>
              <a:rPr lang="en-US" sz="3000" b="1" dirty="0" smtClean="0">
                <a:cs typeface="Times New Roman" panose="02020603050405020304" pitchFamily="18" charset="0"/>
              </a:rPr>
              <a:t>costs</a:t>
            </a:r>
            <a:r>
              <a:rPr lang="lv-LV" sz="3000" dirty="0">
                <a:cs typeface="Times New Roman" panose="02020603050405020304" pitchFamily="18" charset="0"/>
              </a:rPr>
              <a:t>.</a:t>
            </a:r>
            <a:endParaRPr lang="lv-LV" sz="3000" dirty="0" smtClean="0">
              <a:cs typeface="Times New Roman" panose="02020603050405020304" pitchFamily="18" charset="0"/>
            </a:endParaRPr>
          </a:p>
          <a:p>
            <a:pPr algn="just"/>
            <a:r>
              <a:rPr lang="en-US" sz="3000" dirty="0">
                <a:cs typeface="Times New Roman" panose="02020603050405020304" pitchFamily="18" charset="0"/>
              </a:rPr>
              <a:t>A situation may also arise </a:t>
            </a:r>
            <a:r>
              <a:rPr lang="en-US" sz="3000" dirty="0" smtClean="0">
                <a:cs typeface="Times New Roman" panose="02020603050405020304" pitchFamily="18" charset="0"/>
              </a:rPr>
              <a:t>where </a:t>
            </a:r>
            <a:r>
              <a:rPr lang="en-US" sz="3000" dirty="0">
                <a:cs typeface="Times New Roman" panose="02020603050405020304" pitchFamily="18" charset="0"/>
              </a:rPr>
              <a:t>the government has overestimated the risk and over-compensated it for the private sector and provided guarantees to those who have taken these risks.</a:t>
            </a:r>
            <a:r>
              <a:rPr lang="lv-LV" sz="3000" dirty="0" smtClean="0">
                <a:cs typeface="Times New Roman" panose="02020603050405020304" pitchFamily="18" charset="0"/>
              </a:rPr>
              <a:t> </a:t>
            </a:r>
            <a:r>
              <a:rPr lang="en-US" sz="3000" b="1" dirty="0">
                <a:cs typeface="Times New Roman" panose="02020603050405020304" pitchFamily="18" charset="0"/>
              </a:rPr>
              <a:t>Consequently, PPP project costs are higher than </a:t>
            </a:r>
            <a:r>
              <a:rPr lang="en-US" sz="3000" b="1" dirty="0" smtClean="0">
                <a:cs typeface="Times New Roman" panose="02020603050405020304" pitchFamily="18" charset="0"/>
              </a:rPr>
              <a:t>in case of public </a:t>
            </a:r>
            <a:r>
              <a:rPr lang="en-US" sz="3000" b="1" dirty="0">
                <a:cs typeface="Times New Roman" panose="02020603050405020304" pitchFamily="18" charset="0"/>
              </a:rPr>
              <a:t>investment model.</a:t>
            </a:r>
            <a:endParaRPr lang="lv-LV" sz="3000" b="1" dirty="0" smtClean="0">
              <a:cs typeface="Times New Roman" panose="02020603050405020304" pitchFamily="18" charset="0"/>
            </a:endParaRPr>
          </a:p>
          <a:p>
            <a:pPr algn="just"/>
            <a:r>
              <a:rPr lang="en-US" sz="3000" dirty="0">
                <a:cs typeface="Times New Roman" panose="02020603050405020304" pitchFamily="18" charset="0"/>
              </a:rPr>
              <a:t>Particular attention should be paid to </a:t>
            </a:r>
            <a:r>
              <a:rPr lang="en-US" sz="3000" dirty="0" smtClean="0">
                <a:cs typeface="Times New Roman" panose="02020603050405020304" pitchFamily="18" charset="0"/>
              </a:rPr>
              <a:t>municipalities/ </a:t>
            </a:r>
            <a:r>
              <a:rPr lang="en-US" sz="3000" dirty="0">
                <a:cs typeface="Times New Roman" panose="02020603050405020304" pitchFamily="18" charset="0"/>
              </a:rPr>
              <a:t>government sub-sectors, </a:t>
            </a:r>
            <a:r>
              <a:rPr lang="en-US" sz="3000" dirty="0" smtClean="0">
                <a:cs typeface="Times New Roman" panose="02020603050405020304" pitchFamily="18" charset="0"/>
              </a:rPr>
              <a:t>since part </a:t>
            </a:r>
            <a:r>
              <a:rPr lang="en-US" sz="3000" dirty="0">
                <a:cs typeface="Times New Roman" panose="02020603050405020304" pitchFamily="18" charset="0"/>
              </a:rPr>
              <a:t>of PPPs (concession agreements) are implemented at this </a:t>
            </a:r>
            <a:r>
              <a:rPr lang="en-US" sz="3000" dirty="0" smtClean="0">
                <a:cs typeface="Times New Roman" panose="02020603050405020304" pitchFamily="18" charset="0"/>
              </a:rPr>
              <a:t>government</a:t>
            </a:r>
            <a:r>
              <a:rPr lang="lv-LV" sz="3000" dirty="0" smtClean="0">
                <a:cs typeface="Times New Roman" panose="02020603050405020304" pitchFamily="18" charset="0"/>
              </a:rPr>
              <a:t>al</a:t>
            </a:r>
            <a:r>
              <a:rPr lang="en-US" sz="3000" dirty="0" smtClean="0">
                <a:cs typeface="Times New Roman" panose="02020603050405020304" pitchFamily="18" charset="0"/>
              </a:rPr>
              <a:t> </a:t>
            </a:r>
            <a:r>
              <a:rPr lang="en-US" sz="3000" dirty="0">
                <a:cs typeface="Times New Roman" panose="02020603050405020304" pitchFamily="18" charset="0"/>
              </a:rPr>
              <a:t>level</a:t>
            </a:r>
            <a:r>
              <a:rPr lang="lv-LV" sz="3000" dirty="0" smtClean="0">
                <a:cs typeface="Times New Roman" panose="02020603050405020304" pitchFamily="18" charset="0"/>
              </a:rPr>
              <a:t>.</a:t>
            </a:r>
            <a:endParaRPr lang="lv-LV" sz="3000" dirty="0">
              <a:cs typeface="Times New Roman" panose="02020603050405020304" pitchFamily="18" charset="0"/>
            </a:endParaRPr>
          </a:p>
          <a:p>
            <a:pPr algn="just"/>
            <a:endParaRPr lang="lv-LV" dirty="0" smtClean="0">
              <a:cs typeface="Times New Roman" panose="02020603050405020304" pitchFamily="18" charset="0"/>
            </a:endParaRPr>
          </a:p>
          <a:p>
            <a:endParaRPr lang="lv-LV" dirty="0"/>
          </a:p>
          <a:p>
            <a:endParaRPr lang="lv-LV" dirty="0"/>
          </a:p>
        </p:txBody>
      </p:sp>
      <p:sp>
        <p:nvSpPr>
          <p:cNvPr id="6" name="Slide Number Placeholder 5"/>
          <p:cNvSpPr>
            <a:spLocks noGrp="1"/>
          </p:cNvSpPr>
          <p:nvPr>
            <p:ph type="sldNum" sz="quarter" idx="12"/>
          </p:nvPr>
        </p:nvSpPr>
        <p:spPr/>
        <p:txBody>
          <a:bodyPr/>
          <a:lstStyle/>
          <a:p>
            <a:fld id="{6112C14F-654A-48BF-A324-8B07BD5B5F7F}" type="slidenum">
              <a:rPr lang="lv-LV" smtClean="0"/>
              <a:t>4</a:t>
            </a:fld>
            <a:endParaRPr lang="lv-LV"/>
          </a:p>
        </p:txBody>
      </p:sp>
      <p:sp>
        <p:nvSpPr>
          <p:cNvPr id="5" name="Footer Placeholder 4"/>
          <p:cNvSpPr>
            <a:spLocks noGrp="1"/>
          </p:cNvSpPr>
          <p:nvPr>
            <p:ph type="ftr" sz="quarter" idx="11"/>
          </p:nvPr>
        </p:nvSpPr>
        <p:spPr>
          <a:xfrm>
            <a:off x="3938337" y="6356350"/>
            <a:ext cx="6432884" cy="365125"/>
          </a:xfrm>
        </p:spPr>
        <p:txBody>
          <a:bodyPr/>
          <a:lstStyle/>
          <a:p>
            <a:r>
              <a:rPr lang="lv-LV" dirty="0" smtClean="0"/>
              <a:t>4th </a:t>
            </a:r>
            <a:r>
              <a:rPr lang="lv-LV" dirty="0" err="1" smtClean="0"/>
              <a:t>meeting</a:t>
            </a:r>
            <a:r>
              <a:rPr lang="lv-LV" dirty="0" smtClean="0"/>
              <a:t> </a:t>
            </a:r>
            <a:r>
              <a:rPr lang="lv-LV" dirty="0" err="1" smtClean="0"/>
              <a:t>of</a:t>
            </a:r>
            <a:r>
              <a:rPr lang="lv-LV" dirty="0" smtClean="0"/>
              <a:t> </a:t>
            </a:r>
            <a:r>
              <a:rPr lang="lv-LV" dirty="0" err="1" smtClean="0"/>
              <a:t>Baltic-Nordic</a:t>
            </a:r>
            <a:r>
              <a:rPr lang="lv-LV" dirty="0" smtClean="0"/>
              <a:t> </a:t>
            </a:r>
            <a:r>
              <a:rPr lang="lv-LV" dirty="0" err="1" smtClean="0"/>
              <a:t>independent</a:t>
            </a:r>
            <a:r>
              <a:rPr lang="lv-LV" dirty="0" smtClean="0"/>
              <a:t> </a:t>
            </a:r>
            <a:r>
              <a:rPr lang="lv-LV" dirty="0" err="1" smtClean="0"/>
              <a:t>fiscal</a:t>
            </a:r>
            <a:r>
              <a:rPr lang="lv-LV" dirty="0" smtClean="0"/>
              <a:t> </a:t>
            </a:r>
            <a:r>
              <a:rPr lang="lv-LV" dirty="0" err="1" smtClean="0"/>
              <a:t>institutions</a:t>
            </a:r>
            <a:endParaRPr lang="lv-LV" dirty="0"/>
          </a:p>
        </p:txBody>
      </p:sp>
      <p:sp>
        <p:nvSpPr>
          <p:cNvPr id="7" name="Date Placeholder 3"/>
          <p:cNvSpPr>
            <a:spLocks noGrp="1"/>
          </p:cNvSpPr>
          <p:nvPr>
            <p:ph type="dt" sz="half" idx="10"/>
          </p:nvPr>
        </p:nvSpPr>
        <p:spPr>
          <a:xfrm>
            <a:off x="2189747" y="6356350"/>
            <a:ext cx="1499937" cy="365125"/>
          </a:xfrm>
        </p:spPr>
        <p:txBody>
          <a:bodyPr/>
          <a:lstStyle/>
          <a:p>
            <a:r>
              <a:rPr lang="lv-LV" dirty="0" smtClean="0"/>
              <a:t>11.06.2018</a:t>
            </a:r>
            <a:endParaRPr lang="lv-LV" dirty="0"/>
          </a:p>
        </p:txBody>
      </p:sp>
    </p:spTree>
    <p:extLst>
      <p:ext uri="{BB962C8B-B14F-4D97-AF65-F5344CB8AC3E}">
        <p14:creationId xmlns:p14="http://schemas.microsoft.com/office/powerpoint/2010/main" val="11549197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dirty="0">
                <a:latin typeface="+mn-lt"/>
                <a:cs typeface="Times New Roman" panose="02020603050405020304" pitchFamily="18" charset="0"/>
              </a:rPr>
              <a:t>PPP or traditional </a:t>
            </a:r>
            <a:r>
              <a:rPr lang="lv-LV" dirty="0" smtClean="0">
                <a:latin typeface="+mn-lt"/>
                <a:cs typeface="Times New Roman" panose="02020603050405020304" pitchFamily="18" charset="0"/>
              </a:rPr>
              <a:t>governmental </a:t>
            </a:r>
            <a:r>
              <a:rPr lang="lv-LV" dirty="0">
                <a:latin typeface="+mn-lt"/>
                <a:cs typeface="Times New Roman" panose="02020603050405020304" pitchFamily="18" charset="0"/>
              </a:rPr>
              <a:t>investments? </a:t>
            </a:r>
            <a:r>
              <a:rPr lang="lv-LV" dirty="0" smtClean="0">
                <a:latin typeface="+mn-lt"/>
                <a:cs typeface="Times New Roman" panose="02020603050405020304" pitchFamily="18" charset="0"/>
              </a:rPr>
              <a:t>(2/2)</a:t>
            </a:r>
            <a:endParaRPr lang="lv-LV" dirty="0">
              <a:latin typeface="+mn-lt"/>
              <a:cs typeface="Times New Roman" panose="02020603050405020304" pitchFamily="18" charset="0"/>
            </a:endParaRPr>
          </a:p>
        </p:txBody>
      </p:sp>
      <p:sp>
        <p:nvSpPr>
          <p:cNvPr id="3" name="Content Placeholder 2"/>
          <p:cNvSpPr>
            <a:spLocks noGrp="1"/>
          </p:cNvSpPr>
          <p:nvPr>
            <p:ph idx="1"/>
          </p:nvPr>
        </p:nvSpPr>
        <p:spPr>
          <a:xfrm>
            <a:off x="1046888" y="1513509"/>
            <a:ext cx="10316852" cy="4792663"/>
          </a:xfrm>
        </p:spPr>
        <p:txBody>
          <a:bodyPr>
            <a:noAutofit/>
          </a:bodyPr>
          <a:lstStyle/>
          <a:p>
            <a:pPr algn="just"/>
            <a:r>
              <a:rPr lang="en-US" dirty="0">
                <a:cs typeface="Times New Roman" panose="02020603050405020304" pitchFamily="18" charset="0"/>
              </a:rPr>
              <a:t>As PPPs have large, legally complex contracts, it is difficult to </a:t>
            </a:r>
            <a:r>
              <a:rPr lang="en-US" dirty="0" smtClean="0">
                <a:cs typeface="Times New Roman" panose="02020603050405020304" pitchFamily="18" charset="0"/>
              </a:rPr>
              <a:t>terminate them, </a:t>
            </a:r>
            <a:r>
              <a:rPr lang="en-US" dirty="0">
                <a:cs typeface="Times New Roman" panose="02020603050405020304" pitchFamily="18" charset="0"/>
              </a:rPr>
              <a:t>which complicates the risk transfer assessment.</a:t>
            </a:r>
            <a:r>
              <a:rPr lang="lv-LV" dirty="0" smtClean="0">
                <a:cs typeface="Times New Roman" panose="02020603050405020304" pitchFamily="18" charset="0"/>
              </a:rPr>
              <a:t> </a:t>
            </a:r>
            <a:r>
              <a:rPr lang="en-US" b="1" dirty="0">
                <a:cs typeface="Times New Roman" panose="02020603050405020304" pitchFamily="18" charset="0"/>
              </a:rPr>
              <a:t>The political pressure to save large projects (which </a:t>
            </a:r>
            <a:r>
              <a:rPr lang="en-US" b="1" dirty="0" smtClean="0">
                <a:cs typeface="Times New Roman" panose="02020603050405020304" pitchFamily="18" charset="0"/>
              </a:rPr>
              <a:t>are too large to </a:t>
            </a:r>
            <a:r>
              <a:rPr lang="en-US" b="1" dirty="0">
                <a:cs typeface="Times New Roman" panose="02020603050405020304" pitchFamily="18" charset="0"/>
              </a:rPr>
              <a:t>fail) and important service providers means that the government as a whole takes on greater risks than the contract envisages</a:t>
            </a:r>
            <a:r>
              <a:rPr lang="en-US" b="1" dirty="0" smtClean="0">
                <a:cs typeface="Times New Roman" panose="02020603050405020304" pitchFamily="18" charset="0"/>
              </a:rPr>
              <a:t>.</a:t>
            </a:r>
            <a:endParaRPr lang="lv-LV" b="1" dirty="0" smtClean="0">
              <a:cs typeface="Times New Roman" panose="02020603050405020304" pitchFamily="18" charset="0"/>
            </a:endParaRPr>
          </a:p>
          <a:p>
            <a:pPr algn="just"/>
            <a:r>
              <a:rPr lang="en-US" dirty="0">
                <a:cs typeface="Times New Roman" panose="02020603050405020304" pitchFamily="18" charset="0"/>
              </a:rPr>
              <a:t>In several PPP projects, the government has contractual obligations to </a:t>
            </a:r>
            <a:r>
              <a:rPr lang="en-US" dirty="0" smtClean="0">
                <a:cs typeface="Times New Roman" panose="02020603050405020304" pitchFamily="18" charset="0"/>
              </a:rPr>
              <a:t>buy/purchase </a:t>
            </a:r>
            <a:r>
              <a:rPr lang="en-US" dirty="0">
                <a:cs typeface="Times New Roman" panose="02020603050405020304" pitchFamily="18" charset="0"/>
              </a:rPr>
              <a:t>a service from a private operator.</a:t>
            </a:r>
            <a:r>
              <a:rPr lang="lv-LV" dirty="0" smtClean="0">
                <a:cs typeface="Times New Roman" panose="02020603050405020304" pitchFamily="18" charset="0"/>
              </a:rPr>
              <a:t> </a:t>
            </a:r>
            <a:r>
              <a:rPr lang="en-US" dirty="0">
                <a:cs typeface="Times New Roman" panose="02020603050405020304" pitchFamily="18" charset="0"/>
              </a:rPr>
              <a:t>These </a:t>
            </a:r>
            <a:r>
              <a:rPr lang="en-US" b="1" dirty="0">
                <a:cs typeface="Times New Roman" panose="02020603050405020304" pitchFamily="18" charset="0"/>
              </a:rPr>
              <a:t>payments have a medium and long-term fiscal impact that should be </a:t>
            </a:r>
            <a:r>
              <a:rPr lang="en-US" b="1" dirty="0" smtClean="0">
                <a:cs typeface="Times New Roman" panose="02020603050405020304" pitchFamily="18" charset="0"/>
              </a:rPr>
              <a:t>reported/disclosed</a:t>
            </a:r>
            <a:r>
              <a:rPr lang="en-US" dirty="0">
                <a:cs typeface="Times New Roman" panose="02020603050405020304" pitchFamily="18" charset="0"/>
              </a:rPr>
              <a:t>.</a:t>
            </a:r>
            <a:r>
              <a:rPr lang="lv-LV" dirty="0" smtClean="0">
                <a:cs typeface="Times New Roman" panose="02020603050405020304" pitchFamily="18" charset="0"/>
              </a:rPr>
              <a:t> </a:t>
            </a:r>
            <a:r>
              <a:rPr lang="en-US" dirty="0">
                <a:cs typeface="Times New Roman" panose="02020603050405020304" pitchFamily="18" charset="0"/>
              </a:rPr>
              <a:t>As a minimum, future flow of payments according to the contracts must be included in the public report.</a:t>
            </a:r>
            <a:r>
              <a:rPr lang="lv-LV" dirty="0" smtClean="0">
                <a:cs typeface="Times New Roman" panose="02020603050405020304" pitchFamily="18" charset="0"/>
              </a:rPr>
              <a:t> </a:t>
            </a:r>
            <a:endParaRPr lang="lv-LV" dirty="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fld id="{6112C14F-654A-48BF-A324-8B07BD5B5F7F}" type="slidenum">
              <a:rPr lang="lv-LV" smtClean="0"/>
              <a:t>5</a:t>
            </a:fld>
            <a:endParaRPr lang="lv-LV"/>
          </a:p>
        </p:txBody>
      </p:sp>
      <p:sp>
        <p:nvSpPr>
          <p:cNvPr id="5" name="Footer Placeholder 4"/>
          <p:cNvSpPr>
            <a:spLocks noGrp="1"/>
          </p:cNvSpPr>
          <p:nvPr>
            <p:ph type="ftr" sz="quarter" idx="11"/>
          </p:nvPr>
        </p:nvSpPr>
        <p:spPr>
          <a:xfrm>
            <a:off x="3938337" y="6356350"/>
            <a:ext cx="6432884" cy="365125"/>
          </a:xfrm>
        </p:spPr>
        <p:txBody>
          <a:bodyPr/>
          <a:lstStyle/>
          <a:p>
            <a:r>
              <a:rPr lang="lv-LV" dirty="0" smtClean="0"/>
              <a:t>4th </a:t>
            </a:r>
            <a:r>
              <a:rPr lang="lv-LV" dirty="0" err="1" smtClean="0"/>
              <a:t>meeting</a:t>
            </a:r>
            <a:r>
              <a:rPr lang="lv-LV" dirty="0" smtClean="0"/>
              <a:t> </a:t>
            </a:r>
            <a:r>
              <a:rPr lang="lv-LV" dirty="0" err="1" smtClean="0"/>
              <a:t>of</a:t>
            </a:r>
            <a:r>
              <a:rPr lang="lv-LV" dirty="0" smtClean="0"/>
              <a:t> </a:t>
            </a:r>
            <a:r>
              <a:rPr lang="lv-LV" dirty="0" err="1" smtClean="0"/>
              <a:t>Baltic-Nordic</a:t>
            </a:r>
            <a:r>
              <a:rPr lang="lv-LV" dirty="0" smtClean="0"/>
              <a:t> </a:t>
            </a:r>
            <a:r>
              <a:rPr lang="lv-LV" dirty="0" err="1" smtClean="0"/>
              <a:t>independent</a:t>
            </a:r>
            <a:r>
              <a:rPr lang="lv-LV" dirty="0" smtClean="0"/>
              <a:t> </a:t>
            </a:r>
            <a:r>
              <a:rPr lang="lv-LV" dirty="0" err="1" smtClean="0"/>
              <a:t>fiscal</a:t>
            </a:r>
            <a:r>
              <a:rPr lang="lv-LV" dirty="0" smtClean="0"/>
              <a:t> </a:t>
            </a:r>
            <a:r>
              <a:rPr lang="lv-LV" dirty="0" err="1" smtClean="0"/>
              <a:t>institutions</a:t>
            </a:r>
            <a:endParaRPr lang="lv-LV" dirty="0"/>
          </a:p>
        </p:txBody>
      </p:sp>
      <p:sp>
        <p:nvSpPr>
          <p:cNvPr id="7" name="Date Placeholder 3"/>
          <p:cNvSpPr>
            <a:spLocks noGrp="1"/>
          </p:cNvSpPr>
          <p:nvPr>
            <p:ph type="dt" sz="half" idx="10"/>
          </p:nvPr>
        </p:nvSpPr>
        <p:spPr>
          <a:xfrm>
            <a:off x="2189747" y="6356350"/>
            <a:ext cx="1499937" cy="365125"/>
          </a:xfrm>
        </p:spPr>
        <p:txBody>
          <a:bodyPr/>
          <a:lstStyle/>
          <a:p>
            <a:r>
              <a:rPr lang="lv-LV" dirty="0" smtClean="0"/>
              <a:t>11.06.2018</a:t>
            </a:r>
            <a:endParaRPr lang="lv-LV" dirty="0"/>
          </a:p>
        </p:txBody>
      </p:sp>
    </p:spTree>
    <p:extLst>
      <p:ext uri="{BB962C8B-B14F-4D97-AF65-F5344CB8AC3E}">
        <p14:creationId xmlns:p14="http://schemas.microsoft.com/office/powerpoint/2010/main" val="40944802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v-LV" dirty="0" err="1" smtClean="0">
                <a:latin typeface="+mn-lt"/>
                <a:cs typeface="Times New Roman" panose="02020603050405020304" pitchFamily="18" charset="0"/>
              </a:rPr>
              <a:t>Transparency</a:t>
            </a:r>
            <a:r>
              <a:rPr lang="lv-LV" dirty="0" smtClean="0">
                <a:latin typeface="+mn-lt"/>
                <a:cs typeface="Times New Roman" panose="02020603050405020304" pitchFamily="18" charset="0"/>
              </a:rPr>
              <a:t> </a:t>
            </a:r>
            <a:r>
              <a:rPr lang="lv-LV" dirty="0" err="1">
                <a:latin typeface="+mn-lt"/>
                <a:cs typeface="Times New Roman" panose="02020603050405020304" pitchFamily="18" charset="0"/>
              </a:rPr>
              <a:t>of</a:t>
            </a:r>
            <a:r>
              <a:rPr lang="lv-LV" dirty="0">
                <a:latin typeface="+mn-lt"/>
                <a:cs typeface="Times New Roman" panose="02020603050405020304" pitchFamily="18" charset="0"/>
              </a:rPr>
              <a:t> </a:t>
            </a:r>
            <a:r>
              <a:rPr lang="lv-LV" dirty="0" smtClean="0">
                <a:latin typeface="+mn-lt"/>
                <a:cs typeface="Times New Roman" panose="02020603050405020304" pitchFamily="18" charset="0"/>
              </a:rPr>
              <a:t>PPP </a:t>
            </a:r>
            <a:r>
              <a:rPr lang="lv-LV" dirty="0" err="1" smtClean="0">
                <a:latin typeface="+mn-lt"/>
                <a:cs typeface="Times New Roman" panose="02020603050405020304" pitchFamily="18" charset="0"/>
              </a:rPr>
              <a:t>projects</a:t>
            </a:r>
            <a:endParaRPr lang="lv-LV" dirty="0">
              <a:latin typeface="+mn-lt"/>
              <a:cs typeface="Times New Roman" panose="02020603050405020304" pitchFamily="18" charset="0"/>
            </a:endParaRPr>
          </a:p>
        </p:txBody>
      </p:sp>
      <p:sp>
        <p:nvSpPr>
          <p:cNvPr id="3" name="Content Placeholder 2"/>
          <p:cNvSpPr>
            <a:spLocks noGrp="1"/>
          </p:cNvSpPr>
          <p:nvPr>
            <p:ph idx="1"/>
          </p:nvPr>
        </p:nvSpPr>
        <p:spPr/>
        <p:txBody>
          <a:bodyPr>
            <a:normAutofit fontScale="92500" lnSpcReduction="20000"/>
          </a:bodyPr>
          <a:lstStyle/>
          <a:p>
            <a:pPr lvl="0" algn="just"/>
            <a:r>
              <a:rPr lang="en-US" sz="3000" dirty="0">
                <a:cs typeface="Times New Roman" panose="02020603050405020304" pitchFamily="18" charset="0"/>
              </a:rPr>
              <a:t>The PPP contract must be open</a:t>
            </a:r>
            <a:r>
              <a:rPr lang="lv-LV" sz="3000" dirty="0" smtClean="0">
                <a:cs typeface="Times New Roman" panose="02020603050405020304" pitchFamily="18" charset="0"/>
              </a:rPr>
              <a:t>.</a:t>
            </a:r>
            <a:endParaRPr lang="lv-LV" sz="3000" dirty="0">
              <a:cs typeface="Times New Roman" panose="02020603050405020304" pitchFamily="18" charset="0"/>
            </a:endParaRPr>
          </a:p>
          <a:p>
            <a:pPr lvl="0" algn="just"/>
            <a:r>
              <a:rPr lang="en-US" sz="3000" dirty="0">
                <a:cs typeface="Times New Roman" panose="02020603050405020304" pitchFamily="18" charset="0"/>
              </a:rPr>
              <a:t>Operating contracts, concessions and operating leases, finance leases, and government PPP asset transfers must be booked in fiscal accounts in accordance with Eurostat's </a:t>
            </a:r>
            <a:r>
              <a:rPr lang="en-US" sz="3000" dirty="0" smtClean="0">
                <a:cs typeface="Times New Roman" panose="02020603050405020304" pitchFamily="18" charset="0"/>
              </a:rPr>
              <a:t>methodology</a:t>
            </a:r>
            <a:r>
              <a:rPr lang="lv-LV" sz="3000" dirty="0" smtClean="0">
                <a:cs typeface="Times New Roman" panose="02020603050405020304" pitchFamily="18" charset="0"/>
              </a:rPr>
              <a:t>.</a:t>
            </a:r>
            <a:endParaRPr lang="lv-LV" sz="3000" dirty="0">
              <a:cs typeface="Times New Roman" panose="02020603050405020304" pitchFamily="18" charset="0"/>
            </a:endParaRPr>
          </a:p>
          <a:p>
            <a:pPr lvl="0" algn="just"/>
            <a:r>
              <a:rPr lang="en-US" sz="3000" dirty="0">
                <a:cs typeface="Times New Roman" panose="02020603050405020304" pitchFamily="18" charset="0"/>
              </a:rPr>
              <a:t>Future payment flows to existing PPP contracts must be reported</a:t>
            </a:r>
            <a:r>
              <a:rPr lang="lv-LV" sz="3000" dirty="0" smtClean="0">
                <a:cs typeface="Times New Roman" panose="02020603050405020304" pitchFamily="18" charset="0"/>
              </a:rPr>
              <a:t>.</a:t>
            </a:r>
            <a:endParaRPr lang="lv-LV" sz="3000" dirty="0">
              <a:cs typeface="Times New Roman" panose="02020603050405020304" pitchFamily="18" charset="0"/>
            </a:endParaRPr>
          </a:p>
          <a:p>
            <a:pPr lvl="0" algn="just"/>
            <a:r>
              <a:rPr lang="en-US" sz="3000" dirty="0">
                <a:cs typeface="Times New Roman" panose="02020603050405020304" pitchFamily="18" charset="0"/>
              </a:rPr>
              <a:t>Government guarantees must be </a:t>
            </a:r>
            <a:r>
              <a:rPr lang="en-US" sz="3000" dirty="0" smtClean="0">
                <a:cs typeface="Times New Roman" panose="02020603050405020304" pitchFamily="18" charset="0"/>
              </a:rPr>
              <a:t>open </a:t>
            </a:r>
            <a:r>
              <a:rPr lang="en-US" sz="3000" dirty="0">
                <a:cs typeface="Times New Roman" panose="02020603050405020304" pitchFamily="18" charset="0"/>
              </a:rPr>
              <a:t>to ensure fiscal transparency</a:t>
            </a:r>
            <a:r>
              <a:rPr lang="lv-LV" sz="3000" dirty="0" smtClean="0">
                <a:cs typeface="Times New Roman" panose="02020603050405020304" pitchFamily="18" charset="0"/>
              </a:rPr>
              <a:t>.</a:t>
            </a:r>
            <a:endParaRPr lang="lv-LV" sz="3000" dirty="0">
              <a:cs typeface="Times New Roman" panose="02020603050405020304" pitchFamily="18" charset="0"/>
            </a:endParaRPr>
          </a:p>
          <a:p>
            <a:pPr algn="just"/>
            <a:r>
              <a:rPr lang="en-US" sz="3000" b="1" dirty="0">
                <a:cs typeface="Times New Roman" panose="02020603050405020304" pitchFamily="18" charset="0"/>
              </a:rPr>
              <a:t>If the PPP program is fiscally significant, the PPP report should be part of the budget law documentation</a:t>
            </a:r>
            <a:r>
              <a:rPr lang="lv-LV" sz="3000" b="1" dirty="0" smtClean="0">
                <a:cs typeface="Times New Roman" panose="02020603050405020304" pitchFamily="18" charset="0"/>
              </a:rPr>
              <a:t>.</a:t>
            </a:r>
          </a:p>
          <a:p>
            <a:pPr marL="0" indent="0" algn="just">
              <a:buNone/>
            </a:pPr>
            <a:r>
              <a:rPr lang="lv-LV" dirty="0"/>
              <a:t/>
            </a:r>
            <a:br>
              <a:rPr lang="lv-LV" dirty="0"/>
            </a:br>
            <a:endParaRPr lang="lv-LV" dirty="0"/>
          </a:p>
          <a:p>
            <a:endParaRPr lang="lv-LV" dirty="0"/>
          </a:p>
        </p:txBody>
      </p:sp>
      <p:sp>
        <p:nvSpPr>
          <p:cNvPr id="6" name="Slide Number Placeholder 5"/>
          <p:cNvSpPr>
            <a:spLocks noGrp="1"/>
          </p:cNvSpPr>
          <p:nvPr>
            <p:ph type="sldNum" sz="quarter" idx="12"/>
          </p:nvPr>
        </p:nvSpPr>
        <p:spPr/>
        <p:txBody>
          <a:bodyPr/>
          <a:lstStyle/>
          <a:p>
            <a:fld id="{6112C14F-654A-48BF-A324-8B07BD5B5F7F}" type="slidenum">
              <a:rPr lang="lv-LV" smtClean="0"/>
              <a:t>6</a:t>
            </a:fld>
            <a:endParaRPr lang="lv-LV"/>
          </a:p>
        </p:txBody>
      </p:sp>
      <p:sp>
        <p:nvSpPr>
          <p:cNvPr id="5" name="Footer Placeholder 4"/>
          <p:cNvSpPr>
            <a:spLocks noGrp="1"/>
          </p:cNvSpPr>
          <p:nvPr>
            <p:ph type="ftr" sz="quarter" idx="11"/>
          </p:nvPr>
        </p:nvSpPr>
        <p:spPr>
          <a:xfrm>
            <a:off x="3938337" y="6356350"/>
            <a:ext cx="6432884" cy="365125"/>
          </a:xfrm>
        </p:spPr>
        <p:txBody>
          <a:bodyPr/>
          <a:lstStyle/>
          <a:p>
            <a:r>
              <a:rPr lang="lv-LV" dirty="0" smtClean="0"/>
              <a:t>4th </a:t>
            </a:r>
            <a:r>
              <a:rPr lang="lv-LV" dirty="0" err="1" smtClean="0"/>
              <a:t>meeting</a:t>
            </a:r>
            <a:r>
              <a:rPr lang="lv-LV" dirty="0" smtClean="0"/>
              <a:t> </a:t>
            </a:r>
            <a:r>
              <a:rPr lang="lv-LV" dirty="0" err="1" smtClean="0"/>
              <a:t>of</a:t>
            </a:r>
            <a:r>
              <a:rPr lang="lv-LV" dirty="0" smtClean="0"/>
              <a:t> </a:t>
            </a:r>
            <a:r>
              <a:rPr lang="lv-LV" dirty="0" err="1" smtClean="0"/>
              <a:t>Baltic-Nordic</a:t>
            </a:r>
            <a:r>
              <a:rPr lang="lv-LV" dirty="0" smtClean="0"/>
              <a:t> </a:t>
            </a:r>
            <a:r>
              <a:rPr lang="lv-LV" dirty="0" err="1" smtClean="0"/>
              <a:t>independent</a:t>
            </a:r>
            <a:r>
              <a:rPr lang="lv-LV" dirty="0" smtClean="0"/>
              <a:t> </a:t>
            </a:r>
            <a:r>
              <a:rPr lang="lv-LV" dirty="0" err="1" smtClean="0"/>
              <a:t>fiscal</a:t>
            </a:r>
            <a:r>
              <a:rPr lang="lv-LV" dirty="0" smtClean="0"/>
              <a:t> </a:t>
            </a:r>
            <a:r>
              <a:rPr lang="lv-LV" dirty="0" err="1" smtClean="0"/>
              <a:t>institutions</a:t>
            </a:r>
            <a:endParaRPr lang="lv-LV" dirty="0"/>
          </a:p>
        </p:txBody>
      </p:sp>
      <p:sp>
        <p:nvSpPr>
          <p:cNvPr id="7" name="Date Placeholder 3"/>
          <p:cNvSpPr>
            <a:spLocks noGrp="1"/>
          </p:cNvSpPr>
          <p:nvPr>
            <p:ph type="dt" sz="half" idx="10"/>
          </p:nvPr>
        </p:nvSpPr>
        <p:spPr>
          <a:xfrm>
            <a:off x="2189747" y="6356350"/>
            <a:ext cx="1499937" cy="365125"/>
          </a:xfrm>
        </p:spPr>
        <p:txBody>
          <a:bodyPr/>
          <a:lstStyle/>
          <a:p>
            <a:r>
              <a:rPr lang="lv-LV" dirty="0" smtClean="0"/>
              <a:t>11.06.2018</a:t>
            </a:r>
            <a:endParaRPr lang="lv-LV" dirty="0"/>
          </a:p>
        </p:txBody>
      </p:sp>
    </p:spTree>
    <p:extLst>
      <p:ext uri="{BB962C8B-B14F-4D97-AF65-F5344CB8AC3E}">
        <p14:creationId xmlns:p14="http://schemas.microsoft.com/office/powerpoint/2010/main" val="23067260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cs typeface="Times New Roman" panose="02020603050405020304" pitchFamily="18" charset="0"/>
              </a:rPr>
              <a:t>Conclusions of PPP traffic project researchers</a:t>
            </a:r>
            <a:endParaRPr lang="lv-LV" dirty="0">
              <a:latin typeface="+mn-lt"/>
              <a:cs typeface="Times New Roman" panose="02020603050405020304" pitchFamily="18" charset="0"/>
            </a:endParaRPr>
          </a:p>
        </p:txBody>
      </p:sp>
      <p:sp>
        <p:nvSpPr>
          <p:cNvPr id="3" name="Content Placeholder 2"/>
          <p:cNvSpPr>
            <a:spLocks noGrp="1"/>
          </p:cNvSpPr>
          <p:nvPr>
            <p:ph idx="1"/>
          </p:nvPr>
        </p:nvSpPr>
        <p:spPr>
          <a:xfrm>
            <a:off x="1140643" y="1604211"/>
            <a:ext cx="10213157" cy="4572752"/>
          </a:xfrm>
        </p:spPr>
        <p:txBody>
          <a:bodyPr>
            <a:normAutofit/>
          </a:bodyPr>
          <a:lstStyle/>
          <a:p>
            <a:pPr algn="just"/>
            <a:r>
              <a:rPr lang="en-US" dirty="0">
                <a:cs typeface="Times New Roman" panose="02020603050405020304" pitchFamily="18" charset="0"/>
              </a:rPr>
              <a:t>In total </a:t>
            </a:r>
            <a:r>
              <a:rPr lang="en-US" b="1" dirty="0">
                <a:cs typeface="Times New Roman" panose="02020603050405020304" pitchFamily="18" charset="0"/>
              </a:rPr>
              <a:t>35 unsuccessful</a:t>
            </a:r>
            <a:r>
              <a:rPr lang="en-US" dirty="0">
                <a:cs typeface="Times New Roman" panose="02020603050405020304" pitchFamily="18" charset="0"/>
              </a:rPr>
              <a:t> and useless </a:t>
            </a:r>
            <a:r>
              <a:rPr lang="en-US" b="1" dirty="0">
                <a:cs typeface="Times New Roman" panose="02020603050405020304" pitchFamily="18" charset="0"/>
              </a:rPr>
              <a:t>PPP projects</a:t>
            </a:r>
            <a:r>
              <a:rPr lang="en-US" dirty="0">
                <a:cs typeface="Times New Roman" panose="02020603050405020304" pitchFamily="18" charset="0"/>
              </a:rPr>
              <a:t> in the area of traffic infrastructure were found that caused losses to both </a:t>
            </a:r>
            <a:r>
              <a:rPr lang="en-US" dirty="0" smtClean="0">
                <a:cs typeface="Times New Roman" panose="02020603050405020304" pitchFamily="18" charset="0"/>
              </a:rPr>
              <a:t>parties</a:t>
            </a:r>
            <a:r>
              <a:rPr lang="lv-LV" dirty="0" smtClean="0">
                <a:cs typeface="Times New Roman" panose="02020603050405020304" pitchFamily="18" charset="0"/>
              </a:rPr>
              <a:t>.</a:t>
            </a:r>
          </a:p>
          <a:p>
            <a:pPr algn="just"/>
            <a:r>
              <a:rPr lang="en-US" dirty="0">
                <a:cs typeface="Times New Roman" panose="02020603050405020304" pitchFamily="18" charset="0"/>
              </a:rPr>
              <a:t>Even developed economies such as the United States, the United Kingdom and Canada have experienced bitter experiences with PPP projects that have not succeeded</a:t>
            </a:r>
            <a:r>
              <a:rPr lang="lv-LV" dirty="0" smtClean="0">
                <a:cs typeface="Times New Roman" panose="02020603050405020304" pitchFamily="18" charset="0"/>
              </a:rPr>
              <a:t>.</a:t>
            </a:r>
          </a:p>
          <a:p>
            <a:pPr algn="just"/>
            <a:r>
              <a:rPr lang="lv-LV" dirty="0" smtClean="0">
                <a:cs typeface="Times New Roman" panose="02020603050405020304" pitchFamily="18" charset="0"/>
              </a:rPr>
              <a:t> </a:t>
            </a:r>
            <a:r>
              <a:rPr lang="en-US" dirty="0">
                <a:cs typeface="Times New Roman" panose="02020603050405020304" pitchFamily="18" charset="0"/>
              </a:rPr>
              <a:t>The World Bank database (survey conducted in 2013) shows that since 1993, the total value of </a:t>
            </a:r>
            <a:r>
              <a:rPr lang="en-US" b="1" dirty="0">
                <a:cs typeface="Times New Roman" panose="02020603050405020304" pitchFamily="18" charset="0"/>
              </a:rPr>
              <a:t>unsuccessful PPP projects </a:t>
            </a:r>
            <a:r>
              <a:rPr lang="en-US" b="1" dirty="0" smtClean="0">
                <a:cs typeface="Times New Roman" panose="02020603050405020304" pitchFamily="18" charset="0"/>
              </a:rPr>
              <a:t>has been USD 93</a:t>
            </a:r>
            <a:r>
              <a:rPr lang="lv-LV" b="1" dirty="0" smtClean="0">
                <a:cs typeface="Times New Roman" panose="02020603050405020304" pitchFamily="18" charset="0"/>
              </a:rPr>
              <a:t> </a:t>
            </a:r>
            <a:r>
              <a:rPr lang="en-US" b="1" dirty="0" smtClean="0">
                <a:cs typeface="Times New Roman" panose="02020603050405020304" pitchFamily="18" charset="0"/>
              </a:rPr>
              <a:t>740 millions</a:t>
            </a:r>
            <a:r>
              <a:rPr lang="lv-LV" dirty="0" smtClean="0">
                <a:cs typeface="Times New Roman" panose="02020603050405020304" pitchFamily="18" charset="0"/>
              </a:rPr>
              <a:t>. </a:t>
            </a:r>
            <a:r>
              <a:rPr lang="en-US" dirty="0">
                <a:cs typeface="Times New Roman" panose="02020603050405020304" pitchFamily="18" charset="0"/>
              </a:rPr>
              <a:t>These data do not even include failed projects in developed countries and projects that have been completed but have not brought any </a:t>
            </a:r>
            <a:r>
              <a:rPr lang="en-US" dirty="0" smtClean="0">
                <a:cs typeface="Times New Roman" panose="02020603050405020304" pitchFamily="18" charset="0"/>
              </a:rPr>
              <a:t>benefits/applications</a:t>
            </a:r>
            <a:r>
              <a:rPr lang="lv-LV" dirty="0" smtClean="0">
                <a:cs typeface="Times New Roman" panose="02020603050405020304" pitchFamily="18" charset="0"/>
              </a:rPr>
              <a:t>.</a:t>
            </a:r>
            <a:endParaRPr lang="lv-LV" dirty="0">
              <a:cs typeface="Times New Roman" panose="02020603050405020304" pitchFamily="18" charset="0"/>
            </a:endParaRPr>
          </a:p>
          <a:p>
            <a:endParaRPr lang="lv-LV" dirty="0"/>
          </a:p>
        </p:txBody>
      </p:sp>
      <p:sp>
        <p:nvSpPr>
          <p:cNvPr id="6" name="Slide Number Placeholder 5"/>
          <p:cNvSpPr>
            <a:spLocks noGrp="1"/>
          </p:cNvSpPr>
          <p:nvPr>
            <p:ph type="sldNum" sz="quarter" idx="12"/>
          </p:nvPr>
        </p:nvSpPr>
        <p:spPr/>
        <p:txBody>
          <a:bodyPr/>
          <a:lstStyle/>
          <a:p>
            <a:fld id="{6112C14F-654A-48BF-A324-8B07BD5B5F7F}" type="slidenum">
              <a:rPr lang="lv-LV" smtClean="0"/>
              <a:t>7</a:t>
            </a:fld>
            <a:endParaRPr lang="lv-LV"/>
          </a:p>
        </p:txBody>
      </p:sp>
      <p:sp>
        <p:nvSpPr>
          <p:cNvPr id="5" name="Footer Placeholder 4"/>
          <p:cNvSpPr>
            <a:spLocks noGrp="1"/>
          </p:cNvSpPr>
          <p:nvPr>
            <p:ph type="ftr" sz="quarter" idx="11"/>
          </p:nvPr>
        </p:nvSpPr>
        <p:spPr>
          <a:xfrm>
            <a:off x="3938337" y="6356350"/>
            <a:ext cx="6432884" cy="365125"/>
          </a:xfrm>
        </p:spPr>
        <p:txBody>
          <a:bodyPr/>
          <a:lstStyle/>
          <a:p>
            <a:r>
              <a:rPr lang="lv-LV" dirty="0" smtClean="0"/>
              <a:t>4th </a:t>
            </a:r>
            <a:r>
              <a:rPr lang="lv-LV" dirty="0" err="1" smtClean="0"/>
              <a:t>meeting</a:t>
            </a:r>
            <a:r>
              <a:rPr lang="lv-LV" dirty="0" smtClean="0"/>
              <a:t> </a:t>
            </a:r>
            <a:r>
              <a:rPr lang="lv-LV" dirty="0" err="1" smtClean="0"/>
              <a:t>of</a:t>
            </a:r>
            <a:r>
              <a:rPr lang="lv-LV" dirty="0" smtClean="0"/>
              <a:t> </a:t>
            </a:r>
            <a:r>
              <a:rPr lang="lv-LV" dirty="0" err="1" smtClean="0"/>
              <a:t>Baltic-Nordic</a:t>
            </a:r>
            <a:r>
              <a:rPr lang="lv-LV" dirty="0" smtClean="0"/>
              <a:t> </a:t>
            </a:r>
            <a:r>
              <a:rPr lang="lv-LV" dirty="0" err="1" smtClean="0"/>
              <a:t>independent</a:t>
            </a:r>
            <a:r>
              <a:rPr lang="lv-LV" dirty="0" smtClean="0"/>
              <a:t> </a:t>
            </a:r>
            <a:r>
              <a:rPr lang="lv-LV" dirty="0" err="1" smtClean="0"/>
              <a:t>fiscal</a:t>
            </a:r>
            <a:r>
              <a:rPr lang="lv-LV" dirty="0" smtClean="0"/>
              <a:t> </a:t>
            </a:r>
            <a:r>
              <a:rPr lang="lv-LV" dirty="0" err="1" smtClean="0"/>
              <a:t>institutions</a:t>
            </a:r>
            <a:endParaRPr lang="lv-LV" dirty="0"/>
          </a:p>
        </p:txBody>
      </p:sp>
      <p:sp>
        <p:nvSpPr>
          <p:cNvPr id="7" name="Date Placeholder 3"/>
          <p:cNvSpPr>
            <a:spLocks noGrp="1"/>
          </p:cNvSpPr>
          <p:nvPr>
            <p:ph type="dt" sz="half" idx="10"/>
          </p:nvPr>
        </p:nvSpPr>
        <p:spPr>
          <a:xfrm>
            <a:off x="2189747" y="6356350"/>
            <a:ext cx="1499937" cy="365125"/>
          </a:xfrm>
        </p:spPr>
        <p:txBody>
          <a:bodyPr/>
          <a:lstStyle/>
          <a:p>
            <a:r>
              <a:rPr lang="lv-LV" dirty="0" smtClean="0"/>
              <a:t>11.06.2018</a:t>
            </a:r>
            <a:endParaRPr lang="lv-LV" dirty="0"/>
          </a:p>
        </p:txBody>
      </p:sp>
    </p:spTree>
    <p:extLst>
      <p:ext uri="{BB962C8B-B14F-4D97-AF65-F5344CB8AC3E}">
        <p14:creationId xmlns:p14="http://schemas.microsoft.com/office/powerpoint/2010/main" val="2677707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3641" y="365125"/>
            <a:ext cx="9803877" cy="1019175"/>
          </a:xfrm>
        </p:spPr>
        <p:txBody>
          <a:bodyPr>
            <a:normAutofit fontScale="90000"/>
          </a:bodyPr>
          <a:lstStyle/>
          <a:p>
            <a:r>
              <a:rPr lang="en-US" dirty="0">
                <a:latin typeface="+mn-lt"/>
                <a:cs typeface="Times New Roman" panose="02020603050405020304" pitchFamily="18" charset="0"/>
              </a:rPr>
              <a:t>Failure of PPP projects - international experience</a:t>
            </a:r>
            <a:r>
              <a:rPr lang="lv-LV" dirty="0" smtClean="0">
                <a:latin typeface="+mn-lt"/>
                <a:cs typeface="Times New Roman" panose="02020603050405020304" pitchFamily="18" charset="0"/>
              </a:rPr>
              <a:t> (1/2)</a:t>
            </a:r>
            <a:endParaRPr lang="lv-LV" dirty="0">
              <a:latin typeface="+mn-lt"/>
              <a:cs typeface="Times New Roman" panose="02020603050405020304" pitchFamily="18" charset="0"/>
            </a:endParaRPr>
          </a:p>
        </p:txBody>
      </p:sp>
      <p:sp>
        <p:nvSpPr>
          <p:cNvPr id="3" name="Content Placeholder 2"/>
          <p:cNvSpPr>
            <a:spLocks noGrp="1"/>
          </p:cNvSpPr>
          <p:nvPr>
            <p:ph idx="1"/>
          </p:nvPr>
        </p:nvSpPr>
        <p:spPr>
          <a:xfrm>
            <a:off x="1338607" y="1604210"/>
            <a:ext cx="10015194" cy="4752139"/>
          </a:xfrm>
        </p:spPr>
        <p:txBody>
          <a:bodyPr>
            <a:normAutofit fontScale="62500" lnSpcReduction="20000"/>
          </a:bodyPr>
          <a:lstStyle/>
          <a:p>
            <a:pPr marL="0" indent="0" algn="just">
              <a:buNone/>
            </a:pPr>
            <a:endParaRPr lang="lv-LV" sz="3000" dirty="0" smtClean="0">
              <a:cs typeface="Times New Roman" panose="02020603050405020304" pitchFamily="18" charset="0"/>
            </a:endParaRPr>
          </a:p>
          <a:p>
            <a:pPr algn="just"/>
            <a:r>
              <a:rPr lang="en-US" sz="4000" b="1" dirty="0" smtClean="0">
                <a:cs typeface="Times New Roman" panose="02020603050405020304" pitchFamily="18" charset="0"/>
              </a:rPr>
              <a:t>Lack of feasibility </a:t>
            </a:r>
            <a:r>
              <a:rPr lang="en-US" sz="4000" b="1" dirty="0">
                <a:cs typeface="Times New Roman" panose="02020603050405020304" pitchFamily="18" charset="0"/>
              </a:rPr>
              <a:t>studies</a:t>
            </a:r>
            <a:r>
              <a:rPr lang="en-US" sz="4000" dirty="0">
                <a:cs typeface="Times New Roman" panose="02020603050405020304" pitchFamily="18" charset="0"/>
              </a:rPr>
              <a:t>, including unrealistic traffic forecasts and unqualified public investment funds</a:t>
            </a:r>
            <a:r>
              <a:rPr lang="lv-LV" sz="4000" dirty="0" smtClean="0">
                <a:cs typeface="Times New Roman" panose="02020603050405020304" pitchFamily="18" charset="0"/>
              </a:rPr>
              <a:t>. </a:t>
            </a:r>
          </a:p>
          <a:p>
            <a:pPr algn="just"/>
            <a:r>
              <a:rPr lang="en-US" sz="4000" b="1" dirty="0" smtClean="0">
                <a:cs typeface="Times New Roman" panose="02020603050405020304" pitchFamily="18" charset="0"/>
              </a:rPr>
              <a:t>Weak </a:t>
            </a:r>
            <a:r>
              <a:rPr lang="en-US" sz="4000" b="1" dirty="0">
                <a:cs typeface="Times New Roman" panose="02020603050405020304" pitchFamily="18" charset="0"/>
              </a:rPr>
              <a:t>legal framework and enforcement</a:t>
            </a:r>
            <a:r>
              <a:rPr lang="lv-LV" sz="4000" dirty="0" smtClean="0">
                <a:cs typeface="Times New Roman" panose="02020603050405020304" pitchFamily="18" charset="0"/>
              </a:rPr>
              <a:t>.</a:t>
            </a:r>
          </a:p>
          <a:p>
            <a:pPr algn="just"/>
            <a:r>
              <a:rPr lang="en-US" sz="4000" b="1" dirty="0">
                <a:cs typeface="Times New Roman" panose="02020603050405020304" pitchFamily="18" charset="0"/>
              </a:rPr>
              <a:t>Weak institutional capacity and PPP strategy</a:t>
            </a:r>
            <a:r>
              <a:rPr lang="en-US" sz="4000" dirty="0">
                <a:cs typeface="Times New Roman" panose="02020603050405020304" pitchFamily="18" charset="0"/>
              </a:rPr>
              <a:t>, as well as inability to provide land for the </a:t>
            </a:r>
            <a:r>
              <a:rPr lang="en-US" sz="4000" dirty="0" err="1" smtClean="0">
                <a:cs typeface="Times New Roman" panose="02020603050405020304" pitchFamily="18" charset="0"/>
              </a:rPr>
              <a:t>projec</a:t>
            </a:r>
            <a:r>
              <a:rPr lang="lv-LV" sz="4000" dirty="0" smtClean="0">
                <a:cs typeface="Times New Roman" panose="02020603050405020304" pitchFamily="18" charset="0"/>
              </a:rPr>
              <a:t>t. </a:t>
            </a:r>
          </a:p>
          <a:p>
            <a:pPr algn="just"/>
            <a:r>
              <a:rPr lang="en-US" sz="4000" b="1" dirty="0">
                <a:cs typeface="Times New Roman" panose="02020603050405020304" pitchFamily="18" charset="0"/>
              </a:rPr>
              <a:t>Unrealistic and unreasonable estimates of revenue and expenditure</a:t>
            </a:r>
            <a:r>
              <a:rPr lang="en-US" sz="4000" dirty="0">
                <a:cs typeface="Times New Roman" panose="02020603050405020304" pitchFamily="18" charset="0"/>
              </a:rPr>
              <a:t>, which can lead to a risk of cost overruns, which is a private partner risk, as </a:t>
            </a:r>
            <a:r>
              <a:rPr lang="en-US" sz="4000" dirty="0" smtClean="0">
                <a:cs typeface="Times New Roman" panose="02020603050405020304" pitchFamily="18" charset="0"/>
              </a:rPr>
              <a:t>he </a:t>
            </a:r>
            <a:r>
              <a:rPr lang="en-US" sz="4000" dirty="0">
                <a:cs typeface="Times New Roman" panose="02020603050405020304" pitchFamily="18" charset="0"/>
              </a:rPr>
              <a:t>carries out calculations and is responsible for it. </a:t>
            </a:r>
            <a:r>
              <a:rPr lang="en-US" sz="4000" dirty="0" smtClean="0">
                <a:cs typeface="Times New Roman" panose="02020603050405020304" pitchFamily="18" charset="0"/>
              </a:rPr>
              <a:t>However, this </a:t>
            </a:r>
            <a:r>
              <a:rPr lang="en-US" sz="4000" dirty="0">
                <a:cs typeface="Times New Roman" panose="02020603050405020304" pitchFamily="18" charset="0"/>
              </a:rPr>
              <a:t>can </a:t>
            </a:r>
            <a:r>
              <a:rPr lang="en-US" sz="4000" dirty="0" smtClean="0">
                <a:cs typeface="Times New Roman" panose="02020603050405020304" pitchFamily="18" charset="0"/>
              </a:rPr>
              <a:t>result in company's </a:t>
            </a:r>
            <a:r>
              <a:rPr lang="en-US" sz="4000" dirty="0">
                <a:cs typeface="Times New Roman" panose="02020603050405020304" pitchFamily="18" charset="0"/>
              </a:rPr>
              <a:t>failure to cover its debts, and then </a:t>
            </a:r>
            <a:r>
              <a:rPr lang="en-US" sz="4000" dirty="0" smtClean="0">
                <a:cs typeface="Times New Roman" panose="02020603050405020304" pitchFamily="18" charset="0"/>
              </a:rPr>
              <a:t>the risk </a:t>
            </a:r>
            <a:r>
              <a:rPr lang="en-US" sz="4000" dirty="0">
                <a:cs typeface="Times New Roman" panose="02020603050405020304" pitchFamily="18" charset="0"/>
              </a:rPr>
              <a:t>and responsibility </a:t>
            </a:r>
            <a:r>
              <a:rPr lang="en-US" sz="4000" dirty="0" smtClean="0">
                <a:cs typeface="Times New Roman" panose="02020603050405020304" pitchFamily="18" charset="0"/>
              </a:rPr>
              <a:t>passes </a:t>
            </a:r>
            <a:r>
              <a:rPr lang="en-US" sz="4000" dirty="0">
                <a:cs typeface="Times New Roman" panose="02020603050405020304" pitchFamily="18" charset="0"/>
              </a:rPr>
              <a:t>on to the public partner</a:t>
            </a:r>
            <a:r>
              <a:rPr lang="en-US" sz="4000" dirty="0" smtClean="0">
                <a:cs typeface="Times New Roman" panose="02020603050405020304" pitchFamily="18" charset="0"/>
              </a:rPr>
              <a:t>.</a:t>
            </a:r>
            <a:endParaRPr lang="lv-LV" sz="4000" dirty="0" smtClean="0">
              <a:cs typeface="Times New Roman" panose="02020603050405020304" pitchFamily="18" charset="0"/>
            </a:endParaRPr>
          </a:p>
          <a:p>
            <a:pPr algn="just"/>
            <a:r>
              <a:rPr lang="en-US" sz="4000" b="1" dirty="0" smtClean="0">
                <a:cs typeface="Times New Roman" panose="02020603050405020304" pitchFamily="18" charset="0"/>
              </a:rPr>
              <a:t>Lack </a:t>
            </a:r>
            <a:r>
              <a:rPr lang="en-US" sz="4000" b="1" dirty="0">
                <a:cs typeface="Times New Roman" panose="02020603050405020304" pitchFamily="18" charset="0"/>
              </a:rPr>
              <a:t>of thorough financial and economic analysis.</a:t>
            </a:r>
            <a:r>
              <a:rPr lang="lv-LV" sz="4000" dirty="0" smtClean="0">
                <a:cs typeface="Times New Roman" panose="02020603050405020304" pitchFamily="18" charset="0"/>
              </a:rPr>
              <a:t> </a:t>
            </a:r>
            <a:r>
              <a:rPr lang="en-US" sz="4000" dirty="0">
                <a:cs typeface="Times New Roman" panose="02020603050405020304" pitchFamily="18" charset="0"/>
              </a:rPr>
              <a:t>For example, an additional subsidy / guarantee request. Such an action by a private partner indicates the company's inadequate financial capacity and inability to complete the </a:t>
            </a:r>
            <a:r>
              <a:rPr lang="en-US" sz="4000" dirty="0" smtClean="0">
                <a:cs typeface="Times New Roman" panose="02020603050405020304" pitchFamily="18" charset="0"/>
              </a:rPr>
              <a:t>project</a:t>
            </a:r>
            <a:r>
              <a:rPr lang="lv-LV" sz="4000" dirty="0" smtClean="0">
                <a:cs typeface="Times New Roman" panose="02020603050405020304" pitchFamily="18" charset="0"/>
              </a:rPr>
              <a:t>.</a:t>
            </a:r>
          </a:p>
          <a:p>
            <a:endParaRPr lang="lv-LV" dirty="0"/>
          </a:p>
        </p:txBody>
      </p:sp>
      <p:sp>
        <p:nvSpPr>
          <p:cNvPr id="6" name="Slide Number Placeholder 5"/>
          <p:cNvSpPr>
            <a:spLocks noGrp="1"/>
          </p:cNvSpPr>
          <p:nvPr>
            <p:ph type="sldNum" sz="quarter" idx="12"/>
          </p:nvPr>
        </p:nvSpPr>
        <p:spPr/>
        <p:txBody>
          <a:bodyPr/>
          <a:lstStyle/>
          <a:p>
            <a:fld id="{6112C14F-654A-48BF-A324-8B07BD5B5F7F}" type="slidenum">
              <a:rPr lang="lv-LV" smtClean="0"/>
              <a:t>8</a:t>
            </a:fld>
            <a:endParaRPr lang="lv-LV"/>
          </a:p>
        </p:txBody>
      </p:sp>
      <p:sp>
        <p:nvSpPr>
          <p:cNvPr id="5" name="Footer Placeholder 4"/>
          <p:cNvSpPr>
            <a:spLocks noGrp="1"/>
          </p:cNvSpPr>
          <p:nvPr>
            <p:ph type="ftr" sz="quarter" idx="11"/>
          </p:nvPr>
        </p:nvSpPr>
        <p:spPr>
          <a:xfrm>
            <a:off x="3938337" y="6356350"/>
            <a:ext cx="6432884" cy="365125"/>
          </a:xfrm>
        </p:spPr>
        <p:txBody>
          <a:bodyPr/>
          <a:lstStyle/>
          <a:p>
            <a:r>
              <a:rPr lang="lv-LV" dirty="0" smtClean="0"/>
              <a:t>4th </a:t>
            </a:r>
            <a:r>
              <a:rPr lang="lv-LV" dirty="0" err="1" smtClean="0"/>
              <a:t>meeting</a:t>
            </a:r>
            <a:r>
              <a:rPr lang="lv-LV" dirty="0" smtClean="0"/>
              <a:t> </a:t>
            </a:r>
            <a:r>
              <a:rPr lang="lv-LV" dirty="0" err="1" smtClean="0"/>
              <a:t>of</a:t>
            </a:r>
            <a:r>
              <a:rPr lang="lv-LV" dirty="0" smtClean="0"/>
              <a:t> </a:t>
            </a:r>
            <a:r>
              <a:rPr lang="lv-LV" dirty="0" err="1" smtClean="0"/>
              <a:t>Baltic-Nordic</a:t>
            </a:r>
            <a:r>
              <a:rPr lang="lv-LV" dirty="0" smtClean="0"/>
              <a:t> </a:t>
            </a:r>
            <a:r>
              <a:rPr lang="lv-LV" dirty="0" err="1" smtClean="0"/>
              <a:t>independent</a:t>
            </a:r>
            <a:r>
              <a:rPr lang="lv-LV" dirty="0" smtClean="0"/>
              <a:t> </a:t>
            </a:r>
            <a:r>
              <a:rPr lang="lv-LV" dirty="0" err="1" smtClean="0"/>
              <a:t>fiscal</a:t>
            </a:r>
            <a:r>
              <a:rPr lang="lv-LV" dirty="0" smtClean="0"/>
              <a:t> </a:t>
            </a:r>
            <a:r>
              <a:rPr lang="lv-LV" dirty="0" err="1" smtClean="0"/>
              <a:t>institutions</a:t>
            </a:r>
            <a:endParaRPr lang="lv-LV" dirty="0"/>
          </a:p>
        </p:txBody>
      </p:sp>
      <p:sp>
        <p:nvSpPr>
          <p:cNvPr id="7" name="Date Placeholder 3"/>
          <p:cNvSpPr>
            <a:spLocks noGrp="1"/>
          </p:cNvSpPr>
          <p:nvPr>
            <p:ph type="dt" sz="half" idx="10"/>
          </p:nvPr>
        </p:nvSpPr>
        <p:spPr>
          <a:xfrm>
            <a:off x="2189747" y="6356350"/>
            <a:ext cx="1499937" cy="365125"/>
          </a:xfrm>
        </p:spPr>
        <p:txBody>
          <a:bodyPr/>
          <a:lstStyle/>
          <a:p>
            <a:r>
              <a:rPr lang="lv-LV" dirty="0" smtClean="0"/>
              <a:t>11.06.2018</a:t>
            </a:r>
            <a:endParaRPr lang="lv-LV" dirty="0"/>
          </a:p>
        </p:txBody>
      </p:sp>
    </p:spTree>
    <p:extLst>
      <p:ext uri="{BB962C8B-B14F-4D97-AF65-F5344CB8AC3E}">
        <p14:creationId xmlns:p14="http://schemas.microsoft.com/office/powerpoint/2010/main" val="38732382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9056" y="405649"/>
            <a:ext cx="9907572" cy="1019175"/>
          </a:xfrm>
        </p:spPr>
        <p:txBody>
          <a:bodyPr>
            <a:noAutofit/>
          </a:bodyPr>
          <a:lstStyle/>
          <a:p>
            <a:r>
              <a:rPr lang="en-US" sz="3200" dirty="0">
                <a:latin typeface="+mn-lt"/>
                <a:cs typeface="Times New Roman" panose="02020603050405020304" pitchFamily="18" charset="0"/>
              </a:rPr>
              <a:t>Failure of PPP projects - international experience</a:t>
            </a:r>
            <a:r>
              <a:rPr lang="lv-LV" sz="3200" dirty="0" smtClean="0">
                <a:latin typeface="+mn-lt"/>
                <a:cs typeface="Times New Roman" panose="02020603050405020304" pitchFamily="18" charset="0"/>
              </a:rPr>
              <a:t> (2/2)</a:t>
            </a:r>
            <a:endParaRPr lang="lv-LV" sz="3200" dirty="0">
              <a:latin typeface="+mn-lt"/>
              <a:cs typeface="Times New Roman" panose="02020603050405020304" pitchFamily="18" charset="0"/>
            </a:endParaRPr>
          </a:p>
        </p:txBody>
      </p:sp>
      <p:sp>
        <p:nvSpPr>
          <p:cNvPr id="3" name="Content Placeholder 2"/>
          <p:cNvSpPr>
            <a:spLocks noGrp="1"/>
          </p:cNvSpPr>
          <p:nvPr>
            <p:ph idx="1"/>
          </p:nvPr>
        </p:nvSpPr>
        <p:spPr/>
        <p:txBody>
          <a:bodyPr>
            <a:normAutofit fontScale="92500"/>
          </a:bodyPr>
          <a:lstStyle/>
          <a:p>
            <a:pPr lvl="0" algn="just"/>
            <a:r>
              <a:rPr lang="lv-LV" sz="3000" b="1" dirty="0" err="1">
                <a:cs typeface="Times New Roman" panose="02020603050405020304" pitchFamily="18" charset="0"/>
              </a:rPr>
              <a:t>Inappropriate</a:t>
            </a:r>
            <a:r>
              <a:rPr lang="lv-LV" sz="3000" b="1" dirty="0">
                <a:cs typeface="Times New Roman" panose="02020603050405020304" pitchFamily="18" charset="0"/>
              </a:rPr>
              <a:t> </a:t>
            </a:r>
            <a:r>
              <a:rPr lang="lv-LV" sz="3000" b="1" dirty="0" err="1">
                <a:cs typeface="Times New Roman" panose="02020603050405020304" pitchFamily="18" charset="0"/>
              </a:rPr>
              <a:t>distribution</a:t>
            </a:r>
            <a:r>
              <a:rPr lang="lv-LV" sz="3000" b="1" dirty="0">
                <a:cs typeface="Times New Roman" panose="02020603050405020304" pitchFamily="18" charset="0"/>
              </a:rPr>
              <a:t> </a:t>
            </a:r>
            <a:r>
              <a:rPr lang="lv-LV" sz="3000" b="1" dirty="0" err="1">
                <a:cs typeface="Times New Roman" panose="02020603050405020304" pitchFamily="18" charset="0"/>
              </a:rPr>
              <a:t>of</a:t>
            </a:r>
            <a:r>
              <a:rPr lang="lv-LV" sz="3000" b="1" dirty="0">
                <a:cs typeface="Times New Roman" panose="02020603050405020304" pitchFamily="18" charset="0"/>
              </a:rPr>
              <a:t> </a:t>
            </a:r>
            <a:r>
              <a:rPr lang="lv-LV" sz="3000" b="1" dirty="0" smtClean="0">
                <a:cs typeface="Times New Roman" panose="02020603050405020304" pitchFamily="18" charset="0"/>
              </a:rPr>
              <a:t>risks</a:t>
            </a:r>
            <a:r>
              <a:rPr lang="lv-LV" sz="3000" dirty="0" smtClean="0">
                <a:cs typeface="Times New Roman" panose="02020603050405020304" pitchFamily="18" charset="0"/>
              </a:rPr>
              <a:t>.</a:t>
            </a:r>
            <a:endParaRPr lang="lv-LV" sz="3000" b="1" dirty="0">
              <a:cs typeface="Times New Roman" panose="02020603050405020304" pitchFamily="18" charset="0"/>
            </a:endParaRPr>
          </a:p>
          <a:p>
            <a:pPr lvl="0" algn="just"/>
            <a:r>
              <a:rPr lang="lv-LV" sz="3000" b="1" dirty="0" err="1">
                <a:cs typeface="Times New Roman" panose="02020603050405020304" pitchFamily="18" charset="0"/>
              </a:rPr>
              <a:t>Lack</a:t>
            </a:r>
            <a:r>
              <a:rPr lang="lv-LV" sz="3000" b="1" dirty="0">
                <a:cs typeface="Times New Roman" panose="02020603050405020304" pitchFamily="18" charset="0"/>
              </a:rPr>
              <a:t> </a:t>
            </a:r>
            <a:r>
              <a:rPr lang="lv-LV" sz="3000" b="1" dirty="0" err="1">
                <a:cs typeface="Times New Roman" panose="02020603050405020304" pitchFamily="18" charset="0"/>
              </a:rPr>
              <a:t>of</a:t>
            </a:r>
            <a:r>
              <a:rPr lang="lv-LV" sz="3000" b="1" dirty="0">
                <a:cs typeface="Times New Roman" panose="02020603050405020304" pitchFamily="18" charset="0"/>
              </a:rPr>
              <a:t> </a:t>
            </a:r>
            <a:r>
              <a:rPr lang="lv-LV" sz="3000" b="1" dirty="0" err="1">
                <a:cs typeface="Times New Roman" panose="02020603050405020304" pitchFamily="18" charset="0"/>
              </a:rPr>
              <a:t>competitive</a:t>
            </a:r>
            <a:r>
              <a:rPr lang="lv-LV" sz="3000" b="1" dirty="0">
                <a:cs typeface="Times New Roman" panose="02020603050405020304" pitchFamily="18" charset="0"/>
              </a:rPr>
              <a:t> </a:t>
            </a:r>
            <a:r>
              <a:rPr lang="lv-LV" sz="3000" b="1" dirty="0" err="1">
                <a:cs typeface="Times New Roman" panose="02020603050405020304" pitchFamily="18" charset="0"/>
              </a:rPr>
              <a:t>procurement</a:t>
            </a:r>
            <a:r>
              <a:rPr lang="lv-LV" sz="3000" dirty="0" smtClean="0">
                <a:cs typeface="Times New Roman" panose="02020603050405020304" pitchFamily="18" charset="0"/>
              </a:rPr>
              <a:t>.</a:t>
            </a:r>
            <a:endParaRPr lang="lv-LV" sz="3000" b="1" dirty="0" smtClean="0">
              <a:cs typeface="Times New Roman" panose="02020603050405020304" pitchFamily="18" charset="0"/>
            </a:endParaRPr>
          </a:p>
          <a:p>
            <a:pPr algn="just"/>
            <a:r>
              <a:rPr lang="en-US" sz="3000" b="1" dirty="0">
                <a:cs typeface="Times New Roman" panose="02020603050405020304" pitchFamily="18" charset="0"/>
              </a:rPr>
              <a:t>Undervalued public willingness to pay and insufficient demand during the exploitation phase</a:t>
            </a:r>
            <a:r>
              <a:rPr lang="lv-LV" sz="3000" dirty="0" smtClean="0">
                <a:cs typeface="Times New Roman" panose="02020603050405020304" pitchFamily="18" charset="0"/>
              </a:rPr>
              <a:t>. </a:t>
            </a:r>
            <a:r>
              <a:rPr lang="en-US" sz="3000" dirty="0">
                <a:cs typeface="Times New Roman" panose="02020603050405020304" pitchFamily="18" charset="0"/>
              </a:rPr>
              <a:t>On the one hand, it is a private partner's risk, but if the private partner can not cover its debts as a result, the public sector has to take over</a:t>
            </a:r>
            <a:r>
              <a:rPr lang="lv-LV" sz="3000" dirty="0" smtClean="0">
                <a:cs typeface="Times New Roman" panose="02020603050405020304" pitchFamily="18" charset="0"/>
              </a:rPr>
              <a:t>.</a:t>
            </a:r>
          </a:p>
          <a:p>
            <a:pPr algn="just"/>
            <a:r>
              <a:rPr lang="en-US" sz="3000" b="1" dirty="0">
                <a:cs typeface="Times New Roman" panose="02020603050405020304" pitchFamily="18" charset="0"/>
              </a:rPr>
              <a:t>Slow and delayed construction </a:t>
            </a:r>
            <a:r>
              <a:rPr lang="en-US" sz="3000" b="1" dirty="0" smtClean="0">
                <a:cs typeface="Times New Roman" panose="02020603050405020304" pitchFamily="18" charset="0"/>
              </a:rPr>
              <a:t>process</a:t>
            </a:r>
            <a:r>
              <a:rPr lang="lv-LV" sz="3000" dirty="0">
                <a:cs typeface="Times New Roman" panose="02020603050405020304" pitchFamily="18" charset="0"/>
              </a:rPr>
              <a:t>.</a:t>
            </a:r>
            <a:endParaRPr lang="lv-LV" sz="3000" b="1" dirty="0" smtClean="0">
              <a:cs typeface="Times New Roman" panose="02020603050405020304" pitchFamily="18" charset="0"/>
            </a:endParaRPr>
          </a:p>
          <a:p>
            <a:pPr algn="just"/>
            <a:r>
              <a:rPr lang="en-US" sz="3000" b="1" dirty="0">
                <a:cs typeface="Times New Roman" panose="02020603050405020304" pitchFamily="18" charset="0"/>
              </a:rPr>
              <a:t>Determining an inappropriate price </a:t>
            </a:r>
            <a:r>
              <a:rPr lang="en-US" sz="3000" dirty="0">
                <a:cs typeface="Times New Roman" panose="02020603050405020304" pitchFamily="18" charset="0"/>
              </a:rPr>
              <a:t>(when the price is not suitable for most </a:t>
            </a:r>
            <a:r>
              <a:rPr lang="lv-LV" sz="3000" dirty="0" smtClean="0">
                <a:cs typeface="Times New Roman" panose="02020603050405020304" pitchFamily="18" charset="0"/>
              </a:rPr>
              <a:t>of the public</a:t>
            </a:r>
            <a:r>
              <a:rPr lang="en-US" sz="3000" dirty="0" smtClean="0">
                <a:cs typeface="Times New Roman" panose="02020603050405020304" pitchFamily="18" charset="0"/>
              </a:rPr>
              <a:t>)</a:t>
            </a:r>
            <a:r>
              <a:rPr lang="lv-LV" sz="3000" dirty="0" smtClean="0">
                <a:cs typeface="Times New Roman" panose="02020603050405020304" pitchFamily="18" charset="0"/>
              </a:rPr>
              <a:t>. </a:t>
            </a:r>
            <a:endParaRPr lang="lv-LV" sz="3000" b="1" dirty="0" smtClean="0">
              <a:cs typeface="Times New Roman" panose="02020603050405020304" pitchFamily="18" charset="0"/>
            </a:endParaRPr>
          </a:p>
          <a:p>
            <a:pPr algn="just"/>
            <a:r>
              <a:rPr lang="en-US" sz="3000" b="1" dirty="0">
                <a:cs typeface="Times New Roman" panose="02020603050405020304" pitchFamily="18" charset="0"/>
              </a:rPr>
              <a:t>The outcome of </a:t>
            </a:r>
            <a:r>
              <a:rPr lang="en-US" sz="3000" b="1" dirty="0" smtClean="0">
                <a:cs typeface="Times New Roman" panose="02020603050405020304" pitchFamily="18" charset="0"/>
              </a:rPr>
              <a:t>the</a:t>
            </a:r>
            <a:r>
              <a:rPr lang="lv-LV" sz="3000" b="1" dirty="0" smtClean="0">
                <a:cs typeface="Times New Roman" panose="02020603050405020304" pitchFamily="18" charset="0"/>
              </a:rPr>
              <a:t> legal</a:t>
            </a:r>
            <a:r>
              <a:rPr lang="en-US" sz="3000" b="1" dirty="0" smtClean="0">
                <a:cs typeface="Times New Roman" panose="02020603050405020304" pitchFamily="18" charset="0"/>
              </a:rPr>
              <a:t> proceedings</a:t>
            </a:r>
            <a:r>
              <a:rPr lang="lv-LV" sz="3000" dirty="0">
                <a:cs typeface="Times New Roman" panose="02020603050405020304" pitchFamily="18" charset="0"/>
              </a:rPr>
              <a:t>.</a:t>
            </a:r>
          </a:p>
        </p:txBody>
      </p:sp>
      <p:sp>
        <p:nvSpPr>
          <p:cNvPr id="6" name="Slide Number Placeholder 5"/>
          <p:cNvSpPr>
            <a:spLocks noGrp="1"/>
          </p:cNvSpPr>
          <p:nvPr>
            <p:ph type="sldNum" sz="quarter" idx="12"/>
          </p:nvPr>
        </p:nvSpPr>
        <p:spPr/>
        <p:txBody>
          <a:bodyPr/>
          <a:lstStyle/>
          <a:p>
            <a:fld id="{6112C14F-654A-48BF-A324-8B07BD5B5F7F}" type="slidenum">
              <a:rPr lang="lv-LV" smtClean="0"/>
              <a:t>9</a:t>
            </a:fld>
            <a:endParaRPr lang="lv-LV"/>
          </a:p>
        </p:txBody>
      </p:sp>
      <p:sp>
        <p:nvSpPr>
          <p:cNvPr id="5" name="Footer Placeholder 4"/>
          <p:cNvSpPr>
            <a:spLocks noGrp="1"/>
          </p:cNvSpPr>
          <p:nvPr>
            <p:ph type="ftr" sz="quarter" idx="11"/>
          </p:nvPr>
        </p:nvSpPr>
        <p:spPr>
          <a:xfrm>
            <a:off x="3938337" y="6356350"/>
            <a:ext cx="6432884" cy="365125"/>
          </a:xfrm>
        </p:spPr>
        <p:txBody>
          <a:bodyPr/>
          <a:lstStyle/>
          <a:p>
            <a:r>
              <a:rPr lang="lv-LV" dirty="0" smtClean="0"/>
              <a:t>4th </a:t>
            </a:r>
            <a:r>
              <a:rPr lang="lv-LV" dirty="0" err="1" smtClean="0"/>
              <a:t>meeting</a:t>
            </a:r>
            <a:r>
              <a:rPr lang="lv-LV" dirty="0" smtClean="0"/>
              <a:t> </a:t>
            </a:r>
            <a:r>
              <a:rPr lang="lv-LV" dirty="0" err="1" smtClean="0"/>
              <a:t>of</a:t>
            </a:r>
            <a:r>
              <a:rPr lang="lv-LV" dirty="0" smtClean="0"/>
              <a:t> </a:t>
            </a:r>
            <a:r>
              <a:rPr lang="lv-LV" dirty="0" err="1" smtClean="0"/>
              <a:t>Baltic-Nordic</a:t>
            </a:r>
            <a:r>
              <a:rPr lang="lv-LV" dirty="0" smtClean="0"/>
              <a:t> </a:t>
            </a:r>
            <a:r>
              <a:rPr lang="lv-LV" dirty="0" err="1" smtClean="0"/>
              <a:t>independent</a:t>
            </a:r>
            <a:r>
              <a:rPr lang="lv-LV" dirty="0" smtClean="0"/>
              <a:t> </a:t>
            </a:r>
            <a:r>
              <a:rPr lang="lv-LV" dirty="0" err="1" smtClean="0"/>
              <a:t>fiscal</a:t>
            </a:r>
            <a:r>
              <a:rPr lang="lv-LV" dirty="0" smtClean="0"/>
              <a:t> </a:t>
            </a:r>
            <a:r>
              <a:rPr lang="lv-LV" dirty="0" err="1" smtClean="0"/>
              <a:t>institutions</a:t>
            </a:r>
            <a:endParaRPr lang="lv-LV" dirty="0"/>
          </a:p>
        </p:txBody>
      </p:sp>
      <p:sp>
        <p:nvSpPr>
          <p:cNvPr id="7" name="Date Placeholder 3"/>
          <p:cNvSpPr>
            <a:spLocks noGrp="1"/>
          </p:cNvSpPr>
          <p:nvPr>
            <p:ph type="dt" sz="half" idx="10"/>
          </p:nvPr>
        </p:nvSpPr>
        <p:spPr>
          <a:xfrm>
            <a:off x="2189747" y="6356350"/>
            <a:ext cx="1499937" cy="365125"/>
          </a:xfrm>
        </p:spPr>
        <p:txBody>
          <a:bodyPr/>
          <a:lstStyle/>
          <a:p>
            <a:r>
              <a:rPr lang="lv-LV" dirty="0" smtClean="0"/>
              <a:t>11.06.2018</a:t>
            </a:r>
            <a:endParaRPr lang="lv-LV" dirty="0"/>
          </a:p>
        </p:txBody>
      </p:sp>
    </p:spTree>
    <p:extLst>
      <p:ext uri="{BB962C8B-B14F-4D97-AF65-F5344CB8AC3E}">
        <p14:creationId xmlns:p14="http://schemas.microsoft.com/office/powerpoint/2010/main" val="31290455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theme1.xml><?xml version="1.0" encoding="utf-8"?>
<a:theme xmlns:a="http://schemas.openxmlformats.org/drawingml/2006/main" name="7_Office dizain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s" ma:contentTypeID="0x010100F58CCBB6005E9C4F91FE64D77491D1CF" ma:contentTypeVersion="4" ma:contentTypeDescription="Izveidot jaunu dokumentu." ma:contentTypeScope="" ma:versionID="3b024c7ece11af239a8f400bf8c0d629">
  <xsd:schema xmlns:xsd="http://www.w3.org/2001/XMLSchema" xmlns:xs="http://www.w3.org/2001/XMLSchema" xmlns:p="http://schemas.microsoft.com/office/2006/metadata/properties" xmlns:ns2="9c5f4703-e5b5-4a71-bd00-8c265978af61" xmlns:ns3="18cde31a-aed2-49ce-b570-e812b29b6342" targetNamespace="http://schemas.microsoft.com/office/2006/metadata/properties" ma:root="true" ma:fieldsID="560b0a695173b870cd8c32186a5b3ea8" ns2:_="" ns3:_="">
    <xsd:import namespace="9c5f4703-e5b5-4a71-bd00-8c265978af61"/>
    <xsd:import namespace="18cde31a-aed2-49ce-b570-e812b29b634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c5f4703-e5b5-4a71-bd00-8c265978af6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8cde31a-aed2-49ce-b570-e812b29b6342" elementFormDefault="qualified">
    <xsd:import namespace="http://schemas.microsoft.com/office/2006/documentManagement/types"/>
    <xsd:import namespace="http://schemas.microsoft.com/office/infopath/2007/PartnerControls"/>
    <xsd:element name="SharedWithUsers" ma:index="10" nillable="true" ma:displayName="Koplietots 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Koplietots ar: detalizēti"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18cde31a-aed2-49ce-b570-e812b29b6342">
      <UserInfo>
        <DisplayName>Dace Kalsone</DisplayName>
        <AccountId>11</AccountId>
        <AccountType/>
      </UserInfo>
      <UserInfo>
        <DisplayName>Elīna Veide</DisplayName>
        <AccountId>22</AccountId>
        <AccountType/>
      </UserInfo>
      <UserInfo>
        <DisplayName>Viktors Miglinieks</DisplayName>
        <AccountId>114</AccountId>
        <AccountType/>
      </UserInfo>
    </SharedWithUsers>
  </documentManagement>
</p:properties>
</file>

<file path=customXml/itemProps1.xml><?xml version="1.0" encoding="utf-8"?>
<ds:datastoreItem xmlns:ds="http://schemas.openxmlformats.org/officeDocument/2006/customXml" ds:itemID="{3032299E-B1F3-4420-96E2-630224179A8A}">
  <ds:schemaRefs>
    <ds:schemaRef ds:uri="http://schemas.microsoft.com/sharepoint/v3/contenttype/forms"/>
  </ds:schemaRefs>
</ds:datastoreItem>
</file>

<file path=customXml/itemProps2.xml><?xml version="1.0" encoding="utf-8"?>
<ds:datastoreItem xmlns:ds="http://schemas.openxmlformats.org/officeDocument/2006/customXml" ds:itemID="{77A3F2E1-CCFE-460F-BD36-7B40B7C4863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c5f4703-e5b5-4a71-bd00-8c265978af61"/>
    <ds:schemaRef ds:uri="18cde31a-aed2-49ce-b570-e812b29b634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72C8CC1-AEF4-424E-BF75-336EA2EFAB17}">
  <ds:schemaRefs>
    <ds:schemaRef ds:uri="http://schemas.openxmlformats.org/package/2006/metadata/core-properties"/>
    <ds:schemaRef ds:uri="http://schemas.microsoft.com/office/infopath/2007/PartnerControls"/>
    <ds:schemaRef ds:uri="http://purl.org/dc/elements/1.1/"/>
    <ds:schemaRef ds:uri="http://schemas.microsoft.com/office/2006/documentManagement/types"/>
    <ds:schemaRef ds:uri="9c5f4703-e5b5-4a71-bd00-8c265978af61"/>
    <ds:schemaRef ds:uri="18cde31a-aed2-49ce-b570-e812b29b6342"/>
    <ds:schemaRef ds:uri="http://purl.org/dc/terms/"/>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3843</TotalTime>
  <Words>3940</Words>
  <Application>Microsoft Office PowerPoint</Application>
  <PresentationFormat>Widescreen</PresentationFormat>
  <Paragraphs>231</Paragraphs>
  <Slides>22</Slides>
  <Notes>8</Notes>
  <HiddenSlides>6</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Calibri Light</vt:lpstr>
      <vt:lpstr>Times New Roman</vt:lpstr>
      <vt:lpstr>Wingdings</vt:lpstr>
      <vt:lpstr>7_Office dizains</vt:lpstr>
      <vt:lpstr>Risk of the PPP Projects in the Fiscal Risk Declaration  </vt:lpstr>
      <vt:lpstr>Theory of the PPP Projects</vt:lpstr>
      <vt:lpstr>PPP Risk Management</vt:lpstr>
      <vt:lpstr>PPP or traditional government investments? (1/2)</vt:lpstr>
      <vt:lpstr>PPP or traditional governmental investments? (2/2)</vt:lpstr>
      <vt:lpstr>Transparency of PPP projects</vt:lpstr>
      <vt:lpstr>Conclusions of PPP traffic project researchers</vt:lpstr>
      <vt:lpstr>Failure of PPP projects - international experience (1/2)</vt:lpstr>
      <vt:lpstr>Failure of PPP projects - international experience (2/2)</vt:lpstr>
      <vt:lpstr>Conditions of the Successful PPP Framework </vt:lpstr>
      <vt:lpstr>PPP in Latvia</vt:lpstr>
      <vt:lpstr>The uncertainties that were mentioned in the letter of 11 January to MoF/CFCA</vt:lpstr>
      <vt:lpstr>Risk of PPP Projects– Quantifiable Risk</vt:lpstr>
      <vt:lpstr>Are We Going to Keep Public Finances Safe?</vt:lpstr>
      <vt:lpstr>PPP Risk Management in Chile    (1/2)</vt:lpstr>
      <vt:lpstr>PPP Risk Management in Chile   (2/2)</vt:lpstr>
      <vt:lpstr>Portugal       (1/2)</vt:lpstr>
      <vt:lpstr>Portugal       (2/2)</vt:lpstr>
      <vt:lpstr>Changes in Portugal After Unsuccessful Projects  (1/2)</vt:lpstr>
      <vt:lpstr>Changes in Portugal After Unsuccessful Projects  (2/2)</vt:lpstr>
      <vt:lpstr>Purpose – PPP Risk Quantification. Outcome – Transfer of PPP Risk to the Quantitative part of the FRD</vt:lpstr>
      <vt:lpstr>Thank you for your attention!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prezentācija</dc:title>
  <dc:creator>FDP</dc:creator>
  <cp:lastModifiedBy>Dace</cp:lastModifiedBy>
  <cp:revision>462</cp:revision>
  <cp:lastPrinted>2017-05-17T14:00:50Z</cp:lastPrinted>
  <dcterms:created xsi:type="dcterms:W3CDTF">2016-08-11T12:43:48Z</dcterms:created>
  <dcterms:modified xsi:type="dcterms:W3CDTF">2018-06-10T08:50:56Z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0x010100F58CCBB6005E9C4F91FE64D77491D1CF</vt:lpwstr>
  </property>
</Properties>
</file>