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18"/>
  </p:notesMasterIdLst>
  <p:handoutMasterIdLst>
    <p:handoutMasterId r:id="rId19"/>
  </p:handoutMasterIdLst>
  <p:sldIdLst>
    <p:sldId id="256" r:id="rId5"/>
    <p:sldId id="320" r:id="rId6"/>
    <p:sldId id="321" r:id="rId7"/>
    <p:sldId id="331" r:id="rId8"/>
    <p:sldId id="323" r:id="rId9"/>
    <p:sldId id="324" r:id="rId10"/>
    <p:sldId id="325" r:id="rId11"/>
    <p:sldId id="329" r:id="rId12"/>
    <p:sldId id="327" r:id="rId13"/>
    <p:sldId id="328" r:id="rId14"/>
    <p:sldId id="326" r:id="rId15"/>
    <p:sldId id="330" r:id="rId16"/>
    <p:sldId id="289" r:id="rId1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J:\20180717_iedzivotaju_aptauj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ietvediba\fdp_dokumenti\6_Petijumi\2018\Partiju_aptauja\Zinojums\politisko_partiju_aptauja_atbild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ietvediba\fdp_dokumenti\6_Petijumi\2018\Partiju_aptauja\Zinojums\politisko_partiju_aptauja_atbild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olitisko_partiju_aptauja_atbild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olitisko_partiju_aptauja_atbil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/>
              <a:t>Iedzīvotāju prioritātes partiju solījumos: valsts intereses un reālisms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Solījumi!$B$3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9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D33-4D09-85C3-6AC3AD0A83B1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D33-4D09-85C3-6AC3AD0A83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Solījumi!$A$4:$A$14</c:f>
              <c:strCache>
                <c:ptCount val="11"/>
                <c:pt idx="0">
                  <c:v>Atbilstību visas sabiedrības, valsts interesēm</c:v>
                </c:pt>
                <c:pt idx="1">
                  <c:v>Cik reāli izpildāmi solījumi, ņemot vērā situāciju valstī</c:v>
                </c:pt>
                <c:pt idx="2">
                  <c:v>Cik lielā mērā partija un tās politiķi ir pildījuši iepriekšējos solījumus</c:v>
                </c:pt>
                <c:pt idx="3">
                  <c:v>Atbilstību manām interesēm</c:v>
                </c:pt>
                <c:pt idx="4">
                  <c:v>Cik profesionāli izstrādāti un pamatoti ir solījumi</c:v>
                </c:pt>
                <c:pt idx="5">
                  <c:v>Vai partija spēs izpildīt solījumus, piemēram, ņemot vērā tās politisko ietekmi</c:v>
                </c:pt>
                <c:pt idx="6">
                  <c:v>Vai partija spēs izpildīt solījumus, ņemot vērā tās politiķu kvalifikāciju</c:v>
                </c:pt>
                <c:pt idx="7">
                  <c:v>Cik partiju solījumi izmaksātu valsts budžetam, ja tos mēģinātu īstenot</c:v>
                </c:pt>
                <c:pt idx="8">
                  <c:v>Pievēršu uzmanību citiem aspektiem</c:v>
                </c:pt>
                <c:pt idx="9">
                  <c:v>Nepievēršu uzmanību partiju solījumiem</c:v>
                </c:pt>
                <c:pt idx="10">
                  <c:v>Nezinu</c:v>
                </c:pt>
              </c:strCache>
            </c:strRef>
          </c:cat>
          <c:val>
            <c:numRef>
              <c:f>Solījumi!$B$4:$B$14</c:f>
              <c:numCache>
                <c:formatCode>0%</c:formatCode>
                <c:ptCount val="11"/>
                <c:pt idx="0">
                  <c:v>0.41000000000000003</c:v>
                </c:pt>
                <c:pt idx="1">
                  <c:v>0.41000000000000003</c:v>
                </c:pt>
                <c:pt idx="2">
                  <c:v>0.4</c:v>
                </c:pt>
                <c:pt idx="3">
                  <c:v>0.30000000000000004</c:v>
                </c:pt>
                <c:pt idx="4">
                  <c:v>0.26</c:v>
                </c:pt>
                <c:pt idx="5">
                  <c:v>0.18000000000000002</c:v>
                </c:pt>
                <c:pt idx="6">
                  <c:v>0.18000000000000002</c:v>
                </c:pt>
                <c:pt idx="7">
                  <c:v>0.14000000000000001</c:v>
                </c:pt>
                <c:pt idx="8" formatCode="0.0%">
                  <c:v>3.0000000000000009E-3</c:v>
                </c:pt>
                <c:pt idx="9">
                  <c:v>0.25</c:v>
                </c:pt>
                <c:pt idx="10">
                  <c:v>4.0000000000000008E-2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D33-4D09-85C3-6AC3AD0A8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0"/>
        <c:axId val="215487824"/>
        <c:axId val="215481840"/>
      </c:barChart>
      <c:catAx>
        <c:axId val="215487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1840"/>
        <c:crosses val="autoZero"/>
        <c:auto val="1"/>
        <c:lblAlgn val="ctr"/>
        <c:lblOffset val="100"/>
        <c:noMultiLvlLbl val="0"/>
      </c:catAx>
      <c:valAx>
        <c:axId val="21548184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lv-LV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r>
              <a:rPr lang="lv-LV"/>
              <a:t>Valsts parāds, % no IKP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6587204524311022E-2"/>
          <c:y val="0.11042059694258195"/>
          <c:w val="0.90285435919265344"/>
          <c:h val="0.57416710411198602"/>
        </c:manualLayout>
      </c:layout>
      <c:lineChart>
        <c:grouping val="standard"/>
        <c:varyColors val="0"/>
        <c:ser>
          <c:idx val="0"/>
          <c:order val="0"/>
          <c:tx>
            <c:strRef>
              <c:f>Parāds!$C$2</c:f>
              <c:strCache>
                <c:ptCount val="1"/>
                <c:pt idx="0">
                  <c:v>Jaunā konservatīvā paritja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Parāds!$C$9:$C$12</c:f>
              <c:numCache>
                <c:formatCode>#\ ##0.0</c:formatCode>
                <c:ptCount val="4"/>
                <c:pt idx="0">
                  <c:v>37.183167167381498</c:v>
                </c:pt>
                <c:pt idx="1">
                  <c:v>36.952851611394053</c:v>
                </c:pt>
                <c:pt idx="2">
                  <c:v>35.048415294360808</c:v>
                </c:pt>
                <c:pt idx="3">
                  <c:v>34.000953167442034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832-4F76-BF8A-64247DD46A32}"/>
            </c:ext>
          </c:extLst>
        </c:ser>
        <c:ser>
          <c:idx val="1"/>
          <c:order val="1"/>
          <c:tx>
            <c:strRef>
              <c:f>Parāds!$D$2</c:f>
              <c:strCache>
                <c:ptCount val="1"/>
                <c:pt idx="0">
                  <c:v>Nacionālā apvienība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Parāds!$D$9:$D$12</c:f>
              <c:numCache>
                <c:formatCode>#\ ##0.0</c:formatCode>
                <c:ptCount val="4"/>
                <c:pt idx="0">
                  <c:v>37.4</c:v>
                </c:pt>
                <c:pt idx="1">
                  <c:v>38</c:v>
                </c:pt>
                <c:pt idx="2">
                  <c:v>35.6</c:v>
                </c:pt>
                <c:pt idx="3">
                  <c:v>35.6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832-4F76-BF8A-64247DD46A32}"/>
            </c:ext>
          </c:extLst>
        </c:ser>
        <c:ser>
          <c:idx val="2"/>
          <c:order val="2"/>
          <c:tx>
            <c:strRef>
              <c:f>Parāds!$E$2</c:f>
              <c:strCache>
                <c:ptCount val="1"/>
                <c:pt idx="0">
                  <c:v>No sirds Latvijai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Parāds!$E$9:$E$12</c:f>
              <c:numCache>
                <c:formatCode>#\ ##0.0</c:formatCode>
                <c:ptCount val="4"/>
                <c:pt idx="0">
                  <c:v>38.816488824529621</c:v>
                </c:pt>
                <c:pt idx="1">
                  <c:v>39.338678637708782</c:v>
                </c:pt>
                <c:pt idx="2">
                  <c:v>36.869687258063699</c:v>
                </c:pt>
                <c:pt idx="3">
                  <c:v>36.804636867233107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832-4F76-BF8A-64247DD46A32}"/>
            </c:ext>
          </c:extLst>
        </c:ser>
        <c:ser>
          <c:idx val="3"/>
          <c:order val="3"/>
          <c:tx>
            <c:strRef>
              <c:f>Parāds!$F$2</c:f>
              <c:strCache>
                <c:ptCount val="1"/>
                <c:pt idx="0">
                  <c:v>Attīstībai/Par!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Parāds!$F$9:$F$12</c:f>
              <c:numCache>
                <c:formatCode>#\ ##0.0</c:formatCode>
                <c:ptCount val="4"/>
                <c:pt idx="0">
                  <c:v>37.061127075471376</c:v>
                </c:pt>
                <c:pt idx="1">
                  <c:v>37.74133003872025</c:v>
                </c:pt>
                <c:pt idx="2">
                  <c:v>35.687621038235896</c:v>
                </c:pt>
                <c:pt idx="3">
                  <c:v>35.885419574266201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5832-4F76-BF8A-64247DD46A32}"/>
            </c:ext>
          </c:extLst>
        </c:ser>
        <c:ser>
          <c:idx val="4"/>
          <c:order val="4"/>
          <c:tx>
            <c:strRef>
              <c:f>Parāds!$G$2</c:f>
              <c:strCache>
                <c:ptCount val="1"/>
                <c:pt idx="0">
                  <c:v>Progresīvie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Parāds!$G$9:$G$12</c:f>
              <c:numCache>
                <c:formatCode>#\ ##0.0</c:formatCode>
                <c:ptCount val="4"/>
                <c:pt idx="0">
                  <c:v>37.329794875110231</c:v>
                </c:pt>
                <c:pt idx="1">
                  <c:v>37.605386865850022</c:v>
                </c:pt>
                <c:pt idx="2">
                  <c:v>34.925767992187531</c:v>
                </c:pt>
                <c:pt idx="3">
                  <c:v>34.593976549994913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5832-4F76-BF8A-64247DD46A32}"/>
            </c:ext>
          </c:extLst>
        </c:ser>
        <c:ser>
          <c:idx val="5"/>
          <c:order val="5"/>
          <c:tx>
            <c:strRef>
              <c:f>Parāds!$H$2</c:f>
              <c:strCache>
                <c:ptCount val="1"/>
                <c:pt idx="0">
                  <c:v>Bāzes scenārijs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Parāds!$H$9:$H$12</c:f>
              <c:numCache>
                <c:formatCode>#\ ##0.0</c:formatCode>
                <c:ptCount val="4"/>
                <c:pt idx="0">
                  <c:v>37.4</c:v>
                </c:pt>
                <c:pt idx="1">
                  <c:v>38</c:v>
                </c:pt>
                <c:pt idx="2">
                  <c:v>35.6</c:v>
                </c:pt>
                <c:pt idx="3">
                  <c:v>35.6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5832-4F76-BF8A-64247DD46A32}"/>
            </c:ext>
          </c:extLst>
        </c:ser>
        <c:ser>
          <c:idx val="6"/>
          <c:order val="6"/>
          <c:tx>
            <c:strRef>
              <c:f>Parāds!$I$2</c:f>
              <c:strCache>
                <c:ptCount val="1"/>
                <c:pt idx="0">
                  <c:v>FDL 14. pants, 40% no IKP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Parāds!$B$9:$B$12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Parāds!$I$9:$I$12</c:f>
              <c:numCache>
                <c:formatCode>#,##0</c:formatCode>
                <c:ptCount val="4"/>
                <c:pt idx="0">
                  <c:v>60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5832-4F76-BF8A-64247DD46A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5482928"/>
        <c:axId val="215488368"/>
      </c:lineChart>
      <c:catAx>
        <c:axId val="21548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8368"/>
        <c:crosses val="autoZero"/>
        <c:auto val="1"/>
        <c:lblAlgn val="ctr"/>
        <c:lblOffset val="100"/>
        <c:noMultiLvlLbl val="0"/>
      </c:catAx>
      <c:valAx>
        <c:axId val="215488368"/>
        <c:scaling>
          <c:orientation val="minMax"/>
          <c:max val="40"/>
          <c:min val="3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2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6"/>
        <c:delete val="1"/>
      </c:legendEntry>
      <c:layout>
        <c:manualLayout>
          <c:xMode val="edge"/>
          <c:yMode val="edge"/>
          <c:x val="0.16585613579911709"/>
          <c:y val="0.78728467631950372"/>
          <c:w val="0.68253373619724234"/>
          <c:h val="0.200645452106319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latin typeface="+mj-lt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r>
              <a:rPr lang="lv-LV"/>
              <a:t>Nodokļu  un VSAOI ieņēmumi, % pret IKP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'Nodokļi pret IKP'!$C$2</c:f>
              <c:strCache>
                <c:ptCount val="1"/>
                <c:pt idx="0">
                  <c:v>Jaunā konservatīvā paritja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IKP'!$C$9:$C$12</c:f>
              <c:numCache>
                <c:formatCode>#\ ##0.0</c:formatCode>
                <c:ptCount val="4"/>
                <c:pt idx="0">
                  <c:v>30.216291967525414</c:v>
                </c:pt>
                <c:pt idx="1">
                  <c:v>30.57698510752374</c:v>
                </c:pt>
                <c:pt idx="2">
                  <c:v>30.387621038235903</c:v>
                </c:pt>
                <c:pt idx="3">
                  <c:v>30.424697872252224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57A-4833-A253-66DBC8BA0FB9}"/>
            </c:ext>
          </c:extLst>
        </c:ser>
        <c:ser>
          <c:idx val="1"/>
          <c:order val="1"/>
          <c:tx>
            <c:strRef>
              <c:f>'Nodokļi pret IKP'!$D$2</c:f>
              <c:strCache>
                <c:ptCount val="1"/>
                <c:pt idx="0">
                  <c:v>Nacionālā apvienība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IKP'!$D$9:$D$12</c:f>
              <c:numCache>
                <c:formatCode>#\ ##0.0</c:formatCode>
                <c:ptCount val="4"/>
                <c:pt idx="0">
                  <c:v>31.272011463172266</c:v>
                </c:pt>
                <c:pt idx="1">
                  <c:v>31.568553292429478</c:v>
                </c:pt>
                <c:pt idx="2">
                  <c:v>31.357293861379887</c:v>
                </c:pt>
                <c:pt idx="3">
                  <c:v>31.350233190746582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57A-4833-A253-66DBC8BA0FB9}"/>
            </c:ext>
          </c:extLst>
        </c:ser>
        <c:ser>
          <c:idx val="2"/>
          <c:order val="2"/>
          <c:tx>
            <c:strRef>
              <c:f>'Nodokļi pret IKP'!$E$2</c:f>
              <c:strCache>
                <c:ptCount val="1"/>
                <c:pt idx="0">
                  <c:v>No sirds Latvijai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IKP'!$E$9:$E$12</c:f>
              <c:numCache>
                <c:formatCode>#\ ##0.0</c:formatCode>
                <c:ptCount val="4"/>
                <c:pt idx="0">
                  <c:v>32.129653217645128</c:v>
                </c:pt>
                <c:pt idx="1">
                  <c:v>32.323654021065302</c:v>
                </c:pt>
                <c:pt idx="2">
                  <c:v>32.029668501789445</c:v>
                </c:pt>
                <c:pt idx="3">
                  <c:v>31.941051709477655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57A-4833-A253-66DBC8BA0FB9}"/>
            </c:ext>
          </c:extLst>
        </c:ser>
        <c:ser>
          <c:idx val="3"/>
          <c:order val="3"/>
          <c:tx>
            <c:strRef>
              <c:f>'Nodokļi pret IKP'!$F$2</c:f>
              <c:strCache>
                <c:ptCount val="1"/>
                <c:pt idx="0">
                  <c:v>Attīstībai/Par!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IKP'!$F$9:$F$12</c:f>
              <c:numCache>
                <c:formatCode>#\ ##0.0</c:formatCode>
                <c:ptCount val="4"/>
                <c:pt idx="0">
                  <c:v>31.298078611212929</c:v>
                </c:pt>
                <c:pt idx="1">
                  <c:v>32.313769133259257</c:v>
                </c:pt>
                <c:pt idx="2">
                  <c:v>32.829327303743035</c:v>
                </c:pt>
                <c:pt idx="3">
                  <c:v>33.317688508504013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57A-4833-A253-66DBC8BA0FB9}"/>
            </c:ext>
          </c:extLst>
        </c:ser>
        <c:ser>
          <c:idx val="4"/>
          <c:order val="4"/>
          <c:tx>
            <c:strRef>
              <c:f>'Nodokļi pret IKP'!$G$2</c:f>
              <c:strCache>
                <c:ptCount val="1"/>
                <c:pt idx="0">
                  <c:v>Progresīvie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IKP'!$G$9:$G$12</c:f>
              <c:numCache>
                <c:formatCode>#\ ##0.0</c:formatCode>
                <c:ptCount val="4"/>
                <c:pt idx="0">
                  <c:v>31.218247970338389</c:v>
                </c:pt>
                <c:pt idx="1">
                  <c:v>32.715939334963274</c:v>
                </c:pt>
                <c:pt idx="2">
                  <c:v>33.518028664277224</c:v>
                </c:pt>
                <c:pt idx="3">
                  <c:v>34.250151486567951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B57A-4833-A253-66DBC8BA0FB9}"/>
            </c:ext>
          </c:extLst>
        </c:ser>
        <c:ser>
          <c:idx val="5"/>
          <c:order val="5"/>
          <c:tx>
            <c:strRef>
              <c:f>'Nodokļi pret IKP'!$H$2</c:f>
              <c:strCache>
                <c:ptCount val="1"/>
                <c:pt idx="0">
                  <c:v>Bāzes scenārijs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IKP'!$H$9:$H$12</c:f>
              <c:numCache>
                <c:formatCode>#\ ##0.0</c:formatCode>
                <c:ptCount val="4"/>
                <c:pt idx="0">
                  <c:v>30.2</c:v>
                </c:pt>
                <c:pt idx="1">
                  <c:v>30.5</c:v>
                </c:pt>
                <c:pt idx="2">
                  <c:v>30.3</c:v>
                </c:pt>
                <c:pt idx="3">
                  <c:v>30.3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B57A-4833-A253-66DBC8BA0FB9}"/>
            </c:ext>
          </c:extLst>
        </c:ser>
        <c:ser>
          <c:idx val="6"/>
          <c:order val="6"/>
          <c:tx>
            <c:strRef>
              <c:f>'Nodokļi pret IKP'!$I$2</c:f>
              <c:strCache>
                <c:ptCount val="1"/>
                <c:pt idx="0">
                  <c:v>Valdības mērķa līmenis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'Nodokļi pret IKP'!$B$9:$B$12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'Nodokļi pret IKP'!$I$9:$I$12</c:f>
              <c:numCache>
                <c:formatCode>#\ ##0.0</c:formatCode>
                <c:ptCount val="4"/>
                <c:pt idx="0">
                  <c:v>33.300000000000011</c:v>
                </c:pt>
                <c:pt idx="1">
                  <c:v>33.300000000000011</c:v>
                </c:pt>
                <c:pt idx="2">
                  <c:v>33.300000000000011</c:v>
                </c:pt>
                <c:pt idx="3">
                  <c:v>33.300000000000011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B57A-4833-A253-66DBC8BA0F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5490544"/>
        <c:axId val="215491088"/>
      </c:lineChart>
      <c:catAx>
        <c:axId val="21549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91088"/>
        <c:crosses val="autoZero"/>
        <c:auto val="1"/>
        <c:lblAlgn val="ctr"/>
        <c:lblOffset val="100"/>
        <c:noMultiLvlLbl val="0"/>
      </c:catAx>
      <c:valAx>
        <c:axId val="215491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90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+mj-lt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r>
              <a:rPr lang="lv-LV"/>
              <a:t>Ieņēmumu pasākumi, % no IKP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'Ieņēmumu grupas'!$C$2</c:f>
              <c:strCache>
                <c:ptCount val="1"/>
                <c:pt idx="0">
                  <c:v>Jaunā konservatīvā paritja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'Ieņēmumu grupas'!$B$4:$B$9</c:f>
              <c:strCache>
                <c:ptCount val="6"/>
                <c:pt idx="0">
                  <c:v>Ienākumu nodokļi (IIN, UIN)</c:v>
                </c:pt>
                <c:pt idx="1">
                  <c:v>Patēriņa nodokļi (PVN, akcīzes)</c:v>
                </c:pt>
                <c:pt idx="2">
                  <c:v>Citi nodokļi, t.sk. nesadalītās summas no nodokļu administrēšanas uzlabošanas</c:v>
                </c:pt>
                <c:pt idx="3">
                  <c:v>VOSAI (valsts obligātās sociālās apdrošināšanas iemaksas)</c:v>
                </c:pt>
                <c:pt idx="4">
                  <c:v>Citi nenodokļu ieņēmumi</c:v>
                </c:pt>
                <c:pt idx="5">
                  <c:v>Kopā ieņēmumi</c:v>
                </c:pt>
              </c:strCache>
            </c:strRef>
          </c:cat>
          <c:val>
            <c:numRef>
              <c:f>'Ieņēmumu grupas'!$C$4:$C$9</c:f>
              <c:numCache>
                <c:formatCode>#\ ##0.0</c:formatCode>
                <c:ptCount val="6"/>
                <c:pt idx="0">
                  <c:v>-0.52438636423120055</c:v>
                </c:pt>
                <c:pt idx="1">
                  <c:v>0.13484220794516591</c:v>
                </c:pt>
                <c:pt idx="2">
                  <c:v>0.21350016257984608</c:v>
                </c:pt>
                <c:pt idx="4">
                  <c:v>0.25470194834086896</c:v>
                </c:pt>
                <c:pt idx="5">
                  <c:v>7.865795463468013E-2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805-4C4F-918B-9E1FA8D72FB5}"/>
            </c:ext>
          </c:extLst>
        </c:ser>
        <c:ser>
          <c:idx val="1"/>
          <c:order val="1"/>
          <c:tx>
            <c:strRef>
              <c:f>'Ieņēmumu grupas'!$D$2</c:f>
              <c:strCache>
                <c:ptCount val="1"/>
                <c:pt idx="0">
                  <c:v>Nacionālā apvienība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'Ieņēmumu grupas'!$B$4:$B$9</c:f>
              <c:strCache>
                <c:ptCount val="6"/>
                <c:pt idx="0">
                  <c:v>Ienākumu nodokļi (IIN, UIN)</c:v>
                </c:pt>
                <c:pt idx="1">
                  <c:v>Patēriņa nodokļi (PVN, akcīzes)</c:v>
                </c:pt>
                <c:pt idx="2">
                  <c:v>Citi nodokļi, t.sk. nesadalītās summas no nodokļu administrēšanas uzlabošanas</c:v>
                </c:pt>
                <c:pt idx="3">
                  <c:v>VOSAI (valsts obligātās sociālās apdrošināšanas iemaksas)</c:v>
                </c:pt>
                <c:pt idx="4">
                  <c:v>Citi nenodokļu ieņēmumi</c:v>
                </c:pt>
                <c:pt idx="5">
                  <c:v>Kopā ieņēmumi</c:v>
                </c:pt>
              </c:strCache>
            </c:strRef>
          </c:cat>
          <c:val>
            <c:numRef>
              <c:f>'Ieņēmumu grupas'!$D$4:$D$9</c:f>
              <c:numCache>
                <c:formatCode>General</c:formatCode>
                <c:ptCount val="6"/>
                <c:pt idx="5" formatCode="#\ ##0.0">
                  <c:v>1.061507825879445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805-4C4F-918B-9E1FA8D72FB5}"/>
            </c:ext>
          </c:extLst>
        </c:ser>
        <c:ser>
          <c:idx val="2"/>
          <c:order val="2"/>
          <c:tx>
            <c:strRef>
              <c:f>'Ieņēmumu grupas'!$E$2</c:f>
              <c:strCache>
                <c:ptCount val="1"/>
                <c:pt idx="0">
                  <c:v>No sirds Latvijai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'Ieņēmumu grupas'!$B$4:$B$9</c:f>
              <c:strCache>
                <c:ptCount val="6"/>
                <c:pt idx="0">
                  <c:v>Ienākumu nodokļi (IIN, UIN)</c:v>
                </c:pt>
                <c:pt idx="1">
                  <c:v>Patēriņa nodokļi (PVN, akcīzes)</c:v>
                </c:pt>
                <c:pt idx="2">
                  <c:v>Citi nodokļi, t.sk. nesadalītās summas no nodokļu administrēšanas uzlabošanas</c:v>
                </c:pt>
                <c:pt idx="3">
                  <c:v>VOSAI (valsts obligātās sociālās apdrošināšanas iemaksas)</c:v>
                </c:pt>
                <c:pt idx="4">
                  <c:v>Citi nenodokļu ieņēmumi</c:v>
                </c:pt>
                <c:pt idx="5">
                  <c:v>Kopā ieņēmumi</c:v>
                </c:pt>
              </c:strCache>
            </c:strRef>
          </c:cat>
          <c:val>
            <c:numRef>
              <c:f>'Ieņēmumu grupas'!$E$4:$E$9</c:f>
              <c:numCache>
                <c:formatCode>General</c:formatCode>
                <c:ptCount val="6"/>
                <c:pt idx="0" formatCode="#\ ##0.0">
                  <c:v>0.1845840002093827</c:v>
                </c:pt>
                <c:pt idx="2" formatCode="#\ ##0.0">
                  <c:v>1.5899694212840998</c:v>
                </c:pt>
                <c:pt idx="5" formatCode="#\ ##0.0">
                  <c:v>1.7745534214934831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805-4C4F-918B-9E1FA8D72FB5}"/>
            </c:ext>
          </c:extLst>
        </c:ser>
        <c:ser>
          <c:idx val="3"/>
          <c:order val="3"/>
          <c:tx>
            <c:strRef>
              <c:f>'Ieņēmumu grupas'!$F$2</c:f>
              <c:strCache>
                <c:ptCount val="1"/>
                <c:pt idx="0">
                  <c:v>Attīstībai/Par!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'Ieņēmumu grupas'!$B$4:$B$9</c:f>
              <c:strCache>
                <c:ptCount val="6"/>
                <c:pt idx="0">
                  <c:v>Ienākumu nodokļi (IIN, UIN)</c:v>
                </c:pt>
                <c:pt idx="1">
                  <c:v>Patēriņa nodokļi (PVN, akcīzes)</c:v>
                </c:pt>
                <c:pt idx="2">
                  <c:v>Citi nodokļi, t.sk. nesadalītās summas no nodokļu administrēšanas uzlabošanas</c:v>
                </c:pt>
                <c:pt idx="3">
                  <c:v>VOSAI (valsts obligātās sociālās apdrošināšanas iemaksas)</c:v>
                </c:pt>
                <c:pt idx="4">
                  <c:v>Citi nenodokļu ieņēmumi</c:v>
                </c:pt>
                <c:pt idx="5">
                  <c:v>Kopā ieņēmumi</c:v>
                </c:pt>
              </c:strCache>
            </c:strRef>
          </c:cat>
          <c:val>
            <c:numRef>
              <c:f>'Ieņēmumu grupas'!$F$4:$F$9</c:f>
              <c:numCache>
                <c:formatCode>#\ ##0.0</c:formatCode>
                <c:ptCount val="6"/>
                <c:pt idx="0">
                  <c:v>-1.8728084436828607E-2</c:v>
                </c:pt>
                <c:pt idx="1">
                  <c:v>0.81429711131330762</c:v>
                </c:pt>
                <c:pt idx="2">
                  <c:v>1.3319413651472498</c:v>
                </c:pt>
                <c:pt idx="3">
                  <c:v>3.0714058476398905E-2</c:v>
                </c:pt>
                <c:pt idx="5">
                  <c:v>2.158224450500128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805-4C4F-918B-9E1FA8D72FB5}"/>
            </c:ext>
          </c:extLst>
        </c:ser>
        <c:ser>
          <c:idx val="4"/>
          <c:order val="4"/>
          <c:tx>
            <c:strRef>
              <c:f>'Ieņēmumu grupas'!$G$2</c:f>
              <c:strCache>
                <c:ptCount val="1"/>
                <c:pt idx="0">
                  <c:v>Progresīvie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'Ieņēmumu grupas'!$B$4:$B$9</c:f>
              <c:strCache>
                <c:ptCount val="6"/>
                <c:pt idx="0">
                  <c:v>Ienākumu nodokļi (IIN, UIN)</c:v>
                </c:pt>
                <c:pt idx="1">
                  <c:v>Patēriņa nodokļi (PVN, akcīzes)</c:v>
                </c:pt>
                <c:pt idx="2">
                  <c:v>Citi nodokļi, t.sk. nesadalītās summas no nodokļu administrēšanas uzlabošanas</c:v>
                </c:pt>
                <c:pt idx="3">
                  <c:v>VOSAI (valsts obligātās sociālās apdrošināšanas iemaksas)</c:v>
                </c:pt>
                <c:pt idx="4">
                  <c:v>Citi nenodokļu ieņēmumi</c:v>
                </c:pt>
                <c:pt idx="5">
                  <c:v>Kopā ieņēmumi</c:v>
                </c:pt>
              </c:strCache>
            </c:strRef>
          </c:cat>
          <c:val>
            <c:numRef>
              <c:f>'Ieņēmumu grupas'!$G$4:$G$9</c:f>
              <c:numCache>
                <c:formatCode>#\ ##0.0</c:formatCode>
                <c:ptCount val="6"/>
                <c:pt idx="0">
                  <c:v>0.31830252308833895</c:v>
                </c:pt>
                <c:pt idx="1">
                  <c:v>0.81766816651193663</c:v>
                </c:pt>
                <c:pt idx="2">
                  <c:v>1.5304590601776333</c:v>
                </c:pt>
                <c:pt idx="4">
                  <c:v>0</c:v>
                </c:pt>
                <c:pt idx="5">
                  <c:v>2.666429749777909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805-4C4F-918B-9E1FA8D72F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5479664"/>
        <c:axId val="215484016"/>
      </c:barChart>
      <c:catAx>
        <c:axId val="21547966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4016"/>
        <c:crosses val="autoZero"/>
        <c:auto val="1"/>
        <c:lblAlgn val="ctr"/>
        <c:lblOffset val="100"/>
        <c:noMultiLvlLbl val="0"/>
      </c:catAx>
      <c:valAx>
        <c:axId val="21548401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79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59115514843109"/>
          <c:y val="0.86608257046453307"/>
          <c:w val="0.79376131068970779"/>
          <c:h val="0.104731004578361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+mj-lt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r>
              <a:rPr lang="lv-LV"/>
              <a:t>Nozaru prioritātes, % no IKP</a:t>
            </a:r>
          </a:p>
        </c:rich>
      </c:tx>
      <c:layout>
        <c:manualLayout>
          <c:xMode val="edge"/>
          <c:yMode val="edge"/>
          <c:x val="0.32716371920866139"/>
          <c:y val="5.1570344569877111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9573756118374728"/>
          <c:y val="6.1103504255472695E-2"/>
          <c:w val="0.6662849367435506"/>
          <c:h val="0.742301333520862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'Nozaru prioritātes'!$C$2</c:f>
              <c:strCache>
                <c:ptCount val="1"/>
                <c:pt idx="0">
                  <c:v>Jaunā konservatīvā paritja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'Nozaru prioritātes'!$B$4:$B$13</c:f>
              <c:strCache>
                <c:ptCount val="10"/>
                <c:pt idx="0">
                  <c:v>Vispārējie sabiedriskie pakalpojumi</c:v>
                </c:pt>
                <c:pt idx="1">
                  <c:v>Aizsardzība</c:v>
                </c:pt>
                <c:pt idx="2">
                  <c:v>Sabiedriskā kārtība un drošība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Mājoklis un komunālā saimniecība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</c:strCache>
            </c:strRef>
          </c:cat>
          <c:val>
            <c:numRef>
              <c:f>'Nozaru prioritātes'!$C$4:$C$13</c:f>
              <c:numCache>
                <c:formatCode>General</c:formatCode>
                <c:ptCount val="10"/>
                <c:pt idx="0" formatCode="#\ ##0.0">
                  <c:v>-0.12360535728306876</c:v>
                </c:pt>
                <c:pt idx="2" formatCode="#\ ##0.0">
                  <c:v>-1.4982467549462882E-2</c:v>
                </c:pt>
                <c:pt idx="3" formatCode="#\ ##0.0">
                  <c:v>-0.18503347423586661</c:v>
                </c:pt>
                <c:pt idx="5" formatCode="#\ ##0.0">
                  <c:v>5.2438636423120098E-2</c:v>
                </c:pt>
                <c:pt idx="6" formatCode="#\ ##0.0">
                  <c:v>-0.21350016257984608</c:v>
                </c:pt>
                <c:pt idx="8" formatCode="#\ ##0.0">
                  <c:v>0.37456168873657208</c:v>
                </c:pt>
                <c:pt idx="9" formatCode="#\ ##0.0">
                  <c:v>0.47194772780808075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28-4D6D-AE09-8C127692F951}"/>
            </c:ext>
          </c:extLst>
        </c:ser>
        <c:ser>
          <c:idx val="1"/>
          <c:order val="1"/>
          <c:tx>
            <c:strRef>
              <c:f>'Nozaru prioritātes'!$D$2</c:f>
              <c:strCache>
                <c:ptCount val="1"/>
                <c:pt idx="0">
                  <c:v>Nacionālā apvienība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'Nozaru prioritātes'!$B$4:$B$13</c:f>
              <c:strCache>
                <c:ptCount val="10"/>
                <c:pt idx="0">
                  <c:v>Vispārējie sabiedriskie pakalpojumi</c:v>
                </c:pt>
                <c:pt idx="1">
                  <c:v>Aizsardzība</c:v>
                </c:pt>
                <c:pt idx="2">
                  <c:v>Sabiedriskā kārtība un drošība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Mājoklis un komunālā saimniecība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</c:strCache>
            </c:strRef>
          </c:cat>
          <c:val>
            <c:numRef>
              <c:f>'Nozaru prioritātes'!$D$4:$D$13</c:f>
              <c:numCache>
                <c:formatCode>#\ ##0.0</c:formatCode>
                <c:ptCount val="10"/>
                <c:pt idx="1">
                  <c:v>0.76635321515502641</c:v>
                </c:pt>
                <c:pt idx="5">
                  <c:v>0.15656678589188716</c:v>
                </c:pt>
                <c:pt idx="9">
                  <c:v>0.13858782483253165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328-4D6D-AE09-8C127692F951}"/>
            </c:ext>
          </c:extLst>
        </c:ser>
        <c:ser>
          <c:idx val="2"/>
          <c:order val="2"/>
          <c:tx>
            <c:strRef>
              <c:f>'Nozaru prioritātes'!$E$2</c:f>
              <c:strCache>
                <c:ptCount val="1"/>
                <c:pt idx="0">
                  <c:v>No sirds Latvijai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'Nozaru prioritātes'!$B$4:$B$13</c:f>
              <c:strCache>
                <c:ptCount val="10"/>
                <c:pt idx="0">
                  <c:v>Vispārējie sabiedriskie pakalpojumi</c:v>
                </c:pt>
                <c:pt idx="1">
                  <c:v>Aizsardzība</c:v>
                </c:pt>
                <c:pt idx="2">
                  <c:v>Sabiedriskā kārtība un drošība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Mājoklis un komunālā saimniecība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</c:strCache>
            </c:strRef>
          </c:cat>
          <c:val>
            <c:numRef>
              <c:f>'Nozaru prioritātes'!$E$4:$E$13</c:f>
              <c:numCache>
                <c:formatCode>General</c:formatCode>
                <c:ptCount val="10"/>
                <c:pt idx="0" formatCode="#\ ##0.0">
                  <c:v>2.6369142887054681E-2</c:v>
                </c:pt>
                <c:pt idx="3" formatCode="#\ ##0.0">
                  <c:v>1.8045782864626059</c:v>
                </c:pt>
                <c:pt idx="8" formatCode="#\ ##0.0">
                  <c:v>0.38325151991526052</c:v>
                </c:pt>
                <c:pt idx="9" formatCode="#\ ##0.0">
                  <c:v>0.86299013084906195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328-4D6D-AE09-8C127692F951}"/>
            </c:ext>
          </c:extLst>
        </c:ser>
        <c:ser>
          <c:idx val="3"/>
          <c:order val="3"/>
          <c:tx>
            <c:strRef>
              <c:f>'Nozaru prioritātes'!$F$2</c:f>
              <c:strCache>
                <c:ptCount val="1"/>
                <c:pt idx="0">
                  <c:v>Attīstībai/Par!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'Nozaru prioritātes'!$B$4:$B$13</c:f>
              <c:strCache>
                <c:ptCount val="10"/>
                <c:pt idx="0">
                  <c:v>Vispārējie sabiedriskie pakalpojumi</c:v>
                </c:pt>
                <c:pt idx="1">
                  <c:v>Aizsardzība</c:v>
                </c:pt>
                <c:pt idx="2">
                  <c:v>Sabiedriskā kārtība un drošība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Mājoklis un komunālā saimniecība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</c:strCache>
            </c:strRef>
          </c:cat>
          <c:val>
            <c:numRef>
              <c:f>'Nozaru prioritātes'!$F$4:$F$13</c:f>
              <c:numCache>
                <c:formatCode>#\ ##0.0</c:formatCode>
                <c:ptCount val="10"/>
                <c:pt idx="0">
                  <c:v>7.4912337747314421E-3</c:v>
                </c:pt>
                <c:pt idx="1">
                  <c:v>0</c:v>
                </c:pt>
                <c:pt idx="3">
                  <c:v>0.20001594178532947</c:v>
                </c:pt>
                <c:pt idx="6">
                  <c:v>1.310965910578002</c:v>
                </c:pt>
                <c:pt idx="7">
                  <c:v>1.797896105935546E-2</c:v>
                </c:pt>
                <c:pt idx="8">
                  <c:v>0.32961428608818338</c:v>
                </c:pt>
                <c:pt idx="9">
                  <c:v>0.19477207814301742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328-4D6D-AE09-8C127692F951}"/>
            </c:ext>
          </c:extLst>
        </c:ser>
        <c:ser>
          <c:idx val="4"/>
          <c:order val="4"/>
          <c:tx>
            <c:strRef>
              <c:f>'Nozaru prioritātes'!$G$2</c:f>
              <c:strCache>
                <c:ptCount val="1"/>
                <c:pt idx="0">
                  <c:v>Progresīvie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'Nozaru prioritātes'!$B$4:$B$13</c:f>
              <c:strCache>
                <c:ptCount val="10"/>
                <c:pt idx="0">
                  <c:v>Vispārējie sabiedriskie pakalpojumi</c:v>
                </c:pt>
                <c:pt idx="1">
                  <c:v>Aizsardzība</c:v>
                </c:pt>
                <c:pt idx="2">
                  <c:v>Sabiedriskā kārtība un drošība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Mājoklis un komunālā saimniecība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</c:strCache>
            </c:strRef>
          </c:cat>
          <c:val>
            <c:numRef>
              <c:f>'Nozaru prioritātes'!$G$4:$G$13</c:f>
              <c:numCache>
                <c:formatCode>#\ ##0.0</c:formatCode>
                <c:ptCount val="10"/>
                <c:pt idx="0">
                  <c:v>5.2438636423120105E-3</c:v>
                </c:pt>
                <c:pt idx="1">
                  <c:v>1.0487727284624021E-2</c:v>
                </c:pt>
                <c:pt idx="2">
                  <c:v>-0.13596589301137568</c:v>
                </c:pt>
                <c:pt idx="3">
                  <c:v>0.10937201311107904</c:v>
                </c:pt>
                <c:pt idx="6">
                  <c:v>1.7229837681882314</c:v>
                </c:pt>
                <c:pt idx="7">
                  <c:v>0.43786261413305283</c:v>
                </c:pt>
                <c:pt idx="9">
                  <c:v>1.797896105935546E-2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328-4D6D-AE09-8C127692F9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5484560"/>
        <c:axId val="215485648"/>
      </c:barChart>
      <c:catAx>
        <c:axId val="21548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5648"/>
        <c:crosses val="autoZero"/>
        <c:auto val="1"/>
        <c:lblAlgn val="ctr"/>
        <c:lblOffset val="100"/>
        <c:noMultiLvlLbl val="0"/>
      </c:catAx>
      <c:valAx>
        <c:axId val="215485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215484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13186154925E-2"/>
          <c:y val="0.88254302469723089"/>
          <c:w val="0.91212409460413091"/>
          <c:h val="0.101637473347278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+mj-lt"/>
          <a:cs typeface="Times New Roman" panose="02020603050405020304" pitchFamily="18" charset="0"/>
        </a:defRPr>
      </a:pPr>
      <a:endParaRPr lang="lv-L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pPr/>
              <a:t>16.08.2018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pPr/>
              <a:t>16.08.2018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fld id="{AACF8588-64BF-4344-96A4-E9662A4051CF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pPr/>
              <a:t>16.08.2018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E63C-FE13-41E8-ACB6-6386864BC071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90B-35D6-4C3A-BFBD-758CE31A7359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1A0A-F568-4732-9A48-9CF924E3C94B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3ABA-D30E-46BE-938C-50D1FF2F37C1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FEAF-FBC9-46A0-B9E6-4BE5008E722A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873F-C04A-49FE-9E1D-8E59B219C3AC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06C7-1AD2-4D8E-B4FE-15663E8BFD42}" type="datetime1">
              <a:rPr lang="lv-LV" smtClean="0"/>
              <a:pPr/>
              <a:t>16.08.2018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pPr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680666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Izdevumu prioritātes: kopīgs uzsvars uz sociālo aizsardzību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94310" y="1825625"/>
            <a:ext cx="5559490" cy="4351338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Izdevumu apjomu visstraujāk paredz kāpināt NSL, kā arī Progresīvie un Attīstībai/Par! </a:t>
            </a:r>
          </a:p>
          <a:p>
            <a:pPr marL="0" indent="0">
              <a:buNone/>
            </a:pPr>
            <a:r>
              <a:rPr lang="lv-LV" dirty="0" smtClean="0"/>
              <a:t>JKP ir vispiesardzīgākie izdevumu kāpināšanā.</a:t>
            </a:r>
            <a:endParaRPr lang="lv-LV" dirty="0"/>
          </a:p>
          <a:p>
            <a:pPr marL="0" indent="0">
              <a:buNone/>
            </a:pPr>
            <a:r>
              <a:rPr lang="lv-LV" dirty="0" smtClean="0"/>
              <a:t>Visas politiskās partijas paredz papildu izdevumus sociālajai aizsardzībai.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10</a:t>
            </a:fld>
            <a:endParaRPr lang="lv-LV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628830"/>
              </p:ext>
            </p:extLst>
          </p:nvPr>
        </p:nvGraphicFramePr>
        <p:xfrm>
          <a:off x="233265" y="1775797"/>
          <a:ext cx="523748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7725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Budžetā tiks veidotas rezerves. Partijām ir izpratne par fiskālajiem riskiem.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Ļoti pozitīvi vērtējam to, ka visas partijas apstiprina vajadzību budžetā veidot rezerves.</a:t>
            </a:r>
          </a:p>
          <a:p>
            <a:r>
              <a:rPr lang="lv-LV" dirty="0" smtClean="0"/>
              <a:t>Pozitīvi, ka gandrīz visas partijas spēj novērtēt potenciālos papildu riskus, kas var ietekmēt valsts budžetu. JKP un Attīstībai/Par! atsevišķiem riskiem piedāvā kvantitatīvo aplēsi.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11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90121" y="4199731"/>
            <a:ext cx="236220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32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9631" y="85142"/>
            <a:ext cx="2676525" cy="2171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Nākamie soļi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Galvenais panākums – sadarbība un atsaucība!</a:t>
            </a:r>
          </a:p>
          <a:p>
            <a:r>
              <a:rPr lang="lv-LV" dirty="0" smtClean="0"/>
              <a:t>Ieguvums </a:t>
            </a:r>
            <a:r>
              <a:rPr lang="lv-LV" dirty="0"/>
              <a:t>– </a:t>
            </a:r>
            <a:r>
              <a:rPr lang="lv-LV" dirty="0" smtClean="0"/>
              <a:t>iespēja sniegt detalizētu vērtējumu par politisko prioritāšu finanšu atspoguļojumu.</a:t>
            </a:r>
          </a:p>
          <a:p>
            <a:r>
              <a:rPr lang="lv-LV" dirty="0" smtClean="0"/>
              <a:t>Padome gaida komentārus un kritiku par veikto aptauju, kā arī priekšlikumus tās uzlabošanai. </a:t>
            </a:r>
          </a:p>
          <a:p>
            <a:r>
              <a:rPr lang="lv-LV" dirty="0" smtClean="0"/>
              <a:t>Atkārtojot aptauju, savlaicīgi jāformulē politiskās prioritātes un jāveicina plašāka diskusijai par to fiskālās ietekmes reālu vērtējumu.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63588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195474"/>
            <a:ext cx="9144000" cy="1360321"/>
          </a:xfrm>
        </p:spPr>
        <p:txBody>
          <a:bodyPr>
            <a:noAutofit/>
          </a:bodyPr>
          <a:lstStyle/>
          <a:p>
            <a:r>
              <a:rPr lang="lv-LV" sz="3600" dirty="0"/>
              <a:t>Paldies par uzmanību! </a:t>
            </a:r>
            <a:br>
              <a:rPr lang="lv-LV" sz="3600" dirty="0"/>
            </a:br>
            <a:r>
              <a:rPr lang="lv-LV" sz="3600" dirty="0"/>
              <a:t>Jūsu jautājumi?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br>
              <a:rPr lang="lv-LV" dirty="0"/>
            </a:br>
            <a:r>
              <a:rPr lang="lv-LV" dirty="0"/>
              <a:t>Tālr.: +371 6708 3650</a:t>
            </a:r>
            <a:br>
              <a:rPr lang="lv-LV" dirty="0"/>
            </a:br>
            <a:r>
              <a:rPr lang="lv-LV" dirty="0"/>
              <a:t>E-pasts: info@fdp.gov.lv</a:t>
            </a:r>
            <a:br>
              <a:rPr lang="lv-LV" dirty="0"/>
            </a:br>
            <a:r>
              <a:rPr lang="lv-LV" dirty="0"/>
              <a:t>Mājaslapa: http://fdp.gov.lv </a:t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41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Par aptauju un tās rezultātiem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Kāpēc šāda aptauja?</a:t>
            </a:r>
          </a:p>
          <a:p>
            <a:r>
              <a:rPr lang="lv-LV" dirty="0" smtClean="0"/>
              <a:t>Īsi par aptaujas organizāciju</a:t>
            </a:r>
            <a:endParaRPr lang="lv-LV" i="1" dirty="0" smtClean="0">
              <a:solidFill>
                <a:srgbClr val="00B050"/>
              </a:solidFill>
            </a:endParaRPr>
          </a:p>
          <a:p>
            <a:r>
              <a:rPr lang="lv-LV" dirty="0" smtClean="0"/>
              <a:t>Iedzīvotāju viedoklis</a:t>
            </a:r>
          </a:p>
          <a:p>
            <a:r>
              <a:rPr lang="lv-LV" dirty="0" smtClean="0"/>
              <a:t>Aptaujas galvenie rezultāti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2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64480" y="3682189"/>
            <a:ext cx="302895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95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460726" y="4169586"/>
            <a:ext cx="3257550" cy="1943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Kāpēc Padome īstenoja šādu aptauju?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Vīzija par nākamās valdības deklarāciju</a:t>
            </a:r>
          </a:p>
          <a:p>
            <a:r>
              <a:rPr lang="lv-LV" dirty="0" smtClean="0"/>
              <a:t>Partiju prioritāšu novērtējums ar konkrētiem skaitļiem jeb –ko tas nozīmētu valsts budžetam</a:t>
            </a:r>
          </a:p>
          <a:p>
            <a:r>
              <a:rPr lang="lv-LV" dirty="0" smtClean="0"/>
              <a:t>Ja runā skaitļi, mazāk vietas populismam</a:t>
            </a:r>
          </a:p>
          <a:p>
            <a:r>
              <a:rPr lang="lv-LV" dirty="0" smtClean="0"/>
              <a:t>Vislabākā starptautiskā prakse – ASV, Austrālija, Jaunzēlande, Nīderlande šādas aptaujas veiksmīgi praktizē jau daudzus gadus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3511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Īsi par aptaujas organizāciju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Politisko partiju aptauja par fiskālās disciplīnas jautājumiem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4</a:t>
            </a:fld>
            <a:endParaRPr lang="lv-LV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260522"/>
              </p:ext>
            </p:extLst>
          </p:nvPr>
        </p:nvGraphicFramePr>
        <p:xfrm>
          <a:off x="186610" y="1608463"/>
          <a:ext cx="11700202" cy="434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856">
                  <a:extLst>
                    <a:ext uri="{9D8B030D-6E8A-4147-A177-3AD203B41FA5}">
                      <a16:colId xmlns:a16="http://schemas.microsoft.com/office/drawing/2014/main" xmlns="" val="400507299"/>
                    </a:ext>
                  </a:extLst>
                </a:gridCol>
                <a:gridCol w="4555570">
                  <a:extLst>
                    <a:ext uri="{9D8B030D-6E8A-4147-A177-3AD203B41FA5}">
                      <a16:colId xmlns:a16="http://schemas.microsoft.com/office/drawing/2014/main" xmlns="" val="1698422198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2499051693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3656870226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3021152741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1167040230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2973382272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3132512631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180533127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1761031167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2093850790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838903706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785228150"/>
                    </a:ext>
                  </a:extLst>
                </a:gridCol>
                <a:gridCol w="553398">
                  <a:extLst>
                    <a:ext uri="{9D8B030D-6E8A-4147-A177-3AD203B41FA5}">
                      <a16:colId xmlns:a16="http://schemas.microsoft.com/office/drawing/2014/main" xmlns="" val="1444982115"/>
                    </a:ext>
                  </a:extLst>
                </a:gridCol>
              </a:tblGrid>
              <a:tr h="37049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#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6.dec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31.janv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09.febr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21.febr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28.febr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16.mar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06.apr.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17.apr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25.apr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12.jūn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7.aug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 smtClean="0">
                          <a:effectLst/>
                        </a:rPr>
                        <a:t>17.aug</a:t>
                      </a:r>
                      <a:endParaRPr lang="lv-L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164402291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1.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Pirmās diskusijas Padomē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7522733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2.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noProof="0" dirty="0" smtClean="0"/>
                        <a:t>Otrā diskusija fiskālo risku darba grupā</a:t>
                      </a:r>
                      <a:endParaRPr lang="en-GB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0729295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3.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Atkārtotas diskusijas Padomes sēdēs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5491892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4.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Projekta informācija publiskota mājaslapā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00119478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5.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noProof="0" dirty="0" smtClean="0"/>
                        <a:t>Pilota projekts</a:t>
                      </a:r>
                      <a:r>
                        <a:rPr lang="en-GB" noProof="0" dirty="0" smtClean="0"/>
                        <a:t> </a:t>
                      </a:r>
                      <a:r>
                        <a:rPr lang="en-GB" i="1" noProof="0" dirty="0" err="1" smtClean="0"/>
                        <a:t>Ekonomistu</a:t>
                      </a:r>
                      <a:r>
                        <a:rPr lang="en-GB" i="1" noProof="0" dirty="0" smtClean="0"/>
                        <a:t> </a:t>
                      </a:r>
                      <a:r>
                        <a:rPr lang="en-GB" i="1" noProof="0" dirty="0" err="1" smtClean="0"/>
                        <a:t>apvienība</a:t>
                      </a:r>
                      <a:r>
                        <a:rPr lang="en-GB" i="1" baseline="0" noProof="0" dirty="0" smtClean="0"/>
                        <a:t> 2010</a:t>
                      </a:r>
                      <a:endParaRPr lang="en-GB" i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6784806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6.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noProof="0" dirty="0" smtClean="0"/>
                        <a:t>Anketas publikācija mājaslapā</a:t>
                      </a:r>
                      <a:endParaRPr lang="en-GB" i="1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6564074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7.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Diskusija Saeimas Budžeta un finanšu (nodokļu) komisijā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56430242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8.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E-pasti un intervijas ar partijām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0629985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9.</a:t>
                      </a:r>
                      <a:endParaRPr lang="lv-LV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Partijas iesniedz anketas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73034926"/>
                  </a:ext>
                </a:extLst>
              </a:tr>
              <a:tr h="37049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lv-LV" dirty="0" smtClean="0"/>
                        <a:t>10.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noProof="0" dirty="0" smtClean="0"/>
                        <a:t>Rezultātu publicēšana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4189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3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Iedzīvotājiem rūp sabiedrības interesēm atbilstošs budžets un reāli partiju solījumi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812971" y="1825625"/>
            <a:ext cx="5540829" cy="4351338"/>
          </a:xfrm>
        </p:spPr>
        <p:txBody>
          <a:bodyPr/>
          <a:lstStyle/>
          <a:p>
            <a:pPr marL="0" indent="0">
              <a:buNone/>
            </a:pPr>
            <a:r>
              <a:rPr lang="lv-LV" dirty="0" smtClean="0"/>
              <a:t>2018. gada pavasarī pētījumu centrs SKDS veica ikgadējo iedzīvotāju aptauju par budžeta disciplīnas jautājumiem, t.sk. arī iedzīvotāju vērtējumu par politiķu darbu budžeta jomā.</a:t>
            </a:r>
          </a:p>
          <a:p>
            <a:pPr marL="0" indent="0">
              <a:buNone/>
            </a:pPr>
            <a:r>
              <a:rPr lang="lv-LV" dirty="0" smtClean="0"/>
              <a:t>Iedzīvotājus kaitina šauro interešu lobijs, savukārt pozitīvi tiek vērtēta ministriju spēja atskaitīties par izdevumiem. 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5</a:t>
            </a:fld>
            <a:endParaRPr lang="lv-LV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975782"/>
              </p:ext>
            </p:extLst>
          </p:nvPr>
        </p:nvGraphicFramePr>
        <p:xfrm>
          <a:off x="645777" y="1831781"/>
          <a:ext cx="45878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05543" y="5888529"/>
            <a:ext cx="6027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200" i="1" dirty="0" smtClean="0">
                <a:solidFill>
                  <a:schemeClr val="bg1">
                    <a:lumMod val="50000"/>
                  </a:schemeClr>
                </a:solidFill>
              </a:rPr>
              <a:t>Aptaujas pilnā prezentācija pieejama šeit: </a:t>
            </a:r>
            <a:r>
              <a:rPr lang="lv-LV" sz="1200" i="1" dirty="0">
                <a:solidFill>
                  <a:schemeClr val="bg1">
                    <a:lumMod val="50000"/>
                  </a:schemeClr>
                </a:solidFill>
              </a:rPr>
              <a:t>http://</a:t>
            </a:r>
            <a:r>
              <a:rPr lang="lv-LV" sz="1200" i="1" dirty="0" smtClean="0">
                <a:solidFill>
                  <a:schemeClr val="bg1">
                    <a:lumMod val="50000"/>
                  </a:schemeClr>
                </a:solidFill>
              </a:rPr>
              <a:t>fdp.gov.lv/files/uploaded/20180817_aptaujas_kopsavilkums_SKDS.pdf</a:t>
            </a:r>
            <a:endParaRPr lang="lv-LV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32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tehnika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Partijām bija jāaizpilda MS Excel tabula, sniedzot priekšlikumus izdevumu un ieņēmumu pasākumiem, kas tika salīdzināti ar tā saucamo bāzes scenāriju. </a:t>
            </a:r>
            <a:endParaRPr lang="lv-LV" dirty="0"/>
          </a:p>
          <a:p>
            <a:r>
              <a:rPr lang="lv-LV" dirty="0" smtClean="0"/>
              <a:t>Darbs bija ar abām budžeta pusēm atsevišķi. Budžeta ieņēmumus vai izdevumus palielinošie pasākumi bija ar «+» zīmi, samazinošie – ar «-» zīmi.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6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2761861" y="5144002"/>
            <a:ext cx="760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1" dirty="0" smtClean="0">
                <a:solidFill>
                  <a:schemeClr val="bg1">
                    <a:lumMod val="50000"/>
                  </a:schemeClr>
                </a:solidFill>
              </a:rPr>
              <a:t>Anketa pieejama </a:t>
            </a:r>
            <a:r>
              <a:rPr lang="lv-LV" sz="1400" i="1" dirty="0">
                <a:solidFill>
                  <a:schemeClr val="bg1">
                    <a:lumMod val="50000"/>
                  </a:schemeClr>
                </a:solidFill>
              </a:rPr>
              <a:t>šeit: http://fdp.gov.lv/files/uploaded/politisko_partiju_aptauja_jautajumi.xlsx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61860" y="5469734"/>
            <a:ext cx="873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1" dirty="0" smtClean="0">
                <a:solidFill>
                  <a:schemeClr val="bg1">
                    <a:lumMod val="50000"/>
                  </a:schemeClr>
                </a:solidFill>
              </a:rPr>
              <a:t>Iesniegto atbilžu apkopojums pieejams šeit: </a:t>
            </a:r>
            <a:r>
              <a:rPr lang="lv-LV" sz="1400" i="1" dirty="0">
                <a:solidFill>
                  <a:schemeClr val="bg1">
                    <a:lumMod val="50000"/>
                  </a:schemeClr>
                </a:solidFill>
              </a:rPr>
              <a:t>http://</a:t>
            </a:r>
            <a:r>
              <a:rPr lang="lv-LV" sz="1400" i="1" dirty="0" smtClean="0">
                <a:solidFill>
                  <a:schemeClr val="bg1">
                    <a:lumMod val="50000"/>
                  </a:schemeClr>
                </a:solidFill>
              </a:rPr>
              <a:t>fdp.gov.lv/files/uploaded/politisko_partiju_aptauja_atbildes.xlsx </a:t>
            </a:r>
            <a:endParaRPr lang="lv-LV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8660" y="4281725"/>
            <a:ext cx="2257143" cy="1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53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Budžeta bilances pārmaiņas: no milzu deficīta līdz nelielam pārpalikumam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614854"/>
              </p:ext>
            </p:extLst>
          </p:nvPr>
        </p:nvGraphicFramePr>
        <p:xfrm>
          <a:off x="2339038" y="1755872"/>
          <a:ext cx="6926259" cy="3590571"/>
        </p:xfrm>
        <a:graphic>
          <a:graphicData uri="http://schemas.openxmlformats.org/drawingml/2006/table">
            <a:tbl>
              <a:tblPr firstRow="1" firstCol="1" bandRow="1"/>
              <a:tblGrid>
                <a:gridCol w="2200577">
                  <a:extLst>
                    <a:ext uri="{9D8B030D-6E8A-4147-A177-3AD203B41FA5}">
                      <a16:colId xmlns:a16="http://schemas.microsoft.com/office/drawing/2014/main" xmlns="" val="2282583517"/>
                    </a:ext>
                  </a:extLst>
                </a:gridCol>
                <a:gridCol w="787984">
                  <a:extLst>
                    <a:ext uri="{9D8B030D-6E8A-4147-A177-3AD203B41FA5}">
                      <a16:colId xmlns:a16="http://schemas.microsoft.com/office/drawing/2014/main" xmlns="" val="2042306161"/>
                    </a:ext>
                  </a:extLst>
                </a:gridCol>
                <a:gridCol w="786873">
                  <a:extLst>
                    <a:ext uri="{9D8B030D-6E8A-4147-A177-3AD203B41FA5}">
                      <a16:colId xmlns:a16="http://schemas.microsoft.com/office/drawing/2014/main" xmlns="" val="2774551317"/>
                    </a:ext>
                  </a:extLst>
                </a:gridCol>
                <a:gridCol w="787984">
                  <a:extLst>
                    <a:ext uri="{9D8B030D-6E8A-4147-A177-3AD203B41FA5}">
                      <a16:colId xmlns:a16="http://schemas.microsoft.com/office/drawing/2014/main" xmlns="" val="1568273146"/>
                    </a:ext>
                  </a:extLst>
                </a:gridCol>
                <a:gridCol w="787984">
                  <a:extLst>
                    <a:ext uri="{9D8B030D-6E8A-4147-A177-3AD203B41FA5}">
                      <a16:colId xmlns:a16="http://schemas.microsoft.com/office/drawing/2014/main" xmlns="" val="3601893386"/>
                    </a:ext>
                  </a:extLst>
                </a:gridCol>
                <a:gridCol w="787984">
                  <a:extLst>
                    <a:ext uri="{9D8B030D-6E8A-4147-A177-3AD203B41FA5}">
                      <a16:colId xmlns:a16="http://schemas.microsoft.com/office/drawing/2014/main" xmlns="" val="2891394644"/>
                    </a:ext>
                  </a:extLst>
                </a:gridCol>
                <a:gridCol w="786873">
                  <a:extLst>
                    <a:ext uri="{9D8B030D-6E8A-4147-A177-3AD203B41FA5}">
                      <a16:colId xmlns:a16="http://schemas.microsoft.com/office/drawing/2014/main" xmlns="" val="223237874"/>
                    </a:ext>
                  </a:extLst>
                </a:gridCol>
              </a:tblGrid>
              <a:tr h="21081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Periods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Bāzes scenārijs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Jaunā konservatīvā partija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Nacionālā apvienība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sirds Latvijai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Attīstībai/Par!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Progresīvie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98128981"/>
                  </a:ext>
                </a:extLst>
              </a:tr>
              <a:tr h="2964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2019.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-1,0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B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-0,8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-1,0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B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-0,7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7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-0,9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4500290"/>
                  </a:ext>
                </a:extLst>
              </a:tr>
              <a:tr h="2964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2020.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-0,7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F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-1,7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9F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-0,1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5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496775"/>
                  </a:ext>
                </a:extLst>
              </a:tr>
              <a:tr h="2964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2021.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-1,3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4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-1,7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A5A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7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D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23602"/>
                  </a:ext>
                </a:extLst>
              </a:tr>
              <a:tr h="2964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 dirty="0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</a:t>
                      </a:r>
                      <a:endParaRPr lang="lv-LV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E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2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-1,6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AAA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-0,7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350594"/>
                  </a:ext>
                </a:extLst>
              </a:tr>
              <a:tr h="2964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b="1">
                          <a:solidFill>
                            <a:srgbClr val="FFFFFF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Vidēji  2019.-2022.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-1,1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6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-1,8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97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lv-LV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7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lang="lv-LV" sz="2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D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582698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7</a:t>
            </a:fld>
            <a:endParaRPr lang="lv-LV"/>
          </a:p>
        </p:txBody>
      </p:sp>
      <p:sp>
        <p:nvSpPr>
          <p:cNvPr id="9" name="TextBox 8"/>
          <p:cNvSpPr txBox="1"/>
          <p:nvPr/>
        </p:nvSpPr>
        <p:spPr>
          <a:xfrm>
            <a:off x="2339038" y="5528231"/>
            <a:ext cx="5868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i="1" dirty="0" smtClean="0">
                <a:solidFill>
                  <a:schemeClr val="bg1">
                    <a:lumMod val="50000"/>
                  </a:schemeClr>
                </a:solidFill>
              </a:rPr>
              <a:t>Kopējā </a:t>
            </a:r>
            <a:r>
              <a:rPr lang="lv-LV" i="1" dirty="0">
                <a:solidFill>
                  <a:schemeClr val="bg1">
                    <a:lumMod val="50000"/>
                  </a:schemeClr>
                </a:solidFill>
              </a:rPr>
              <a:t>budžeta bilance, esošais bāzes scenārijs un partiju piedāvājumi </a:t>
            </a:r>
            <a:r>
              <a:rPr lang="lv-LV" i="1" dirty="0" smtClean="0">
                <a:solidFill>
                  <a:schemeClr val="bg1">
                    <a:lumMod val="50000"/>
                  </a:schemeClr>
                </a:solidFill>
              </a:rPr>
              <a:t>jaunam </a:t>
            </a:r>
            <a:r>
              <a:rPr lang="lv-LV" i="1" dirty="0">
                <a:solidFill>
                  <a:schemeClr val="bg1">
                    <a:lumMod val="50000"/>
                  </a:schemeClr>
                </a:solidFill>
              </a:rPr>
              <a:t>scenārijam, % no </a:t>
            </a:r>
            <a:r>
              <a:rPr lang="lv-LV" i="1" dirty="0" smtClean="0">
                <a:solidFill>
                  <a:schemeClr val="bg1">
                    <a:lumMod val="50000"/>
                  </a:schemeClr>
                </a:solidFill>
              </a:rPr>
              <a:t>IKP</a:t>
            </a:r>
            <a:endParaRPr lang="lv-LV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778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Valsts parāda līmeņa pārmaiņas: vairāk to, kas spēs mazināt parādu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8</a:t>
            </a:fld>
            <a:endParaRPr lang="lv-LV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956201"/>
              </p:ext>
            </p:extLst>
          </p:nvPr>
        </p:nvGraphicFramePr>
        <p:xfrm>
          <a:off x="2189163" y="1604963"/>
          <a:ext cx="916463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4691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Nodokļu </a:t>
            </a:r>
            <a:r>
              <a:rPr lang="lv-LV" dirty="0" err="1" smtClean="0"/>
              <a:t>iekasējamība</a:t>
            </a:r>
            <a:r>
              <a:rPr lang="lv-LV" dirty="0" smtClean="0"/>
              <a:t> uzlabosies. Ieņēmumu pasākumiem neredzam vienotu pieeju.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17.08.2018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9</a:t>
            </a:fld>
            <a:endParaRPr lang="lv-LV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82210487"/>
              </p:ext>
            </p:extLst>
          </p:nvPr>
        </p:nvGraphicFramePr>
        <p:xfrm>
          <a:off x="645777" y="1825625"/>
          <a:ext cx="45878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4984351"/>
              </p:ext>
            </p:extLst>
          </p:nvPr>
        </p:nvGraphicFramePr>
        <p:xfrm>
          <a:off x="5855217" y="1825625"/>
          <a:ext cx="579871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76449337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58CCBB6005E9C4F91FE64D77491D1CF" ma:contentTypeVersion="7" ma:contentTypeDescription="Izveidot jaunu dokumentu." ma:contentTypeScope="" ma:versionID="5e512ce049bad84bd051459d684809da">
  <xsd:schema xmlns:xsd="http://www.w3.org/2001/XMLSchema" xmlns:xs="http://www.w3.org/2001/XMLSchema" xmlns:p="http://schemas.microsoft.com/office/2006/metadata/properties" xmlns:ns2="9c5f4703-e5b5-4a71-bd00-8c265978af61" xmlns:ns3="18cde31a-aed2-49ce-b570-e812b29b6342" targetNamespace="http://schemas.microsoft.com/office/2006/metadata/properties" ma:root="true" ma:fieldsID="fdd91807b70de961407cdf1faa21e3a0" ns2:_="" ns3:_="">
    <xsd:import namespace="9c5f4703-e5b5-4a71-bd00-8c265978af61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f4703-e5b5-4a71-bd00-8c265978a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300EF8-89AC-411E-AC9A-709DF9DC27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f4703-e5b5-4a71-bd00-8c265978af61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2C8CC1-AEF4-424E-BF75-336EA2EFAB17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18cde31a-aed2-49ce-b570-e812b29b6342"/>
    <ds:schemaRef ds:uri="9c5f4703-e5b5-4a71-bd00-8c265978af61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2308</TotalTime>
  <Words>694</Words>
  <Application>Microsoft Office PowerPoint</Application>
  <PresentationFormat>Widescreen</PresentationFormat>
  <Paragraphs>156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7_Office dizains</vt:lpstr>
      <vt:lpstr>Politisko partiju aptauja par fiskālās disciplīnas jautājumiem</vt:lpstr>
      <vt:lpstr>Par aptauju un tās rezultātiem</vt:lpstr>
      <vt:lpstr>Kāpēc Padome īstenoja šādu aptauju?</vt:lpstr>
      <vt:lpstr>Īsi par aptaujas organizāciju</vt:lpstr>
      <vt:lpstr>Iedzīvotājiem rūp sabiedrības interesēm atbilstošs budžets un reāli partiju solījumi</vt:lpstr>
      <vt:lpstr>Aptaujas tehnika</vt:lpstr>
      <vt:lpstr>Budžeta bilances pārmaiņas: no milzu deficīta līdz nelielam pārpalikumam</vt:lpstr>
      <vt:lpstr>Valsts parāda līmeņa pārmaiņas: vairāk to, kas spēs mazināt parādu</vt:lpstr>
      <vt:lpstr>Nodokļu iekasējamība uzlabosies. Ieņēmumu pasākumiem neredzam vienotu pieeju.</vt:lpstr>
      <vt:lpstr>Izdevumu prioritātes: kopīgs uzsvars uz sociālo aizsardzību</vt:lpstr>
      <vt:lpstr>Budžetā tiks veidotas rezerves. Partijām ir izpratne par fiskālajiem riskiem.</vt:lpstr>
      <vt:lpstr>Nākamie soļi</vt:lpstr>
      <vt:lpstr>Paldies par uzmanību!  Jūsu jautājumi?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FDP</dc:creator>
  <cp:lastModifiedBy>Dace</cp:lastModifiedBy>
  <cp:revision>167</cp:revision>
  <dcterms:created xsi:type="dcterms:W3CDTF">2016-08-11T12:43:48Z</dcterms:created>
  <dcterms:modified xsi:type="dcterms:W3CDTF">2018-08-16T19:04:10Z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0x010100F58CCBB6005E9C4F91FE64D77491D1CF</vt:lpwstr>
  </property>
</Properties>
</file>