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4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5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6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995" r:id="rId4"/>
  </p:sldMasterIdLst>
  <p:notesMasterIdLst>
    <p:notesMasterId r:id="rId26"/>
  </p:notesMasterIdLst>
  <p:handoutMasterIdLst>
    <p:handoutMasterId r:id="rId27"/>
  </p:handoutMasterIdLst>
  <p:sldIdLst>
    <p:sldId id="256" r:id="rId5"/>
    <p:sldId id="364" r:id="rId6"/>
    <p:sldId id="375" r:id="rId7"/>
    <p:sldId id="376" r:id="rId8"/>
    <p:sldId id="377" r:id="rId9"/>
    <p:sldId id="398" r:id="rId10"/>
    <p:sldId id="399" r:id="rId11"/>
    <p:sldId id="378" r:id="rId12"/>
    <p:sldId id="379" r:id="rId13"/>
    <p:sldId id="380" r:id="rId14"/>
    <p:sldId id="401" r:id="rId15"/>
    <p:sldId id="395" r:id="rId16"/>
    <p:sldId id="402" r:id="rId17"/>
    <p:sldId id="403" r:id="rId18"/>
    <p:sldId id="396" r:id="rId19"/>
    <p:sldId id="394" r:id="rId20"/>
    <p:sldId id="404" r:id="rId21"/>
    <p:sldId id="397" r:id="rId22"/>
    <p:sldId id="390" r:id="rId23"/>
    <p:sldId id="400" r:id="rId24"/>
    <p:sldId id="289" r:id="rId25"/>
  </p:sldIdLst>
  <p:sldSz cx="12192000" cy="6858000"/>
  <p:notesSz cx="6735763" cy="9866313"/>
  <p:defaultTextStyle>
    <a:defPPr>
      <a:defRPr lang="lv-L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Elīna" initials="E" lastIdx="1" clrIdx="0">
    <p:extLst/>
  </p:cmAuthor>
  <p:cmAuthor id="2" name="Janis" initials="JP" lastIdx="2" clrIdx="1">
    <p:extLst/>
  </p:cmAuthor>
  <p:cmAuthor id="3" name="Emils" initials="E" lastIdx="1" clrIdx="2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025" autoAdjust="0"/>
    <p:restoredTop sz="95394" autoAdjust="0"/>
  </p:normalViewPr>
  <p:slideViewPr>
    <p:cSldViewPr snapToGrid="0">
      <p:cViewPr varScale="1">
        <p:scale>
          <a:sx n="103" d="100"/>
          <a:sy n="103" d="100"/>
        </p:scale>
        <p:origin x="144" y="17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-3989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99" d="100"/>
          <a:sy n="99" d="100"/>
        </p:scale>
        <p:origin x="3570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commentAuthors" Target="commentAuthor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handoutMaster" Target="handoutMasters/handoutMaster1.xml"/><Relationship Id="rId30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dace\Downloads\politisko_partiju_aptauja_jautajumi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dace\Downloads\politisko_partiju_aptauja_jautajumi.xlsx" TargetMode="Externa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dace.kalsone\Downloads\politisko_partiju_aptauja_jautajumi_ar_piemeriem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dace.kalsone\Downloads\politisko_partiju_aptauja_jautajumi_ar_piemeriem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dace.kalsone\Downloads\politisko_partiju_aptauja_jautajumi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dace.kalsone\Downloads\politisko_partiju_aptauja_jautajumi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 algn="l">
              <a:defRPr sz="11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lv-LV" sz="1100"/>
              <a:t>Līdzekļi neparedzētiem gadījumiem  2017. gadā, milj. eiro</a:t>
            </a:r>
          </a:p>
        </c:rich>
      </c:tx>
      <c:layout>
        <c:manualLayout>
          <c:xMode val="edge"/>
          <c:yMode val="edge"/>
          <c:x val="8.998322536189729E-2"/>
          <c:y val="1.4360968289528266E-2"/>
        </c:manualLayout>
      </c:layout>
      <c:overlay val="0"/>
      <c:spPr>
        <a:noFill/>
        <a:ln>
          <a:noFill/>
        </a:ln>
        <a:effectLst/>
      </c:spPr>
    </c:title>
    <c:autoTitleDeleted val="0"/>
    <c:plotArea>
      <c:layout>
        <c:manualLayout>
          <c:layoutTarget val="inner"/>
          <c:xMode val="edge"/>
          <c:yMode val="edge"/>
          <c:x val="0.11362457922566577"/>
          <c:y val="0.17656977403750165"/>
          <c:w val="0.86915829872978978"/>
          <c:h val="0.72899292882307165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[politisko_partiju_aptauja_jautajumi.xlsx]LNG!$A$23</c:f>
              <c:strCache>
                <c:ptCount val="1"/>
              </c:strCache>
            </c:strRef>
          </c:tx>
          <c:spPr>
            <a:solidFill>
              <a:schemeClr val="accent5">
                <a:lumMod val="50000"/>
              </a:schemeClr>
            </a:solidFill>
            <a:ln>
              <a:noFill/>
            </a:ln>
            <a:effectLst/>
          </c:spPr>
          <c:invertIfNegative val="0"/>
          <c:dPt>
            <c:idx val="3"/>
            <c:invertIfNegative val="0"/>
            <c:bubble3D val="0"/>
            <c:spPr>
              <a:solidFill>
                <a:srgbClr val="FF0000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7815-4A55-9C29-0BB625E81566}"/>
              </c:ext>
            </c:extLst>
          </c:dPt>
          <c:cat>
            <c:strRef>
              <c:f>[politisko_partiju_aptauja_jautajumi.xlsx]LNG!$B$22:$E$22</c:f>
              <c:strCache>
                <c:ptCount val="4"/>
                <c:pt idx="0">
                  <c:v>2017/I</c:v>
                </c:pt>
                <c:pt idx="1">
                  <c:v>2017/II</c:v>
                </c:pt>
                <c:pt idx="2">
                  <c:v>2017/III</c:v>
                </c:pt>
                <c:pt idx="3">
                  <c:v>2017/IV</c:v>
                </c:pt>
              </c:strCache>
            </c:strRef>
          </c:cat>
          <c:val>
            <c:numRef>
              <c:f>[politisko_partiju_aptauja_jautajumi.xlsx]LNG!$B$23:$E$23</c:f>
              <c:numCache>
                <c:formatCode>#,##0</c:formatCode>
                <c:ptCount val="4"/>
                <c:pt idx="0">
                  <c:v>4.8349450000000003</c:v>
                </c:pt>
                <c:pt idx="1">
                  <c:v>6.3540330000000003</c:v>
                </c:pt>
                <c:pt idx="2">
                  <c:v>10.120044999999999</c:v>
                </c:pt>
                <c:pt idx="3">
                  <c:v>45.643138999999998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815-4A55-9C29-0BB625E8156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80836480"/>
        <c:axId val="80838016"/>
      </c:barChart>
      <c:catAx>
        <c:axId val="8083648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v-LV"/>
          </a:p>
        </c:txPr>
        <c:crossAx val="80838016"/>
        <c:crosses val="autoZero"/>
        <c:auto val="1"/>
        <c:lblAlgn val="ctr"/>
        <c:lblOffset val="100"/>
        <c:noMultiLvlLbl val="0"/>
      </c:catAx>
      <c:valAx>
        <c:axId val="8083801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v-LV"/>
          </a:p>
        </c:txPr>
        <c:crossAx val="8083648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lv-LV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 algn="l"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lv-LV" sz="1100"/>
              <a:t>Līdzekļi neparedzētiem gadījumiem, milj. eiro</a:t>
            </a:r>
          </a:p>
        </c:rich>
      </c:tx>
      <c:layout>
        <c:manualLayout>
          <c:xMode val="edge"/>
          <c:yMode val="edge"/>
          <c:x val="0.11726525533789245"/>
          <c:y val="1.5151047295558643E-2"/>
        </c:manualLayout>
      </c:layout>
      <c:overlay val="0"/>
      <c:spPr>
        <a:noFill/>
        <a:ln>
          <a:noFill/>
        </a:ln>
        <a:effectLst/>
      </c:spPr>
    </c:title>
    <c:autoTitleDeleted val="0"/>
    <c:plotArea>
      <c:layout>
        <c:manualLayout>
          <c:layoutTarget val="inner"/>
          <c:xMode val="edge"/>
          <c:yMode val="edge"/>
          <c:x val="0.13162230153756732"/>
          <c:y val="0.17920466068470858"/>
          <c:w val="0.81762798681306703"/>
          <c:h val="0.6237701205103697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[politisko_partiju_aptauja_jautajumi.xlsx]Kopa_rezerves!$B$3</c:f>
              <c:strCache>
                <c:ptCount val="1"/>
                <c:pt idx="0">
                  <c:v>sākotnējā versija</c:v>
                </c:pt>
              </c:strCache>
            </c:strRef>
          </c:tx>
          <c:spPr>
            <a:solidFill>
              <a:srgbClr val="002060"/>
            </a:solidFill>
            <a:ln>
              <a:noFill/>
            </a:ln>
            <a:effectLst/>
          </c:spPr>
          <c:invertIfNegative val="0"/>
          <c:cat>
            <c:numRef>
              <c:f>[politisko_partiju_aptauja_jautajumi.xlsx]Kopa_rezerves!$C$2:$L$2</c:f>
              <c:numCache>
                <c:formatCode>General</c:formatCode>
                <c:ptCount val="10"/>
                <c:pt idx="0">
                  <c:v>2008</c:v>
                </c:pt>
                <c:pt idx="1">
                  <c:v>2009</c:v>
                </c:pt>
                <c:pt idx="2">
                  <c:v>2010</c:v>
                </c:pt>
                <c:pt idx="3">
                  <c:v>2011</c:v>
                </c:pt>
                <c:pt idx="4">
                  <c:v>2012</c:v>
                </c:pt>
                <c:pt idx="5">
                  <c:v>2013</c:v>
                </c:pt>
                <c:pt idx="6">
                  <c:v>2014</c:v>
                </c:pt>
                <c:pt idx="7">
                  <c:v>2015</c:v>
                </c:pt>
                <c:pt idx="8">
                  <c:v>2016</c:v>
                </c:pt>
                <c:pt idx="9">
                  <c:v>2017</c:v>
                </c:pt>
              </c:numCache>
            </c:numRef>
          </c:cat>
          <c:val>
            <c:numRef>
              <c:f>[politisko_partiju_aptauja_jautajumi.xlsx]Kopa_rezerves!$C$3:$L$3</c:f>
              <c:numCache>
                <c:formatCode>#,##0</c:formatCode>
                <c:ptCount val="10"/>
                <c:pt idx="0">
                  <c:v>6.9357230000000003</c:v>
                </c:pt>
                <c:pt idx="1">
                  <c:v>7.1143590000000003</c:v>
                </c:pt>
                <c:pt idx="2">
                  <c:v>9.8645239999999994</c:v>
                </c:pt>
                <c:pt idx="3">
                  <c:v>19.243257</c:v>
                </c:pt>
                <c:pt idx="4">
                  <c:v>23.026883999999999</c:v>
                </c:pt>
                <c:pt idx="5">
                  <c:v>21.321971999999999</c:v>
                </c:pt>
                <c:pt idx="6">
                  <c:v>38.098717000000001</c:v>
                </c:pt>
                <c:pt idx="7">
                  <c:v>32.642775999999998</c:v>
                </c:pt>
                <c:pt idx="8">
                  <c:v>32.716962000000002</c:v>
                </c:pt>
                <c:pt idx="9">
                  <c:v>41.035305999999999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927-4C96-B765-6C94D5475239}"/>
            </c:ext>
          </c:extLst>
        </c:ser>
        <c:ser>
          <c:idx val="1"/>
          <c:order val="1"/>
          <c:tx>
            <c:strRef>
              <c:f>[politisko_partiju_aptauja_jautajumi.xlsx]Kopa_rezerves!$B$4</c:f>
              <c:strCache>
                <c:ptCount val="1"/>
                <c:pt idx="0">
                  <c:v>gala versija</c:v>
                </c:pt>
              </c:strCache>
            </c:strRef>
          </c:tx>
          <c:spPr>
            <a:pattFill prst="wdUpDiag">
              <a:fgClr>
                <a:srgbClr val="002060"/>
              </a:fgClr>
              <a:bgClr>
                <a:schemeClr val="bg1"/>
              </a:bgClr>
            </a:pattFill>
            <a:ln>
              <a:noFill/>
            </a:ln>
            <a:effectLst/>
          </c:spPr>
          <c:invertIfNegative val="0"/>
          <c:cat>
            <c:numRef>
              <c:f>[politisko_partiju_aptauja_jautajumi.xlsx]Kopa_rezerves!$C$2:$L$2</c:f>
              <c:numCache>
                <c:formatCode>General</c:formatCode>
                <c:ptCount val="10"/>
                <c:pt idx="0">
                  <c:v>2008</c:v>
                </c:pt>
                <c:pt idx="1">
                  <c:v>2009</c:v>
                </c:pt>
                <c:pt idx="2">
                  <c:v>2010</c:v>
                </c:pt>
                <c:pt idx="3">
                  <c:v>2011</c:v>
                </c:pt>
                <c:pt idx="4">
                  <c:v>2012</c:v>
                </c:pt>
                <c:pt idx="5">
                  <c:v>2013</c:v>
                </c:pt>
                <c:pt idx="6">
                  <c:v>2014</c:v>
                </c:pt>
                <c:pt idx="7">
                  <c:v>2015</c:v>
                </c:pt>
                <c:pt idx="8">
                  <c:v>2016</c:v>
                </c:pt>
                <c:pt idx="9">
                  <c:v>2017</c:v>
                </c:pt>
              </c:numCache>
            </c:numRef>
          </c:cat>
          <c:val>
            <c:numRef>
              <c:f>[politisko_partiju_aptauja_jautajumi.xlsx]Kopa_rezerves!$C$4:$L$4</c:f>
              <c:numCache>
                <c:formatCode>#,##0</c:formatCode>
                <c:ptCount val="10"/>
                <c:pt idx="0">
                  <c:v>8.3585949999999993</c:v>
                </c:pt>
                <c:pt idx="1">
                  <c:v>108.10707600000001</c:v>
                </c:pt>
                <c:pt idx="2">
                  <c:v>118.475241</c:v>
                </c:pt>
                <c:pt idx="3">
                  <c:v>68.096461000000005</c:v>
                </c:pt>
                <c:pt idx="4">
                  <c:v>10.563726000000001</c:v>
                </c:pt>
                <c:pt idx="5">
                  <c:v>53.348809000000003</c:v>
                </c:pt>
                <c:pt idx="6">
                  <c:v>47.380226</c:v>
                </c:pt>
                <c:pt idx="7">
                  <c:v>38.063631999999998</c:v>
                </c:pt>
                <c:pt idx="8">
                  <c:v>45.553699999999999</c:v>
                </c:pt>
                <c:pt idx="9">
                  <c:v>68.021347000000006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927-4C96-B765-6C94D547523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80946304"/>
        <c:axId val="80947840"/>
      </c:barChart>
      <c:catAx>
        <c:axId val="8094630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v-LV"/>
          </a:p>
        </c:txPr>
        <c:crossAx val="80947840"/>
        <c:crosses val="autoZero"/>
        <c:auto val="1"/>
        <c:lblAlgn val="ctr"/>
        <c:lblOffset val="100"/>
        <c:noMultiLvlLbl val="0"/>
      </c:catAx>
      <c:valAx>
        <c:axId val="8094784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v-LV"/>
          </a:p>
        </c:txPr>
        <c:crossAx val="8094630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lv-LV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lv-LV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lv-LV" sz="1400"/>
              <a:t>Valsts budžeta bilance, % no IKP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lv-LV"/>
        </a:p>
      </c:txPr>
    </c:title>
    <c:autoTitleDeleted val="0"/>
    <c:plotArea>
      <c:layout>
        <c:manualLayout>
          <c:layoutTarget val="inner"/>
          <c:xMode val="edge"/>
          <c:yMode val="edge"/>
          <c:x val="0.14072205260056778"/>
          <c:y val="0.25001502398407094"/>
          <c:w val="0.80939132608423947"/>
          <c:h val="0.55573101638157296"/>
        </c:manualLayout>
      </c:layout>
      <c:barChart>
        <c:barDir val="col"/>
        <c:grouping val="clustered"/>
        <c:varyColors val="0"/>
        <c:ser>
          <c:idx val="0"/>
          <c:order val="0"/>
          <c:tx>
            <c:v>iepriekšējie pieņēmumi</c:v>
          </c:tx>
          <c:spPr>
            <a:pattFill prst="wdUpDiag">
              <a:fgClr>
                <a:srgbClr val="002060"/>
              </a:fgClr>
              <a:bgClr>
                <a:schemeClr val="bg1"/>
              </a:bgClr>
            </a:pattFill>
            <a:ln>
              <a:noFill/>
            </a:ln>
            <a:effectLst/>
          </c:spPr>
          <c:invertIfNegative val="0"/>
          <c:cat>
            <c:numRef>
              <c:f>'Pārmaiņu rezultāts'!$D$2:$G$2</c:f>
              <c:numCache>
                <c:formatCode>General</c:formatCode>
                <c:ptCount val="4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  <c:pt idx="3">
                  <c:v>2022</c:v>
                </c:pt>
              </c:numCache>
            </c:numRef>
          </c:cat>
          <c:val>
            <c:numRef>
              <c:f>'Pārmaiņu rezultāts'!$D$3:$G$3</c:f>
              <c:numCache>
                <c:formatCode>#\ ##0.0</c:formatCode>
                <c:ptCount val="4"/>
                <c:pt idx="0">
                  <c:v>-0.999999999999996</c:v>
                </c:pt>
                <c:pt idx="1">
                  <c:v>-0.39999999999999603</c:v>
                </c:pt>
                <c:pt idx="2">
                  <c:v>-0.40000000000000541</c:v>
                </c:pt>
                <c:pt idx="3">
                  <c:v>-0.40000000000000679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05C-4858-9704-6FCBD231C420}"/>
            </c:ext>
          </c:extLst>
        </c:ser>
        <c:ser>
          <c:idx val="1"/>
          <c:order val="1"/>
          <c:tx>
            <c:v>partijas priekšlikumu rezultāts</c:v>
          </c:tx>
          <c:spPr>
            <a:solidFill>
              <a:srgbClr val="002060"/>
            </a:solidFill>
            <a:ln>
              <a:noFill/>
            </a:ln>
            <a:effectLst/>
          </c:spPr>
          <c:invertIfNegative val="0"/>
          <c:cat>
            <c:numRef>
              <c:f>'Pārmaiņu rezultāts'!$D$2:$G$2</c:f>
              <c:numCache>
                <c:formatCode>General</c:formatCode>
                <c:ptCount val="4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  <c:pt idx="3">
                  <c:v>2022</c:v>
                </c:pt>
              </c:numCache>
            </c:numRef>
          </c:cat>
          <c:val>
            <c:numRef>
              <c:f>'Pārmaiņu rezultāts'!$D$4:$G$4</c:f>
              <c:numCache>
                <c:formatCode>#\ ##0.0</c:formatCode>
                <c:ptCount val="4"/>
                <c:pt idx="0">
                  <c:v>-0.90710945294640477</c:v>
                </c:pt>
                <c:pt idx="1">
                  <c:v>-0.46068913341826651</c:v>
                </c:pt>
                <c:pt idx="2">
                  <c:v>-0.51082173520029428</c:v>
                </c:pt>
                <c:pt idx="3">
                  <c:v>-0.58315253646697685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05C-4858-9704-6FCBD231C42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711753487"/>
        <c:axId val="1711747663"/>
      </c:barChart>
      <c:catAx>
        <c:axId val="1711753487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high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v-LV"/>
          </a:p>
        </c:txPr>
        <c:crossAx val="1711747663"/>
        <c:crosses val="autoZero"/>
        <c:auto val="1"/>
        <c:lblAlgn val="ctr"/>
        <c:lblOffset val="100"/>
        <c:noMultiLvlLbl val="0"/>
      </c:catAx>
      <c:valAx>
        <c:axId val="1711747663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\ ##0.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v-LV"/>
          </a:p>
        </c:txPr>
        <c:crossAx val="1711753487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1827050190154802"/>
          <c:y val="0.8425276495610462"/>
          <c:w val="0.66180048922456125"/>
          <c:h val="0.15747235043895377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lv-LV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100"/>
      </a:pPr>
      <a:endParaRPr lang="lv-LV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lv-LV" sz="1400"/>
              <a:t>Valsts parāds, % no IKP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lv-LV"/>
        </a:p>
      </c:txPr>
    </c:title>
    <c:autoTitleDeleted val="0"/>
    <c:plotArea>
      <c:layout>
        <c:manualLayout>
          <c:layoutTarget val="inner"/>
          <c:xMode val="edge"/>
          <c:yMode val="edge"/>
          <c:x val="0.14890781509454176"/>
          <c:y val="0.1705287356321839"/>
          <c:w val="0.80120556359026551"/>
          <c:h val="0.57913331523214773"/>
        </c:manualLayout>
      </c:layout>
      <c:lineChart>
        <c:grouping val="standard"/>
        <c:varyColors val="0"/>
        <c:ser>
          <c:idx val="0"/>
          <c:order val="0"/>
          <c:tx>
            <c:v>iepriekšējie pieņēmumi</c:v>
          </c:tx>
          <c:spPr>
            <a:ln w="28575" cap="rnd">
              <a:solidFill>
                <a:srgbClr val="002060"/>
              </a:solidFill>
              <a:prstDash val="dash"/>
              <a:round/>
            </a:ln>
            <a:effectLst/>
          </c:spPr>
          <c:marker>
            <c:symbol val="none"/>
          </c:marker>
          <c:cat>
            <c:numRef>
              <c:f>'Pārmaiņu rezultāts'!$D$2:$G$2</c:f>
              <c:numCache>
                <c:formatCode>General</c:formatCode>
                <c:ptCount val="4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  <c:pt idx="3">
                  <c:v>2022</c:v>
                </c:pt>
              </c:numCache>
            </c:numRef>
          </c:cat>
          <c:val>
            <c:numRef>
              <c:f>'Pārmaiņu rezultāts'!$D$5:$G$5</c:f>
              <c:numCache>
                <c:formatCode>#\ ##0.0</c:formatCode>
                <c:ptCount val="4"/>
                <c:pt idx="0">
                  <c:v>37.4</c:v>
                </c:pt>
                <c:pt idx="1">
                  <c:v>38</c:v>
                </c:pt>
                <c:pt idx="2">
                  <c:v>35.6</c:v>
                </c:pt>
                <c:pt idx="3">
                  <c:v>35.6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43D4-4006-AF98-1BCB14F26051}"/>
            </c:ext>
          </c:extLst>
        </c:ser>
        <c:ser>
          <c:idx val="1"/>
          <c:order val="1"/>
          <c:tx>
            <c:v>partijas priekšlikumu rezultāts</c:v>
          </c:tx>
          <c:spPr>
            <a:ln w="28575" cap="rnd">
              <a:solidFill>
                <a:srgbClr val="002060"/>
              </a:solidFill>
              <a:round/>
            </a:ln>
            <a:effectLst/>
          </c:spPr>
          <c:marker>
            <c:symbol val="none"/>
          </c:marker>
          <c:cat>
            <c:numRef>
              <c:f>'Pārmaiņu rezultāts'!$D$2:$G$2</c:f>
              <c:numCache>
                <c:formatCode>General</c:formatCode>
                <c:ptCount val="4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  <c:pt idx="3">
                  <c:v>2022</c:v>
                </c:pt>
              </c:numCache>
            </c:numRef>
          </c:cat>
          <c:val>
            <c:numRef>
              <c:f>'Pārmaiņu rezultāts'!$D$6:$G$6</c:f>
              <c:numCache>
                <c:formatCode>#\ ##0.0</c:formatCode>
                <c:ptCount val="4"/>
                <c:pt idx="0">
                  <c:v>38.307109452946406</c:v>
                </c:pt>
                <c:pt idx="1">
                  <c:v>38.460689133418271</c:v>
                </c:pt>
                <c:pt idx="2">
                  <c:v>36.110821735200297</c:v>
                </c:pt>
                <c:pt idx="3">
                  <c:v>36.18315253646697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43D4-4006-AF98-1BCB14F2605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708063759"/>
        <c:axId val="1708059183"/>
      </c:lineChart>
      <c:catAx>
        <c:axId val="1708063759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v-LV"/>
          </a:p>
        </c:txPr>
        <c:crossAx val="1708059183"/>
        <c:crosses val="autoZero"/>
        <c:auto val="1"/>
        <c:lblAlgn val="ctr"/>
        <c:lblOffset val="100"/>
        <c:noMultiLvlLbl val="0"/>
      </c:catAx>
      <c:valAx>
        <c:axId val="1708059183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\ ##0.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v-LV"/>
          </a:p>
        </c:txPr>
        <c:crossAx val="1708063759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15183566339921795"/>
          <c:y val="0.8525059552195039"/>
          <c:w val="0.75075044190904705"/>
          <c:h val="0.13370106204044674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lv-LV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lv-LV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lv-LV" sz="1600" dirty="0"/>
              <a:t>Latvijā ir </a:t>
            </a:r>
            <a:r>
              <a:rPr lang="lv-LV" sz="1600" dirty="0" smtClean="0"/>
              <a:t>procikliska </a:t>
            </a:r>
            <a:r>
              <a:rPr lang="lv-LV" sz="1600" dirty="0"/>
              <a:t>fiskālā politika</a:t>
            </a:r>
          </a:p>
        </c:rich>
      </c:tx>
      <c:layout>
        <c:manualLayout>
          <c:xMode val="edge"/>
          <c:yMode val="edge"/>
          <c:x val="0.14701974753155855"/>
          <c:y val="3.0580992190790968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lv-LV"/>
        </a:p>
      </c:txPr>
    </c:title>
    <c:autoTitleDeleted val="0"/>
    <c:plotArea>
      <c:layout>
        <c:manualLayout>
          <c:layoutTarget val="inner"/>
          <c:xMode val="edge"/>
          <c:yMode val="edge"/>
          <c:x val="0.11414434787347084"/>
          <c:y val="0.17235474006116208"/>
          <c:w val="0.76617497207312768"/>
          <c:h val="0.68699076008345017"/>
        </c:manualLayout>
      </c:layout>
      <c:lineChart>
        <c:grouping val="standard"/>
        <c:varyColors val="0"/>
        <c:ser>
          <c:idx val="1"/>
          <c:order val="1"/>
          <c:tx>
            <c:strRef>
              <c:f>[politisko_partiju_aptauja_jautajumi.xlsx]Deficits!$B$35</c:f>
              <c:strCache>
                <c:ptCount val="1"/>
                <c:pt idx="0">
                  <c:v>IKP pieaugums, salīdzināmajās cenās, % </c:v>
                </c:pt>
              </c:strCache>
            </c:strRef>
          </c:tx>
          <c:spPr>
            <a:ln w="28575" cap="rnd">
              <a:solidFill>
                <a:schemeClr val="bg1">
                  <a:lumMod val="75000"/>
                </a:schemeClr>
              </a:solidFill>
              <a:round/>
            </a:ln>
            <a:effectLst/>
          </c:spPr>
          <c:marker>
            <c:symbol val="none"/>
          </c:marker>
          <c:dPt>
            <c:idx val="11"/>
            <c:marker>
              <c:symbol val="none"/>
            </c:marker>
            <c:bubble3D val="0"/>
            <c:spPr>
              <a:ln w="28575" cap="rnd">
                <a:solidFill>
                  <a:schemeClr val="bg1">
                    <a:lumMod val="75000"/>
                  </a:schemeClr>
                </a:solidFill>
                <a:prstDash val="sysDash"/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1-7A58-4A87-8E01-CF565F7EA0E0}"/>
              </c:ext>
            </c:extLst>
          </c:dPt>
          <c:dPt>
            <c:idx val="12"/>
            <c:marker>
              <c:symbol val="none"/>
            </c:marker>
            <c:bubble3D val="0"/>
            <c:spPr>
              <a:ln w="28575" cap="rnd">
                <a:solidFill>
                  <a:schemeClr val="bg1">
                    <a:lumMod val="75000"/>
                  </a:schemeClr>
                </a:solidFill>
                <a:prstDash val="sysDash"/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3-7A58-4A87-8E01-CF565F7EA0E0}"/>
              </c:ext>
            </c:extLst>
          </c:dPt>
          <c:dPt>
            <c:idx val="13"/>
            <c:marker>
              <c:symbol val="none"/>
            </c:marker>
            <c:bubble3D val="0"/>
            <c:spPr>
              <a:ln w="28575" cap="rnd">
                <a:solidFill>
                  <a:schemeClr val="bg1">
                    <a:lumMod val="75000"/>
                  </a:schemeClr>
                </a:solidFill>
                <a:prstDash val="sysDash"/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5-7A58-4A87-8E01-CF565F7EA0E0}"/>
              </c:ext>
            </c:extLst>
          </c:dPt>
          <c:dPt>
            <c:idx val="14"/>
            <c:marker>
              <c:symbol val="none"/>
            </c:marker>
            <c:bubble3D val="0"/>
            <c:spPr>
              <a:ln w="28575" cap="rnd">
                <a:solidFill>
                  <a:schemeClr val="bg1">
                    <a:lumMod val="75000"/>
                  </a:schemeClr>
                </a:solidFill>
                <a:prstDash val="sysDash"/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7-7A58-4A87-8E01-CF565F7EA0E0}"/>
              </c:ext>
            </c:extLst>
          </c:dPt>
          <c:dPt>
            <c:idx val="15"/>
            <c:marker>
              <c:symbol val="none"/>
            </c:marker>
            <c:bubble3D val="0"/>
            <c:spPr>
              <a:ln w="28575" cap="rnd">
                <a:solidFill>
                  <a:schemeClr val="bg1">
                    <a:lumMod val="75000"/>
                  </a:schemeClr>
                </a:solidFill>
                <a:prstDash val="sysDash"/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9-7A58-4A87-8E01-CF565F7EA0E0}"/>
              </c:ext>
            </c:extLst>
          </c:dPt>
          <c:cat>
            <c:strRef>
              <c:f>[politisko_partiju_aptauja_jautajumi.xlsx]Deficits!$C$33:$R$33</c:f>
              <c:strCache>
                <c:ptCount val="16"/>
                <c:pt idx="0">
                  <c:v>2007</c:v>
                </c:pt>
                <c:pt idx="1">
                  <c:v>2008</c:v>
                </c:pt>
                <c:pt idx="2">
                  <c:v>2009</c:v>
                </c:pt>
                <c:pt idx="3">
                  <c:v>2010</c:v>
                </c:pt>
                <c:pt idx="4">
                  <c:v>2011</c:v>
                </c:pt>
                <c:pt idx="5">
                  <c:v>2012</c:v>
                </c:pt>
                <c:pt idx="6">
                  <c:v>2013</c:v>
                </c:pt>
                <c:pt idx="7">
                  <c:v>2014</c:v>
                </c:pt>
                <c:pt idx="8">
                  <c:v>2015</c:v>
                </c:pt>
                <c:pt idx="9">
                  <c:v>2016</c:v>
                </c:pt>
                <c:pt idx="10">
                  <c:v>2017</c:v>
                </c:pt>
                <c:pt idx="11">
                  <c:v>2018</c:v>
                </c:pt>
                <c:pt idx="12">
                  <c:v>2019</c:v>
                </c:pt>
                <c:pt idx="13">
                  <c:v>2020</c:v>
                </c:pt>
                <c:pt idx="14">
                  <c:v>2021</c:v>
                </c:pt>
                <c:pt idx="15">
                  <c:v>2022</c:v>
                </c:pt>
              </c:strCache>
            </c:strRef>
          </c:cat>
          <c:val>
            <c:numRef>
              <c:f>[politisko_partiju_aptauja_jautajumi.xlsx]Deficits!$C$35:$R$35</c:f>
              <c:numCache>
                <c:formatCode>0.0</c:formatCode>
                <c:ptCount val="16"/>
                <c:pt idx="0">
                  <c:v>9.9792693296943877</c:v>
                </c:pt>
                <c:pt idx="1">
                  <c:v>-3.5476442246113402</c:v>
                </c:pt>
                <c:pt idx="2">
                  <c:v>-14.401691783140866</c:v>
                </c:pt>
                <c:pt idx="3">
                  <c:v>-3.9406703055711518</c:v>
                </c:pt>
                <c:pt idx="4">
                  <c:v>6.3810212588655197</c:v>
                </c:pt>
                <c:pt idx="5">
                  <c:v>4.0346283749703424</c:v>
                </c:pt>
                <c:pt idx="6">
                  <c:v>2.5796869286744961</c:v>
                </c:pt>
                <c:pt idx="7">
                  <c:v>1.9125500459401534</c:v>
                </c:pt>
                <c:pt idx="8">
                  <c:v>2.8366888517651567</c:v>
                </c:pt>
                <c:pt idx="9">
                  <c:v>2.0756371203933144</c:v>
                </c:pt>
                <c:pt idx="10">
                  <c:v>4.5212162789731725</c:v>
                </c:pt>
                <c:pt idx="11">
                  <c:v>4.0329518294520694</c:v>
                </c:pt>
                <c:pt idx="12">
                  <c:v>3.3668989970053964</c:v>
                </c:pt>
                <c:pt idx="13">
                  <c:v>2.9948643696402932</c:v>
                </c:pt>
                <c:pt idx="14">
                  <c:v>2.8923066283080834</c:v>
                </c:pt>
                <c:pt idx="15" formatCode="General">
                  <c:v>2.8999999999999937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A-7A58-4A87-8E01-CF565F7EA0E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82058240"/>
        <c:axId val="82064128"/>
      </c:lineChart>
      <c:lineChart>
        <c:grouping val="standard"/>
        <c:varyColors val="0"/>
        <c:ser>
          <c:idx val="0"/>
          <c:order val="0"/>
          <c:tx>
            <c:strRef>
              <c:f>[politisko_partiju_aptauja_jautajumi.xlsx]Deficits!$B$34</c:f>
              <c:strCache>
                <c:ptCount val="1"/>
                <c:pt idx="0">
                  <c:v>Budžeta deficīts, % no IKP (labā ass)</c:v>
                </c:pt>
              </c:strCache>
            </c:strRef>
          </c:tx>
          <c:spPr>
            <a:ln w="28575" cap="rnd">
              <a:solidFill>
                <a:srgbClr val="002060"/>
              </a:solidFill>
              <a:round/>
            </a:ln>
            <a:effectLst/>
          </c:spPr>
          <c:marker>
            <c:symbol val="none"/>
          </c:marker>
          <c:dPt>
            <c:idx val="11"/>
            <c:marker>
              <c:symbol val="none"/>
            </c:marker>
            <c:bubble3D val="0"/>
            <c:spPr>
              <a:ln w="28575" cap="rnd">
                <a:solidFill>
                  <a:srgbClr val="002060"/>
                </a:solidFill>
                <a:prstDash val="sysDash"/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C-7A58-4A87-8E01-CF565F7EA0E0}"/>
              </c:ext>
            </c:extLst>
          </c:dPt>
          <c:dPt>
            <c:idx val="12"/>
            <c:marker>
              <c:symbol val="none"/>
            </c:marker>
            <c:bubble3D val="0"/>
            <c:spPr>
              <a:ln w="28575" cap="rnd">
                <a:solidFill>
                  <a:srgbClr val="002060"/>
                </a:solidFill>
                <a:prstDash val="sysDash"/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E-7A58-4A87-8E01-CF565F7EA0E0}"/>
              </c:ext>
            </c:extLst>
          </c:dPt>
          <c:dPt>
            <c:idx val="13"/>
            <c:marker>
              <c:symbol val="none"/>
            </c:marker>
            <c:bubble3D val="0"/>
            <c:spPr>
              <a:ln w="28575" cap="rnd">
                <a:solidFill>
                  <a:srgbClr val="002060"/>
                </a:solidFill>
                <a:prstDash val="sysDash"/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10-7A58-4A87-8E01-CF565F7EA0E0}"/>
              </c:ext>
            </c:extLst>
          </c:dPt>
          <c:dPt>
            <c:idx val="14"/>
            <c:marker>
              <c:symbol val="none"/>
            </c:marker>
            <c:bubble3D val="0"/>
            <c:spPr>
              <a:ln w="28575" cap="rnd">
                <a:solidFill>
                  <a:srgbClr val="002060"/>
                </a:solidFill>
                <a:prstDash val="sysDash"/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12-7A58-4A87-8E01-CF565F7EA0E0}"/>
              </c:ext>
            </c:extLst>
          </c:dPt>
          <c:dPt>
            <c:idx val="15"/>
            <c:marker>
              <c:symbol val="none"/>
            </c:marker>
            <c:bubble3D val="0"/>
            <c:spPr>
              <a:ln w="28575" cap="rnd">
                <a:solidFill>
                  <a:srgbClr val="002060"/>
                </a:solidFill>
                <a:prstDash val="sysDash"/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14-7A58-4A87-8E01-CF565F7EA0E0}"/>
              </c:ext>
            </c:extLst>
          </c:dPt>
          <c:cat>
            <c:strRef>
              <c:f>[politisko_partiju_aptauja_jautajumi.xlsx]Deficits!$C$33:$R$33</c:f>
              <c:strCache>
                <c:ptCount val="16"/>
                <c:pt idx="0">
                  <c:v>2007</c:v>
                </c:pt>
                <c:pt idx="1">
                  <c:v>2008</c:v>
                </c:pt>
                <c:pt idx="2">
                  <c:v>2009</c:v>
                </c:pt>
                <c:pt idx="3">
                  <c:v>2010</c:v>
                </c:pt>
                <c:pt idx="4">
                  <c:v>2011</c:v>
                </c:pt>
                <c:pt idx="5">
                  <c:v>2012</c:v>
                </c:pt>
                <c:pt idx="6">
                  <c:v>2013</c:v>
                </c:pt>
                <c:pt idx="7">
                  <c:v>2014</c:v>
                </c:pt>
                <c:pt idx="8">
                  <c:v>2015</c:v>
                </c:pt>
                <c:pt idx="9">
                  <c:v>2016</c:v>
                </c:pt>
                <c:pt idx="10">
                  <c:v>2017</c:v>
                </c:pt>
                <c:pt idx="11">
                  <c:v>2018</c:v>
                </c:pt>
                <c:pt idx="12">
                  <c:v>2019</c:v>
                </c:pt>
                <c:pt idx="13">
                  <c:v>2020</c:v>
                </c:pt>
                <c:pt idx="14">
                  <c:v>2021</c:v>
                </c:pt>
                <c:pt idx="15">
                  <c:v>2022</c:v>
                </c:pt>
              </c:strCache>
            </c:strRef>
          </c:cat>
          <c:val>
            <c:numRef>
              <c:f>[politisko_partiju_aptauja_jautajumi.xlsx]Deficits!$C$34:$R$34</c:f>
              <c:numCache>
                <c:formatCode>0.0</c:formatCode>
                <c:ptCount val="16"/>
                <c:pt idx="0">
                  <c:v>-0.51300000000000001</c:v>
                </c:pt>
                <c:pt idx="1">
                  <c:v>-4.2039999999999997</c:v>
                </c:pt>
                <c:pt idx="2">
                  <c:v>-9.1270000000000007</c:v>
                </c:pt>
                <c:pt idx="3">
                  <c:v>-8.6859999999999999</c:v>
                </c:pt>
                <c:pt idx="4">
                  <c:v>-4.3070000000000004</c:v>
                </c:pt>
                <c:pt idx="5">
                  <c:v>-1.206</c:v>
                </c:pt>
                <c:pt idx="6">
                  <c:v>-0.96</c:v>
                </c:pt>
                <c:pt idx="7">
                  <c:v>-1.2170000000000001</c:v>
                </c:pt>
                <c:pt idx="8">
                  <c:v>-1.224</c:v>
                </c:pt>
                <c:pt idx="9">
                  <c:v>3.7999999999999999E-2</c:v>
                </c:pt>
                <c:pt idx="10" formatCode="General">
                  <c:v>-0.6</c:v>
                </c:pt>
                <c:pt idx="11">
                  <c:v>-0.9</c:v>
                </c:pt>
                <c:pt idx="12" formatCode="General">
                  <c:v>-0.71160584264143245</c:v>
                </c:pt>
                <c:pt idx="13" formatCode="General">
                  <c:v>-0.12195466031382096</c:v>
                </c:pt>
                <c:pt idx="14" formatCode="General">
                  <c:v>-0.13113056951138574</c:v>
                </c:pt>
                <c:pt idx="15" formatCode="General">
                  <c:v>-0.13978232401459492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15-7A58-4A87-8E01-CF565F7EA0E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82067456"/>
        <c:axId val="82065664"/>
      </c:lineChart>
      <c:catAx>
        <c:axId val="8205824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v-LV"/>
          </a:p>
        </c:txPr>
        <c:crossAx val="82064128"/>
        <c:crosses val="autoZero"/>
        <c:auto val="1"/>
        <c:lblAlgn val="ctr"/>
        <c:lblOffset val="100"/>
        <c:noMultiLvlLbl val="0"/>
      </c:catAx>
      <c:valAx>
        <c:axId val="8206412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v-LV"/>
          </a:p>
        </c:txPr>
        <c:crossAx val="82058240"/>
        <c:crosses val="autoZero"/>
        <c:crossBetween val="between"/>
      </c:valAx>
      <c:valAx>
        <c:axId val="82065664"/>
        <c:scaling>
          <c:orientation val="minMax"/>
        </c:scaling>
        <c:delete val="0"/>
        <c:axPos val="r"/>
        <c:numFmt formatCode="0.0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v-LV"/>
          </a:p>
        </c:txPr>
        <c:crossAx val="82067456"/>
        <c:crosses val="max"/>
        <c:crossBetween val="between"/>
      </c:valAx>
      <c:catAx>
        <c:axId val="82067456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82065664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2.6158642921312622E-3"/>
          <c:y val="0.89254155848155203"/>
          <c:w val="0.9321280980816995"/>
          <c:h val="0.10745844151844788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lv-LV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lv-LV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 algn="ctr">
              <a:defRPr sz="16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lv-LV" sz="1600" dirty="0" smtClean="0"/>
              <a:t>Valsts </a:t>
            </a:r>
            <a:r>
              <a:rPr lang="lv-LV" sz="1600" baseline="0" dirty="0" smtClean="0"/>
              <a:t>parāds</a:t>
            </a:r>
            <a:r>
              <a:rPr lang="lv-LV" sz="1600" baseline="0" dirty="0"/>
              <a:t>, % pret IKP</a:t>
            </a:r>
            <a:endParaRPr lang="en-US" sz="1600" dirty="0"/>
          </a:p>
        </c:rich>
      </c:tx>
      <c:layout>
        <c:manualLayout>
          <c:xMode val="edge"/>
          <c:yMode val="edge"/>
          <c:x val="0.29222628151308178"/>
          <c:y val="2.4859250189252138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algn="ctr">
            <a:defRPr sz="16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lv-LV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[politisko_partiju_aptauja_jautajumi.xlsx]Parads!$A$12</c:f>
              <c:strCache>
                <c:ptCount val="1"/>
                <c:pt idx="0">
                  <c:v>Latvia</c:v>
                </c:pt>
              </c:strCache>
            </c:strRef>
          </c:tx>
          <c:spPr>
            <a:solidFill>
              <a:srgbClr val="002060"/>
            </a:solidFill>
            <a:ln>
              <a:noFill/>
            </a:ln>
            <a:effectLst/>
          </c:spPr>
          <c:invertIfNegative val="0"/>
          <c:dPt>
            <c:idx val="13"/>
            <c:invertIfNegative val="0"/>
            <c:bubble3D val="0"/>
            <c:spPr>
              <a:solidFill>
                <a:schemeClr val="accent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0D50-46C3-9A02-3DC59C9FCD2F}"/>
              </c:ext>
            </c:extLst>
          </c:dPt>
          <c:dPt>
            <c:idx val="14"/>
            <c:invertIfNegative val="0"/>
            <c:bubble3D val="0"/>
            <c:spPr>
              <a:solidFill>
                <a:schemeClr val="accent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0D50-46C3-9A02-3DC59C9FCD2F}"/>
              </c:ext>
            </c:extLst>
          </c:dPt>
          <c:dPt>
            <c:idx val="15"/>
            <c:invertIfNegative val="0"/>
            <c:bubble3D val="0"/>
            <c:spPr>
              <a:solidFill>
                <a:schemeClr val="accent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0D50-46C3-9A02-3DC59C9FCD2F}"/>
              </c:ext>
            </c:extLst>
          </c:dPt>
          <c:dPt>
            <c:idx val="16"/>
            <c:invertIfNegative val="0"/>
            <c:bubble3D val="0"/>
            <c:spPr>
              <a:solidFill>
                <a:schemeClr val="accent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0D50-46C3-9A02-3DC59C9FCD2F}"/>
              </c:ext>
            </c:extLst>
          </c:dPt>
          <c:dPt>
            <c:idx val="17"/>
            <c:invertIfNegative val="0"/>
            <c:bubble3D val="0"/>
            <c:spPr>
              <a:solidFill>
                <a:schemeClr val="accent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9-0D50-46C3-9A02-3DC59C9FCD2F}"/>
              </c:ext>
            </c:extLst>
          </c:dPt>
          <c:dPt>
            <c:idx val="18"/>
            <c:invertIfNegative val="0"/>
            <c:bubble3D val="0"/>
            <c:spPr>
              <a:solidFill>
                <a:schemeClr val="accent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B-0D50-46C3-9A02-3DC59C9FCD2F}"/>
              </c:ext>
            </c:extLst>
          </c:dPt>
          <c:cat>
            <c:strRef>
              <c:f>[politisko_partiju_aptauja_jautajumi.xlsx]Parads!$B$11:$T$11</c:f>
              <c:strCache>
                <c:ptCount val="19"/>
                <c:pt idx="0">
                  <c:v>2004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2008</c:v>
                </c:pt>
                <c:pt idx="5">
                  <c:v>2009</c:v>
                </c:pt>
                <c:pt idx="6">
                  <c:v>2010</c:v>
                </c:pt>
                <c:pt idx="7">
                  <c:v>2011</c:v>
                </c:pt>
                <c:pt idx="8">
                  <c:v>2012</c:v>
                </c:pt>
                <c:pt idx="9">
                  <c:v>2013</c:v>
                </c:pt>
                <c:pt idx="10">
                  <c:v>2014</c:v>
                </c:pt>
                <c:pt idx="11">
                  <c:v>2015</c:v>
                </c:pt>
                <c:pt idx="12">
                  <c:v>2016</c:v>
                </c:pt>
                <c:pt idx="13">
                  <c:v>2017</c:v>
                </c:pt>
                <c:pt idx="14">
                  <c:v>2018</c:v>
                </c:pt>
                <c:pt idx="15">
                  <c:v>2019</c:v>
                </c:pt>
                <c:pt idx="16">
                  <c:v>2020</c:v>
                </c:pt>
                <c:pt idx="17">
                  <c:v>2021</c:v>
                </c:pt>
                <c:pt idx="18">
                  <c:v>2022</c:v>
                </c:pt>
              </c:strCache>
            </c:strRef>
          </c:cat>
          <c:val>
            <c:numRef>
              <c:f>[politisko_partiju_aptauja_jautajumi.xlsx]Parads!$B$12:$T$12</c:f>
              <c:numCache>
                <c:formatCode>#,##0</c:formatCode>
                <c:ptCount val="19"/>
                <c:pt idx="0">
                  <c:v>14</c:v>
                </c:pt>
                <c:pt idx="1">
                  <c:v>11.4</c:v>
                </c:pt>
                <c:pt idx="2">
                  <c:v>9.6</c:v>
                </c:pt>
                <c:pt idx="3">
                  <c:v>8</c:v>
                </c:pt>
                <c:pt idx="4">
                  <c:v>18.2</c:v>
                </c:pt>
                <c:pt idx="5">
                  <c:v>35.799999999999997</c:v>
                </c:pt>
                <c:pt idx="6">
                  <c:v>46.8</c:v>
                </c:pt>
                <c:pt idx="7">
                  <c:v>42.7</c:v>
                </c:pt>
                <c:pt idx="8">
                  <c:v>41.2</c:v>
                </c:pt>
                <c:pt idx="9">
                  <c:v>39</c:v>
                </c:pt>
                <c:pt idx="10">
                  <c:v>40.9</c:v>
                </c:pt>
                <c:pt idx="11">
                  <c:v>36.9</c:v>
                </c:pt>
                <c:pt idx="12">
                  <c:v>40.6</c:v>
                </c:pt>
                <c:pt idx="13" formatCode="General">
                  <c:v>39</c:v>
                </c:pt>
                <c:pt idx="14" formatCode="General">
                  <c:v>37</c:v>
                </c:pt>
                <c:pt idx="15" formatCode="General">
                  <c:v>38.111605842641438</c:v>
                </c:pt>
                <c:pt idx="16" formatCode="General">
                  <c:v>38.121954660313826</c:v>
                </c:pt>
                <c:pt idx="17" formatCode="General">
                  <c:v>35.731130569511393</c:v>
                </c:pt>
                <c:pt idx="18" formatCode="General">
                  <c:v>35.739782324014591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0D50-46C3-9A02-3DC59C9FCD2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82101376"/>
        <c:axId val="82102912"/>
      </c:barChart>
      <c:catAx>
        <c:axId val="8210137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v-LV"/>
          </a:p>
        </c:txPr>
        <c:crossAx val="82102912"/>
        <c:crosses val="autoZero"/>
        <c:auto val="1"/>
        <c:lblAlgn val="ctr"/>
        <c:lblOffset val="100"/>
        <c:noMultiLvlLbl val="0"/>
      </c:catAx>
      <c:valAx>
        <c:axId val="8210291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v-LV"/>
          </a:p>
        </c:txPr>
        <c:crossAx val="8210137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lv-LV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alvenes vietturis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3" name="Datuma vietturis 2"/>
          <p:cNvSpPr>
            <a:spLocks noGrp="1"/>
          </p:cNvSpPr>
          <p:nvPr>
            <p:ph type="dt" sz="quarter" idx="1"/>
          </p:nvPr>
        </p:nvSpPr>
        <p:spPr>
          <a:xfrm>
            <a:off x="3815373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6F4DDDB-FFB6-41DA-9A3A-51FF372C0965}" type="datetimeFigureOut">
              <a:rPr lang="lv-LV" smtClean="0"/>
              <a:t>19.04.2018</a:t>
            </a:fld>
            <a:endParaRPr lang="lv-LV"/>
          </a:p>
        </p:txBody>
      </p:sp>
      <p:sp>
        <p:nvSpPr>
          <p:cNvPr id="4" name="Kājenes vietturis 3"/>
          <p:cNvSpPr>
            <a:spLocks noGrp="1"/>
          </p:cNvSpPr>
          <p:nvPr>
            <p:ph type="ftr" sz="quarter" idx="2"/>
          </p:nvPr>
        </p:nvSpPr>
        <p:spPr>
          <a:xfrm>
            <a:off x="0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5" name="Slaida numura vietturis 4"/>
          <p:cNvSpPr>
            <a:spLocks noGrp="1"/>
          </p:cNvSpPr>
          <p:nvPr>
            <p:ph type="sldNum" sz="quarter" idx="3"/>
          </p:nvPr>
        </p:nvSpPr>
        <p:spPr>
          <a:xfrm>
            <a:off x="3815373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80F17D2-B5BF-43E6-BD97-538359FD63AB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05217540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alvenes vietturis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3" name="Datuma vietturis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44D0A51-63A0-424A-845B-13667A6F5FBB}" type="datetimeFigureOut">
              <a:rPr lang="lv-LV" smtClean="0"/>
              <a:t>19.04.2018</a:t>
            </a:fld>
            <a:endParaRPr lang="lv-LV"/>
          </a:p>
        </p:txBody>
      </p:sp>
      <p:sp>
        <p:nvSpPr>
          <p:cNvPr id="4" name="Slaida attēla vietturis 3"/>
          <p:cNvSpPr>
            <a:spLocks noGrp="1" noRot="1" noChangeAspect="1"/>
          </p:cNvSpPr>
          <p:nvPr>
            <p:ph type="sldImg" idx="2"/>
          </p:nvPr>
        </p:nvSpPr>
        <p:spPr>
          <a:xfrm>
            <a:off x="409575" y="1233488"/>
            <a:ext cx="5916613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lv-LV"/>
          </a:p>
        </p:txBody>
      </p:sp>
      <p:sp>
        <p:nvSpPr>
          <p:cNvPr id="5" name="Piezīmju vietturis 4"/>
          <p:cNvSpPr>
            <a:spLocks noGrp="1"/>
          </p:cNvSpPr>
          <p:nvPr>
            <p:ph type="body" sz="quarter" idx="3"/>
          </p:nvPr>
        </p:nvSpPr>
        <p:spPr>
          <a:xfrm>
            <a:off x="673577" y="4748163"/>
            <a:ext cx="5388610" cy="388486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lv-LV"/>
              <a:t>Rediģēt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6" name="Kājenes vietturis 5"/>
          <p:cNvSpPr>
            <a:spLocks noGrp="1"/>
          </p:cNvSpPr>
          <p:nvPr>
            <p:ph type="ftr" sz="quarter" idx="4"/>
          </p:nvPr>
        </p:nvSpPr>
        <p:spPr>
          <a:xfrm>
            <a:off x="0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7" name="Slaida numura vietturis 6"/>
          <p:cNvSpPr>
            <a:spLocks noGrp="1"/>
          </p:cNvSpPr>
          <p:nvPr>
            <p:ph type="sldNum" sz="quarter" idx="5"/>
          </p:nvPr>
        </p:nvSpPr>
        <p:spPr>
          <a:xfrm>
            <a:off x="3815373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DC986D2-A979-4166-A81C-5952FB15E8C8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4310052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DC986D2-A979-4166-A81C-5952FB15E8C8}" type="slidenum">
              <a:rPr kumimoji="0" lang="lv-LV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lv-LV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4552867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C986D2-A979-4166-A81C-5952FB15E8C8}" type="slidenum">
              <a:rPr lang="lv-LV" smtClean="0"/>
              <a:t>3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42080785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lv-LV" dirty="0" smtClean="0"/>
              <a:t>Arī publiski pieejams: http://fdp.gov.lv/files/uploaded/laika_grafiks.PNG</a:t>
            </a:r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C986D2-A979-4166-A81C-5952FB15E8C8}" type="slidenum">
              <a:rPr lang="lv-LV" smtClean="0"/>
              <a:t>8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28205281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lv-LV" dirty="0" smtClean="0"/>
              <a:t>Anketas projekts pieejams arī šeit: http://fdp.gov.lv/files/uploaded/politisko_partiju_aptauja_jautajumi.xlsx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C986D2-A979-4166-A81C-5952FB15E8C8}" type="slidenum">
              <a:rPr lang="lv-LV" smtClean="0"/>
              <a:t>9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94461660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lv-LV" dirty="0" smtClean="0"/>
              <a:t>https://www.cpb.nl/sites/default/files/omnidownload/Charted-Choices-2018-2021.pdf </a:t>
            </a:r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C986D2-A979-4166-A81C-5952FB15E8C8}" type="slidenum">
              <a:rPr lang="lv-LV" smtClean="0"/>
              <a:t>19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7539440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Virsraksta slaid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ctrTitle"/>
          </p:nvPr>
        </p:nvSpPr>
        <p:spPr>
          <a:xfrm>
            <a:off x="1524000" y="2326103"/>
            <a:ext cx="9144000" cy="1360321"/>
          </a:xfrm>
        </p:spPr>
        <p:txBody>
          <a:bodyPr anchor="b">
            <a:normAutofit/>
          </a:bodyPr>
          <a:lstStyle>
            <a:lvl1pPr algn="ctr">
              <a:defRPr sz="5400"/>
            </a:lvl1pPr>
          </a:lstStyle>
          <a:p>
            <a:r>
              <a:rPr lang="lv-LV" dirty="0"/>
              <a:t>Rediģēt šablona virsraksta stilu</a:t>
            </a:r>
          </a:p>
        </p:txBody>
      </p:sp>
      <p:sp>
        <p:nvSpPr>
          <p:cNvPr id="3" name="Apakšvirsraksts 2"/>
          <p:cNvSpPr>
            <a:spLocks noGrp="1"/>
          </p:cNvSpPr>
          <p:nvPr>
            <p:ph type="subTitle" idx="1"/>
          </p:nvPr>
        </p:nvSpPr>
        <p:spPr>
          <a:xfrm>
            <a:off x="1524000" y="3778500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lv-LV"/>
              <a:t>Noklikšķiniet, lai rediģētu šablona apakšvirsraksta stilu</a:t>
            </a:r>
          </a:p>
        </p:txBody>
      </p:sp>
      <p:sp>
        <p:nvSpPr>
          <p:cNvPr id="4" name="Datuma vietturis 3"/>
          <p:cNvSpPr>
            <a:spLocks noGrp="1"/>
          </p:cNvSpPr>
          <p:nvPr>
            <p:ph type="dt" sz="half" idx="10"/>
          </p:nvPr>
        </p:nvSpPr>
        <p:spPr>
          <a:xfrm>
            <a:off x="5346032" y="6356350"/>
            <a:ext cx="1499937" cy="365125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 smtClean="0"/>
              <a:t>28.02.2018</a:t>
            </a:r>
            <a:endParaRPr lang="lv-LV"/>
          </a:p>
        </p:txBody>
      </p:sp>
      <p:sp>
        <p:nvSpPr>
          <p:cNvPr id="7" name="Rectangle 7"/>
          <p:cNvSpPr/>
          <p:nvPr userDrawn="1"/>
        </p:nvSpPr>
        <p:spPr>
          <a:xfrm>
            <a:off x="0" y="0"/>
            <a:ext cx="1968500" cy="1536700"/>
          </a:xfrm>
          <a:prstGeom prst="rect">
            <a:avLst/>
          </a:prstGeom>
          <a:solidFill>
            <a:srgbClr val="FFFFFF"/>
          </a:solidFill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/>
          </a:p>
        </p:txBody>
      </p:sp>
      <p:pic>
        <p:nvPicPr>
          <p:cNvPr id="6" name="Attēls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24425" y="0"/>
            <a:ext cx="2343150" cy="20669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98026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Virsraksts un satu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/>
              <a:t>Rediģēt šablona virsraksta stilu</a:t>
            </a:r>
          </a:p>
        </p:txBody>
      </p:sp>
      <p:sp>
        <p:nvSpPr>
          <p:cNvPr id="3" name="Satura vietturis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lv-LV"/>
              <a:t>Rediģēt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4" name="Datuma vietturi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28.02.2018</a:t>
            </a:r>
            <a:endParaRPr lang="lv-LV" dirty="0"/>
          </a:p>
        </p:txBody>
      </p:sp>
      <p:sp>
        <p:nvSpPr>
          <p:cNvPr id="5" name="Kājenes vietturi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lv-LV" smtClean="0"/>
              <a:t>Politisko partiju aptauja par fiskālo disciplīnu</a:t>
            </a:r>
            <a:endParaRPr lang="lv-LV" dirty="0"/>
          </a:p>
        </p:txBody>
      </p:sp>
      <p:sp>
        <p:nvSpPr>
          <p:cNvPr id="6" name="Slaida numura vietturi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2C14F-654A-48BF-A324-8B07BD5B5F7F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6472205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adaļas galve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>
          <a:xfrm>
            <a:off x="2189746" y="1709738"/>
            <a:ext cx="9157703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lv-LV"/>
              <a:t>Rediģēt šablona virsraksta stilu</a:t>
            </a:r>
          </a:p>
        </p:txBody>
      </p:sp>
      <p:sp>
        <p:nvSpPr>
          <p:cNvPr id="3" name="Teksta vietturis 2"/>
          <p:cNvSpPr>
            <a:spLocks noGrp="1"/>
          </p:cNvSpPr>
          <p:nvPr>
            <p:ph type="body" idx="1"/>
          </p:nvPr>
        </p:nvSpPr>
        <p:spPr>
          <a:xfrm>
            <a:off x="2189746" y="4589463"/>
            <a:ext cx="9157703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lv-LV"/>
              <a:t>Rediģēt šablona teksta stilus</a:t>
            </a:r>
          </a:p>
        </p:txBody>
      </p:sp>
      <p:sp>
        <p:nvSpPr>
          <p:cNvPr id="4" name="Datuma vietturi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28.02.2018</a:t>
            </a:r>
            <a:endParaRPr lang="lv-LV"/>
          </a:p>
        </p:txBody>
      </p:sp>
      <p:sp>
        <p:nvSpPr>
          <p:cNvPr id="5" name="Kājenes vietturi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lv-LV" smtClean="0"/>
              <a:t>Politisko partiju aptauja par fiskālo disciplīnu</a:t>
            </a:r>
            <a:endParaRPr lang="lv-LV"/>
          </a:p>
        </p:txBody>
      </p:sp>
      <p:sp>
        <p:nvSpPr>
          <p:cNvPr id="6" name="Slaida numura vietturi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2C14F-654A-48BF-A324-8B07BD5B5F7F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0153963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ivi satura blok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/>
              <a:t>Rediģēt šablona virsraksta stilu</a:t>
            </a:r>
          </a:p>
        </p:txBody>
      </p:sp>
      <p:sp>
        <p:nvSpPr>
          <p:cNvPr id="3" name="Satura vietturis 2"/>
          <p:cNvSpPr>
            <a:spLocks noGrp="1"/>
          </p:cNvSpPr>
          <p:nvPr>
            <p:ph sz="half" idx="1"/>
          </p:nvPr>
        </p:nvSpPr>
        <p:spPr>
          <a:xfrm>
            <a:off x="2189746" y="1825625"/>
            <a:ext cx="4588043" cy="4351338"/>
          </a:xfrm>
        </p:spPr>
        <p:txBody>
          <a:bodyPr/>
          <a:lstStyle/>
          <a:p>
            <a:pPr lvl="0"/>
            <a:r>
              <a:rPr lang="lv-LV"/>
              <a:t>Rediģēt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4" name="Satura vietturis 3"/>
          <p:cNvSpPr>
            <a:spLocks noGrp="1"/>
          </p:cNvSpPr>
          <p:nvPr>
            <p:ph sz="half" idx="2"/>
          </p:nvPr>
        </p:nvSpPr>
        <p:spPr>
          <a:xfrm>
            <a:off x="6946232" y="1825625"/>
            <a:ext cx="4407568" cy="4351338"/>
          </a:xfrm>
        </p:spPr>
        <p:txBody>
          <a:bodyPr/>
          <a:lstStyle/>
          <a:p>
            <a:pPr lvl="0"/>
            <a:r>
              <a:rPr lang="lv-LV"/>
              <a:t>Rediģēt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5" name="Datuma vietturis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28.02.2018</a:t>
            </a:r>
            <a:endParaRPr lang="lv-LV"/>
          </a:p>
        </p:txBody>
      </p:sp>
      <p:sp>
        <p:nvSpPr>
          <p:cNvPr id="6" name="Kājenes vietturis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lv-LV" smtClean="0"/>
              <a:t>Politisko partiju aptauja par fiskālo disciplīnu</a:t>
            </a:r>
            <a:endParaRPr lang="lv-LV"/>
          </a:p>
        </p:txBody>
      </p:sp>
      <p:sp>
        <p:nvSpPr>
          <p:cNvPr id="7" name="Slaida numura vietturis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2C14F-654A-48BF-A324-8B07BD5B5F7F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41549975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līdzinājum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>
          <a:xfrm>
            <a:off x="2189748" y="365125"/>
            <a:ext cx="9165640" cy="1325563"/>
          </a:xfrm>
        </p:spPr>
        <p:txBody>
          <a:bodyPr/>
          <a:lstStyle/>
          <a:p>
            <a:r>
              <a:rPr lang="lv-LV" dirty="0"/>
              <a:t>Rediģēt šablona virsraksta stilu</a:t>
            </a:r>
          </a:p>
        </p:txBody>
      </p:sp>
      <p:sp>
        <p:nvSpPr>
          <p:cNvPr id="3" name="Teksta vietturis 2"/>
          <p:cNvSpPr>
            <a:spLocks noGrp="1"/>
          </p:cNvSpPr>
          <p:nvPr>
            <p:ph type="body" idx="1"/>
          </p:nvPr>
        </p:nvSpPr>
        <p:spPr>
          <a:xfrm>
            <a:off x="2189747" y="1681163"/>
            <a:ext cx="469231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v-LV" dirty="0"/>
              <a:t>Rediģēt šablona teksta stilus</a:t>
            </a:r>
          </a:p>
        </p:txBody>
      </p:sp>
      <p:sp>
        <p:nvSpPr>
          <p:cNvPr id="4" name="Satura vietturis 3"/>
          <p:cNvSpPr>
            <a:spLocks noGrp="1"/>
          </p:cNvSpPr>
          <p:nvPr>
            <p:ph sz="half" idx="2"/>
          </p:nvPr>
        </p:nvSpPr>
        <p:spPr>
          <a:xfrm>
            <a:off x="2189747" y="2505075"/>
            <a:ext cx="4692316" cy="3684588"/>
          </a:xfrm>
        </p:spPr>
        <p:txBody>
          <a:bodyPr/>
          <a:lstStyle/>
          <a:p>
            <a:pPr lvl="0"/>
            <a:r>
              <a:rPr lang="lv-LV" dirty="0"/>
              <a:t>Rediģēt šablona teksta stilus</a:t>
            </a:r>
          </a:p>
          <a:p>
            <a:pPr lvl="1"/>
            <a:r>
              <a:rPr lang="lv-LV" dirty="0"/>
              <a:t>Otrais līmenis</a:t>
            </a:r>
          </a:p>
          <a:p>
            <a:pPr lvl="2"/>
            <a:r>
              <a:rPr lang="lv-LV" dirty="0"/>
              <a:t>Trešais līmenis</a:t>
            </a:r>
          </a:p>
          <a:p>
            <a:pPr lvl="3"/>
            <a:r>
              <a:rPr lang="lv-LV" dirty="0"/>
              <a:t>Ceturtais līmenis</a:t>
            </a:r>
          </a:p>
          <a:p>
            <a:pPr lvl="4"/>
            <a:r>
              <a:rPr lang="lv-LV" dirty="0"/>
              <a:t>Piektais līmenis</a:t>
            </a:r>
          </a:p>
        </p:txBody>
      </p:sp>
      <p:sp>
        <p:nvSpPr>
          <p:cNvPr id="5" name="Teksta vietturis 4"/>
          <p:cNvSpPr>
            <a:spLocks noGrp="1"/>
          </p:cNvSpPr>
          <p:nvPr>
            <p:ph type="body" sz="quarter" idx="3"/>
          </p:nvPr>
        </p:nvSpPr>
        <p:spPr>
          <a:xfrm>
            <a:off x="6978316" y="1681163"/>
            <a:ext cx="437707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v-LV" dirty="0"/>
              <a:t>Rediģēt šablona teksta stilus</a:t>
            </a:r>
          </a:p>
        </p:txBody>
      </p:sp>
      <p:sp>
        <p:nvSpPr>
          <p:cNvPr id="6" name="Satura vietturis 5"/>
          <p:cNvSpPr>
            <a:spLocks noGrp="1"/>
          </p:cNvSpPr>
          <p:nvPr>
            <p:ph sz="quarter" idx="4"/>
          </p:nvPr>
        </p:nvSpPr>
        <p:spPr>
          <a:xfrm>
            <a:off x="6978316" y="2505075"/>
            <a:ext cx="4377071" cy="3684588"/>
          </a:xfrm>
        </p:spPr>
        <p:txBody>
          <a:bodyPr/>
          <a:lstStyle/>
          <a:p>
            <a:pPr lvl="0"/>
            <a:r>
              <a:rPr lang="lv-LV" dirty="0"/>
              <a:t>Rediģēt šablona teksta stilus</a:t>
            </a:r>
          </a:p>
          <a:p>
            <a:pPr lvl="1"/>
            <a:r>
              <a:rPr lang="lv-LV" dirty="0"/>
              <a:t>Otrais līmenis</a:t>
            </a:r>
          </a:p>
          <a:p>
            <a:pPr lvl="2"/>
            <a:r>
              <a:rPr lang="lv-LV" dirty="0"/>
              <a:t>Trešais līmenis</a:t>
            </a:r>
          </a:p>
          <a:p>
            <a:pPr lvl="3"/>
            <a:r>
              <a:rPr lang="lv-LV" dirty="0"/>
              <a:t>Ceturtais līmenis</a:t>
            </a:r>
          </a:p>
          <a:p>
            <a:pPr lvl="4"/>
            <a:r>
              <a:rPr lang="lv-LV" dirty="0"/>
              <a:t>Piektais līmenis</a:t>
            </a:r>
          </a:p>
        </p:txBody>
      </p:sp>
      <p:sp>
        <p:nvSpPr>
          <p:cNvPr id="7" name="Datuma vietturis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28.02.2018</a:t>
            </a:r>
            <a:endParaRPr lang="lv-LV"/>
          </a:p>
        </p:txBody>
      </p:sp>
      <p:sp>
        <p:nvSpPr>
          <p:cNvPr id="8" name="Kājenes vietturis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lv-LV" smtClean="0"/>
              <a:t>Politisko partiju aptauja par fiskālo disciplīnu</a:t>
            </a:r>
            <a:endParaRPr lang="lv-LV"/>
          </a:p>
        </p:txBody>
      </p:sp>
      <p:sp>
        <p:nvSpPr>
          <p:cNvPr id="9" name="Slaida numura vietturis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2C14F-654A-48BF-A324-8B07BD5B5F7F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5939456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kai virsra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/>
              <a:t>Rediģēt šablona virsraksta stilu</a:t>
            </a:r>
          </a:p>
        </p:txBody>
      </p:sp>
      <p:sp>
        <p:nvSpPr>
          <p:cNvPr id="3" name="Datuma vietturis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28.02.2018</a:t>
            </a:r>
            <a:endParaRPr lang="lv-LV"/>
          </a:p>
        </p:txBody>
      </p:sp>
      <p:sp>
        <p:nvSpPr>
          <p:cNvPr id="4" name="Kājenes vietturis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lv-LV" smtClean="0"/>
              <a:t>Politisko partiju aptauja par fiskālo disciplīnu</a:t>
            </a:r>
            <a:endParaRPr lang="lv-LV"/>
          </a:p>
        </p:txBody>
      </p:sp>
      <p:sp>
        <p:nvSpPr>
          <p:cNvPr id="5" name="Slaida numura vietturis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2C14F-654A-48BF-A324-8B07BD5B5F7F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6532979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uk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a vietturis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28.02.2018</a:t>
            </a:r>
            <a:endParaRPr lang="lv-LV"/>
          </a:p>
        </p:txBody>
      </p:sp>
      <p:sp>
        <p:nvSpPr>
          <p:cNvPr id="3" name="Kājenes vietturis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lv-LV" smtClean="0"/>
              <a:t>Politisko partiju aptauja par fiskālo disciplīnu</a:t>
            </a:r>
            <a:endParaRPr lang="lv-LV"/>
          </a:p>
        </p:txBody>
      </p:sp>
      <p:sp>
        <p:nvSpPr>
          <p:cNvPr id="4" name="Slaida numura vietturis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2C14F-654A-48BF-A324-8B07BD5B5F7F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1882610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Virsraksts un vertikāls te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/>
              <a:t>Rediģēt šablona virsraksta stilu</a:t>
            </a:r>
          </a:p>
        </p:txBody>
      </p:sp>
      <p:sp>
        <p:nvSpPr>
          <p:cNvPr id="3" name="Vertikāls teksta vietturis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lv-LV"/>
              <a:t>Rediģēt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4" name="Datuma vietturi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28.02.2018</a:t>
            </a:r>
            <a:endParaRPr lang="lv-LV"/>
          </a:p>
        </p:txBody>
      </p:sp>
      <p:sp>
        <p:nvSpPr>
          <p:cNvPr id="5" name="Kājenes vietturi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lv-LV" smtClean="0"/>
              <a:t>Politisko partiju aptauja par fiskālo disciplīnu</a:t>
            </a:r>
            <a:endParaRPr lang="lv-LV"/>
          </a:p>
        </p:txBody>
      </p:sp>
      <p:sp>
        <p:nvSpPr>
          <p:cNvPr id="6" name="Slaida numura vietturi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2C14F-654A-48BF-A324-8B07BD5B5F7F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9800010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a vietturis 1"/>
          <p:cNvSpPr>
            <a:spLocks noGrp="1"/>
          </p:cNvSpPr>
          <p:nvPr>
            <p:ph type="title"/>
          </p:nvPr>
        </p:nvSpPr>
        <p:spPr>
          <a:xfrm>
            <a:off x="2189747" y="365125"/>
            <a:ext cx="9164053" cy="10191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lv-LV" dirty="0"/>
              <a:t>Rediģēt šablona virsraksta stilu</a:t>
            </a:r>
          </a:p>
        </p:txBody>
      </p:sp>
      <p:sp>
        <p:nvSpPr>
          <p:cNvPr id="3" name="Teksta vietturis 2"/>
          <p:cNvSpPr>
            <a:spLocks noGrp="1"/>
          </p:cNvSpPr>
          <p:nvPr>
            <p:ph type="body" idx="1"/>
          </p:nvPr>
        </p:nvSpPr>
        <p:spPr>
          <a:xfrm>
            <a:off x="2189747" y="1604211"/>
            <a:ext cx="9164053" cy="45727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lv-LV" dirty="0"/>
              <a:t>Rediģēt šablona teksta stilus</a:t>
            </a:r>
          </a:p>
          <a:p>
            <a:pPr lvl="1"/>
            <a:r>
              <a:rPr lang="lv-LV" dirty="0"/>
              <a:t>Otrais līmenis</a:t>
            </a:r>
          </a:p>
          <a:p>
            <a:pPr lvl="2"/>
            <a:r>
              <a:rPr lang="lv-LV" dirty="0"/>
              <a:t>Trešais līmenis</a:t>
            </a:r>
          </a:p>
          <a:p>
            <a:pPr lvl="3"/>
            <a:r>
              <a:rPr lang="lv-LV" dirty="0"/>
              <a:t>Ceturtais līmenis</a:t>
            </a:r>
          </a:p>
          <a:p>
            <a:pPr lvl="4"/>
            <a:r>
              <a:rPr lang="lv-LV" dirty="0"/>
              <a:t>Piektais līmenis</a:t>
            </a:r>
          </a:p>
        </p:txBody>
      </p:sp>
      <p:sp>
        <p:nvSpPr>
          <p:cNvPr id="4" name="Datuma vietturis 3"/>
          <p:cNvSpPr>
            <a:spLocks noGrp="1"/>
          </p:cNvSpPr>
          <p:nvPr>
            <p:ph type="dt" sz="half" idx="2"/>
          </p:nvPr>
        </p:nvSpPr>
        <p:spPr>
          <a:xfrm>
            <a:off x="2189747" y="6356350"/>
            <a:ext cx="149993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28.02.2018</a:t>
            </a:r>
            <a:endParaRPr lang="lv-LV"/>
          </a:p>
        </p:txBody>
      </p:sp>
      <p:sp>
        <p:nvSpPr>
          <p:cNvPr id="5" name="Kājenes vietturis 4"/>
          <p:cNvSpPr>
            <a:spLocks noGrp="1"/>
          </p:cNvSpPr>
          <p:nvPr>
            <p:ph type="ftr" sz="quarter" idx="3"/>
          </p:nvPr>
        </p:nvSpPr>
        <p:spPr>
          <a:xfrm>
            <a:off x="3938337" y="6356350"/>
            <a:ext cx="643288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lv-LV" smtClean="0"/>
              <a:t>Politisko partiju aptauja par fiskālo disciplīnu</a:t>
            </a:r>
            <a:endParaRPr lang="lv-LV" dirty="0"/>
          </a:p>
        </p:txBody>
      </p:sp>
      <p:sp>
        <p:nvSpPr>
          <p:cNvPr id="6" name="Slaida numura vietturis 5"/>
          <p:cNvSpPr>
            <a:spLocks noGrp="1"/>
          </p:cNvSpPr>
          <p:nvPr>
            <p:ph type="sldNum" sz="quarter" idx="4"/>
          </p:nvPr>
        </p:nvSpPr>
        <p:spPr>
          <a:xfrm>
            <a:off x="10627894" y="6356350"/>
            <a:ext cx="72590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12C14F-654A-48BF-A324-8B07BD5B5F7F}" type="slidenum">
              <a:rPr lang="lv-LV" smtClean="0"/>
              <a:t>‹#›</a:t>
            </a:fld>
            <a:endParaRPr lang="lv-LV" dirty="0"/>
          </a:p>
        </p:txBody>
      </p:sp>
      <p:pic>
        <p:nvPicPr>
          <p:cNvPr id="9" name="Attēls 8"/>
          <p:cNvPicPr>
            <a:picLocks noChangeAspect="1"/>
          </p:cNvPicPr>
          <p:nvPr userDrawn="1"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5137" y="1"/>
            <a:ext cx="1569299" cy="1384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54912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996" r:id="rId1"/>
    <p:sldLayoutId id="2147484997" r:id="rId2"/>
    <p:sldLayoutId id="2147484998" r:id="rId3"/>
    <p:sldLayoutId id="2147484999" r:id="rId4"/>
    <p:sldLayoutId id="2147485000" r:id="rId5"/>
    <p:sldLayoutId id="2147485001" r:id="rId6"/>
    <p:sldLayoutId id="2147485002" r:id="rId7"/>
    <p:sldLayoutId id="2147485003" r:id="rId8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v-L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http://fdp.gov.lv/files/uploaded/piekrisanas_veidlapa.docx" TargetMode="External"/><Relationship Id="rId2" Type="http://schemas.openxmlformats.org/officeDocument/2006/relationships/hyperlink" Target="mailto:info@fdp.gov.lv" TargetMode="Externa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fdp.gov.lv/politisko-partiju-aptauja-par-fiskalas-disciplinas-jautajumiem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ctrTitle"/>
          </p:nvPr>
        </p:nvSpPr>
        <p:spPr>
          <a:xfrm>
            <a:off x="1524000" y="2680666"/>
            <a:ext cx="9144000" cy="1360321"/>
          </a:xfrm>
        </p:spPr>
        <p:txBody>
          <a:bodyPr>
            <a:normAutofit fontScale="90000"/>
          </a:bodyPr>
          <a:lstStyle/>
          <a:p>
            <a:r>
              <a:rPr lang="lv-LV" dirty="0" smtClean="0"/>
              <a:t>Politisko partiju aptauja</a:t>
            </a:r>
            <a:br>
              <a:rPr lang="lv-LV" dirty="0" smtClean="0"/>
            </a:br>
            <a:r>
              <a:rPr lang="lv-LV" dirty="0" smtClean="0"/>
              <a:t>par fiskālo disciplīnu</a:t>
            </a:r>
            <a:endParaRPr lang="lv-LV" dirty="0"/>
          </a:p>
        </p:txBody>
      </p:sp>
      <p:sp>
        <p:nvSpPr>
          <p:cNvPr id="4" name="Datuma vietturi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lv-LV" dirty="0" smtClean="0"/>
              <a:t>19</a:t>
            </a:r>
            <a:r>
              <a:rPr lang="en-US" dirty="0" smtClean="0"/>
              <a:t>.0</a:t>
            </a:r>
            <a:r>
              <a:rPr lang="lv-LV" dirty="0" smtClean="0"/>
              <a:t>4</a:t>
            </a:r>
            <a:r>
              <a:rPr lang="en-US" dirty="0" smtClean="0"/>
              <a:t>.2018</a:t>
            </a:r>
            <a:endParaRPr lang="lv-LV" dirty="0"/>
          </a:p>
        </p:txBody>
      </p:sp>
      <p:sp>
        <p:nvSpPr>
          <p:cNvPr id="3" name="TextBox 2"/>
          <p:cNvSpPr txBox="1"/>
          <p:nvPr/>
        </p:nvSpPr>
        <p:spPr>
          <a:xfrm>
            <a:off x="2970245" y="4903495"/>
            <a:ext cx="62515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lv-LV" dirty="0" smtClean="0"/>
              <a:t>Informatīvais seminārs ar politisko partiju pārstāvjiem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75784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fontAlgn="ctr"/>
            <a:r>
              <a:rPr lang="lv-LV" sz="2400" dirty="0" smtClean="0">
                <a:solidFill>
                  <a:srgbClr val="000000"/>
                </a:solidFill>
                <a:latin typeface="Calibri"/>
              </a:rPr>
              <a:t>Lūdzam uzskaitīt svarīgākos jaunos budžeta </a:t>
            </a:r>
            <a:r>
              <a:rPr lang="lv-LV" sz="2400" b="1" u="sng" dirty="0" smtClean="0">
                <a:solidFill>
                  <a:srgbClr val="000000"/>
                </a:solidFill>
                <a:latin typeface="Calibri"/>
              </a:rPr>
              <a:t>izdevumu pasākumus</a:t>
            </a:r>
            <a:r>
              <a:rPr lang="lv-LV" sz="2400" dirty="0" smtClean="0">
                <a:solidFill>
                  <a:srgbClr val="000000"/>
                </a:solidFill>
                <a:latin typeface="Calibri"/>
              </a:rPr>
              <a:t>. Ja tiek iecerētas strukturālās reformas, kas rada budžeta izdevumu samazinājumu, lūdzam tās norādīt ar mīnusa zīmi (milj. eiro). </a:t>
            </a:r>
            <a:endParaRPr lang="lv-LV" sz="2400" dirty="0">
              <a:solidFill>
                <a:srgbClr val="000000"/>
              </a:solidFill>
              <a:latin typeface="Calibri"/>
            </a:endParaRPr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47110518"/>
              </p:ext>
            </p:extLst>
          </p:nvPr>
        </p:nvGraphicFramePr>
        <p:xfrm>
          <a:off x="2272495" y="1629026"/>
          <a:ext cx="7891066" cy="4174434"/>
        </p:xfrm>
        <a:graphic>
          <a:graphicData uri="http://schemas.openxmlformats.org/drawingml/2006/table">
            <a:tbl>
              <a:tblPr/>
              <a:tblGrid>
                <a:gridCol w="53452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040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153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1538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1538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0632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89747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Nr.p.k</a:t>
                      </a:r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.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Valdības prioritāte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2019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2020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2021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2022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9747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9747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2.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89747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3.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89747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4.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89747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5.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89747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6.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89747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7.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89747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8.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89747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9.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89747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10.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89747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11.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189747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12.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189747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13.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189747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14.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189747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15.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189747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16.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189747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17.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189747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18.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189747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19.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189747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20.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  <a:tr h="189747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Kopā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1"/>
                  </a:ext>
                </a:extLst>
              </a:tr>
            </a:tbl>
          </a:graphicData>
        </a:graphic>
      </p:graphicFrame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lv-LV" dirty="0" smtClean="0"/>
              <a:t>19.04.</a:t>
            </a:r>
            <a:r>
              <a:rPr lang="en-US" dirty="0" smtClean="0"/>
              <a:t>2018</a:t>
            </a:r>
            <a:endParaRPr lang="lv-LV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lv-LV" smtClean="0"/>
              <a:t>Politisko partiju aptauja par fiskālo disciplīnu</a:t>
            </a:r>
            <a:endParaRPr lang="lv-LV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2C14F-654A-48BF-A324-8B07BD5B5F7F}" type="slidenum">
              <a:rPr lang="lv-LV" smtClean="0"/>
              <a:t>10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5983750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fontAlgn="ctr"/>
            <a:r>
              <a:rPr lang="lv-LV" sz="2400" dirty="0" smtClean="0">
                <a:solidFill>
                  <a:srgbClr val="000000"/>
                </a:solidFill>
                <a:latin typeface="Calibri"/>
              </a:rPr>
              <a:t>Lūdzam uzskaitīt svarīgākos jaunos budžeta </a:t>
            </a:r>
            <a:r>
              <a:rPr lang="lv-LV" sz="2400" b="1" u="sng" dirty="0" smtClean="0">
                <a:solidFill>
                  <a:srgbClr val="000000"/>
                </a:solidFill>
                <a:latin typeface="Calibri"/>
              </a:rPr>
              <a:t>izdevumu pasākumus</a:t>
            </a:r>
            <a:r>
              <a:rPr lang="lv-LV" sz="2400" dirty="0" smtClean="0">
                <a:solidFill>
                  <a:srgbClr val="000000"/>
                </a:solidFill>
                <a:latin typeface="Calibri"/>
              </a:rPr>
              <a:t>. Ja tiek iecerētas strukturālās reformas, kas rada budžeta izdevumu samazinājumu, lūdzam tās norādīt ar mīnusa zīmi (milj. eiro). </a:t>
            </a:r>
            <a:r>
              <a:rPr lang="lv-LV" sz="2400" b="1" u="sng" dirty="0" smtClean="0">
                <a:solidFill>
                  <a:srgbClr val="FF0000"/>
                </a:solidFill>
                <a:latin typeface="Calibri"/>
              </a:rPr>
              <a:t>Piemēri.</a:t>
            </a:r>
            <a:endParaRPr lang="lv-LV" sz="2400" b="1" u="sng" dirty="0">
              <a:solidFill>
                <a:srgbClr val="FF0000"/>
              </a:solidFill>
              <a:latin typeface="Calibri"/>
            </a:endParaRPr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74939699"/>
              </p:ext>
            </p:extLst>
          </p:nvPr>
        </p:nvGraphicFramePr>
        <p:xfrm>
          <a:off x="2272495" y="1629026"/>
          <a:ext cx="7891066" cy="4174434"/>
        </p:xfrm>
        <a:graphic>
          <a:graphicData uri="http://schemas.openxmlformats.org/drawingml/2006/table">
            <a:tbl>
              <a:tblPr/>
              <a:tblGrid>
                <a:gridCol w="53452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040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153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1538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1538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0632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89747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Nr.p.k</a:t>
                      </a:r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.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Valdības prioritāte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2019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2020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2021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2022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9747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r>
                        <a:rPr lang="lv-LV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Darba samaksas paaugstināšana veselības aprūpes sistēmā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100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100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100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100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9747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2.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r>
                        <a:rPr lang="lv-LV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Vienas pieturas aģentūras ieviešana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-50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-50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-50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-50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89747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3.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89747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4.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89747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5.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89747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6.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89747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7.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89747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8.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89747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9.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89747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10.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89747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11.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189747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12.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189747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13.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189747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14.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189747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15.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189747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16.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189747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17.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189747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18.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189747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19.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189747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20.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  <a:tr h="189747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Kopā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</a:t>
                      </a:r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</a:t>
                      </a:r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</a:t>
                      </a:r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</a:t>
                      </a:r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1"/>
                  </a:ext>
                </a:extLst>
              </a:tr>
            </a:tbl>
          </a:graphicData>
        </a:graphic>
      </p:graphicFrame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lv-LV" dirty="0" smtClean="0"/>
              <a:t>19.04.</a:t>
            </a:r>
            <a:r>
              <a:rPr lang="en-US" dirty="0" smtClean="0"/>
              <a:t>2018</a:t>
            </a:r>
            <a:endParaRPr lang="lv-LV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lv-LV" smtClean="0"/>
              <a:t>Politisko partiju aptauja par fiskālo disciplīnu</a:t>
            </a:r>
            <a:endParaRPr lang="lv-LV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2C14F-654A-48BF-A324-8B07BD5B5F7F}" type="slidenum">
              <a:rPr lang="lv-LV" smtClean="0"/>
              <a:t>11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2159828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fontAlgn="ctr"/>
            <a:r>
              <a:rPr lang="lv-LV" sz="2400" dirty="0">
                <a:solidFill>
                  <a:srgbClr val="000000"/>
                </a:solidFill>
                <a:latin typeface="Calibri"/>
              </a:rPr>
              <a:t>Lūdzam uzskaitīt svarīgākos jaunos budžeta </a:t>
            </a:r>
            <a:r>
              <a:rPr lang="lv-LV" sz="2400" b="1" u="sng" dirty="0">
                <a:solidFill>
                  <a:srgbClr val="000000"/>
                </a:solidFill>
                <a:latin typeface="Calibri"/>
              </a:rPr>
              <a:t>ieņēmumu pasākumus</a:t>
            </a:r>
            <a:r>
              <a:rPr lang="lv-LV" sz="2400" dirty="0">
                <a:solidFill>
                  <a:srgbClr val="000000"/>
                </a:solidFill>
                <a:latin typeface="Calibri"/>
              </a:rPr>
              <a:t>. Ja tiek iecerētas nodokļu atlaides vai citi budžeta ieņēmumu samazinājumi, lūdzam tos norādīt ar mīnusa zīmi (milj. eiro). </a:t>
            </a:r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23296472"/>
              </p:ext>
            </p:extLst>
          </p:nvPr>
        </p:nvGraphicFramePr>
        <p:xfrm>
          <a:off x="2272495" y="1629026"/>
          <a:ext cx="7891066" cy="4174434"/>
        </p:xfrm>
        <a:graphic>
          <a:graphicData uri="http://schemas.openxmlformats.org/drawingml/2006/table">
            <a:tbl>
              <a:tblPr/>
              <a:tblGrid>
                <a:gridCol w="53452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040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153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1538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1538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0632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89747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Nr.p.k</a:t>
                      </a:r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.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Ieņēmumu</a:t>
                      </a:r>
                      <a:r>
                        <a:rPr lang="lv-LV" sz="12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pasākumu uzskaitījums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2019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2020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2021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2022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9747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9747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2.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89747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3.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89747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4.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89747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5.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89747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6.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89747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7.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89747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8.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89747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9.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89747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10.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89747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11.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189747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12.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189747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13.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189747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14.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189747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15.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189747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16.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189747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17.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189747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18.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189747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19.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189747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20.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  <a:tr h="189747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Kopā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1"/>
                  </a:ext>
                </a:extLst>
              </a:tr>
            </a:tbl>
          </a:graphicData>
        </a:graphic>
      </p:graphicFrame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lv-LV" dirty="0" smtClean="0"/>
              <a:t>19.04.</a:t>
            </a:r>
            <a:r>
              <a:rPr lang="en-US" dirty="0" smtClean="0"/>
              <a:t>2018</a:t>
            </a:r>
            <a:endParaRPr lang="lv-LV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lv-LV" smtClean="0"/>
              <a:t>Politisko partiju aptauja par fiskālo disciplīnu</a:t>
            </a:r>
            <a:endParaRPr lang="lv-LV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2C14F-654A-48BF-A324-8B07BD5B5F7F}" type="slidenum">
              <a:rPr lang="lv-LV" smtClean="0"/>
              <a:t>12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6059831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fontAlgn="ctr"/>
            <a:r>
              <a:rPr lang="lv-LV" sz="2400" dirty="0">
                <a:solidFill>
                  <a:srgbClr val="000000"/>
                </a:solidFill>
                <a:latin typeface="Calibri"/>
              </a:rPr>
              <a:t>Lūdzam uzskaitīt svarīgākos jaunos budžeta </a:t>
            </a:r>
            <a:r>
              <a:rPr lang="lv-LV" sz="2400" b="1" u="sng" dirty="0">
                <a:solidFill>
                  <a:srgbClr val="000000"/>
                </a:solidFill>
                <a:latin typeface="Calibri"/>
              </a:rPr>
              <a:t>ieņēmumu pasākumus</a:t>
            </a:r>
            <a:r>
              <a:rPr lang="lv-LV" sz="2400" dirty="0">
                <a:solidFill>
                  <a:srgbClr val="000000"/>
                </a:solidFill>
                <a:latin typeface="Calibri"/>
              </a:rPr>
              <a:t>. Ja tiek iecerētas nodokļu atlaides vai citi budžeta ieņēmumu samazinājumi, lūdzam tos norādīt ar mīnusa zīmi (milj. eiro). </a:t>
            </a:r>
            <a:r>
              <a:rPr lang="lv-LV" sz="2400" b="1" u="sng" dirty="0">
                <a:solidFill>
                  <a:srgbClr val="FF0000"/>
                </a:solidFill>
                <a:latin typeface="Calibri"/>
              </a:rPr>
              <a:t>Piemēri.</a:t>
            </a:r>
            <a:endParaRPr lang="lv-LV" sz="2400" dirty="0">
              <a:solidFill>
                <a:srgbClr val="000000"/>
              </a:solidFill>
              <a:latin typeface="Calibri"/>
            </a:endParaRPr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12144735"/>
              </p:ext>
            </p:extLst>
          </p:nvPr>
        </p:nvGraphicFramePr>
        <p:xfrm>
          <a:off x="2272495" y="1629026"/>
          <a:ext cx="7891066" cy="4174434"/>
        </p:xfrm>
        <a:graphic>
          <a:graphicData uri="http://schemas.openxmlformats.org/drawingml/2006/table">
            <a:tbl>
              <a:tblPr/>
              <a:tblGrid>
                <a:gridCol w="53452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040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153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1538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1538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0632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89747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Nr.p.k</a:t>
                      </a:r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.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2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Ieņēmumu</a:t>
                      </a:r>
                      <a:r>
                        <a:rPr lang="lv-LV" sz="12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pasākumu uzskaitījums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2019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2020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2021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2022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9747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r>
                        <a:rPr lang="lv-LV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Atcelt</a:t>
                      </a:r>
                      <a:r>
                        <a:rPr lang="lv-LV" sz="12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samazināto PVN likmi medikamentiem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70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70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70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70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9747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2.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r>
                        <a:rPr lang="lv-LV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Atcelt samazināto </a:t>
                      </a:r>
                      <a:r>
                        <a:rPr lang="lv-LV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PVN likmi </a:t>
                      </a:r>
                      <a:r>
                        <a:rPr lang="lv-LV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viesnīcām un restorāniem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30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30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30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30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89747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3.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lv-LV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lv-LV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Ar IIN neapliekamā minimuma paaugstināšana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-50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-100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</a:t>
                      </a:r>
                      <a:r>
                        <a:rPr lang="lv-LV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120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</a:t>
                      </a:r>
                      <a:r>
                        <a:rPr lang="lv-LV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150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89747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4.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89747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5.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89747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6.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89747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7.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89747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8.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89747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9.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89747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10.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89747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11.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189747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12.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189747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13.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189747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14.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189747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15.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189747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16.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189747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17.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189747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18.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189747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19.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189747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20.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  <a:tr h="189747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Kopā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50</a:t>
                      </a:r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.0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.0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-20</a:t>
                      </a:r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.0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-5</a:t>
                      </a:r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1"/>
                  </a:ext>
                </a:extLst>
              </a:tr>
            </a:tbl>
          </a:graphicData>
        </a:graphic>
      </p:graphicFrame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lv-LV" dirty="0" smtClean="0"/>
              <a:t>19.04.</a:t>
            </a:r>
            <a:r>
              <a:rPr lang="en-US" dirty="0" smtClean="0"/>
              <a:t>2018</a:t>
            </a:r>
            <a:endParaRPr lang="lv-LV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lv-LV" smtClean="0"/>
              <a:t>Politisko partiju aptauja par fiskālo disciplīnu</a:t>
            </a:r>
            <a:endParaRPr lang="lv-LV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2C14F-654A-48BF-A324-8B07BD5B5F7F}" type="slidenum">
              <a:rPr lang="lv-LV" smtClean="0"/>
              <a:t>13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7876445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fontAlgn="ctr"/>
            <a:r>
              <a:rPr lang="lv-LV" sz="2000" dirty="0">
                <a:solidFill>
                  <a:srgbClr val="000000"/>
                </a:solidFill>
                <a:latin typeface="Calibri"/>
              </a:rPr>
              <a:t>Cik liela, Jūsuprāt, ir nozīme rezervju veidošanai valsts budžetā - rezerves neparedzētiem gadījumiem, apropriāciju rezerves strukturālo reformu veikšanai, fiskālā nodrošinājuma </a:t>
            </a:r>
            <a:r>
              <a:rPr lang="lv-LV" sz="2000" dirty="0" smtClean="0">
                <a:solidFill>
                  <a:srgbClr val="000000"/>
                </a:solidFill>
                <a:latin typeface="Calibri"/>
              </a:rPr>
              <a:t>rezervei</a:t>
            </a:r>
            <a:r>
              <a:rPr lang="lv-LV" sz="2000" dirty="0">
                <a:solidFill>
                  <a:srgbClr val="000000"/>
                </a:solidFill>
                <a:latin typeface="Calibri"/>
              </a:rPr>
              <a:t>, lai kompensētu fiskālos riskus, milj. eiro?</a:t>
            </a:r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26223644"/>
              </p:ext>
            </p:extLst>
          </p:nvPr>
        </p:nvGraphicFramePr>
        <p:xfrm>
          <a:off x="2272495" y="1629026"/>
          <a:ext cx="7891066" cy="1897470"/>
        </p:xfrm>
        <a:graphic>
          <a:graphicData uri="http://schemas.openxmlformats.org/drawingml/2006/table">
            <a:tbl>
              <a:tblPr/>
              <a:tblGrid>
                <a:gridCol w="53452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040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153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1538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1538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0632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89747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Nr.p.k</a:t>
                      </a:r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.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Rezerves veids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2019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2020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2021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2022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9747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lv-L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Līdzekļi neparedzētiem gadījumiem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9747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2.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Apropriācijas rezerve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89747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3.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Fiskālā nodrošinājuma rezerve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89747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4.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1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Citas? Lūdzam norādīt kādas?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89747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5.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1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Citas? Lūdzam norādīt kādas?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89747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6.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1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Citas? Lūdzam norādīt kādas?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89747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7.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1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Citas? Lūdzam norādīt kādas?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89747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Kopā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.0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.0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.0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.0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89747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Kopā</a:t>
                      </a:r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, % no IKP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</a:t>
                      </a:r>
                      <a:r>
                        <a:rPr lang="lv-LV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</a:t>
                      </a:r>
                      <a:r>
                        <a:rPr lang="lv-LV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</a:t>
                      </a:r>
                      <a:r>
                        <a:rPr lang="lv-LV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</a:t>
                      </a:r>
                      <a:r>
                        <a:rPr lang="lv-LV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lv-LV" dirty="0" smtClean="0"/>
              <a:t>19.04.</a:t>
            </a:r>
            <a:r>
              <a:rPr lang="en-US" dirty="0" smtClean="0"/>
              <a:t>2018</a:t>
            </a:r>
            <a:endParaRPr lang="lv-LV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lv-LV" smtClean="0"/>
              <a:t>Politisko partiju aptauja par fiskālo disciplīnu</a:t>
            </a:r>
            <a:endParaRPr lang="lv-LV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2C14F-654A-48BF-A324-8B07BD5B5F7F}" type="slidenum">
              <a:rPr lang="lv-LV" smtClean="0"/>
              <a:t>14</a:t>
            </a:fld>
            <a:endParaRPr lang="lv-LV"/>
          </a:p>
        </p:txBody>
      </p:sp>
      <p:graphicFrame>
        <p:nvGraphicFramePr>
          <p:cNvPr id="7" name="Chart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40028151"/>
              </p:ext>
            </p:extLst>
          </p:nvPr>
        </p:nvGraphicFramePr>
        <p:xfrm>
          <a:off x="2285646" y="3657600"/>
          <a:ext cx="2788024" cy="261284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9" name="Chart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3004545"/>
              </p:ext>
            </p:extLst>
          </p:nvPr>
        </p:nvGraphicFramePr>
        <p:xfrm>
          <a:off x="5197495" y="3661041"/>
          <a:ext cx="2847974" cy="260940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7699596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fontAlgn="ctr"/>
            <a:r>
              <a:rPr lang="lv-LV" sz="2000" dirty="0">
                <a:solidFill>
                  <a:srgbClr val="000000"/>
                </a:solidFill>
                <a:latin typeface="Calibri"/>
              </a:rPr>
              <a:t>Cik liela, Jūsuprāt, ir nozīme rezervju veidošanai valsts budžetā - rezerves neparedzētiem gadījumiem, apropriāciju rezerves strukturālo reformu veikšanai, fiskālā nodrošinājuma </a:t>
            </a:r>
            <a:r>
              <a:rPr lang="lv-LV" sz="2000" dirty="0" smtClean="0">
                <a:solidFill>
                  <a:srgbClr val="000000"/>
                </a:solidFill>
                <a:latin typeface="Calibri"/>
              </a:rPr>
              <a:t>rezervei</a:t>
            </a:r>
            <a:r>
              <a:rPr lang="lv-LV" sz="2000" dirty="0">
                <a:solidFill>
                  <a:srgbClr val="000000"/>
                </a:solidFill>
                <a:latin typeface="Calibri"/>
              </a:rPr>
              <a:t>, lai kompensētu fiskālos riskus, milj. eiro</a:t>
            </a:r>
            <a:r>
              <a:rPr lang="lv-LV" sz="2000" dirty="0" smtClean="0">
                <a:solidFill>
                  <a:srgbClr val="000000"/>
                </a:solidFill>
                <a:latin typeface="Calibri"/>
              </a:rPr>
              <a:t>? </a:t>
            </a:r>
            <a:r>
              <a:rPr lang="lv-LV" sz="2000" b="1" u="sng" dirty="0">
                <a:solidFill>
                  <a:srgbClr val="FF0000"/>
                </a:solidFill>
                <a:latin typeface="Calibri"/>
              </a:rPr>
              <a:t>Piemēri.</a:t>
            </a:r>
            <a:endParaRPr lang="lv-LV" sz="2000" dirty="0">
              <a:solidFill>
                <a:srgbClr val="000000"/>
              </a:solidFill>
              <a:latin typeface="Calibri"/>
            </a:endParaRPr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40850132"/>
              </p:ext>
            </p:extLst>
          </p:nvPr>
        </p:nvGraphicFramePr>
        <p:xfrm>
          <a:off x="2272495" y="1629026"/>
          <a:ext cx="7891066" cy="1897470"/>
        </p:xfrm>
        <a:graphic>
          <a:graphicData uri="http://schemas.openxmlformats.org/drawingml/2006/table">
            <a:tbl>
              <a:tblPr/>
              <a:tblGrid>
                <a:gridCol w="53452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040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153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1538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1538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0632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89747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Nr.p.k</a:t>
                      </a:r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.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Rezerves veids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2019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2020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2021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2022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9747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lv-L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Līdzekļi neparedzētiem gadījumiem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45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45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45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45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9747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2.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Apropriācijas rezerve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15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15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15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15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89747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3.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Fiskālā nodrošinājuma rezerve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30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30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30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30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89747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4.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1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Citas? Lūdzam norādīt kādas?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89747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5.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1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Citas? Lūdzam norādīt kādas?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89747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6.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1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Citas? Lūdzam norādīt kādas?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89747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7.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1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Citas? Lūdzam norādīt kādas?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89747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Kopā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90</a:t>
                      </a:r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.0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</a:t>
                      </a:r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</a:t>
                      </a:r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</a:t>
                      </a:r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89747"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2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Kopā</a:t>
                      </a:r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, % no IKP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</a:t>
                      </a:r>
                      <a:r>
                        <a:rPr lang="lv-LV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</a:t>
                      </a:r>
                      <a:r>
                        <a:rPr lang="lv-LV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</a:t>
                      </a:r>
                      <a:r>
                        <a:rPr lang="lv-LV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</a:t>
                      </a:r>
                      <a:r>
                        <a:rPr lang="lv-LV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lv-LV" dirty="0" smtClean="0"/>
              <a:t>19.04.</a:t>
            </a:r>
            <a:r>
              <a:rPr lang="en-US" dirty="0" smtClean="0"/>
              <a:t>2018</a:t>
            </a:r>
            <a:endParaRPr lang="lv-LV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lv-LV" smtClean="0"/>
              <a:t>Politisko partiju aptauja par fiskālo disciplīnu</a:t>
            </a:r>
            <a:endParaRPr lang="lv-LV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2C14F-654A-48BF-A324-8B07BD5B5F7F}" type="slidenum">
              <a:rPr lang="lv-LV" smtClean="0"/>
              <a:t>15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6981761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fontAlgn="ctr"/>
            <a:r>
              <a:rPr lang="lv-LV" sz="2400" dirty="0" smtClean="0">
                <a:solidFill>
                  <a:srgbClr val="000000"/>
                </a:solidFill>
                <a:latin typeface="Calibri"/>
              </a:rPr>
              <a:t>Kādi, Jūsuprāt, ir galvenie draudi Latvijas publisko finanšu ilgtspējai un stabilai valsts ekonomikas attīstībai? Lūdzam uzskaitīt konkrētus riskus un to aptuvenu fiskālo ietekmi milj. eiro?</a:t>
            </a:r>
            <a:endParaRPr lang="lv-LV" sz="2400" dirty="0">
              <a:solidFill>
                <a:srgbClr val="000000"/>
              </a:solidFill>
              <a:latin typeface="Calibri"/>
            </a:endParaRPr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85813334"/>
              </p:ext>
            </p:extLst>
          </p:nvPr>
        </p:nvGraphicFramePr>
        <p:xfrm>
          <a:off x="2272495" y="1629026"/>
          <a:ext cx="7891066" cy="4174434"/>
        </p:xfrm>
        <a:graphic>
          <a:graphicData uri="http://schemas.openxmlformats.org/drawingml/2006/table">
            <a:tbl>
              <a:tblPr/>
              <a:tblGrid>
                <a:gridCol w="53452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040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153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1538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1538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0632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89747">
                <a:tc>
                  <a:txBody>
                    <a:bodyPr/>
                    <a:lstStyle/>
                    <a:p>
                      <a:pPr algn="l" fontAlgn="b"/>
                      <a:r>
                        <a:rPr lang="lv-LV" sz="1100" b="1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Nr.p.k.</a:t>
                      </a:r>
                      <a:endParaRPr lang="lv-LV" sz="1100" b="1" i="0" u="none" strike="noStrike" noProof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lv-LV" sz="1100" b="1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Risku uzskaitījums</a:t>
                      </a:r>
                      <a:endParaRPr lang="lv-LV" sz="1100" b="1" i="0" u="none" strike="noStrike" noProof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100" b="1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2019</a:t>
                      </a:r>
                      <a:endParaRPr lang="lv-LV" sz="1100" b="1" i="0" u="none" strike="noStrike" noProof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100" b="1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2020</a:t>
                      </a:r>
                      <a:endParaRPr lang="lv-LV" sz="1100" b="1" i="0" u="none" strike="noStrike" noProof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100" b="1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2021</a:t>
                      </a:r>
                      <a:endParaRPr lang="lv-LV" sz="1100" b="1" i="0" u="none" strike="noStrike" noProof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1100" b="1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2022</a:t>
                      </a:r>
                      <a:endParaRPr lang="lv-LV" sz="1100" b="1" i="0" u="none" strike="noStrike" noProof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9747">
                <a:tc>
                  <a:txBody>
                    <a:bodyPr/>
                    <a:lstStyle/>
                    <a:p>
                      <a:pPr algn="l" fontAlgn="ctr"/>
                      <a:r>
                        <a:rPr lang="lv-LV" sz="11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</a:t>
                      </a:r>
                      <a:endParaRPr lang="lv-LV" sz="11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lv-LV" sz="11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endParaRPr lang="lv-LV" sz="11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1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endParaRPr lang="lv-LV" sz="11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1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endParaRPr lang="lv-LV" sz="11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1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endParaRPr lang="lv-LV" sz="11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1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endParaRPr lang="lv-LV" sz="11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9747">
                <a:tc>
                  <a:txBody>
                    <a:bodyPr/>
                    <a:lstStyle/>
                    <a:p>
                      <a:pPr algn="l" fontAlgn="ctr"/>
                      <a:r>
                        <a:rPr lang="lv-LV" sz="11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2.</a:t>
                      </a:r>
                      <a:endParaRPr lang="lv-LV" sz="11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lv-LV" sz="11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endParaRPr lang="lv-LV" sz="11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1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endParaRPr lang="lv-LV" sz="11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1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endParaRPr lang="lv-LV" sz="11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1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endParaRPr lang="lv-LV" sz="11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1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endParaRPr lang="lv-LV" sz="11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89747">
                <a:tc>
                  <a:txBody>
                    <a:bodyPr/>
                    <a:lstStyle/>
                    <a:p>
                      <a:pPr algn="l" fontAlgn="ctr"/>
                      <a:r>
                        <a:rPr lang="lv-LV" sz="11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3.</a:t>
                      </a:r>
                      <a:endParaRPr lang="lv-LV" sz="11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lv-LV" sz="11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endParaRPr lang="lv-LV" sz="11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1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endParaRPr lang="lv-LV" sz="11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1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endParaRPr lang="lv-LV" sz="11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1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endParaRPr lang="lv-LV" sz="11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1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endParaRPr lang="lv-LV" sz="11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89747">
                <a:tc>
                  <a:txBody>
                    <a:bodyPr/>
                    <a:lstStyle/>
                    <a:p>
                      <a:pPr algn="l" fontAlgn="ctr"/>
                      <a:r>
                        <a:rPr lang="lv-LV" sz="11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4.</a:t>
                      </a:r>
                      <a:endParaRPr lang="lv-LV" sz="11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lv-LV" sz="11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endParaRPr lang="lv-LV" sz="11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1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endParaRPr lang="lv-LV" sz="11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1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endParaRPr lang="lv-LV" sz="11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1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endParaRPr lang="lv-LV" sz="11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1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endParaRPr lang="lv-LV" sz="11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89747">
                <a:tc>
                  <a:txBody>
                    <a:bodyPr/>
                    <a:lstStyle/>
                    <a:p>
                      <a:pPr algn="l" fontAlgn="ctr"/>
                      <a:r>
                        <a:rPr lang="lv-LV" sz="11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5.</a:t>
                      </a:r>
                      <a:endParaRPr lang="lv-LV" sz="11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lv-LV" sz="11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endParaRPr lang="lv-LV" sz="11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1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endParaRPr lang="lv-LV" sz="11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1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endParaRPr lang="lv-LV" sz="11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1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endParaRPr lang="lv-LV" sz="11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1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endParaRPr lang="lv-LV" sz="11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89747">
                <a:tc>
                  <a:txBody>
                    <a:bodyPr/>
                    <a:lstStyle/>
                    <a:p>
                      <a:pPr algn="l" fontAlgn="ctr"/>
                      <a:r>
                        <a:rPr lang="lv-LV" sz="11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6.</a:t>
                      </a:r>
                      <a:endParaRPr lang="lv-LV" sz="11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lv-LV" sz="11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endParaRPr lang="lv-LV" sz="11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1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endParaRPr lang="lv-LV" sz="11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1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endParaRPr lang="lv-LV" sz="11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1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endParaRPr lang="lv-LV" sz="11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1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endParaRPr lang="lv-LV" sz="11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89747">
                <a:tc>
                  <a:txBody>
                    <a:bodyPr/>
                    <a:lstStyle/>
                    <a:p>
                      <a:pPr algn="l" fontAlgn="ctr"/>
                      <a:r>
                        <a:rPr lang="lv-LV" sz="11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7.</a:t>
                      </a:r>
                      <a:endParaRPr lang="lv-LV" sz="11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lv-LV" sz="11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endParaRPr lang="lv-LV" sz="11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1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endParaRPr lang="lv-LV" sz="11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1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endParaRPr lang="lv-LV" sz="11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1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endParaRPr lang="lv-LV" sz="11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1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endParaRPr lang="lv-LV" sz="11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89747">
                <a:tc>
                  <a:txBody>
                    <a:bodyPr/>
                    <a:lstStyle/>
                    <a:p>
                      <a:pPr algn="l" fontAlgn="ctr"/>
                      <a:r>
                        <a:rPr lang="lv-LV" sz="11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8.</a:t>
                      </a:r>
                      <a:endParaRPr lang="lv-LV" sz="11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lv-LV" sz="11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endParaRPr lang="lv-LV" sz="11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1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endParaRPr lang="lv-LV" sz="11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1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endParaRPr lang="lv-LV" sz="11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1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endParaRPr lang="lv-LV" sz="11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1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endParaRPr lang="lv-LV" sz="11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89747">
                <a:tc>
                  <a:txBody>
                    <a:bodyPr/>
                    <a:lstStyle/>
                    <a:p>
                      <a:pPr algn="l" fontAlgn="ctr"/>
                      <a:r>
                        <a:rPr lang="lv-LV" sz="11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9.</a:t>
                      </a:r>
                      <a:endParaRPr lang="lv-LV" sz="11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lv-LV" sz="11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endParaRPr lang="lv-LV" sz="11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1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endParaRPr lang="lv-LV" sz="11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1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endParaRPr lang="lv-LV" sz="11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1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endParaRPr lang="lv-LV" sz="11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1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endParaRPr lang="lv-LV" sz="11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89747">
                <a:tc>
                  <a:txBody>
                    <a:bodyPr/>
                    <a:lstStyle/>
                    <a:p>
                      <a:pPr algn="l" fontAlgn="ctr"/>
                      <a:r>
                        <a:rPr lang="lv-LV" sz="11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10.</a:t>
                      </a:r>
                      <a:endParaRPr lang="lv-LV" sz="11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lv-LV" sz="11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endParaRPr lang="lv-LV" sz="11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1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endParaRPr lang="lv-LV" sz="11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1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endParaRPr lang="lv-LV" sz="11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1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endParaRPr lang="lv-LV" sz="11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1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endParaRPr lang="lv-LV" sz="11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89747">
                <a:tc>
                  <a:txBody>
                    <a:bodyPr/>
                    <a:lstStyle/>
                    <a:p>
                      <a:pPr algn="l" fontAlgn="ctr"/>
                      <a:r>
                        <a:rPr lang="lv-LV" sz="11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11.</a:t>
                      </a:r>
                      <a:endParaRPr lang="lv-LV" sz="11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lv-LV" sz="11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endParaRPr lang="lv-LV" sz="11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1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endParaRPr lang="lv-LV" sz="11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1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endParaRPr lang="lv-LV" sz="11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1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endParaRPr lang="lv-LV" sz="11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1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endParaRPr lang="lv-LV" sz="11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189747">
                <a:tc>
                  <a:txBody>
                    <a:bodyPr/>
                    <a:lstStyle/>
                    <a:p>
                      <a:pPr algn="l" fontAlgn="ctr"/>
                      <a:r>
                        <a:rPr lang="lv-LV" sz="11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12.</a:t>
                      </a:r>
                      <a:endParaRPr lang="lv-LV" sz="11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lv-LV" sz="11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endParaRPr lang="lv-LV" sz="11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1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endParaRPr lang="lv-LV" sz="11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1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endParaRPr lang="lv-LV" sz="11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1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endParaRPr lang="lv-LV" sz="11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1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endParaRPr lang="lv-LV" sz="11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189747">
                <a:tc>
                  <a:txBody>
                    <a:bodyPr/>
                    <a:lstStyle/>
                    <a:p>
                      <a:pPr algn="l" fontAlgn="ctr"/>
                      <a:r>
                        <a:rPr lang="lv-LV" sz="11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13.</a:t>
                      </a:r>
                      <a:endParaRPr lang="lv-LV" sz="11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lv-LV" sz="11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endParaRPr lang="lv-LV" sz="11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1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endParaRPr lang="lv-LV" sz="11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1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endParaRPr lang="lv-LV" sz="11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1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endParaRPr lang="lv-LV" sz="11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1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endParaRPr lang="lv-LV" sz="11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189747">
                <a:tc>
                  <a:txBody>
                    <a:bodyPr/>
                    <a:lstStyle/>
                    <a:p>
                      <a:pPr algn="l" fontAlgn="ctr"/>
                      <a:r>
                        <a:rPr lang="lv-LV" sz="11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14.</a:t>
                      </a:r>
                      <a:endParaRPr lang="lv-LV" sz="11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lv-LV" sz="11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endParaRPr lang="lv-LV" sz="11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1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endParaRPr lang="lv-LV" sz="11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1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endParaRPr lang="lv-LV" sz="11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1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endParaRPr lang="lv-LV" sz="11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1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endParaRPr lang="lv-LV" sz="11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189747">
                <a:tc>
                  <a:txBody>
                    <a:bodyPr/>
                    <a:lstStyle/>
                    <a:p>
                      <a:pPr algn="l" fontAlgn="ctr"/>
                      <a:r>
                        <a:rPr lang="lv-LV" sz="11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15.</a:t>
                      </a:r>
                      <a:endParaRPr lang="lv-LV" sz="11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lv-LV" sz="11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endParaRPr lang="lv-LV" sz="11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1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endParaRPr lang="lv-LV" sz="11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1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endParaRPr lang="lv-LV" sz="11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1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endParaRPr lang="lv-LV" sz="11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1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endParaRPr lang="lv-LV" sz="11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189747">
                <a:tc>
                  <a:txBody>
                    <a:bodyPr/>
                    <a:lstStyle/>
                    <a:p>
                      <a:pPr algn="l" fontAlgn="ctr"/>
                      <a:r>
                        <a:rPr lang="lv-LV" sz="11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16.</a:t>
                      </a:r>
                      <a:endParaRPr lang="lv-LV" sz="11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lv-LV" sz="11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endParaRPr lang="lv-LV" sz="11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1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endParaRPr lang="lv-LV" sz="11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1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endParaRPr lang="lv-LV" sz="11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1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endParaRPr lang="lv-LV" sz="11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1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endParaRPr lang="lv-LV" sz="11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189747">
                <a:tc>
                  <a:txBody>
                    <a:bodyPr/>
                    <a:lstStyle/>
                    <a:p>
                      <a:pPr algn="l" fontAlgn="ctr"/>
                      <a:r>
                        <a:rPr lang="lv-LV" sz="11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17.</a:t>
                      </a:r>
                      <a:endParaRPr lang="lv-LV" sz="11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lv-LV" sz="11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endParaRPr lang="lv-LV" sz="11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1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endParaRPr lang="lv-LV" sz="11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1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endParaRPr lang="lv-LV" sz="11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1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endParaRPr lang="lv-LV" sz="11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1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endParaRPr lang="lv-LV" sz="11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189747">
                <a:tc>
                  <a:txBody>
                    <a:bodyPr/>
                    <a:lstStyle/>
                    <a:p>
                      <a:pPr algn="l" fontAlgn="ctr"/>
                      <a:r>
                        <a:rPr lang="lv-LV" sz="11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18.</a:t>
                      </a:r>
                      <a:endParaRPr lang="lv-LV" sz="11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lv-LV" sz="11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endParaRPr lang="lv-LV" sz="11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1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endParaRPr lang="lv-LV" sz="11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1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endParaRPr lang="lv-LV" sz="11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1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endParaRPr lang="lv-LV" sz="11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1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endParaRPr lang="lv-LV" sz="11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189747">
                <a:tc>
                  <a:txBody>
                    <a:bodyPr/>
                    <a:lstStyle/>
                    <a:p>
                      <a:pPr algn="l" fontAlgn="ctr"/>
                      <a:r>
                        <a:rPr lang="lv-LV" sz="11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19.</a:t>
                      </a:r>
                      <a:endParaRPr lang="lv-LV" sz="11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lv-LV" sz="11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endParaRPr lang="lv-LV" sz="11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1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endParaRPr lang="lv-LV" sz="11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1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endParaRPr lang="lv-LV" sz="11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1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endParaRPr lang="lv-LV" sz="11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1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endParaRPr lang="lv-LV" sz="11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189747">
                <a:tc>
                  <a:txBody>
                    <a:bodyPr/>
                    <a:lstStyle/>
                    <a:p>
                      <a:pPr algn="l" fontAlgn="ctr"/>
                      <a:r>
                        <a:rPr lang="lv-LV" sz="11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20.</a:t>
                      </a:r>
                      <a:endParaRPr lang="lv-LV" sz="11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lv-LV" sz="11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endParaRPr lang="lv-LV" sz="11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1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endParaRPr lang="lv-LV" sz="11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1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endParaRPr lang="lv-LV" sz="11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1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endParaRPr lang="lv-LV" sz="11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1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endParaRPr lang="lv-LV" sz="11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  <a:tr h="189747">
                <a:tc>
                  <a:txBody>
                    <a:bodyPr/>
                    <a:lstStyle/>
                    <a:p>
                      <a:pPr algn="l" fontAlgn="ctr"/>
                      <a:r>
                        <a:rPr lang="lv-LV" sz="11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  <a:endParaRPr lang="lv-LV" sz="11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lv-LV" sz="1100" b="1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Kopā</a:t>
                      </a:r>
                      <a:endParaRPr lang="lv-LV" sz="1100" b="1" i="0" u="none" strike="noStrike" noProof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1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</a:t>
                      </a:r>
                      <a:endParaRPr lang="lv-LV" sz="11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1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</a:t>
                      </a:r>
                      <a:endParaRPr lang="lv-LV" sz="11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1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</a:t>
                      </a:r>
                      <a:endParaRPr lang="lv-LV" sz="11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1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0.0</a:t>
                      </a:r>
                      <a:endParaRPr lang="lv-LV" sz="1100" b="0" i="0" u="none" strike="noStrike" noProof="0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1"/>
                  </a:ext>
                </a:extLst>
              </a:tr>
            </a:tbl>
          </a:graphicData>
        </a:graphic>
      </p:graphicFrame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lv-LV" dirty="0" smtClean="0"/>
              <a:t>19.04.</a:t>
            </a:r>
            <a:r>
              <a:rPr lang="en-US" dirty="0" smtClean="0"/>
              <a:t>2018</a:t>
            </a:r>
            <a:endParaRPr lang="lv-LV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lv-LV" smtClean="0"/>
              <a:t>Politisko partiju aptauja par fiskālo disciplīnu</a:t>
            </a:r>
            <a:endParaRPr lang="lv-LV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2C14F-654A-48BF-A324-8B07BD5B5F7F}" type="slidenum">
              <a:rPr lang="lv-LV" smtClean="0"/>
              <a:t>16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5775024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fontAlgn="ctr"/>
            <a:r>
              <a:rPr lang="lv-LV" sz="3200" dirty="0" smtClean="0">
                <a:solidFill>
                  <a:srgbClr val="000000"/>
                </a:solidFill>
                <a:latin typeface="Calibri"/>
              </a:rPr>
              <a:t>Iepriekšējo piemēru rezultāti budžeta bilancei un valsts parādam</a:t>
            </a:r>
            <a:endParaRPr lang="lv-LV" sz="3200" dirty="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lv-LV" dirty="0" smtClean="0"/>
              <a:t>Budžeta </a:t>
            </a:r>
            <a:r>
              <a:rPr lang="lv-LV" dirty="0" smtClean="0"/>
              <a:t>bilance pasliktinās</a:t>
            </a:r>
            <a:endParaRPr lang="lv-LV" dirty="0" smtClean="0"/>
          </a:p>
          <a:p>
            <a:pPr marL="0" indent="0">
              <a:buNone/>
            </a:pPr>
            <a:endParaRPr lang="lv-LV" dirty="0"/>
          </a:p>
        </p:txBody>
      </p:sp>
      <p:sp>
        <p:nvSpPr>
          <p:cNvPr id="9" name="Content Placeholder 8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lv-LV" dirty="0" smtClean="0"/>
              <a:t>Valsts parāds </a:t>
            </a:r>
            <a:r>
              <a:rPr lang="lv-LV" dirty="0" smtClean="0"/>
              <a:t>palielinās</a:t>
            </a:r>
            <a:endParaRPr lang="lv-LV" dirty="0" smtClean="0"/>
          </a:p>
          <a:p>
            <a:pPr marL="0" indent="0">
              <a:buNone/>
            </a:pPr>
            <a:endParaRPr lang="lv-LV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lv-LV" dirty="0" smtClean="0"/>
              <a:t>19.04.</a:t>
            </a:r>
            <a:r>
              <a:rPr lang="en-US" dirty="0" smtClean="0"/>
              <a:t>2018</a:t>
            </a:r>
            <a:endParaRPr lang="lv-LV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lv-LV" smtClean="0"/>
              <a:t>Politisko partiju aptauja par fiskālo disciplīnu</a:t>
            </a:r>
            <a:endParaRPr lang="lv-LV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2C14F-654A-48BF-A324-8B07BD5B5F7F}" type="slidenum">
              <a:rPr lang="lv-LV" smtClean="0"/>
              <a:t>17</a:t>
            </a:fld>
            <a:endParaRPr lang="lv-LV"/>
          </a:p>
        </p:txBody>
      </p:sp>
      <p:graphicFrame>
        <p:nvGraphicFramePr>
          <p:cNvPr id="14" name="Chart 1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73559953"/>
              </p:ext>
            </p:extLst>
          </p:nvPr>
        </p:nvGraphicFramePr>
        <p:xfrm>
          <a:off x="2189745" y="2383777"/>
          <a:ext cx="4192393" cy="338908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5" name="Chart 1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24147991"/>
              </p:ext>
            </p:extLst>
          </p:nvPr>
        </p:nvGraphicFramePr>
        <p:xfrm>
          <a:off x="7108616" y="2383777"/>
          <a:ext cx="3836192" cy="34851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1540875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fontAlgn="ctr"/>
            <a:r>
              <a:rPr lang="lv-LV" sz="3200" dirty="0" smtClean="0">
                <a:solidFill>
                  <a:srgbClr val="000000"/>
                </a:solidFill>
                <a:latin typeface="Calibri"/>
              </a:rPr>
              <a:t>Budžeta bilances izmaiņas un valsts parāda izmaiņas</a:t>
            </a:r>
            <a:endParaRPr lang="lv-LV" sz="3200" dirty="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lv-LV" dirty="0" smtClean="0"/>
              <a:t>19.04.</a:t>
            </a:r>
            <a:r>
              <a:rPr lang="en-US" dirty="0" smtClean="0"/>
              <a:t>2018</a:t>
            </a:r>
            <a:endParaRPr lang="lv-LV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lv-LV" smtClean="0"/>
              <a:t>Politisko partiju aptauja par fiskālo disciplīnu</a:t>
            </a:r>
            <a:endParaRPr lang="lv-LV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2C14F-654A-48BF-A324-8B07BD5B5F7F}" type="slidenum">
              <a:rPr lang="lv-LV" smtClean="0"/>
              <a:t>18</a:t>
            </a:fld>
            <a:endParaRPr lang="lv-LV"/>
          </a:p>
        </p:txBody>
      </p:sp>
      <p:graphicFrame>
        <p:nvGraphicFramePr>
          <p:cNvPr id="9" name="Content Placeholder 8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500616363"/>
              </p:ext>
            </p:extLst>
          </p:nvPr>
        </p:nvGraphicFramePr>
        <p:xfrm>
          <a:off x="2189163" y="1825625"/>
          <a:ext cx="4587875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1" name="Content Placeholder 10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645500722"/>
              </p:ext>
            </p:extLst>
          </p:nvPr>
        </p:nvGraphicFramePr>
        <p:xfrm>
          <a:off x="6946900" y="1825625"/>
          <a:ext cx="44069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6822329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lv-LV" sz="3000" dirty="0" smtClean="0"/>
              <a:t>Rezultātu atspoguļošana (piemēri no Nīderlandes)</a:t>
            </a:r>
            <a:endParaRPr lang="en-US" sz="30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lv-LV" dirty="0" smtClean="0"/>
              <a:t>19</a:t>
            </a:r>
            <a:r>
              <a:rPr lang="en-US" dirty="0" smtClean="0"/>
              <a:t>.0</a:t>
            </a:r>
            <a:r>
              <a:rPr lang="lv-LV" dirty="0" smtClean="0"/>
              <a:t>4</a:t>
            </a:r>
            <a:r>
              <a:rPr lang="en-US" dirty="0" smtClean="0"/>
              <a:t>.2018</a:t>
            </a:r>
            <a:endParaRPr lang="lv-LV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lv-LV" smtClean="0"/>
              <a:t>Politisko partiju aptauja par fiskālo disciplīnu</a:t>
            </a:r>
            <a:endParaRPr lang="lv-LV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2C14F-654A-48BF-A324-8B07BD5B5F7F}" type="slidenum">
              <a:rPr lang="lv-LV" smtClean="0"/>
              <a:t>19</a:t>
            </a:fld>
            <a:endParaRPr lang="lv-LV"/>
          </a:p>
        </p:txBody>
      </p:sp>
      <p:pic>
        <p:nvPicPr>
          <p:cNvPr id="9" name="Content Placeholder 8"/>
          <p:cNvPicPr>
            <a:picLocks noGrp="1"/>
          </p:cNvPicPr>
          <p:nvPr>
            <p:ph sz="half" idx="1"/>
          </p:nvPr>
        </p:nvPicPr>
        <p:blipFill>
          <a:blip r:embed="rId3"/>
          <a:stretch>
            <a:fillRect/>
          </a:stretch>
        </p:blipFill>
        <p:spPr>
          <a:xfrm>
            <a:off x="6384173" y="1781945"/>
            <a:ext cx="5430836" cy="3126939"/>
          </a:xfrm>
          <a:prstGeom prst="rect">
            <a:avLst/>
          </a:prstGeom>
        </p:spPr>
      </p:pic>
      <p:pic>
        <p:nvPicPr>
          <p:cNvPr id="12" name="Content Placeholder 11"/>
          <p:cNvPicPr>
            <a:picLocks noGrp="1"/>
          </p:cNvPicPr>
          <p:nvPr>
            <p:ph sz="half" idx="2"/>
          </p:nvPr>
        </p:nvPicPr>
        <p:blipFill>
          <a:blip r:embed="rId4"/>
          <a:stretch>
            <a:fillRect/>
          </a:stretch>
        </p:blipFill>
        <p:spPr>
          <a:xfrm>
            <a:off x="866941" y="1801552"/>
            <a:ext cx="5445627" cy="3163480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858253" y="5101389"/>
            <a:ext cx="1067602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2000" dirty="0" smtClean="0"/>
              <a:t>Pamatdoma: salīdzināt pašreizējās Valdības aplēses ar partiju nodomiem, kā tie atšķiras no pašreizējās fiskālās politikas.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6848269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lv-LV" dirty="0" smtClean="0"/>
              <a:t>Aptaujas mērķis</a:t>
            </a:r>
            <a:endParaRPr lang="lv-LV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lv-LV" dirty="0" smtClean="0"/>
              <a:t>Dokumentēt partiju ieceres, īpaši izceļot tās, kam ir būtiska fiskālā ietekme</a:t>
            </a:r>
            <a:r>
              <a:rPr lang="en-US" dirty="0" smtClean="0"/>
              <a:t>. </a:t>
            </a:r>
            <a:endParaRPr lang="lv-LV" dirty="0" smtClean="0"/>
          </a:p>
          <a:p>
            <a:r>
              <a:rPr lang="lv-LV" dirty="0" smtClean="0"/>
              <a:t>Pirms vēlēšanām dokumentēt partiju solījumus (nevis viedokļus).</a:t>
            </a:r>
          </a:p>
          <a:p>
            <a:r>
              <a:rPr lang="lv-LV" dirty="0" smtClean="0"/>
              <a:t>Uzsvērt tieši tos solījumus un ieceres, kuri ir politiskās prioritātes un iekļūs valdības deklarācijā – partijām uzvarētājām, vai arī būs politiskā</a:t>
            </a:r>
            <a:r>
              <a:rPr lang="en-GB" dirty="0" smtClean="0"/>
              <a:t> </a:t>
            </a:r>
            <a:r>
              <a:rPr lang="lv-LV" dirty="0" smtClean="0"/>
              <a:t>ievirze opozīcijai. 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lv-LV" sz="1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19.04.2018</a:t>
            </a:r>
            <a:endParaRPr kumimoji="0" lang="lv-LV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112C14F-654A-48BF-A324-8B07BD5B5F7F}" type="slidenum">
              <a:rPr kumimoji="0" lang="lv-LV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lv-LV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38337" y="6356350"/>
            <a:ext cx="6432884" cy="365125"/>
          </a:xfrm>
        </p:spPr>
        <p:txBody>
          <a:bodyPr/>
          <a:lstStyle/>
          <a:p>
            <a:pPr lvl="0"/>
            <a:r>
              <a:rPr lang="lv-LV" sz="1200" dirty="0" smtClean="0">
                <a:solidFill>
                  <a:prstClr val="black">
                    <a:tint val="75000"/>
                  </a:prstClr>
                </a:solidFill>
              </a:rPr>
              <a:t>Politisko partiju aptauja par fiskālo disciplīnu</a:t>
            </a:r>
            <a:endParaRPr kumimoji="0" lang="lv-LV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865315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lv-LV" sz="3200" dirty="0" smtClean="0"/>
              <a:t>Turpmākais</a:t>
            </a:r>
            <a:endParaRPr lang="lv-LV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lv-LV" dirty="0" smtClean="0"/>
              <a:t>Aicinām partijas pieteikties uz interviju aptaujas anketas aizpildīšanai, rakstot </a:t>
            </a:r>
            <a:r>
              <a:rPr lang="lv-LV" dirty="0" smtClean="0">
                <a:hlinkClick r:id="rId2"/>
              </a:rPr>
              <a:t>info@fdp.gov.lv</a:t>
            </a:r>
            <a:r>
              <a:rPr lang="lv-LV" dirty="0" smtClean="0"/>
              <a:t> vai zvanot 67083650.</a:t>
            </a:r>
          </a:p>
          <a:p>
            <a:r>
              <a:rPr lang="lv-LV" dirty="0" smtClean="0"/>
              <a:t>Lūdzam to darīt līdz 31.maijam.</a:t>
            </a:r>
          </a:p>
          <a:p>
            <a:r>
              <a:rPr lang="lv-LV" dirty="0" smtClean="0"/>
              <a:t>Līdzīgi kā šis seminārs, arī visas intervijas tiks ierakstītas, taču ar katru partiju pirms intervijas tiks parakstīta piekrišanas veidlapa. Pieejama šeit: </a:t>
            </a:r>
            <a:r>
              <a:rPr lang="lv-LV" dirty="0">
                <a:hlinkClick r:id="rId3"/>
              </a:rPr>
              <a:t>http://</a:t>
            </a:r>
            <a:r>
              <a:rPr lang="lv-LV" dirty="0" smtClean="0">
                <a:hlinkClick r:id="rId3"/>
              </a:rPr>
              <a:t>fdp.gov.lv/files/uploaded/piekrisanas_veidlapa.docx</a:t>
            </a:r>
            <a:r>
              <a:rPr lang="lv-LV" dirty="0" smtClean="0"/>
              <a:t> </a:t>
            </a:r>
            <a:endParaRPr lang="lv-LV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lv-LV" dirty="0" smtClean="0"/>
              <a:t>19.04</a:t>
            </a:r>
            <a:r>
              <a:rPr lang="en-US" dirty="0" smtClean="0"/>
              <a:t>.2018</a:t>
            </a:r>
            <a:endParaRPr lang="lv-LV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lv-LV" smtClean="0"/>
              <a:t>Politisko partiju aptauja par fiskālo disciplīnu</a:t>
            </a:r>
            <a:endParaRPr lang="lv-LV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2C14F-654A-48BF-A324-8B07BD5B5F7F}" type="slidenum">
              <a:rPr lang="lv-LV" smtClean="0"/>
              <a:t>20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50372877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ctrTitle"/>
          </p:nvPr>
        </p:nvSpPr>
        <p:spPr>
          <a:xfrm>
            <a:off x="1524000" y="2195474"/>
            <a:ext cx="9144000" cy="1360321"/>
          </a:xfrm>
        </p:spPr>
        <p:txBody>
          <a:bodyPr>
            <a:noAutofit/>
          </a:bodyPr>
          <a:lstStyle/>
          <a:p>
            <a:r>
              <a:rPr lang="lv-LV" sz="3000" dirty="0" smtClean="0"/>
              <a:t>Paldies par uzmanību, jautājumiem un ierosinājumiem!</a:t>
            </a:r>
            <a:endParaRPr lang="lv-LV" sz="3000" dirty="0"/>
          </a:p>
        </p:txBody>
      </p:sp>
      <p:sp>
        <p:nvSpPr>
          <p:cNvPr id="4" name="Datuma vietturi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lv-LV" dirty="0" smtClean="0"/>
              <a:t>17</a:t>
            </a:r>
            <a:r>
              <a:rPr lang="en-US" dirty="0" smtClean="0"/>
              <a:t>.0</a:t>
            </a:r>
            <a:r>
              <a:rPr lang="lv-LV" dirty="0" smtClean="0"/>
              <a:t>4</a:t>
            </a:r>
            <a:r>
              <a:rPr lang="en-US" dirty="0" smtClean="0"/>
              <a:t>.2018</a:t>
            </a:r>
            <a:endParaRPr lang="lv-LV" dirty="0"/>
          </a:p>
        </p:txBody>
      </p:sp>
      <p:sp>
        <p:nvSpPr>
          <p:cNvPr id="5" name="Subtitle 2"/>
          <p:cNvSpPr txBox="1">
            <a:spLocks/>
          </p:cNvSpPr>
          <p:nvPr/>
        </p:nvSpPr>
        <p:spPr>
          <a:xfrm>
            <a:off x="5015528" y="4182930"/>
            <a:ext cx="6559485" cy="2031476"/>
          </a:xfrm>
          <a:prstGeom prst="rect">
            <a:avLst/>
          </a:prstGeom>
        </p:spPr>
        <p:txBody>
          <a:bodyPr vert="horz" lIns="91440" tIns="45720" rIns="91440" bIns="45720" rtlCol="0">
            <a:normAutofit fontScale="55000" lnSpcReduction="2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r">
              <a:defRPr/>
            </a:pPr>
            <a:r>
              <a:rPr lang="lv-LV" dirty="0"/>
              <a:t>Fiskālās disciplīnas padome</a:t>
            </a:r>
            <a:br>
              <a:rPr lang="lv-LV" dirty="0"/>
            </a:br>
            <a:r>
              <a:rPr lang="lv-LV" dirty="0"/>
              <a:t>Smilšu ielā 1-512  Rīgā  LV-1919</a:t>
            </a:r>
            <a:br>
              <a:rPr lang="lv-LV" dirty="0"/>
            </a:br>
            <a:r>
              <a:rPr lang="lv-LV" dirty="0"/>
              <a:t>Tālr.: +371 6708 3650</a:t>
            </a:r>
            <a:br>
              <a:rPr lang="lv-LV" dirty="0"/>
            </a:br>
            <a:r>
              <a:rPr lang="lv-LV" dirty="0"/>
              <a:t>E-pasts: info@fdp.gov.lv</a:t>
            </a:r>
            <a:br>
              <a:rPr lang="lv-LV" dirty="0"/>
            </a:br>
            <a:r>
              <a:rPr lang="lv-LV" dirty="0"/>
              <a:t>Mājaslapa: http://fdp.gov.lv </a:t>
            </a:r>
            <a:br>
              <a:rPr lang="lv-LV" dirty="0"/>
            </a:br>
            <a:r>
              <a:rPr lang="lv-LV" dirty="0"/>
              <a:t>Twitter: @Fiskalapadome</a:t>
            </a:r>
            <a:br>
              <a:rPr lang="lv-LV" dirty="0"/>
            </a:br>
            <a:r>
              <a:rPr lang="lv-LV" dirty="0"/>
              <a:t>Facebook: fiskalapadome</a:t>
            </a:r>
            <a:br>
              <a:rPr lang="lv-LV" dirty="0"/>
            </a:br>
            <a:endParaRPr kumimoji="0" lang="lv-LV" sz="3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094161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 smtClean="0"/>
              <a:t>Aptaujas izlase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lv-LV" dirty="0" smtClean="0"/>
              <a:t>Var izradīties apgrūtinoši apsekot visas partijas un apvienības, kuras kandidē Saeimas vēlēšanās, tomēr nevajadzētu pieļaut kļūdas un neiekļaut aptaujā partijas vai apvienības, kuras vēlāk tiek ievēlētas.</a:t>
            </a:r>
          </a:p>
          <a:p>
            <a:r>
              <a:rPr lang="lv-LV" dirty="0" smtClean="0"/>
              <a:t>Pašlaik Padome atbalstīja robežvērtību – vismaz 3% potenciālo vēlētāju atbalsta sabiedriskās domas aptaujās, uzsākot aptauju par fiskālās disciplīnas jautājumiem.</a:t>
            </a:r>
          </a:p>
          <a:p>
            <a:r>
              <a:rPr lang="lv-LV" dirty="0" smtClean="0"/>
              <a:t>Ar šodienas semināru un vēlāk arī tam sekojošu video ierakstu mēģinām aptvert pēc iespējas vairāk partiju.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lv-LV" dirty="0" smtClean="0"/>
              <a:t>19</a:t>
            </a:r>
            <a:r>
              <a:rPr lang="en-US" dirty="0" smtClean="0"/>
              <a:t>.0</a:t>
            </a:r>
            <a:r>
              <a:rPr lang="lv-LV" dirty="0" smtClean="0"/>
              <a:t>4</a:t>
            </a:r>
            <a:r>
              <a:rPr lang="en-US" dirty="0" smtClean="0"/>
              <a:t>.2018</a:t>
            </a:r>
            <a:endParaRPr lang="lv-LV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lv-LV" smtClean="0"/>
              <a:t>Politisko partiju aptauja par fiskālo disciplīnu</a:t>
            </a:r>
            <a:endParaRPr lang="lv-LV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2C14F-654A-48BF-A324-8B07BD5B5F7F}" type="slidenum">
              <a:rPr lang="lv-LV" smtClean="0"/>
              <a:t>3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748584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 smtClean="0"/>
              <a:t>Aptaujas process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lv-LV" dirty="0" smtClean="0"/>
              <a:t>Aptaujas veikšanai padome lūgtu tikšanos ar politiskās partijas pārstāvjiem, lai izskaidrotu aptaujas mērķus, jautājumus un ievāktu sākotnējās atbildes.</a:t>
            </a:r>
          </a:p>
          <a:p>
            <a:r>
              <a:rPr lang="lv-LV" dirty="0" smtClean="0"/>
              <a:t>Pēc tam politiskās partijas varētu turpināt precizēt atbildes uz jautājumiem un savu vērtējumu līdz pat brīdim, kad CVK tiek iesniegti vēlēšanu saraksti un partiju programmas.</a:t>
            </a:r>
          </a:p>
          <a:p>
            <a:r>
              <a:rPr lang="lv-LV" dirty="0" smtClean="0"/>
              <a:t>Padome gatavotu kopsavilkumu, pēc iespējas izvairoties no atbilžu vērtējuma – tas varētu būt politikas vērtētāju un žurnālistu rokās.</a:t>
            </a:r>
          </a:p>
          <a:p>
            <a:r>
              <a:rPr lang="lv-LV" dirty="0" smtClean="0"/>
              <a:t>Visi materiāli pieejami </a:t>
            </a:r>
            <a:r>
              <a:rPr lang="lv-LV" i="1" dirty="0">
                <a:hlinkClick r:id="rId2"/>
              </a:rPr>
              <a:t>http://</a:t>
            </a:r>
            <a:r>
              <a:rPr lang="lv-LV" i="1" dirty="0" smtClean="0">
                <a:hlinkClick r:id="rId2"/>
              </a:rPr>
              <a:t>fdp.gov.lv/politisko-partiju-aptauja-par-fiskalas-disciplinas-jautajumiem</a:t>
            </a:r>
            <a:r>
              <a:rPr lang="lv-LV" i="1" dirty="0" smtClean="0"/>
              <a:t> 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lv-LV" dirty="0" smtClean="0"/>
              <a:t>19.04.2018</a:t>
            </a:r>
            <a:endParaRPr lang="lv-LV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lv-LV" dirty="0" smtClean="0"/>
              <a:t>Politisko partiju aptauja par fiskālo disciplīnu</a:t>
            </a:r>
            <a:endParaRPr lang="lv-LV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2C14F-654A-48BF-A324-8B07BD5B5F7F}" type="slidenum">
              <a:rPr lang="lv-LV" smtClean="0"/>
              <a:t>4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0669625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 smtClean="0"/>
              <a:t>Stratēģija sadarbības nodrošināšanai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lv-LV" dirty="0" smtClean="0"/>
              <a:t>Paplašināt pieejamo informāciju par fiskālo disciplīnu un ieinteresēt sadarbībā ar Fiskālās discīplīnas padomi.</a:t>
            </a:r>
          </a:p>
          <a:p>
            <a:r>
              <a:rPr lang="lv-LV" dirty="0" smtClean="0"/>
              <a:t>Iedrošināt vērtēt iespējamo fiskālo ietekmi, jo vērtējuma trūkums nozīmē nepietiekamu analīzi.</a:t>
            </a:r>
          </a:p>
          <a:p>
            <a:r>
              <a:rPr lang="lv-LV" dirty="0" smtClean="0"/>
              <a:t>Uzsvērt salīdzinājumu ar citām politiskajām partijām, lai nošķirtu politikas priekšlikumus.</a:t>
            </a:r>
          </a:p>
          <a:p>
            <a:r>
              <a:rPr lang="lv-LV" dirty="0" smtClean="0"/>
              <a:t>Pievienot kopējo politikas salīdzinājumu.</a:t>
            </a:r>
          </a:p>
          <a:p>
            <a:endParaRPr lang="lv-LV" dirty="0" smtClean="0"/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lv-LV" dirty="0" smtClean="0"/>
              <a:t>19.04.2018</a:t>
            </a:r>
            <a:endParaRPr lang="lv-LV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lv-LV" smtClean="0"/>
              <a:t>Politisko partiju aptauja par fiskālo disciplīnu</a:t>
            </a:r>
            <a:endParaRPr lang="lv-LV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2C14F-654A-48BF-A324-8B07BD5B5F7F}" type="slidenum">
              <a:rPr lang="lv-LV" smtClean="0"/>
              <a:t>5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459951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 smtClean="0"/>
              <a:t>Dažādas partiju pieejas fiskālajai disciplīnai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lv-LV" dirty="0" smtClean="0"/>
              <a:t>Koalīcijas partijām, kuras veido valdību, ir svarīgi saprast fiskālo ietvaru un tā lomu un ierobežojumus politikas veidošanā.</a:t>
            </a:r>
          </a:p>
          <a:p>
            <a:r>
              <a:rPr lang="lv-LV" dirty="0" smtClean="0"/>
              <a:t>Opozīcijas partijām, ja tās grib nonākt valdībā, jābūt interesei par fiskālo stabilitāti, lai ierobežojumi nenoslogotu politikas elastību.</a:t>
            </a:r>
          </a:p>
          <a:p>
            <a:r>
              <a:rPr lang="lv-LV" dirty="0" smtClean="0"/>
              <a:t>Populisma draudi ar būtisku fiskālo ietekmi var vairāk pastiprināties to partiju vidū, kas necer uzņemties reālu politisko atbildību. 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lv-LV" dirty="0" smtClean="0"/>
              <a:t>19</a:t>
            </a:r>
            <a:r>
              <a:rPr lang="en-US" dirty="0" smtClean="0"/>
              <a:t>.0</a:t>
            </a:r>
            <a:r>
              <a:rPr lang="lv-LV" dirty="0" smtClean="0"/>
              <a:t>4</a:t>
            </a:r>
            <a:r>
              <a:rPr lang="en-US" dirty="0" smtClean="0"/>
              <a:t>.2018</a:t>
            </a:r>
            <a:endParaRPr lang="lv-LV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lv-LV" smtClean="0"/>
              <a:t>Politisko partiju aptauja par fiskālo disciplīnu</a:t>
            </a:r>
            <a:endParaRPr lang="lv-LV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2C14F-654A-48BF-A324-8B07BD5B5F7F}" type="slidenum">
              <a:rPr lang="lv-LV" smtClean="0"/>
              <a:t>6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8430096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 smtClean="0"/>
              <a:t>Aptaujas process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lv-LV" dirty="0" smtClean="0"/>
              <a:t>Padome sāktu ar individuālām prezentācijām/intervijām ar politisko partiju deleģētiem pārstāvjiem. </a:t>
            </a:r>
          </a:p>
          <a:p>
            <a:r>
              <a:rPr lang="lv-LV" dirty="0" smtClean="0"/>
              <a:t>Sākotnējās atbildes un varianti varētu tikt precizēti tālākā darbā formulējot un precizējot partiju programmas.</a:t>
            </a:r>
          </a:p>
          <a:p>
            <a:r>
              <a:rPr lang="lv-LV" dirty="0" smtClean="0"/>
              <a:t>Galīgā Padomes publikācija ietvers to atbilžu versiju, kura pēdējā iesniegta pirms noteiktā datuma, kad Padome uzsāks galīgo publikācijas sagatavošanu.</a:t>
            </a:r>
          </a:p>
          <a:p>
            <a:r>
              <a:rPr lang="lv-LV" dirty="0" smtClean="0"/>
              <a:t>Padome savā publikācijā minēs arī tās partijas, kuras nolems nepiedalīties aptaujā.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lv-LV" dirty="0" smtClean="0"/>
              <a:t>19</a:t>
            </a:r>
            <a:r>
              <a:rPr lang="en-US" dirty="0" smtClean="0"/>
              <a:t>.0</a:t>
            </a:r>
            <a:r>
              <a:rPr lang="lv-LV" dirty="0" smtClean="0"/>
              <a:t>4</a:t>
            </a:r>
            <a:r>
              <a:rPr lang="en-US" dirty="0" smtClean="0"/>
              <a:t>.2018</a:t>
            </a:r>
            <a:endParaRPr lang="lv-LV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lv-LV" smtClean="0"/>
              <a:t>Politisko partiju aptauja par fiskālo disciplīnu</a:t>
            </a:r>
            <a:endParaRPr lang="lv-LV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2C14F-654A-48BF-A324-8B07BD5B5F7F}" type="slidenum">
              <a:rPr lang="lv-LV" smtClean="0"/>
              <a:t>7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95127184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 smtClean="0"/>
              <a:t>Laika grafiks</a:t>
            </a:r>
            <a:endParaRPr lang="lv-LV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lv-LV" dirty="0" smtClean="0"/>
              <a:t>19</a:t>
            </a:r>
            <a:r>
              <a:rPr lang="en-US" dirty="0" smtClean="0"/>
              <a:t>.0</a:t>
            </a:r>
            <a:r>
              <a:rPr lang="lv-LV" dirty="0" smtClean="0"/>
              <a:t>4</a:t>
            </a:r>
            <a:r>
              <a:rPr lang="en-US" dirty="0" smtClean="0"/>
              <a:t>.2018</a:t>
            </a:r>
            <a:endParaRPr lang="lv-LV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2C14F-654A-48BF-A324-8B07BD5B5F7F}" type="slidenum">
              <a:rPr lang="lv-LV" smtClean="0"/>
              <a:t>8</a:t>
            </a:fld>
            <a:endParaRPr lang="lv-LV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38337" y="6356350"/>
            <a:ext cx="6432884" cy="365125"/>
          </a:xfrm>
        </p:spPr>
        <p:txBody>
          <a:bodyPr/>
          <a:lstStyle/>
          <a:p>
            <a:r>
              <a:rPr lang="lv-LV" smtClean="0"/>
              <a:t>Politisko partiju aptauja par fiskālo disciplīnu</a:t>
            </a:r>
            <a:endParaRPr lang="lv-LV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71368724"/>
              </p:ext>
            </p:extLst>
          </p:nvPr>
        </p:nvGraphicFramePr>
        <p:xfrm>
          <a:off x="465830" y="1604963"/>
          <a:ext cx="11171203" cy="46836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8609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621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2110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9170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50895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0033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9170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465826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508959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457200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560716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</a:tblGrid>
              <a:tr h="520410">
                <a:tc>
                  <a:txBody>
                    <a:bodyPr/>
                    <a:lstStyle/>
                    <a:p>
                      <a:pPr algn="ctr"/>
                      <a:r>
                        <a:rPr lang="lv-LV" dirty="0" smtClean="0"/>
                        <a:t>Nr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200" dirty="0" smtClean="0"/>
                        <a:t>Pirms FEB</a:t>
                      </a:r>
                      <a:endParaRPr 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200" dirty="0" smtClean="0"/>
                        <a:t>FEB</a:t>
                      </a:r>
                      <a:endParaRPr 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200" dirty="0" smtClean="0"/>
                        <a:t>MAR</a:t>
                      </a:r>
                      <a:endParaRPr 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200" dirty="0" smtClean="0"/>
                        <a:t>APR</a:t>
                      </a:r>
                      <a:endParaRPr 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200" dirty="0" smtClean="0"/>
                        <a:t>MAI</a:t>
                      </a:r>
                      <a:endParaRPr 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200" dirty="0" smtClean="0"/>
                        <a:t>JUN</a:t>
                      </a:r>
                      <a:endParaRPr 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200" dirty="0" smtClean="0"/>
                        <a:t>JUL</a:t>
                      </a:r>
                      <a:endParaRPr 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200" dirty="0" smtClean="0"/>
                        <a:t>AUG</a:t>
                      </a:r>
                      <a:endParaRPr 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200" dirty="0" smtClean="0"/>
                        <a:t>SEP</a:t>
                      </a:r>
                      <a:endParaRPr 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lv-LV" sz="1200" dirty="0" smtClean="0"/>
                        <a:t>OCT</a:t>
                      </a:r>
                      <a:endParaRPr lang="en-US" sz="12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20410">
                <a:tc>
                  <a:txBody>
                    <a:bodyPr/>
                    <a:lstStyle/>
                    <a:p>
                      <a:r>
                        <a:rPr lang="lv-LV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dirty="0" smtClean="0"/>
                        <a:t>Iekšējās diskusijas Padomē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endParaRPr lang="en-US" sz="12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20410">
                <a:tc>
                  <a:txBody>
                    <a:bodyPr/>
                    <a:lstStyle/>
                    <a:p>
                      <a:r>
                        <a:rPr lang="lv-LV" dirty="0" smtClean="0"/>
                        <a:t>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dirty="0" smtClean="0"/>
                        <a:t>Priekšlikuma publikācija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20410">
                <a:tc>
                  <a:txBody>
                    <a:bodyPr/>
                    <a:lstStyle/>
                    <a:p>
                      <a:r>
                        <a:rPr lang="lv-LV" dirty="0" smtClean="0"/>
                        <a:t>3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dirty="0" smtClean="0"/>
                        <a:t>Pilotprojekts ar EA2010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20410">
                <a:tc>
                  <a:txBody>
                    <a:bodyPr/>
                    <a:lstStyle/>
                    <a:p>
                      <a:r>
                        <a:rPr lang="lv-LV" dirty="0" smtClean="0"/>
                        <a:t>4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dirty="0" smtClean="0"/>
                        <a:t>Anketas precizēšana un publicēšana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20410">
                <a:tc>
                  <a:txBody>
                    <a:bodyPr/>
                    <a:lstStyle/>
                    <a:p>
                      <a:r>
                        <a:rPr lang="lv-LV" dirty="0" smtClean="0"/>
                        <a:t>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dirty="0" smtClean="0"/>
                        <a:t>E-pasti politiskajām</a:t>
                      </a:r>
                      <a:r>
                        <a:rPr lang="lv-LV" baseline="0" dirty="0" smtClean="0"/>
                        <a:t> partijām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20410">
                <a:tc>
                  <a:txBody>
                    <a:bodyPr/>
                    <a:lstStyle/>
                    <a:p>
                      <a:r>
                        <a:rPr lang="lv-LV" dirty="0" smtClean="0"/>
                        <a:t>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dirty="0" smtClean="0"/>
                        <a:t>Intervijas ar politiskajām partijām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20410">
                <a:tc>
                  <a:txBody>
                    <a:bodyPr/>
                    <a:lstStyle/>
                    <a:p>
                      <a:r>
                        <a:rPr lang="lv-LV" dirty="0" smtClean="0"/>
                        <a:t>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dirty="0" smtClean="0"/>
                        <a:t>Apkopojums, precizējumi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20410">
                <a:tc>
                  <a:txBody>
                    <a:bodyPr/>
                    <a:lstStyle/>
                    <a:p>
                      <a:r>
                        <a:rPr lang="lv-LV" dirty="0" smtClean="0"/>
                        <a:t>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lv-LV" dirty="0" smtClean="0"/>
                        <a:t>Galīgā publikācija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00130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 smtClean="0"/>
              <a:t>Aptaujas jautājumi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lv-LV" dirty="0" smtClean="0"/>
              <a:t>Prioritārie jaunie izdevumu pasākumi (strukturālās reformas)</a:t>
            </a:r>
          </a:p>
          <a:p>
            <a:r>
              <a:rPr lang="lv-LV" dirty="0" smtClean="0"/>
              <a:t>Jauni ieņēmumu pasākumi</a:t>
            </a:r>
          </a:p>
          <a:p>
            <a:r>
              <a:rPr lang="lv-LV" dirty="0" smtClean="0"/>
              <a:t>Rezerves valsts budžetā</a:t>
            </a:r>
          </a:p>
          <a:p>
            <a:r>
              <a:rPr lang="lv-LV" dirty="0" smtClean="0"/>
              <a:t>Riski valsts finansēm</a:t>
            </a:r>
          </a:p>
          <a:p>
            <a:endParaRPr lang="lv-LV" dirty="0" smtClean="0"/>
          </a:p>
          <a:p>
            <a:pPr marL="0" indent="0">
              <a:buNone/>
            </a:pPr>
            <a:r>
              <a:rPr lang="lv-LV" dirty="0" smtClean="0"/>
              <a:t>Balstoties uz šiem četriem jautājumiem MS Excelī automātiski izrēķināsies </a:t>
            </a:r>
            <a:r>
              <a:rPr lang="lv-LV" u="sng" dirty="0" smtClean="0"/>
              <a:t>izmaiņas nākamajiem četriem 13. Saeimas  perioda gadiem</a:t>
            </a:r>
            <a:r>
              <a:rPr lang="lv-LV" dirty="0" smtClean="0"/>
              <a:t>:</a:t>
            </a:r>
            <a:endParaRPr lang="lv-LV" dirty="0"/>
          </a:p>
          <a:p>
            <a:r>
              <a:rPr lang="lv-LV" dirty="0" smtClean="0"/>
              <a:t>Ieņēmumos un izdevumus</a:t>
            </a:r>
          </a:p>
          <a:p>
            <a:r>
              <a:rPr lang="lv-LV" dirty="0" smtClean="0"/>
              <a:t>Budžeta bilancē</a:t>
            </a:r>
          </a:p>
          <a:p>
            <a:r>
              <a:rPr lang="lv-LV" dirty="0" smtClean="0"/>
              <a:t>Valsts parāda apmērā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lv-LV" dirty="0" smtClean="0"/>
              <a:t>19</a:t>
            </a:r>
            <a:r>
              <a:rPr lang="en-US" dirty="0" smtClean="0"/>
              <a:t>.0</a:t>
            </a:r>
            <a:r>
              <a:rPr lang="lv-LV" dirty="0" smtClean="0"/>
              <a:t>4</a:t>
            </a:r>
            <a:r>
              <a:rPr lang="en-US" dirty="0" smtClean="0"/>
              <a:t>.2018</a:t>
            </a:r>
            <a:endParaRPr lang="lv-LV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lv-LV" smtClean="0"/>
              <a:t>Politisko partiju aptauja par fiskālo disciplīnu</a:t>
            </a:r>
            <a:endParaRPr lang="lv-LV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2C14F-654A-48BF-A324-8B07BD5B5F7F}" type="slidenum">
              <a:rPr lang="lv-LV" smtClean="0"/>
              <a:t>9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6628630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7_Office dizain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dizain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dizain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18cde31a-aed2-49ce-b570-e812b29b6342">
      <UserInfo>
        <DisplayName>Dace Kalsone</DisplayName>
        <AccountId>11</AccountId>
        <AccountType/>
      </UserInfo>
      <UserInfo>
        <DisplayName>Emils Kilis</DisplayName>
        <AccountId>23</AccountId>
        <AccountType/>
      </UserInfo>
      <UserInfo>
        <DisplayName>Jānis Platais</DisplayName>
        <AccountId>12</AccountId>
        <AccountType/>
      </UserInfo>
    </SharedWithUsers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s" ma:contentTypeID="0x010100F58CCBB6005E9C4F91FE64D77491D1CF" ma:contentTypeVersion="7" ma:contentTypeDescription="Izveidot jaunu dokumentu." ma:contentTypeScope="" ma:versionID="5e512ce049bad84bd051459d684809da">
  <xsd:schema xmlns:xsd="http://www.w3.org/2001/XMLSchema" xmlns:xs="http://www.w3.org/2001/XMLSchema" xmlns:p="http://schemas.microsoft.com/office/2006/metadata/properties" xmlns:ns2="9c5f4703-e5b5-4a71-bd00-8c265978af61" xmlns:ns3="18cde31a-aed2-49ce-b570-e812b29b6342" targetNamespace="http://schemas.microsoft.com/office/2006/metadata/properties" ma:root="true" ma:fieldsID="fdd91807b70de961407cdf1faa21e3a0" ns2:_="" ns3:_="">
    <xsd:import namespace="9c5f4703-e5b5-4a71-bd00-8c265978af61"/>
    <xsd:import namespace="18cde31a-aed2-49ce-b570-e812b29b634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OCR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c5f4703-e5b5-4a71-bd00-8c265978af6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MediaServiceAutoTags" ma:internalName="MediaServiceAutoTags" ma:readOnly="true">
      <xsd:simpleType>
        <xsd:restriction base="dms:Text"/>
      </xsd:simpleType>
    </xsd:element>
    <xsd:element name="MediaServiceOCR" ma:index="13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8cde31a-aed2-49ce-b570-e812b29b6342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Koplietots ar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Koplietots ar: detalizēti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atura tips"/>
        <xsd:element ref="dc:title" minOccurs="0" maxOccurs="1" ma:index="4" ma:displayName="Virsrakst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C72C8CC1-AEF4-424E-BF75-336EA2EFAB17}">
  <ds:schemaRefs>
    <ds:schemaRef ds:uri="9c5f4703-e5b5-4a71-bd00-8c265978af61"/>
    <ds:schemaRef ds:uri="http://schemas.openxmlformats.org/package/2006/metadata/core-properties"/>
    <ds:schemaRef ds:uri="http://schemas.microsoft.com/office/2006/metadata/properties"/>
    <ds:schemaRef ds:uri="http://purl.org/dc/elements/1.1/"/>
    <ds:schemaRef ds:uri="http://schemas.microsoft.com/office/infopath/2007/PartnerControls"/>
    <ds:schemaRef ds:uri="http://www.w3.org/XML/1998/namespace"/>
    <ds:schemaRef ds:uri="http://schemas.microsoft.com/office/2006/documentManagement/types"/>
    <ds:schemaRef ds:uri="http://purl.org/dc/dcmitype/"/>
    <ds:schemaRef ds:uri="18cde31a-aed2-49ce-b570-e812b29b6342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6B1E2ECF-E046-47D2-AAAC-025B4489C76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c5f4703-e5b5-4a71-bd00-8c265978af61"/>
    <ds:schemaRef ds:uri="18cde31a-aed2-49ce-b570-e812b29b634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3032299E-B1F3-4420-96E2-630224179A8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6002</TotalTime>
  <Words>1537</Words>
  <Application>Microsoft Office PowerPoint</Application>
  <PresentationFormat>Widescreen</PresentationFormat>
  <Paragraphs>923</Paragraphs>
  <Slides>21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5" baseType="lpstr">
      <vt:lpstr>Arial</vt:lpstr>
      <vt:lpstr>Calibri</vt:lpstr>
      <vt:lpstr>Calibri Light</vt:lpstr>
      <vt:lpstr>7_Office dizains</vt:lpstr>
      <vt:lpstr>Politisko partiju aptauja par fiskālo disciplīnu</vt:lpstr>
      <vt:lpstr>Aptaujas mērķis</vt:lpstr>
      <vt:lpstr>Aptaujas izlase</vt:lpstr>
      <vt:lpstr>Aptaujas process</vt:lpstr>
      <vt:lpstr>Stratēģija sadarbības nodrošināšanai</vt:lpstr>
      <vt:lpstr>Dažādas partiju pieejas fiskālajai disciplīnai </vt:lpstr>
      <vt:lpstr>Aptaujas process</vt:lpstr>
      <vt:lpstr>Laika grafiks</vt:lpstr>
      <vt:lpstr>Aptaujas jautājumi</vt:lpstr>
      <vt:lpstr>Lūdzam uzskaitīt svarīgākos jaunos budžeta izdevumu pasākumus. Ja tiek iecerētas strukturālās reformas, kas rada budžeta izdevumu samazinājumu, lūdzam tās norādīt ar mīnusa zīmi (milj. eiro). </vt:lpstr>
      <vt:lpstr>Lūdzam uzskaitīt svarīgākos jaunos budžeta izdevumu pasākumus. Ja tiek iecerētas strukturālās reformas, kas rada budžeta izdevumu samazinājumu, lūdzam tās norādīt ar mīnusa zīmi (milj. eiro). Piemēri.</vt:lpstr>
      <vt:lpstr>Lūdzam uzskaitīt svarīgākos jaunos budžeta ieņēmumu pasākumus. Ja tiek iecerētas nodokļu atlaides vai citi budžeta ieņēmumu samazinājumi, lūdzam tos norādīt ar mīnusa zīmi (milj. eiro). </vt:lpstr>
      <vt:lpstr>Lūdzam uzskaitīt svarīgākos jaunos budžeta ieņēmumu pasākumus. Ja tiek iecerētas nodokļu atlaides vai citi budžeta ieņēmumu samazinājumi, lūdzam tos norādīt ar mīnusa zīmi (milj. eiro). Piemēri.</vt:lpstr>
      <vt:lpstr>Cik liela, Jūsuprāt, ir nozīme rezervju veidošanai valsts budžetā - rezerves neparedzētiem gadījumiem, apropriāciju rezerves strukturālo reformu veikšanai, fiskālā nodrošinājuma rezervei, lai kompensētu fiskālos riskus, milj. eiro?</vt:lpstr>
      <vt:lpstr>Cik liela, Jūsuprāt, ir nozīme rezervju veidošanai valsts budžetā - rezerves neparedzētiem gadījumiem, apropriāciju rezerves strukturālo reformu veikšanai, fiskālā nodrošinājuma rezervei, lai kompensētu fiskālos riskus, milj. eiro? Piemēri.</vt:lpstr>
      <vt:lpstr>Kādi, Jūsuprāt, ir galvenie draudi Latvijas publisko finanšu ilgtspējai un stabilai valsts ekonomikas attīstībai? Lūdzam uzskaitīt konkrētus riskus un to aptuvenu fiskālo ietekmi milj. eiro?</vt:lpstr>
      <vt:lpstr>Iepriekšējo piemēru rezultāti budžeta bilancei un valsts parādam</vt:lpstr>
      <vt:lpstr>Budžeta bilances izmaiņas un valsts parāda izmaiņas</vt:lpstr>
      <vt:lpstr>Rezultātu atspoguļošana (piemēri no Nīderlandes)</vt:lpstr>
      <vt:lpstr>Turpmākais</vt:lpstr>
      <vt:lpstr>Paldies par uzmanību, jautājumiem un ierosinājumiem!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prezentācija</dc:title>
  <dc:creator>Ivo Simsons</dc:creator>
  <cp:lastModifiedBy>Dace Kalsone</cp:lastModifiedBy>
  <cp:revision>358</cp:revision>
  <cp:lastPrinted>2018-04-19T06:42:31Z</cp:lastPrinted>
  <dcterms:created xsi:type="dcterms:W3CDTF">2016-08-11T12:43:48Z</dcterms:created>
  <dcterms:modified xsi:type="dcterms:W3CDTF">2018-04-19T07:11:19Z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0x010100F58CCBB6005E9C4F91FE64D77491D1CF</vt:lpwstr>
  </property>
</Properties>
</file>