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95" r:id="rId4"/>
  </p:sldMasterIdLst>
  <p:notesMasterIdLst>
    <p:notesMasterId r:id="rId20"/>
  </p:notesMasterIdLst>
  <p:handoutMasterIdLst>
    <p:handoutMasterId r:id="rId21"/>
  </p:handoutMasterIdLst>
  <p:sldIdLst>
    <p:sldId id="256" r:id="rId5"/>
    <p:sldId id="320" r:id="rId6"/>
    <p:sldId id="321" r:id="rId7"/>
    <p:sldId id="322" r:id="rId8"/>
    <p:sldId id="337" r:id="rId9"/>
    <p:sldId id="336" r:id="rId10"/>
    <p:sldId id="329" r:id="rId11"/>
    <p:sldId id="330" r:id="rId12"/>
    <p:sldId id="333" r:id="rId13"/>
    <p:sldId id="327" r:id="rId14"/>
    <p:sldId id="338" r:id="rId15"/>
    <p:sldId id="334" r:id="rId16"/>
    <p:sldId id="335" r:id="rId17"/>
    <p:sldId id="331" r:id="rId18"/>
    <p:sldId id="289" r:id="rId19"/>
  </p:sldIdLst>
  <p:sldSz cx="12192000" cy="6858000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īna" initials="E" lastIdx="1" clrIdx="0">
    <p:extLst/>
  </p:cmAuthor>
  <p:cmAuthor id="2" name="Janis" initials="JP" lastIdx="2" clrIdx="1">
    <p:extLst/>
  </p:cmAuthor>
  <p:cmAuthor id="3" name="Emils" initials="E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78021" autoAdjust="0"/>
  </p:normalViewPr>
  <p:slideViewPr>
    <p:cSldViewPr snapToGrid="0">
      <p:cViewPr varScale="1">
        <p:scale>
          <a:sx n="91" d="100"/>
          <a:sy n="91" d="100"/>
        </p:scale>
        <p:origin x="1176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57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4DDDB-FFB6-41DA-9A3A-51FF372C0965}" type="datetimeFigureOut">
              <a:rPr lang="lv-LV" smtClean="0"/>
              <a:t>27.05.2018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F17D2-B5BF-43E6-BD97-538359FD63A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52175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D0A51-63A0-424A-845B-13667A6F5FBB}" type="datetimeFigureOut">
              <a:rPr lang="lv-LV" smtClean="0"/>
              <a:t>27.05.2018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986D2-A979-4166-A81C-5952FB15E8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31005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vk.lv/pub/public/31831.html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9381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Latvijas Stabilitātes programma 2018.-2021.gadam http://www.fm.gov.lv/files/files/FMInfo_09042018_SP.pdf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68750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 smtClean="0"/>
              <a:t>Fiskālo risku deklarācija: http://titania.saeima.lv/LIVS12/saeimalivs12.nsf/0/093ae1cbb0ce07acc22581b60035134d/$FILE/FMinfo_10102017_FRDekl.pdf </a:t>
            </a: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51736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Fiskālo risku deklarācija: http://titania.saeima.lv/LIVS12/saeimalivs12.nsf/0/093ae1cbb0ce07acc22581b60035134d/$FILE/FMinfo_10102017_FRDekl.pdf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b="0" i="0" u="none" strike="noStrike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Piemēra avots: Finanšu ministrija, Latvijas Stabilitātes programmas 2018.-2021.gadam prezentācija, 32.lpp. negatīvie riski: http://www.fm.gov.lv/files/files/SP_SELK_2018.04.11.pdf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861044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090714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13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3644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https://www.cvk.lv/pub/public/31831.html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14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56486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326103"/>
            <a:ext cx="9144000" cy="136032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lv-LV" dirty="0"/>
              <a:t>Rediģēt šablona virsraksta stilu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524000" y="377850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>
          <a:xfrm>
            <a:off x="5346032" y="6356350"/>
            <a:ext cx="1499937" cy="365125"/>
          </a:xfrm>
        </p:spPr>
        <p:txBody>
          <a:bodyPr/>
          <a:lstStyle>
            <a:lvl1pPr algn="ctr">
              <a:defRPr/>
            </a:lvl1pPr>
          </a:lstStyle>
          <a:p>
            <a:fld id="{AACF8588-64BF-4344-96A4-E9662A4051CF}" type="datetime1">
              <a:rPr lang="lv-LV" smtClean="0"/>
              <a:t>27.05.2018</a:t>
            </a:fld>
            <a:endParaRPr lang="lv-LV"/>
          </a:p>
        </p:txBody>
      </p:sp>
      <p:sp>
        <p:nvSpPr>
          <p:cNvPr id="7" name="Rectangle 7"/>
          <p:cNvSpPr/>
          <p:nvPr userDrawn="1"/>
        </p:nvSpPr>
        <p:spPr>
          <a:xfrm>
            <a:off x="0" y="0"/>
            <a:ext cx="1968500" cy="1536700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6" name="Attēls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425" y="0"/>
            <a:ext cx="2343150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802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0420-D333-4355-9204-B111B2478732}" type="datetime1">
              <a:rPr lang="lv-LV" smtClean="0"/>
              <a:t>27.05.2018</a:t>
            </a:fld>
            <a:endParaRPr lang="lv-LV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64722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189746" y="1709738"/>
            <a:ext cx="915770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6" y="4589463"/>
            <a:ext cx="9157703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4E63C-FE13-41E8-ACB6-6386864BC071}" type="datetime1">
              <a:rPr lang="lv-LV" smtClean="0"/>
              <a:t>27.05.2018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1539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2189746" y="1825625"/>
            <a:ext cx="4588043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946232" y="1825625"/>
            <a:ext cx="4407568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290B-35D6-4C3A-BFBD-758CE31A7359}" type="datetime1">
              <a:rPr lang="lv-LV" smtClean="0"/>
              <a:t>27.05.2018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54997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189748" y="365125"/>
            <a:ext cx="9165640" cy="1325563"/>
          </a:xfrm>
        </p:spPr>
        <p:txBody>
          <a:bodyPr/>
          <a:lstStyle/>
          <a:p>
            <a:r>
              <a:rPr lang="lv-LV" dirty="0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7" y="1681163"/>
            <a:ext cx="4692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dirty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2189747" y="2505075"/>
            <a:ext cx="4692316" cy="3684588"/>
          </a:xfrm>
        </p:spPr>
        <p:txBody>
          <a:bodyPr/>
          <a:lstStyle/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978316" y="1681163"/>
            <a:ext cx="437707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dirty="0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978316" y="2505075"/>
            <a:ext cx="4377071" cy="3684588"/>
          </a:xfrm>
        </p:spPr>
        <p:txBody>
          <a:bodyPr/>
          <a:lstStyle/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1A0A-F568-4732-9A48-9CF924E3C94B}" type="datetime1">
              <a:rPr lang="lv-LV" smtClean="0"/>
              <a:t>27.05.2018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93945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63ABA-D30E-46BE-938C-50D1FF2F37C1}" type="datetime1">
              <a:rPr lang="lv-LV" smtClean="0"/>
              <a:t>27.05.2018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53297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EFEAF-FBC9-46A0-B9E6-4BE5008E722A}" type="datetime1">
              <a:rPr lang="lv-LV" smtClean="0"/>
              <a:t>27.05.2018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8261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8873F-C04A-49FE-9E1D-8E59B219C3AC}" type="datetime1">
              <a:rPr lang="lv-LV" smtClean="0"/>
              <a:t>27.05.2018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8000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2189747" y="365125"/>
            <a:ext cx="9164053" cy="1019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dirty="0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7" y="1604211"/>
            <a:ext cx="9164053" cy="4572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2189747" y="6356350"/>
            <a:ext cx="14999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C06C7-1AD2-4D8E-B4FE-15663E8BFD42}" type="datetime1">
              <a:rPr lang="lv-LV" smtClean="0"/>
              <a:t>27.05.2018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938337" y="6356350"/>
            <a:ext cx="64328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10627894" y="6356350"/>
            <a:ext cx="7259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2C14F-654A-48BF-A324-8B07BD5B5F7F}" type="slidenum">
              <a:rPr lang="lv-LV" smtClean="0"/>
              <a:t>‹#›</a:t>
            </a:fld>
            <a:endParaRPr lang="lv-LV" dirty="0"/>
          </a:p>
        </p:txBody>
      </p:sp>
      <p:pic>
        <p:nvPicPr>
          <p:cNvPr id="9" name="Attēls 8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137" y="1"/>
            <a:ext cx="1569299" cy="138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49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96" r:id="rId1"/>
    <p:sldLayoutId id="2147484997" r:id="rId2"/>
    <p:sldLayoutId id="2147484998" r:id="rId3"/>
    <p:sldLayoutId id="2147484999" r:id="rId4"/>
    <p:sldLayoutId id="2147485000" r:id="rId5"/>
    <p:sldLayoutId id="2147485001" r:id="rId6"/>
    <p:sldLayoutId id="2147485002" r:id="rId7"/>
    <p:sldLayoutId id="2147485003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fdp.gov.lv/files/uploaded/piekrisanas_veidlapa.doc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680666"/>
            <a:ext cx="9144000" cy="1360321"/>
          </a:xfrm>
        </p:spPr>
        <p:txBody>
          <a:bodyPr>
            <a:normAutofit fontScale="90000"/>
          </a:bodyPr>
          <a:lstStyle/>
          <a:p>
            <a:r>
              <a:rPr lang="lv-LV" dirty="0" smtClean="0"/>
              <a:t>Politisko partiju aptauja par fiskālo disciplīnu</a:t>
            </a:r>
            <a:endParaRPr lang="lv-LV" dirty="0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0420-D333-4355-9204-B111B2478732}" type="datetime1">
              <a:rPr lang="lv-LV" smtClean="0"/>
              <a:pPr/>
              <a:t>27.05.2018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32757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Riski budžetā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0420-D333-4355-9204-B111B2478732}" type="datetime1">
              <a:rPr lang="lv-LV" smtClean="0"/>
              <a:t>27.05.2018</a:t>
            </a:fld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10</a:t>
            </a:fld>
            <a:endParaRPr lang="lv-LV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8337" y="6356350"/>
            <a:ext cx="6432884" cy="365125"/>
          </a:xfrm>
        </p:spPr>
        <p:txBody>
          <a:bodyPr/>
          <a:lstStyle/>
          <a:p>
            <a:r>
              <a:rPr lang="lv-LV" dirty="0" smtClean="0"/>
              <a:t>Politisko partiju aptauja par fiskālās disciplīnas jautājumiem</a:t>
            </a:r>
            <a:endParaRPr lang="lv-LV" dirty="0"/>
          </a:p>
        </p:txBody>
      </p:sp>
      <p:graphicFrame>
        <p:nvGraphicFramePr>
          <p:cNvPr id="8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6981890"/>
              </p:ext>
            </p:extLst>
          </p:nvPr>
        </p:nvGraphicFramePr>
        <p:xfrm>
          <a:off x="662956" y="1509396"/>
          <a:ext cx="10690842" cy="5194848"/>
        </p:xfrm>
        <a:graphic>
          <a:graphicData uri="http://schemas.openxmlformats.org/drawingml/2006/table">
            <a:tbl>
              <a:tblPr/>
              <a:tblGrid>
                <a:gridCol w="899800">
                  <a:extLst>
                    <a:ext uri="{9D8B030D-6E8A-4147-A177-3AD203B41FA5}">
                      <a16:colId xmlns="" xmlns:a16="http://schemas.microsoft.com/office/drawing/2014/main" val="2238563643"/>
                    </a:ext>
                  </a:extLst>
                </a:gridCol>
                <a:gridCol w="4300738">
                  <a:extLst>
                    <a:ext uri="{9D8B030D-6E8A-4147-A177-3AD203B41FA5}">
                      <a16:colId xmlns="" xmlns:a16="http://schemas.microsoft.com/office/drawing/2014/main" val="1170703140"/>
                    </a:ext>
                  </a:extLst>
                </a:gridCol>
                <a:gridCol w="1372576">
                  <a:extLst>
                    <a:ext uri="{9D8B030D-6E8A-4147-A177-3AD203B41FA5}">
                      <a16:colId xmlns="" xmlns:a16="http://schemas.microsoft.com/office/drawing/2014/main" val="3302500937"/>
                    </a:ext>
                  </a:extLst>
                </a:gridCol>
                <a:gridCol w="1372576">
                  <a:extLst>
                    <a:ext uri="{9D8B030D-6E8A-4147-A177-3AD203B41FA5}">
                      <a16:colId xmlns="" xmlns:a16="http://schemas.microsoft.com/office/drawing/2014/main" val="1484172555"/>
                    </a:ext>
                  </a:extLst>
                </a:gridCol>
                <a:gridCol w="1372576">
                  <a:extLst>
                    <a:ext uri="{9D8B030D-6E8A-4147-A177-3AD203B41FA5}">
                      <a16:colId xmlns="" xmlns:a16="http://schemas.microsoft.com/office/drawing/2014/main" val="4065955656"/>
                    </a:ext>
                  </a:extLst>
                </a:gridCol>
                <a:gridCol w="1372576">
                  <a:extLst>
                    <a:ext uri="{9D8B030D-6E8A-4147-A177-3AD203B41FA5}">
                      <a16:colId xmlns="" xmlns:a16="http://schemas.microsoft.com/office/drawing/2014/main" val="2505986840"/>
                    </a:ext>
                  </a:extLst>
                </a:gridCol>
              </a:tblGrid>
              <a:tr h="616287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Kādi, Jūsuprāt, ir galvenie draudi Latvijas publisko finanšu ilgtspējai un stabilai valsts ekonomikas attīstībai? Lūdzam uzskaitīt konkrētus riskus un to aptuvenu fiskālo ietekmi milj. eiro?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15042"/>
                  </a:ext>
                </a:extLst>
              </a:tr>
              <a:tr h="301383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Nr.p.k.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Risku uzskaitījums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54334500"/>
                  </a:ext>
                </a:extLst>
              </a:tr>
              <a:tr h="301383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Zemais investīciju līmenis tautsaimniecībā, īpaši apstrādes rūpniecībā var kavēt tālāku izaugsmi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 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06627372"/>
                  </a:ext>
                </a:extLst>
              </a:tr>
              <a:tr h="301383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Darbspējas vecuma iedzīvotāju skaita samazināšanās, ilgtstošs produktivitātes pieaugumam neatbilstošs darba samaksas kāpums samazina Latvijas konkurētspēju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14464101"/>
                  </a:ext>
                </a:extLst>
              </a:tr>
              <a:tr h="301383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Ģeopolitiskā nenoteiktība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24502569"/>
                  </a:ext>
                </a:extLst>
              </a:tr>
              <a:tr h="301383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Problēmas Latvijas finanšu sektorā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√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98749816"/>
                  </a:ext>
                </a:extLst>
              </a:tr>
              <a:tr h="301383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v-LV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68640406"/>
                  </a:ext>
                </a:extLst>
              </a:tr>
              <a:tr h="301383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v-LV" sz="1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78138852"/>
                  </a:ext>
                </a:extLst>
              </a:tr>
              <a:tr h="301383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v-LV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442769916"/>
                  </a:ext>
                </a:extLst>
              </a:tr>
              <a:tr h="301383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Kopā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45979504"/>
                  </a:ext>
                </a:extLst>
              </a:tr>
              <a:tr h="301383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Piemēra avots: Finanšu ministrija, Latvijas Stabilitātes programmas 2018.-2021.gadam prezentācija, 32.lpp. negatīvie riski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lv-LV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461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Gala rezultāts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Kopsavilkums Excel modelī parādīsies nākamajos slaidos par partijām, kuras iesniegs savu modeli</a:t>
            </a:r>
          </a:p>
          <a:p>
            <a:r>
              <a:rPr lang="lv-LV" dirty="0" smtClean="0"/>
              <a:t>Ja partija izvēlas neiesniegt anketu, aicinām atbildēt uz trim vispārīgiem jautājumiem:</a:t>
            </a:r>
          </a:p>
          <a:p>
            <a:pPr marL="914400" lvl="1" indent="-457200">
              <a:buFont typeface="+mj-lt"/>
              <a:buAutoNum type="arabicPeriod"/>
            </a:pPr>
            <a:r>
              <a:rPr lang="lv-LV" dirty="0" smtClean="0"/>
              <a:t>Kāda ir partijas kopējā attieksme pret fiskālo disciplīnu?</a:t>
            </a:r>
          </a:p>
          <a:p>
            <a:pPr marL="914400" lvl="1" indent="-457200">
              <a:buFont typeface="+mj-lt"/>
              <a:buAutoNum type="arabicPeriod"/>
            </a:pPr>
            <a:r>
              <a:rPr lang="lv-LV" dirty="0" smtClean="0"/>
              <a:t>Vai partijas programmā tiks raksturota kopējā attieksme pret fiskālo politiku?</a:t>
            </a:r>
          </a:p>
          <a:p>
            <a:pPr marL="914400" lvl="1" indent="-457200">
              <a:buFont typeface="+mj-lt"/>
              <a:buAutoNum type="arabicPeriod"/>
            </a:pPr>
            <a:r>
              <a:rPr lang="lv-LV" dirty="0" smtClean="0"/>
              <a:t>Vai partija centīsies vērtēt iespējamo fiskālo ietekmi svarīgāko prioritāšu ieviešanai?</a:t>
            </a:r>
          </a:p>
          <a:p>
            <a:r>
              <a:rPr lang="lv-LV" dirty="0" smtClean="0"/>
              <a:t>Fiskālās disciplīnas padome uzņemsies sagatavot apkopojumu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0420-D333-4355-9204-B111B2478732}" type="datetime1">
              <a:rPr lang="lv-LV" smtClean="0"/>
              <a:t>27.05.2018</a:t>
            </a:fld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11</a:t>
            </a:fld>
            <a:endParaRPr lang="lv-LV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8337" y="6356350"/>
            <a:ext cx="6432884" cy="365125"/>
          </a:xfrm>
        </p:spPr>
        <p:txBody>
          <a:bodyPr/>
          <a:lstStyle/>
          <a:p>
            <a:r>
              <a:rPr lang="lv-LV" dirty="0" smtClean="0"/>
              <a:t>Politisko partiju aptauja par fiskālās disciplīnas jautājumiem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0800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096813"/>
              </p:ext>
            </p:extLst>
          </p:nvPr>
        </p:nvGraphicFramePr>
        <p:xfrm>
          <a:off x="248923" y="261257"/>
          <a:ext cx="11792665" cy="6339840"/>
        </p:xfrm>
        <a:graphic>
          <a:graphicData uri="http://schemas.openxmlformats.org/drawingml/2006/table">
            <a:tbl>
              <a:tblPr/>
              <a:tblGrid>
                <a:gridCol w="811827">
                  <a:extLst>
                    <a:ext uri="{9D8B030D-6E8A-4147-A177-3AD203B41FA5}">
                      <a16:colId xmlns="" xmlns:a16="http://schemas.microsoft.com/office/drawing/2014/main" val="326950455"/>
                    </a:ext>
                  </a:extLst>
                </a:gridCol>
                <a:gridCol w="3386847">
                  <a:extLst>
                    <a:ext uri="{9D8B030D-6E8A-4147-A177-3AD203B41FA5}">
                      <a16:colId xmlns="" xmlns:a16="http://schemas.microsoft.com/office/drawing/2014/main" val="1774653349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683852656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3975120026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2857045550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2090835318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238494303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3366806657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3802674984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1184322272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2380071933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481044702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970145536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2096720215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3451760321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2973724271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1331286692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3207673287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801225183"/>
                    </a:ext>
                  </a:extLst>
                </a:gridCol>
                <a:gridCol w="405915">
                  <a:extLst>
                    <a:ext uri="{9D8B030D-6E8A-4147-A177-3AD203B41FA5}">
                      <a16:colId xmlns="" xmlns:a16="http://schemas.microsoft.com/office/drawing/2014/main" val="1849289092"/>
                    </a:ext>
                  </a:extLst>
                </a:gridCol>
              </a:tblGrid>
              <a:tr h="145915">
                <a:tc gridSpan="2">
                  <a:txBody>
                    <a:bodyPr/>
                    <a:lstStyle/>
                    <a:p>
                      <a:pPr algn="l" fontAlgn="b"/>
                      <a:r>
                        <a:rPr lang="lv-LV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Partiju sniegto atbilžu kopsavilkums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41668750"/>
                  </a:ext>
                </a:extLst>
              </a:tr>
              <a:tr h="158205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Nr.p.k.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Politiskās partijas</a:t>
                      </a:r>
                      <a:b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Rādītāji, gads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lToBr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Piemērs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Partija 1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Partija 2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Partija 3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29602822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gridSpan="18"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Budžeta bilance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pārmaiņas pret bāzes scenāriju, % no IKP (+ bilances uzlabojumi / - bilances pasliktināšanās</a:t>
                      </a:r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48609641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57328773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46462437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55013972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34016545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gridSpan="18"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Valsts parāds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pārmaiņas pret bāzes scenāriju, % no IKP (+ parāda pieaugums/ - parāda samazinājums</a:t>
                      </a:r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67738334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67970855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15808984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19167697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80424074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gridSpan="18"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Nodokļu </a:t>
                      </a:r>
                      <a:r>
                        <a:rPr lang="lv-LV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iekasējamība</a:t>
                      </a:r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pret IKP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pārmaiņas pret bāzes scenāriju, % no IKP (+ </a:t>
                      </a:r>
                      <a:r>
                        <a:rPr lang="lv-LV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iekasējamības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pieaugums / - samazinājums)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28248387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42173082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93850337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71693835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25307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868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278980"/>
              </p:ext>
            </p:extLst>
          </p:nvPr>
        </p:nvGraphicFramePr>
        <p:xfrm>
          <a:off x="248923" y="0"/>
          <a:ext cx="11792665" cy="6875509"/>
        </p:xfrm>
        <a:graphic>
          <a:graphicData uri="http://schemas.openxmlformats.org/drawingml/2006/table">
            <a:tbl>
              <a:tblPr/>
              <a:tblGrid>
                <a:gridCol w="811827">
                  <a:extLst>
                    <a:ext uri="{9D8B030D-6E8A-4147-A177-3AD203B41FA5}">
                      <a16:colId xmlns="" xmlns:a16="http://schemas.microsoft.com/office/drawing/2014/main" val="326950455"/>
                    </a:ext>
                  </a:extLst>
                </a:gridCol>
                <a:gridCol w="3386847">
                  <a:extLst>
                    <a:ext uri="{9D8B030D-6E8A-4147-A177-3AD203B41FA5}">
                      <a16:colId xmlns="" xmlns:a16="http://schemas.microsoft.com/office/drawing/2014/main" val="1774653349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683852656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3975120026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2857045550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2090835318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238494303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3366806657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3802674984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1184322272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2380071933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481044702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970145536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2096720215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3451760321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2973724271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1331286692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3207673287"/>
                    </a:ext>
                  </a:extLst>
                </a:gridCol>
                <a:gridCol w="422828">
                  <a:extLst>
                    <a:ext uri="{9D8B030D-6E8A-4147-A177-3AD203B41FA5}">
                      <a16:colId xmlns="" xmlns:a16="http://schemas.microsoft.com/office/drawing/2014/main" val="801225183"/>
                    </a:ext>
                  </a:extLst>
                </a:gridCol>
                <a:gridCol w="405915">
                  <a:extLst>
                    <a:ext uri="{9D8B030D-6E8A-4147-A177-3AD203B41FA5}">
                      <a16:colId xmlns="" xmlns:a16="http://schemas.microsoft.com/office/drawing/2014/main" val="1849289092"/>
                    </a:ext>
                  </a:extLst>
                </a:gridCol>
              </a:tblGrid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gridSpan="18"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Nozaru prioritātes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vidējās pārmaiņas 2019.-2021.g., % no IKP (+ ikgadējs vidējs pieaugums / - ikgadējs vidējs samazinājums)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62371485"/>
                  </a:ext>
                </a:extLst>
              </a:tr>
              <a:tr h="291829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Vispārējie sabiedriskie </a:t>
                      </a:r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pakalpojumi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12857199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Aizsardzība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64050422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Sabiedriskā kārtība un drošība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11364084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Ekonomiskā darbība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15739574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Vides aizsardzība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82692540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Mājoklis un komunālā saimniecība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97538002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Veselība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20827970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4.8.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Atpūta, kultūra un reliģija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8370500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Izglītība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42447517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4.10.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Sociālā aizsardzība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05601560"/>
                  </a:ext>
                </a:extLst>
              </a:tr>
              <a:tr h="291829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Kopējie izdevumi, ieskaitot fiskālā nodrošinājuma rezervi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95281995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Rezervju ieplānošana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jā/nē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48116780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jā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11815149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jā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98812474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jā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7251102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jā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08673191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Risku apzināšana</a:t>
                      </a:r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jā/nē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98057826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jā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0755646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jā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8416477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jā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92537787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nē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78462890"/>
                  </a:ext>
                </a:extLst>
              </a:tr>
              <a:tr h="145915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89177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023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Par turpmāko sadarbību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v-LV" dirty="0" smtClean="0"/>
              <a:t>Pēc šīs sapulces partijas darbu pie anketas tālākas aizpildīšanas veiks patstāvīgi</a:t>
            </a:r>
          </a:p>
          <a:p>
            <a:r>
              <a:rPr lang="lv-LV" dirty="0" smtClean="0"/>
              <a:t>Fiskālās ietekmes vērtējumu politiskās partijas veiks pašas, tomēr atsevišķos gadījumos Padomes darbinieki centīsies sniegt palīdzību šādiem vērtējumiem atbilstoši pieejamajiem analogiem</a:t>
            </a:r>
          </a:p>
          <a:p>
            <a:r>
              <a:rPr lang="lv-LV" dirty="0" smtClean="0"/>
              <a:t>Padome apstrādās tikai tās anketas, kuras tiks iesniegtas līdz 7.augustam</a:t>
            </a:r>
          </a:p>
          <a:p>
            <a:r>
              <a:rPr lang="lv-LV" dirty="0" smtClean="0"/>
              <a:t>Publikācija ar aptaujas rezultātu apkopojumu tiks gatavota iespējami ātri, lai nodrošinātu aktualitāti vēlēšanu procesa finišā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0420-D333-4355-9204-B111B2478732}" type="datetime1">
              <a:rPr lang="lv-LV" smtClean="0"/>
              <a:t>27.05.2018</a:t>
            </a:fld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14</a:t>
            </a:fld>
            <a:endParaRPr lang="lv-LV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8337" y="6356350"/>
            <a:ext cx="6432884" cy="365125"/>
          </a:xfrm>
        </p:spPr>
        <p:txBody>
          <a:bodyPr/>
          <a:lstStyle/>
          <a:p>
            <a:r>
              <a:rPr lang="lv-LV" dirty="0" smtClean="0"/>
              <a:t>Politisko partiju aptauja par fiskālās disciplīnas jautājumiem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4085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470896"/>
            <a:ext cx="9144000" cy="1360321"/>
          </a:xfrm>
        </p:spPr>
        <p:txBody>
          <a:bodyPr>
            <a:normAutofit fontScale="90000"/>
          </a:bodyPr>
          <a:lstStyle/>
          <a:p>
            <a:r>
              <a:rPr lang="lv-LV" dirty="0"/>
              <a:t>Paldies par uzmanību! </a:t>
            </a:r>
            <a:br>
              <a:rPr lang="lv-LV" dirty="0"/>
            </a:br>
            <a:r>
              <a:rPr lang="lv-LV" dirty="0"/>
              <a:t>Jūsu jautājumi?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0420-D333-4355-9204-B111B2478732}" type="datetime1">
              <a:rPr lang="lv-LV"/>
              <a:pPr/>
              <a:t>27.05.2018</a:t>
            </a:fld>
            <a:endParaRPr lang="lv-LV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015528" y="4182930"/>
            <a:ext cx="6559485" cy="20314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>
              <a:defRPr/>
            </a:pPr>
            <a:r>
              <a:rPr lang="lv-LV" dirty="0"/>
              <a:t>Fiskālās disciplīnas padome</a:t>
            </a:r>
            <a:br>
              <a:rPr lang="lv-LV" dirty="0"/>
            </a:br>
            <a:r>
              <a:rPr lang="lv-LV" dirty="0"/>
              <a:t>Smilšu ielā 1-512  Rīgā  LV-1919</a:t>
            </a:r>
            <a:r>
              <a:rPr lang="lv-LV"/>
              <a:t/>
            </a:r>
            <a:br>
              <a:rPr lang="lv-LV"/>
            </a:br>
            <a:r>
              <a:rPr lang="lv-LV" smtClean="0"/>
              <a:t>Tālr.: </a:t>
            </a:r>
            <a:r>
              <a:rPr lang="lv-LV" dirty="0"/>
              <a:t>+371 6708 3650</a:t>
            </a:r>
            <a:br>
              <a:rPr lang="lv-LV" dirty="0"/>
            </a:br>
            <a:r>
              <a:rPr lang="lv-LV" dirty="0"/>
              <a:t>E-pasts</a:t>
            </a:r>
            <a:r>
              <a:rPr lang="lv-LV"/>
              <a:t>: </a:t>
            </a:r>
            <a:r>
              <a:rPr lang="lv-LV" smtClean="0"/>
              <a:t>info@fdp.gov.lv</a:t>
            </a:r>
            <a:r>
              <a:rPr lang="lv-LV" dirty="0"/>
              <a:t/>
            </a:r>
            <a:br>
              <a:rPr lang="lv-LV" dirty="0"/>
            </a:br>
            <a:r>
              <a:rPr lang="lv-LV" dirty="0"/>
              <a:t>Mājaslapa: http</a:t>
            </a:r>
            <a:r>
              <a:rPr lang="lv-LV"/>
              <a:t>://</a:t>
            </a:r>
            <a:r>
              <a:rPr lang="lv-LV" smtClean="0"/>
              <a:t>fdp.gov.lv </a:t>
            </a:r>
            <a:r>
              <a:rPr lang="lv-LV" dirty="0"/>
              <a:t/>
            </a:r>
            <a:br>
              <a:rPr lang="lv-LV" dirty="0"/>
            </a:br>
            <a:r>
              <a:rPr lang="lv-LV" dirty="0"/>
              <a:t>Twitter: @Fiskalapadome</a:t>
            </a:r>
            <a:br>
              <a:rPr lang="lv-LV" dirty="0"/>
            </a:br>
            <a:r>
              <a:rPr lang="lv-LV" dirty="0"/>
              <a:t>Facebook: fiskalapadome</a:t>
            </a:r>
            <a:br>
              <a:rPr lang="lv-LV" dirty="0"/>
            </a:br>
            <a:endParaRPr kumimoji="0" lang="lv-LV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9416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45-60 minūšu intervijas saturs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Piekrišanas veidlapa</a:t>
            </a:r>
          </a:p>
          <a:p>
            <a:r>
              <a:rPr lang="lv-LV" dirty="0" smtClean="0"/>
              <a:t>Audio-video ieraksta uzsākšana</a:t>
            </a:r>
          </a:p>
          <a:p>
            <a:r>
              <a:rPr lang="lv-LV" dirty="0" smtClean="0"/>
              <a:t>Informatīvā daļa par partiju</a:t>
            </a:r>
          </a:p>
          <a:p>
            <a:r>
              <a:rPr lang="lv-LV" dirty="0" smtClean="0"/>
              <a:t>Īsi par fiskālās disciplīnas ietvaru</a:t>
            </a:r>
          </a:p>
          <a:p>
            <a:r>
              <a:rPr lang="lv-LV" dirty="0" smtClean="0"/>
              <a:t>Izdevumu un ieņēmumu reformu priekšlikumi</a:t>
            </a:r>
          </a:p>
          <a:p>
            <a:r>
              <a:rPr lang="lv-LV" dirty="0" smtClean="0"/>
              <a:t>Rezerves un riski</a:t>
            </a:r>
          </a:p>
          <a:p>
            <a:r>
              <a:rPr lang="lv-LV" dirty="0" smtClean="0"/>
              <a:t>Gala rezultāts</a:t>
            </a:r>
          </a:p>
          <a:p>
            <a:r>
              <a:rPr lang="lv-LV" dirty="0" smtClean="0"/>
              <a:t>Par turpmāko sadarbību</a:t>
            </a:r>
          </a:p>
          <a:p>
            <a:endParaRPr lang="lv-LV" dirty="0" smtClean="0"/>
          </a:p>
          <a:p>
            <a:endParaRPr lang="lv-LV" dirty="0" smtClean="0"/>
          </a:p>
          <a:p>
            <a:endParaRPr lang="lv-LV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0420-D333-4355-9204-B111B2478732}" type="datetime1">
              <a:rPr lang="lv-LV" smtClean="0"/>
              <a:t>27.05.2018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 smtClean="0"/>
              <a:t>Politisko partiju aptauja par fiskālās disciplīnas jautājumiem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595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Piekrišanas veidlapas parakstīšana un ieraksta uzsākšana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Partijas kontaktpersona aptaujā un Padomes pārstāvis paraksta </a:t>
            </a:r>
            <a:r>
              <a:rPr lang="lv-LV" smtClean="0"/>
              <a:t>piekrišanas veidlapu. </a:t>
            </a:r>
            <a:r>
              <a:rPr lang="lv-LV" dirty="0" smtClean="0"/>
              <a:t>Pieejama </a:t>
            </a:r>
            <a:r>
              <a:rPr lang="lv-LV" dirty="0"/>
              <a:t>šeit: </a:t>
            </a:r>
            <a:r>
              <a:rPr lang="lv-LV" i="1" dirty="0">
                <a:hlinkClick r:id="rId2"/>
              </a:rPr>
              <a:t>http</a:t>
            </a:r>
            <a:r>
              <a:rPr lang="lv-LV" i="1">
                <a:hlinkClick r:id="rId2"/>
              </a:rPr>
              <a:t>://</a:t>
            </a:r>
            <a:r>
              <a:rPr lang="lv-LV" i="1" smtClean="0">
                <a:hlinkClick r:id="rId2"/>
              </a:rPr>
              <a:t>fdp.gov.lv/files/uploaded/piekrisanas_veidlapa.docx</a:t>
            </a:r>
            <a:r>
              <a:rPr lang="lv-LV" smtClean="0"/>
              <a:t> </a:t>
            </a:r>
            <a:endParaRPr lang="lv-LV" dirty="0" smtClean="0"/>
          </a:p>
          <a:p>
            <a:r>
              <a:rPr lang="lv-LV" dirty="0" smtClean="0"/>
              <a:t>Tiek uzsākts sarunas audio-video ieraksts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0420-D333-4355-9204-B111B2478732}" type="datetime1">
              <a:rPr lang="lv-LV" smtClean="0"/>
              <a:t>27.05.2018</a:t>
            </a:fld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3</a:t>
            </a:fld>
            <a:endParaRPr lang="lv-LV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8337" y="6356350"/>
            <a:ext cx="6432884" cy="365125"/>
          </a:xfrm>
        </p:spPr>
        <p:txBody>
          <a:bodyPr/>
          <a:lstStyle/>
          <a:p>
            <a:r>
              <a:rPr lang="lv-LV" dirty="0" smtClean="0"/>
              <a:t>Politisko partiju aptauja par fiskālās disciplīnas jautājumiem</a:t>
            </a:r>
            <a:endParaRPr lang="lv-LV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9196" y="3890587"/>
            <a:ext cx="3505200" cy="196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61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Informatīvā daļa par </a:t>
            </a:r>
            <a:r>
              <a:rPr lang="lv-LV" dirty="0" smtClean="0"/>
              <a:t>partiju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070626"/>
              </p:ext>
            </p:extLst>
          </p:nvPr>
        </p:nvGraphicFramePr>
        <p:xfrm>
          <a:off x="1265059" y="1582459"/>
          <a:ext cx="9828423" cy="4389120"/>
        </p:xfrm>
        <a:graphic>
          <a:graphicData uri="http://schemas.openxmlformats.org/drawingml/2006/table">
            <a:tbl>
              <a:tblPr/>
              <a:tblGrid>
                <a:gridCol w="2967673">
                  <a:extLst>
                    <a:ext uri="{9D8B030D-6E8A-4147-A177-3AD203B41FA5}">
                      <a16:colId xmlns="" xmlns:a16="http://schemas.microsoft.com/office/drawing/2014/main" val="346666534"/>
                    </a:ext>
                  </a:extLst>
                </a:gridCol>
                <a:gridCol w="6796929">
                  <a:extLst>
                    <a:ext uri="{9D8B030D-6E8A-4147-A177-3AD203B41FA5}">
                      <a16:colId xmlns="" xmlns:a16="http://schemas.microsoft.com/office/drawing/2014/main" val="2723158596"/>
                    </a:ext>
                  </a:extLst>
                </a:gridCol>
                <a:gridCol w="63821">
                  <a:extLst>
                    <a:ext uri="{9D8B030D-6E8A-4147-A177-3AD203B41FA5}">
                      <a16:colId xmlns="" xmlns:a16="http://schemas.microsoft.com/office/drawing/2014/main" val="1293092641"/>
                    </a:ext>
                  </a:extLst>
                </a:gridCol>
              </a:tblGrid>
              <a:tr h="231407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lv-LV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Kāds </a:t>
                      </a:r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 Jūsu partijas nosaukums un interneta mājaslapas adrese? Ja ir pieejama partijas programma, </a:t>
                      </a:r>
                      <a:r>
                        <a:rPr lang="lv-LV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lūdzam </a:t>
                      </a:r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norādīt saiti arī </a:t>
                      </a:r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uz </a:t>
                      </a:r>
                      <a:r>
                        <a:rPr lang="lv-LV" sz="18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to.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65511779"/>
                  </a:ext>
                </a:extLst>
              </a:tr>
              <a:tr h="211572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24837307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Partijas nosaukums</a:t>
                      </a:r>
                    </a:p>
                  </a:txBody>
                  <a:tcPr marL="85725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89648389"/>
                  </a:ext>
                </a:extLst>
              </a:tr>
              <a:tr h="211572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725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88284434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Partijas mājaslapa</a:t>
                      </a:r>
                    </a:p>
                  </a:txBody>
                  <a:tcPr marL="85725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50855750"/>
                  </a:ext>
                </a:extLst>
              </a:tr>
              <a:tr h="211572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725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38032649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Partijas programma pieejama</a:t>
                      </a:r>
                    </a:p>
                  </a:txBody>
                  <a:tcPr marL="85725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80934027"/>
                  </a:ext>
                </a:extLst>
              </a:tr>
              <a:tr h="211572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48322927"/>
                  </a:ext>
                </a:extLst>
              </a:tr>
              <a:tr h="231407">
                <a:tc gridSpan="2"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Anketas </a:t>
                      </a:r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aizpildītāja vārds, uzvārds un kontaktinformācija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25709923"/>
                  </a:ext>
                </a:extLst>
              </a:tr>
              <a:tr h="211572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13401454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Vārds</a:t>
                      </a:r>
                    </a:p>
                  </a:txBody>
                  <a:tcPr marL="85725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50997980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Uzvārds</a:t>
                      </a:r>
                    </a:p>
                  </a:txBody>
                  <a:tcPr marL="85725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8619955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Tālrunis</a:t>
                      </a:r>
                    </a:p>
                  </a:txBody>
                  <a:tcPr marL="85725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46910007"/>
                  </a:ext>
                </a:extLst>
              </a:tr>
              <a:tr h="231407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E-pasts</a:t>
                      </a:r>
                    </a:p>
                  </a:txBody>
                  <a:tcPr marL="85725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99386825"/>
                  </a:ext>
                </a:extLst>
              </a:tr>
              <a:tr h="211572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69410048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0420-D333-4355-9204-B111B2478732}" type="datetime1">
              <a:rPr lang="lv-LV" smtClean="0"/>
              <a:t>27.05.2018</a:t>
            </a:fld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4</a:t>
            </a:fld>
            <a:endParaRPr lang="lv-LV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8337" y="6356350"/>
            <a:ext cx="6432884" cy="365125"/>
          </a:xfrm>
        </p:spPr>
        <p:txBody>
          <a:bodyPr/>
          <a:lstStyle/>
          <a:p>
            <a:r>
              <a:rPr lang="lv-LV" dirty="0" smtClean="0"/>
              <a:t>Politisko partiju aptauja par fiskālās disciplīnas jautājumiem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4700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Ierobežojumus fiskālajai politikai </a:t>
            </a:r>
            <a:r>
              <a:rPr lang="lv-LV" dirty="0" smtClean="0"/>
              <a:t>nosaka</a:t>
            </a:r>
            <a:r>
              <a:rPr lang="en-US" dirty="0" smtClean="0"/>
              <a:t> </a:t>
            </a:r>
            <a:r>
              <a:rPr lang="lv-LV" dirty="0" smtClean="0"/>
              <a:t>Latvijas saistības Eirozonā un iekšējās prasības: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lv-LV" dirty="0" smtClean="0"/>
              <a:t>Sabalansēt budžeta izdevumus ar ieņēmumiem ilgākā laika periodā</a:t>
            </a:r>
          </a:p>
          <a:p>
            <a:r>
              <a:rPr lang="lv-LV" dirty="0" smtClean="0"/>
              <a:t>Ierobežot izdevumu pieaugumu, lai nepārkāptu potenciālā IKP pieaugumu</a:t>
            </a:r>
          </a:p>
          <a:p>
            <a:r>
              <a:rPr lang="lv-LV" dirty="0" smtClean="0"/>
              <a:t>Sekot valsts parāda apmēram </a:t>
            </a:r>
          </a:p>
          <a:p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0420-D333-4355-9204-B111B2478732}" type="datetime1">
              <a:rPr lang="lv-LV" smtClean="0"/>
              <a:t>27.05.2018</a:t>
            </a:fld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5</a:t>
            </a:fld>
            <a:endParaRPr lang="lv-LV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6900" y="2524802"/>
            <a:ext cx="4406900" cy="2952984"/>
          </a:xfrm>
        </p:spPr>
      </p:pic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8337" y="6356350"/>
            <a:ext cx="6432884" cy="365125"/>
          </a:xfrm>
        </p:spPr>
        <p:txBody>
          <a:bodyPr/>
          <a:lstStyle/>
          <a:p>
            <a:r>
              <a:rPr lang="lv-LV" dirty="0" smtClean="0"/>
              <a:t>Politisko partiju aptauja par fiskālās disciplīnas jautājumiem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8011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Tālāk piedāvātais Excel modelis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9747" y="1604211"/>
            <a:ext cx="9719755" cy="2231810"/>
          </a:xfrm>
        </p:spPr>
        <p:txBody>
          <a:bodyPr/>
          <a:lstStyle/>
          <a:p>
            <a:r>
              <a:rPr lang="lv-LV" dirty="0" smtClean="0"/>
              <a:t>Piedāvā visām politiskajām partijām vienādus nosacījumus</a:t>
            </a:r>
          </a:p>
          <a:p>
            <a:r>
              <a:rPr lang="lv-LV" dirty="0" smtClean="0"/>
              <a:t>Ir balstīts uz Latvijas Stabilitātes programmu 2018.-2021. gadiem, kura atspoguļo visas līdz šim Latvijas valdības uzņemtās saistības (cik vien labi to pašlaik var prognozēt) un iespējamos ieņēmumus pie nemainīgas politikas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0420-D333-4355-9204-B111B2478732}" type="datetime1">
              <a:rPr lang="lv-LV" smtClean="0"/>
              <a:t>27.05.2018</a:t>
            </a:fld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6</a:t>
            </a:fld>
            <a:endParaRPr lang="lv-LV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8450" y="3744072"/>
            <a:ext cx="3767743" cy="2362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89748" y="3824869"/>
            <a:ext cx="602870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lv-LV" sz="2800" dirty="0"/>
              <a:t>Diemžēl netiek paredzēta modifikācija straujākai ekonomikas attīstībai jaunā politiskā cikla laikā, jo politikas izmaiņas nepagūtu nodrošināt būtisku potenciālā IKP pieaugumu </a:t>
            </a:r>
            <a:endParaRPr lang="en-US" sz="2800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 smtClean="0"/>
              <a:t>Politisko partiju aptauja par fiskālās disciplīnas jautājumiem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76160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Budžeta izdevumu priekšlikumi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8507416"/>
              </p:ext>
            </p:extLst>
          </p:nvPr>
        </p:nvGraphicFramePr>
        <p:xfrm>
          <a:off x="662956" y="1509395"/>
          <a:ext cx="10690844" cy="4389120"/>
        </p:xfrm>
        <a:graphic>
          <a:graphicData uri="http://schemas.openxmlformats.org/drawingml/2006/table">
            <a:tbl>
              <a:tblPr/>
              <a:tblGrid>
                <a:gridCol w="6999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852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45911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7084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5955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80177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90525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Lūdzam uzskaitīt svarīgākos jaunos budžeta </a:t>
                      </a:r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izdevumu </a:t>
                      </a:r>
                      <a:r>
                        <a:rPr lang="lv-LV" sz="18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pasākumus. </a:t>
                      </a:r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 tiek iecerētas strukturālās reformas, kas rada budžeta izdevumu samazinājumu, lūdzam tās norādīt ar mīnusa zīmi </a:t>
                      </a:r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lv-LV" sz="18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milj. </a:t>
                      </a:r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eiro</a:t>
                      </a:r>
                      <a:r>
                        <a:rPr lang="lv-LV" sz="18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). 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Nr.p.k.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Nozare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Valdības prioritāte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Veselība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Darba samaksas paaugstināšana veselības aprūpes sistēmā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Vispārējie sabiedriskie </a:t>
                      </a:r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pakalpojumi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Vienas pieturas aģentūras ieviešana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-50,0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-50,0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-50,0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-50,0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...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...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...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Kopā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8337" y="6356350"/>
            <a:ext cx="6432884" cy="365125"/>
          </a:xfrm>
        </p:spPr>
        <p:txBody>
          <a:bodyPr/>
          <a:lstStyle/>
          <a:p>
            <a:r>
              <a:rPr lang="lv-LV" dirty="0" smtClean="0"/>
              <a:t>Politisko partiju aptauja par fiskālās disciplīnas jautājumiem</a:t>
            </a:r>
            <a:endParaRPr lang="lv-LV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2189747" y="6356350"/>
            <a:ext cx="1499937" cy="365125"/>
          </a:xfrm>
        </p:spPr>
        <p:txBody>
          <a:bodyPr/>
          <a:lstStyle/>
          <a:p>
            <a:fld id="{78C70420-D333-4355-9204-B111B2478732}" type="datetime1">
              <a:rPr lang="lv-LV" smtClean="0"/>
              <a:t>27.05.2018</a:t>
            </a:fld>
            <a:endParaRPr lang="lv-LV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27894" y="6356350"/>
            <a:ext cx="725905" cy="365125"/>
          </a:xfrm>
        </p:spPr>
        <p:txBody>
          <a:bodyPr/>
          <a:lstStyle/>
          <a:p>
            <a:fld id="{6112C14F-654A-48BF-A324-8B07BD5B5F7F}" type="slidenum">
              <a:rPr lang="lv-LV" smtClean="0"/>
              <a:t>7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8152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Budžeta ieņēmumu priekšlikumi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5129336"/>
              </p:ext>
            </p:extLst>
          </p:nvPr>
        </p:nvGraphicFramePr>
        <p:xfrm>
          <a:off x="662956" y="1509395"/>
          <a:ext cx="10690844" cy="3566160"/>
        </p:xfrm>
        <a:graphic>
          <a:graphicData uri="http://schemas.openxmlformats.org/drawingml/2006/table">
            <a:tbl>
              <a:tblPr/>
              <a:tblGrid>
                <a:gridCol w="6999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34435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7084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5955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80177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90525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lv-LV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Lūdzam uzskaitīt svarīgākos jaunos budžeta </a:t>
                      </a:r>
                      <a:r>
                        <a:rPr lang="lv-LV" sz="18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ieņēmumu pasākumus. </a:t>
                      </a:r>
                      <a:r>
                        <a:rPr lang="lv-LV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 tiek iecerētas nodokļu atlaides vai citi budžeta ieņēmumu samazinājumi, lūdzam tos norādīt ar mīnusa zīmi </a:t>
                      </a:r>
                      <a:r>
                        <a:rPr lang="lv-LV" sz="18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(milj. eiro).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Nr.p.k.</a:t>
                      </a:r>
                      <a:endParaRPr lang="lv-LV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Valdības prioritāte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Atcelt samazināto PVN likmi medikamentiem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Atcelt samazināto PVN likmi viesnīcām un restorāniem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Ar IIN neapliekamā minimuma paaugstināšana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...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...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...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Kopā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-50,0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8337" y="6356350"/>
            <a:ext cx="6432884" cy="365125"/>
          </a:xfrm>
        </p:spPr>
        <p:txBody>
          <a:bodyPr/>
          <a:lstStyle/>
          <a:p>
            <a:r>
              <a:rPr lang="lv-LV" dirty="0" smtClean="0"/>
              <a:t>Politisko partiju aptauja par fiskālās disciplīnas jautājumiem</a:t>
            </a:r>
            <a:endParaRPr lang="lv-LV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2189747" y="6356350"/>
            <a:ext cx="1499937" cy="365125"/>
          </a:xfrm>
        </p:spPr>
        <p:txBody>
          <a:bodyPr/>
          <a:lstStyle/>
          <a:p>
            <a:fld id="{78C70420-D333-4355-9204-B111B2478732}" type="datetime1">
              <a:rPr lang="lv-LV" smtClean="0"/>
              <a:t>27.05.2018</a:t>
            </a:fld>
            <a:endParaRPr lang="lv-LV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27894" y="6356350"/>
            <a:ext cx="725905" cy="365125"/>
          </a:xfrm>
        </p:spPr>
        <p:txBody>
          <a:bodyPr/>
          <a:lstStyle/>
          <a:p>
            <a:fld id="{6112C14F-654A-48BF-A324-8B07BD5B5F7F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279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7520160"/>
              </p:ext>
            </p:extLst>
          </p:nvPr>
        </p:nvGraphicFramePr>
        <p:xfrm>
          <a:off x="662956" y="1509396"/>
          <a:ext cx="10690842" cy="3840480"/>
        </p:xfrm>
        <a:graphic>
          <a:graphicData uri="http://schemas.openxmlformats.org/drawingml/2006/table">
            <a:tbl>
              <a:tblPr/>
              <a:tblGrid>
                <a:gridCol w="899800">
                  <a:extLst>
                    <a:ext uri="{9D8B030D-6E8A-4147-A177-3AD203B41FA5}">
                      <a16:colId xmlns="" xmlns:a16="http://schemas.microsoft.com/office/drawing/2014/main" val="2238563643"/>
                    </a:ext>
                  </a:extLst>
                </a:gridCol>
                <a:gridCol w="4300738">
                  <a:extLst>
                    <a:ext uri="{9D8B030D-6E8A-4147-A177-3AD203B41FA5}">
                      <a16:colId xmlns="" xmlns:a16="http://schemas.microsoft.com/office/drawing/2014/main" val="1170703140"/>
                    </a:ext>
                  </a:extLst>
                </a:gridCol>
                <a:gridCol w="1372576">
                  <a:extLst>
                    <a:ext uri="{9D8B030D-6E8A-4147-A177-3AD203B41FA5}">
                      <a16:colId xmlns="" xmlns:a16="http://schemas.microsoft.com/office/drawing/2014/main" val="3302500937"/>
                    </a:ext>
                  </a:extLst>
                </a:gridCol>
                <a:gridCol w="1372576">
                  <a:extLst>
                    <a:ext uri="{9D8B030D-6E8A-4147-A177-3AD203B41FA5}">
                      <a16:colId xmlns="" xmlns:a16="http://schemas.microsoft.com/office/drawing/2014/main" val="1484172555"/>
                    </a:ext>
                  </a:extLst>
                </a:gridCol>
                <a:gridCol w="1372576">
                  <a:extLst>
                    <a:ext uri="{9D8B030D-6E8A-4147-A177-3AD203B41FA5}">
                      <a16:colId xmlns="" xmlns:a16="http://schemas.microsoft.com/office/drawing/2014/main" val="4065955656"/>
                    </a:ext>
                  </a:extLst>
                </a:gridCol>
                <a:gridCol w="1372576">
                  <a:extLst>
                    <a:ext uri="{9D8B030D-6E8A-4147-A177-3AD203B41FA5}">
                      <a16:colId xmlns="" xmlns:a16="http://schemas.microsoft.com/office/drawing/2014/main" val="2505986840"/>
                    </a:ext>
                  </a:extLst>
                </a:gridCol>
              </a:tblGrid>
              <a:tr h="826650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Cik liela, Jūsuprāt, ir nozīme rezervju veidošanai valsts budžetā - rezerves neparedzētiem gadījumiem, apropriāciju rezerves strukturālo reformu veikšanai, fiskālā nodrošinājuma rezervi, lai kompensētu fiskālos riskus, milj. eiro?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15042"/>
                  </a:ext>
                </a:extLst>
              </a:tr>
              <a:tr h="301383"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Nr.p.k.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Rezerves veids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54334500"/>
                  </a:ext>
                </a:extLst>
              </a:tr>
              <a:tr h="301383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Līdzekļi neparedzētiem gadījumiem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06627372"/>
                  </a:ext>
                </a:extLst>
              </a:tr>
              <a:tr h="301383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Apropriācijas rezerve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14464101"/>
                  </a:ext>
                </a:extLst>
              </a:tr>
              <a:tr h="301383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Fiskālā nodrošinājuma rezerve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24502569"/>
                  </a:ext>
                </a:extLst>
              </a:tr>
              <a:tr h="301383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Citas? Lūdzam norādīt kādas?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98749816"/>
                  </a:ext>
                </a:extLst>
              </a:tr>
              <a:tr h="301383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Citas? Lūdzam norādīt kādas?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68640406"/>
                  </a:ext>
                </a:extLst>
              </a:tr>
              <a:tr h="301383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Citas? Lūdzam norādīt kādas?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78138852"/>
                  </a:ext>
                </a:extLst>
              </a:tr>
              <a:tr h="301383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Citas? Lūdzam norādīt kādas?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442769916"/>
                  </a:ext>
                </a:extLst>
              </a:tr>
              <a:tr h="301383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Kopā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90,0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45979504"/>
                  </a:ext>
                </a:extLst>
              </a:tr>
              <a:tr h="301383"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Kopā, % no IKP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</a:t>
                      </a:r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853243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Rezerves budžetā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8337" y="6356350"/>
            <a:ext cx="6432884" cy="365125"/>
          </a:xfrm>
        </p:spPr>
        <p:txBody>
          <a:bodyPr/>
          <a:lstStyle/>
          <a:p>
            <a:r>
              <a:rPr lang="lv-LV" dirty="0" smtClean="0"/>
              <a:t>Politisko partiju aptauja par fiskālās disciplīnas jautājumiem</a:t>
            </a:r>
            <a:endParaRPr lang="lv-LV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2189747" y="6356350"/>
            <a:ext cx="1499937" cy="365125"/>
          </a:xfrm>
        </p:spPr>
        <p:txBody>
          <a:bodyPr/>
          <a:lstStyle/>
          <a:p>
            <a:fld id="{78C70420-D333-4355-9204-B111B2478732}" type="datetime1">
              <a:rPr lang="lv-LV" smtClean="0"/>
              <a:t>27.05.2018</a:t>
            </a:fld>
            <a:endParaRPr lang="lv-LV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27894" y="6356350"/>
            <a:ext cx="725905" cy="365125"/>
          </a:xfrm>
        </p:spPr>
        <p:txBody>
          <a:bodyPr/>
          <a:lstStyle/>
          <a:p>
            <a:fld id="{6112C14F-654A-48BF-A324-8B07BD5B5F7F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7398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F58CCBB6005E9C4F91FE64D77491D1CF" ma:contentTypeVersion="7" ma:contentTypeDescription="Izveidot jaunu dokumentu." ma:contentTypeScope="" ma:versionID="5e512ce049bad84bd051459d684809da">
  <xsd:schema xmlns:xsd="http://www.w3.org/2001/XMLSchema" xmlns:xs="http://www.w3.org/2001/XMLSchema" xmlns:p="http://schemas.microsoft.com/office/2006/metadata/properties" xmlns:ns2="9c5f4703-e5b5-4a71-bd00-8c265978af61" xmlns:ns3="18cde31a-aed2-49ce-b570-e812b29b6342" targetNamespace="http://schemas.microsoft.com/office/2006/metadata/properties" ma:root="true" ma:fieldsID="fdd91807b70de961407cdf1faa21e3a0" ns2:_="" ns3:_="">
    <xsd:import namespace="9c5f4703-e5b5-4a71-bd00-8c265978af61"/>
    <xsd:import namespace="18cde31a-aed2-49ce-b570-e812b29b63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f4703-e5b5-4a71-bd00-8c265978af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cde31a-aed2-49ce-b570-e812b29b634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2C8CC1-AEF4-424E-BF75-336EA2EFAB17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9c5f4703-e5b5-4a71-bd00-8c265978af61"/>
    <ds:schemaRef ds:uri="http://schemas.microsoft.com/office/infopath/2007/PartnerControls"/>
    <ds:schemaRef ds:uri="18cde31a-aed2-49ce-b570-e812b29b6342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D300EF8-89AC-411E-AC9A-709DF9DC27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5f4703-e5b5-4a71-bd00-8c265978af61"/>
    <ds:schemaRef ds:uri="18cde31a-aed2-49ce-b570-e812b29b63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032299E-B1F3-4420-96E2-630224179A8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3536</TotalTime>
  <Words>1163</Words>
  <Application>Microsoft Office PowerPoint</Application>
  <PresentationFormat>Widescreen</PresentationFormat>
  <Paragraphs>1111</Paragraphs>
  <Slides>15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7_Office dizains</vt:lpstr>
      <vt:lpstr>Politisko partiju aptauja par fiskālo disciplīnu</vt:lpstr>
      <vt:lpstr>45-60 minūšu intervijas saturs</vt:lpstr>
      <vt:lpstr>Piekrišanas veidlapas parakstīšana un ieraksta uzsākšana</vt:lpstr>
      <vt:lpstr>Informatīvā daļa par partiju</vt:lpstr>
      <vt:lpstr>Ierobežojumus fiskālajai politikai nosaka Latvijas saistības Eirozonā un iekšējās prasības:</vt:lpstr>
      <vt:lpstr>Tālāk piedāvātais Excel modelis</vt:lpstr>
      <vt:lpstr>Budžeta izdevumu priekšlikumi</vt:lpstr>
      <vt:lpstr>Budžeta ieņēmumu priekšlikumi</vt:lpstr>
      <vt:lpstr>Rezerves budžetā</vt:lpstr>
      <vt:lpstr>Riski budžetā</vt:lpstr>
      <vt:lpstr>Gala rezultāts</vt:lpstr>
      <vt:lpstr>PowerPoint Presentation</vt:lpstr>
      <vt:lpstr>PowerPoint Presentation</vt:lpstr>
      <vt:lpstr>Par turpmāko sadarbību</vt:lpstr>
      <vt:lpstr>Paldies par uzmanību!  Jūsu jautājumi?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Politisko partiju aptauja par fiskālās disciplīnas jautājumiem</dc:title>
  <dc:creator>FDP</dc:creator>
  <cp:lastModifiedBy>Dace</cp:lastModifiedBy>
  <cp:revision>202</cp:revision>
  <cp:lastPrinted>2018-05-25T05:35:55Z</cp:lastPrinted>
  <dcterms:created xsi:type="dcterms:W3CDTF">2016-08-11T12:43:48Z</dcterms:created>
  <dcterms:modified xsi:type="dcterms:W3CDTF">2018-05-27T08:46:07Z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0x010100F58CCBB6005E9C4F91FE64D77491D1CF</vt:lpwstr>
  </property>
</Properties>
</file>