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95" r:id="rId4"/>
  </p:sldMasterIdLst>
  <p:notesMasterIdLst>
    <p:notesMasterId r:id="rId12"/>
  </p:notesMasterIdLst>
  <p:handoutMasterIdLst>
    <p:handoutMasterId r:id="rId13"/>
  </p:handoutMasterIdLst>
  <p:sldIdLst>
    <p:sldId id="256" r:id="rId5"/>
    <p:sldId id="323" r:id="rId6"/>
    <p:sldId id="321" r:id="rId7"/>
    <p:sldId id="320" r:id="rId8"/>
    <p:sldId id="322" r:id="rId9"/>
    <p:sldId id="324" r:id="rId10"/>
    <p:sldId id="289" r:id="rId1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īna" initials="E" lastIdx="1" clrIdx="0">
    <p:extLst/>
  </p:cmAuthor>
  <p:cmAuthor id="2" name="Janis" initials="JP" lastIdx="2" clrIdx="1">
    <p:extLst/>
  </p:cmAuthor>
  <p:cmAuthor id="3" name="Emils" initials="E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67108" autoAdjust="0"/>
  </p:normalViewPr>
  <p:slideViewPr>
    <p:cSldViewPr snapToGrid="0">
      <p:cViewPr varScale="1">
        <p:scale>
          <a:sx n="74" d="100"/>
          <a:sy n="74" d="100"/>
        </p:scale>
        <p:origin x="52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lietvediba\fdp_dokumenti\9_Lietvediba\2018\FDP_2018_1_08\FDP_1_08_xxx_20180214_makroekonomikas_prognozes_Piel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lietvediba\fdp_dokumenti\9_Lietvediba\2018\FDP_2018_1_08\FDP_1_08_xxx_20180214_makroekonomikas_prognozes_Piel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lietvediba\fdp_dokumenti\7_Sedes\2018\20180209_Padome\3_20180209_Revisions%20of%20pot_gdp%20and%20o_gap_z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ce.kalsone\Downloads\Graphs_v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lietvediba\fdp_dokumenti\9_Lietvediba\2018\FDP_2018_1_08\FDP_1_08_xxx_20180214_makroekonomikas_prognozes_Piel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ce.kalsone\Downloads\Baltics_budget_balance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Finanšu ministrijas IKP izaugsmes prognoze, %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Piel1_Ann1!$S$7</c:f>
              <c:strCache>
                <c:ptCount val="1"/>
                <c:pt idx="0">
                  <c:v>Reālā IKP izaugsme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Piel1_Ann1!$T$6:$AB$6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  <c:extLst/>
            </c:numRef>
          </c:cat>
          <c:val>
            <c:numRef>
              <c:f>Piel1_Ann1!$T$7:$AB$7</c:f>
              <c:numCache>
                <c:formatCode>0.0</c:formatCode>
                <c:ptCount val="4"/>
                <c:pt idx="0">
                  <c:v>4.0329518294520694</c:v>
                </c:pt>
                <c:pt idx="1">
                  <c:v>3.3668989970053964</c:v>
                </c:pt>
                <c:pt idx="2">
                  <c:v>2.9948643696402932</c:v>
                </c:pt>
                <c:pt idx="3">
                  <c:v>2.8923066283080834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9604-4C84-AA1F-61BEAF93C947}"/>
            </c:ext>
          </c:extLst>
        </c:ser>
        <c:ser>
          <c:idx val="1"/>
          <c:order val="1"/>
          <c:tx>
            <c:strRef>
              <c:f>Piel1_Ann1!$S$8</c:f>
              <c:strCache>
                <c:ptCount val="1"/>
                <c:pt idx="0">
                  <c:v>Nominālā IKP izaugsme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Piel1_Ann1!$T$6:$AB$6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  <c:extLst/>
            </c:numRef>
          </c:cat>
          <c:val>
            <c:numRef>
              <c:f>Piel1_Ann1!$T$8:$AB$8</c:f>
              <c:numCache>
                <c:formatCode>0.0</c:formatCode>
                <c:ptCount val="4"/>
                <c:pt idx="0">
                  <c:v>7.249239799454732</c:v>
                </c:pt>
                <c:pt idx="1">
                  <c:v>6.509468467732149</c:v>
                </c:pt>
                <c:pt idx="2">
                  <c:v>5.8124619777330189</c:v>
                </c:pt>
                <c:pt idx="3">
                  <c:v>5.4337301730720045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9604-4C84-AA1F-61BEAF93C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124928"/>
        <c:axId val="34126464"/>
      </c:lineChart>
      <c:catAx>
        <c:axId val="3412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4126464"/>
        <c:crosses val="autoZero"/>
        <c:auto val="1"/>
        <c:lblAlgn val="ctr"/>
        <c:lblOffset val="100"/>
        <c:noMultiLvlLbl val="0"/>
      </c:catAx>
      <c:valAx>
        <c:axId val="34126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412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Finanšu ministrijas inflācijas un IKP deflatora prognoze, %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Piel1_Ann1!$S$30</c:f>
              <c:strCache>
                <c:ptCount val="1"/>
                <c:pt idx="0">
                  <c:v>Inflācija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Piel1_Ann1!$T$29:$AB$29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  <c:extLst/>
            </c:numRef>
          </c:cat>
          <c:val>
            <c:numRef>
              <c:f>Piel1_Ann1!$T$30:$AB$30</c:f>
              <c:numCache>
                <c:formatCode>0.0</c:formatCode>
                <c:ptCount val="4"/>
                <c:pt idx="0">
                  <c:v>3.0916050284484129</c:v>
                </c:pt>
                <c:pt idx="1">
                  <c:v>3.0402087140273011</c:v>
                </c:pt>
                <c:pt idx="2">
                  <c:v>2.7356680600894663</c:v>
                </c:pt>
                <c:pt idx="3">
                  <c:v>2.4699840328632661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F0AC-4884-8971-91D2816D32D1}"/>
            </c:ext>
          </c:extLst>
        </c:ser>
        <c:ser>
          <c:idx val="1"/>
          <c:order val="1"/>
          <c:tx>
            <c:strRef>
              <c:f>Piel1_Ann1!$S$31</c:f>
              <c:strCache>
                <c:ptCount val="1"/>
                <c:pt idx="0">
                  <c:v>IKP deflators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Piel1_Ann1!$T$29:$AB$29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  <c:extLst/>
            </c:numRef>
          </c:cat>
          <c:val>
            <c:numRef>
              <c:f>Piel1_Ann1!$T$31:$AB$31</c:f>
              <c:numCache>
                <c:formatCode>0.0</c:formatCode>
                <c:ptCount val="4"/>
                <c:pt idx="0">
                  <c:v>2.8000000000000003</c:v>
                </c:pt>
                <c:pt idx="1">
                  <c:v>2.4</c:v>
                </c:pt>
                <c:pt idx="2">
                  <c:v>2.1</c:v>
                </c:pt>
                <c:pt idx="3">
                  <c:v>2.1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1-F0AC-4884-8971-91D2816D32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35808"/>
        <c:axId val="39337344"/>
      </c:lineChart>
      <c:catAx>
        <c:axId val="3933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337344"/>
        <c:crosses val="autoZero"/>
        <c:auto val="1"/>
        <c:lblAlgn val="ctr"/>
        <c:lblOffset val="100"/>
        <c:noMultiLvlLbl val="0"/>
      </c:catAx>
      <c:valAx>
        <c:axId val="39337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335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Finanšu ministrijas faktiskā un dabiskā bezdarba līmeņa prognoze, %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8.2646531575483906E-2"/>
          <c:y val="0.16078801508869225"/>
          <c:w val="0.9289457327009335"/>
          <c:h val="0.60258775576615742"/>
        </c:manualLayout>
      </c:layout>
      <c:lineChart>
        <c:grouping val="standard"/>
        <c:varyColors val="0"/>
        <c:ser>
          <c:idx val="0"/>
          <c:order val="0"/>
          <c:tx>
            <c:strRef>
              <c:f>NAWRU!$A$3</c:f>
              <c:strCache>
                <c:ptCount val="1"/>
                <c:pt idx="0">
                  <c:v>NAWRU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extLst>
                <c:ext xmlns:c15="http://schemas.microsoft.com/office/drawing/2012/chart" uri="{02D57815-91ED-43cb-92C2-25804820EDAC}">
                  <c15:fullRef>
                    <c15:sqref>NAWRU!$B$2:$M$2</c15:sqref>
                  </c15:fullRef>
                </c:ext>
              </c:extLst>
              <c:f>NAWRU!$J$2:$M$2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NAWRU!$B$3:$M$3</c15:sqref>
                  </c15:fullRef>
                </c:ext>
              </c:extLst>
              <c:f>NAWRU!$J$3:$M$3</c:f>
              <c:numCache>
                <c:formatCode>0.0</c:formatCode>
                <c:ptCount val="4"/>
                <c:pt idx="0">
                  <c:v>9.6610156665114477</c:v>
                </c:pt>
                <c:pt idx="1">
                  <c:v>9.3834026855769128</c:v>
                </c:pt>
                <c:pt idx="2">
                  <c:v>8.7570375812787926</c:v>
                </c:pt>
                <c:pt idx="3">
                  <c:v>8.3746690347570052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AE-4E70-B53F-406767E73282}"/>
            </c:ext>
          </c:extLst>
        </c:ser>
        <c:ser>
          <c:idx val="1"/>
          <c:order val="1"/>
          <c:tx>
            <c:strRef>
              <c:f>NAWRU!$A$4</c:f>
              <c:strCache>
                <c:ptCount val="1"/>
                <c:pt idx="0">
                  <c:v>Unemployment rate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extLst>
                <c:ext xmlns:c15="http://schemas.microsoft.com/office/drawing/2012/chart" uri="{02D57815-91ED-43cb-92C2-25804820EDAC}">
                  <c15:fullRef>
                    <c15:sqref>NAWRU!$B$2:$M$2</c15:sqref>
                  </c15:fullRef>
                </c:ext>
              </c:extLst>
              <c:f>NAWRU!$J$2:$M$2</c:f>
              <c:numCache>
                <c:formatCode>General</c:formatCode>
                <c:ptCount val="4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</c:numCache>
            </c:numRef>
          </c:cat>
          <c:val>
            <c:numRef>
              <c:extLst>
                <c:ext xmlns:c15="http://schemas.microsoft.com/office/drawing/2012/chart" uri="{02D57815-91ED-43cb-92C2-25804820EDAC}">
                  <c15:fullRef>
                    <c15:sqref>NAWRU!$B$4:$M$4</c15:sqref>
                  </c15:fullRef>
                </c:ext>
              </c:extLst>
              <c:f>NAWRU!$J$4:$M$4</c:f>
              <c:numCache>
                <c:formatCode>0.0</c:formatCode>
                <c:ptCount val="4"/>
                <c:pt idx="0">
                  <c:v>8.0447216396931012</c:v>
                </c:pt>
                <c:pt idx="1">
                  <c:v>7.7473508448838322</c:v>
                </c:pt>
                <c:pt idx="2">
                  <c:v>7.1620962520360596</c:v>
                </c:pt>
                <c:pt idx="3">
                  <c:v>6.9804157401479952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4AE-4E70-B53F-406767E732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9372288"/>
        <c:axId val="39373824"/>
      </c:lineChart>
      <c:catAx>
        <c:axId val="39372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373824"/>
        <c:crosses val="autoZero"/>
        <c:auto val="1"/>
        <c:lblAlgn val="ctr"/>
        <c:lblOffset val="100"/>
        <c:noMultiLvlLbl val="0"/>
      </c:catAx>
      <c:valAx>
        <c:axId val="39373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372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7895799768544776E-2"/>
          <c:y val="0.8273441410435135"/>
          <c:w val="0.92865370214890286"/>
          <c:h val="0.137632149007960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Finanšu ministrijas potenciālā IKP augsmes prognoze, %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[Graphs_v4.xlsx]Brifingam!$A$34</c:f>
              <c:strCache>
                <c:ptCount val="1"/>
                <c:pt idx="0">
                  <c:v>Potenciālā IKP pieaugums, 2018.g. februrāris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[Graphs_v4.xlsx]Brifingam!$B$1:$I$1</c:f>
              <c:numCache>
                <c:formatCode>General</c:formatCode>
                <c:ptCount val="8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</c:numCache>
            </c:numRef>
          </c:cat>
          <c:val>
            <c:numRef>
              <c:f>[Graphs_v4.xlsx]Brifingam!$B$34:$I$34</c:f>
              <c:numCache>
                <c:formatCode>0.0</c:formatCode>
                <c:ptCount val="8"/>
                <c:pt idx="0">
                  <c:v>3.4000000000000057</c:v>
                </c:pt>
                <c:pt idx="1">
                  <c:v>3.4499899999999855</c:v>
                </c:pt>
                <c:pt idx="2">
                  <c:v>3.3499999900000148</c:v>
                </c:pt>
                <c:pt idx="3">
                  <c:v>3.25</c:v>
                </c:pt>
                <c:pt idx="4">
                  <c:v>3</c:v>
                </c:pt>
                <c:pt idx="5">
                  <c:v>3</c:v>
                </c:pt>
                <c:pt idx="6">
                  <c:v>2.8400000000000034</c:v>
                </c:pt>
                <c:pt idx="7">
                  <c:v>2.7999999999999972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56-440F-8E52-B4BAB3582DFE}"/>
            </c:ext>
          </c:extLst>
        </c:ser>
        <c:ser>
          <c:idx val="1"/>
          <c:order val="1"/>
          <c:tx>
            <c:strRef>
              <c:f>[Graphs_v4.xlsx]Brifingam!$A$35</c:f>
              <c:strCache>
                <c:ptCount val="1"/>
                <c:pt idx="0">
                  <c:v>Potenciālā IKP pieaugums, 2017.g. augusts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[Graphs_v4.xlsx]Brifingam!$B$1:$I$1</c:f>
              <c:numCache>
                <c:formatCode>General</c:formatCode>
                <c:ptCount val="8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</c:numCache>
            </c:numRef>
          </c:cat>
          <c:val>
            <c:numRef>
              <c:f>[Graphs_v4.xlsx]Brifingam!$B$35:$I$35</c:f>
              <c:numCache>
                <c:formatCode>0.0</c:formatCode>
                <c:ptCount val="8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56-440F-8E52-B4BAB3582D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332544"/>
        <c:axId val="106334080"/>
        <c:extLst>
          <c:ext xmlns:c15="http://schemas.microsoft.com/office/drawing/2012/chart" uri="{02D57815-91ED-43cb-92C2-25804820EDAC}">
            <c15:filteredLineSeries>
              <c15:ser>
                <c:idx val="2"/>
                <c:order val="2"/>
                <c:tx>
                  <c:strRef>
                    <c:extLst>
                      <c:ext uri="{02D57815-91ED-43cb-92C2-25804820EDAC}">
                        <c15:formulaRef>
                          <c15:sqref>[Graphs_v4.xlsx]Brifingam!$A$36</c15:sqref>
                        </c15:formulaRef>
                      </c:ext>
                    </c:extLst>
                    <c:strCache>
                      <c:ptCount val="1"/>
                      <c:pt idx="0">
                        <c:v>Potenciālā IKP pieaugums, %: SP 2017./20.</c:v>
                      </c:pt>
                    </c:strCache>
                  </c:strRef>
                </c:tx>
                <c:spPr>
                  <a:ln w="28575" cap="rnd">
                    <a:solidFill>
                      <a:srgbClr val="002060"/>
                    </a:solidFill>
                    <a:prstDash val="sysDot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[Graphs_v4.xlsx]Brifingam!$B$1:$I$1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2018</c:v>
                      </c:pt>
                      <c:pt idx="1">
                        <c:v>2019</c:v>
                      </c:pt>
                      <c:pt idx="2">
                        <c:v>2020</c:v>
                      </c:pt>
                      <c:pt idx="3">
                        <c:v>2021</c:v>
                      </c:pt>
                      <c:pt idx="4">
                        <c:v>2022</c:v>
                      </c:pt>
                      <c:pt idx="5">
                        <c:v>2023</c:v>
                      </c:pt>
                      <c:pt idx="6">
                        <c:v>2024</c:v>
                      </c:pt>
                      <c:pt idx="7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[Graphs_v4.xlsx]Brifingam!$B$36:$I$36</c15:sqref>
                        </c15:formulaRef>
                      </c:ext>
                    </c:extLst>
                    <c:numCache>
                      <c:formatCode>0.0</c:formatCode>
                      <c:ptCount val="8"/>
                      <c:pt idx="0">
                        <c:v>2.9</c:v>
                      </c:pt>
                      <c:pt idx="1">
                        <c:v>2.8</c:v>
                      </c:pt>
                      <c:pt idx="2">
                        <c:v>2.9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0956-440F-8E52-B4BAB3582DFE}"/>
                  </c:ext>
                </c:extLst>
              </c15:ser>
            </c15:filteredLineSeries>
          </c:ext>
        </c:extLst>
      </c:lineChart>
      <c:catAx>
        <c:axId val="106332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6334080"/>
        <c:crosses val="autoZero"/>
        <c:auto val="1"/>
        <c:lblAlgn val="ctr"/>
        <c:lblOffset val="100"/>
        <c:noMultiLvlLbl val="0"/>
      </c:catAx>
      <c:valAx>
        <c:axId val="106334080"/>
        <c:scaling>
          <c:orientation val="minMax"/>
          <c:max val="3.5"/>
          <c:min val="2.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06332544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6350" cap="flat" cmpd="sng" algn="ctr">
      <a:noFill/>
      <a:round/>
    </a:ln>
    <a:effectLst/>
  </c:spPr>
  <c:txPr>
    <a:bodyPr/>
    <a:lstStyle/>
    <a:p>
      <a:pPr>
        <a:defRPr sz="1400"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lv-LV" dirty="0">
                <a:solidFill>
                  <a:srgbClr val="002060"/>
                </a:solidFill>
              </a:rPr>
              <a:t>Reālā IKP augsme</a:t>
            </a:r>
          </a:p>
        </c:rich>
      </c:tx>
      <c:layout>
        <c:manualLayout>
          <c:xMode val="edge"/>
          <c:yMode val="edge"/>
          <c:x val="0.84653838444446849"/>
          <c:y val="4.4630358705161854E-2"/>
        </c:manualLayout>
      </c:layout>
      <c:overlay val="1"/>
      <c:spPr>
        <a:noFill/>
        <a:ln>
          <a:solidFill>
            <a:schemeClr val="tx1">
              <a:lumMod val="50000"/>
              <a:lumOff val="50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'MoF graphs'!$B$24</c:f>
              <c:strCache>
                <c:ptCount val="1"/>
                <c:pt idx="0">
                  <c:v>Real GDP growth (Actual, ESA2010)</c:v>
                </c:pt>
              </c:strCache>
            </c:strRef>
          </c:tx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5889317713815471E-2"/>
                  <c:y val="-2.4184552535771738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591-40FC-8ABF-27BC4864BF04}"/>
                </c:ext>
              </c:extLst>
            </c:dLbl>
            <c:dLbl>
              <c:idx val="1"/>
              <c:layout>
                <c:manualLayout>
                  <c:x val="-4.7813584738062465E-2"/>
                  <c:y val="-2.790962873592414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591-40FC-8ABF-27BC4864BF04}"/>
                </c:ext>
              </c:extLst>
            </c:dLbl>
            <c:dLbl>
              <c:idx val="2"/>
              <c:layout>
                <c:manualLayout>
                  <c:x val="-3.5786915836518746E-2"/>
                  <c:y val="-3.5359516552366445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591-40FC-8ABF-27BC4864BF04}"/>
                </c:ext>
              </c:extLst>
            </c:dLbl>
            <c:dLbl>
              <c:idx val="3"/>
              <c:layout>
                <c:manualLayout>
                  <c:x val="-3.2780248611132816E-2"/>
                  <c:y val="-3.1634542791324938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591-40FC-8ABF-27BC4864BF04}"/>
                </c:ext>
              </c:extLst>
            </c:dLbl>
            <c:dLbl>
              <c:idx val="4"/>
              <c:layout>
                <c:manualLayout>
                  <c:x val="-5.2470131010197631E-2"/>
                  <c:y val="7.4393044619422569E-3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591-40FC-8ABF-27BC4864BF04}"/>
                </c:ext>
              </c:extLst>
            </c:dLbl>
            <c:dLbl>
              <c:idx val="5"/>
              <c:layout>
                <c:manualLayout>
                  <c:x val="-4.9884397196365726E-2"/>
                  <c:y val="3.176752603505207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591-40FC-8ABF-27BC4864BF04}"/>
                </c:ext>
              </c:extLst>
            </c:dLbl>
            <c:dLbl>
              <c:idx val="6"/>
              <c:layout>
                <c:manualLayout>
                  <c:x val="-4.6456796559425764E-2"/>
                  <c:y val="1.8904516975699387E-3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591-40FC-8ABF-27BC4864BF04}"/>
                </c:ext>
              </c:extLst>
            </c:dLbl>
            <c:dLbl>
              <c:idx val="8"/>
              <c:layout>
                <c:manualLayout>
                  <c:x val="-2.6394948755058843E-2"/>
                  <c:y val="-7.0499224792697379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591-40FC-8ABF-27BC4864BF04}"/>
                </c:ext>
              </c:extLst>
            </c:dLbl>
            <c:dLbl>
              <c:idx val="9"/>
              <c:layout>
                <c:manualLayout>
                  <c:x val="-4.5889317713815582E-2"/>
                  <c:y val="2.796528192887552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591-40FC-8ABF-27BC4864BF04}"/>
                </c:ext>
              </c:extLst>
            </c:dLbl>
            <c:dLbl>
              <c:idx val="10"/>
              <c:layout>
                <c:manualLayout>
                  <c:x val="-3.9875983263043611E-2"/>
                  <c:y val="3.5415260018900656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591-40FC-8ABF-27BC4864BF04}"/>
                </c:ext>
              </c:extLst>
            </c:dLbl>
            <c:dLbl>
              <c:idx val="11"/>
              <c:layout>
                <c:manualLayout>
                  <c:x val="-3.8372649650350643E-2"/>
                  <c:y val="3.5415260018900656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591-40FC-8ABF-27BC4864BF04}"/>
                </c:ext>
              </c:extLst>
            </c:dLbl>
            <c:dLbl>
              <c:idx val="12"/>
              <c:layout>
                <c:manualLayout>
                  <c:x val="-3.6869316037657682E-2"/>
                  <c:y val="3.1690270973888122E-2"/>
                </c:manualLayout>
              </c:layout>
              <c:dLblPos val="r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591-40FC-8ABF-27BC4864BF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graphs'!$C$24:$S$24</c:f>
              <c:numCache>
                <c:formatCode>0.0</c:formatCode>
                <c:ptCount val="17"/>
                <c:pt idx="0">
                  <c:v>8.2999999999999972</c:v>
                </c:pt>
                <c:pt idx="1">
                  <c:v>10.700000000000003</c:v>
                </c:pt>
                <c:pt idx="2">
                  <c:v>11.900000000000006</c:v>
                </c:pt>
                <c:pt idx="3">
                  <c:v>10</c:v>
                </c:pt>
                <c:pt idx="4">
                  <c:v>-3.5</c:v>
                </c:pt>
                <c:pt idx="5">
                  <c:v>-14.400000000000006</c:v>
                </c:pt>
                <c:pt idx="6">
                  <c:v>-3.9000000000000057</c:v>
                </c:pt>
                <c:pt idx="7">
                  <c:v>6.4000000000000057</c:v>
                </c:pt>
                <c:pt idx="8">
                  <c:v>4</c:v>
                </c:pt>
                <c:pt idx="9">
                  <c:v>2.5999999999999943</c:v>
                </c:pt>
                <c:pt idx="10">
                  <c:v>1.9000000000000057</c:v>
                </c:pt>
                <c:pt idx="11">
                  <c:v>2.7999999999999972</c:v>
                </c:pt>
                <c:pt idx="12">
                  <c:v>2.0999999999999943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C-2591-40FC-8ABF-27BC4864BF04}"/>
            </c:ext>
          </c:extLst>
        </c:ser>
        <c:ser>
          <c:idx val="1"/>
          <c:order val="1"/>
          <c:tx>
            <c:strRef>
              <c:f>'MoF graphs'!$A$32:$B$32</c:f>
              <c:strCache>
                <c:ptCount val="2"/>
                <c:pt idx="0">
                  <c:v>2009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graphs'!$C$32:$S$32</c:f>
              <c:numCache>
                <c:formatCode>General</c:formatCode>
                <c:ptCount val="17"/>
                <c:pt idx="5" formatCode="0.0">
                  <c:v>-18</c:v>
                </c:pt>
                <c:pt idx="6" formatCode="0.0">
                  <c:v>-4</c:v>
                </c:pt>
                <c:pt idx="7" formatCode="0.0">
                  <c:v>2</c:v>
                </c:pt>
                <c:pt idx="8" formatCode="0.0">
                  <c:v>3.8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2591-40FC-8ABF-27BC4864BF04}"/>
            </c:ext>
          </c:extLst>
        </c:ser>
        <c:ser>
          <c:idx val="2"/>
          <c:order val="2"/>
          <c:tx>
            <c:strRef>
              <c:f>'MoF graphs'!$A$33:$B$33</c:f>
              <c:strCache>
                <c:ptCount val="2"/>
                <c:pt idx="0">
                  <c:v>2010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graphs'!$C$33:$S$33</c:f>
              <c:numCache>
                <c:formatCode>General</c:formatCode>
                <c:ptCount val="17"/>
                <c:pt idx="6" formatCode="0.0">
                  <c:v>-0.4</c:v>
                </c:pt>
                <c:pt idx="7" formatCode="0.0">
                  <c:v>3.3</c:v>
                </c:pt>
                <c:pt idx="8" formatCode="0.0">
                  <c:v>4</c:v>
                </c:pt>
                <c:pt idx="9" formatCode="0.0">
                  <c:v>3.9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E-2591-40FC-8ABF-27BC4864BF04}"/>
            </c:ext>
          </c:extLst>
        </c:ser>
        <c:ser>
          <c:idx val="3"/>
          <c:order val="3"/>
          <c:tx>
            <c:strRef>
              <c:f>'MoF graphs'!$A$34:$B$34</c:f>
              <c:strCache>
                <c:ptCount val="2"/>
                <c:pt idx="0">
                  <c:v>2011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graphs'!$C$34:$S$34</c:f>
              <c:numCache>
                <c:formatCode>General</c:formatCode>
                <c:ptCount val="17"/>
                <c:pt idx="7" formatCode="0.0">
                  <c:v>4.5</c:v>
                </c:pt>
                <c:pt idx="8" formatCode="0.0">
                  <c:v>2.5</c:v>
                </c:pt>
                <c:pt idx="9" formatCode="0.0">
                  <c:v>4</c:v>
                </c:pt>
                <c:pt idx="10" formatCode="0.0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F-2591-40FC-8ABF-27BC4864BF04}"/>
            </c:ext>
          </c:extLst>
        </c:ser>
        <c:ser>
          <c:idx val="4"/>
          <c:order val="4"/>
          <c:tx>
            <c:strRef>
              <c:f>'MoF graphs'!$A$35:$B$35</c:f>
              <c:strCache>
                <c:ptCount val="2"/>
                <c:pt idx="0">
                  <c:v>2012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graphs'!$C$35:$S$35</c:f>
              <c:numCache>
                <c:formatCode>General</c:formatCode>
                <c:ptCount val="17"/>
                <c:pt idx="8" formatCode="0.0">
                  <c:v>4</c:v>
                </c:pt>
                <c:pt idx="9" formatCode="0.0">
                  <c:v>3.7</c:v>
                </c:pt>
                <c:pt idx="10" formatCode="0.0">
                  <c:v>4</c:v>
                </c:pt>
                <c:pt idx="11" formatCode="0.0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0-2591-40FC-8ABF-27BC4864BF04}"/>
            </c:ext>
          </c:extLst>
        </c:ser>
        <c:ser>
          <c:idx val="5"/>
          <c:order val="5"/>
          <c:tx>
            <c:strRef>
              <c:f>'MoF graphs'!$A$36:$B$36</c:f>
              <c:strCache>
                <c:ptCount val="2"/>
                <c:pt idx="0">
                  <c:v>2013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graphs'!$C$36:$S$36</c:f>
              <c:numCache>
                <c:formatCode>General</c:formatCode>
                <c:ptCount val="17"/>
                <c:pt idx="9" formatCode="0.0">
                  <c:v>4.2</c:v>
                </c:pt>
                <c:pt idx="10" formatCode="0.0">
                  <c:v>4.2</c:v>
                </c:pt>
                <c:pt idx="11" formatCode="0.0">
                  <c:v>4</c:v>
                </c:pt>
                <c:pt idx="12" formatCode="0.0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1-2591-40FC-8ABF-27BC4864BF04}"/>
            </c:ext>
          </c:extLst>
        </c:ser>
        <c:ser>
          <c:idx val="6"/>
          <c:order val="6"/>
          <c:tx>
            <c:strRef>
              <c:f>'MoF graphs'!$A$37:$B$37</c:f>
              <c:strCache>
                <c:ptCount val="2"/>
                <c:pt idx="0">
                  <c:v>2014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graphs'!$C$37:$S$37</c:f>
              <c:numCache>
                <c:formatCode>General</c:formatCode>
                <c:ptCount val="17"/>
                <c:pt idx="10" formatCode="0.0">
                  <c:v>2.9</c:v>
                </c:pt>
                <c:pt idx="11" formatCode="0.0">
                  <c:v>2.8</c:v>
                </c:pt>
                <c:pt idx="12" formatCode="0.0">
                  <c:v>3.3</c:v>
                </c:pt>
                <c:pt idx="13" formatCode="0.0">
                  <c:v>3.6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2-2591-40FC-8ABF-27BC4864BF04}"/>
            </c:ext>
          </c:extLst>
        </c:ser>
        <c:ser>
          <c:idx val="7"/>
          <c:order val="7"/>
          <c:tx>
            <c:strRef>
              <c:f>'MoF graphs'!$B$38</c:f>
              <c:strCache>
                <c:ptCount val="1"/>
                <c:pt idx="0">
                  <c:v>Real GDP growth</c:v>
                </c:pt>
              </c:strCache>
            </c:strRef>
          </c:tx>
          <c:spPr>
            <a:ln w="19050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graphs'!$F$2:$P$2</c:f>
              <c:strCache>
                <c:ptCount val="11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</c:strCache>
            </c:strRef>
          </c:xVal>
          <c:yVal>
            <c:numRef>
              <c:f>'MoF graphs'!$C$38:$P$38</c:f>
              <c:numCache>
                <c:formatCode>General</c:formatCode>
                <c:ptCount val="14"/>
                <c:pt idx="11" formatCode="0.0">
                  <c:v>2.1</c:v>
                </c:pt>
                <c:pt idx="12" formatCode="0.0">
                  <c:v>3</c:v>
                </c:pt>
                <c:pt idx="13" formatCode="0.0">
                  <c:v>3.6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3-2591-40FC-8ABF-27BC4864BF04}"/>
            </c:ext>
          </c:extLst>
        </c:ser>
        <c:ser>
          <c:idx val="8"/>
          <c:order val="8"/>
          <c:tx>
            <c:strRef>
              <c:f>'MoF graphs'!$B$39</c:f>
              <c:strCache>
                <c:ptCount val="1"/>
                <c:pt idx="0">
                  <c:v>Real GDP growth</c:v>
                </c:pt>
              </c:strCache>
            </c:strRef>
          </c:tx>
          <c:spPr>
            <a:ln w="19050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graphs'!$F$2:$P$2</c:f>
              <c:strCache>
                <c:ptCount val="11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</c:strCache>
            </c:strRef>
          </c:xVal>
          <c:yVal>
            <c:numRef>
              <c:f>'MoF graphs'!$C$39:$P$39</c:f>
              <c:numCache>
                <c:formatCode>General</c:formatCode>
                <c:ptCount val="14"/>
                <c:pt idx="12" formatCode="0.0">
                  <c:v>2.5</c:v>
                </c:pt>
                <c:pt idx="13" formatCode="0.0">
                  <c:v>3.5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4-2591-40FC-8ABF-27BC4864BF04}"/>
            </c:ext>
          </c:extLst>
        </c:ser>
        <c:ser>
          <c:idx val="9"/>
          <c:order val="9"/>
          <c:tx>
            <c:strRef>
              <c:f>'MoF graphs'!$A$29:$B$29</c:f>
              <c:strCache>
                <c:ptCount val="2"/>
                <c:pt idx="0">
                  <c:v>2006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graphs'!$C$29:$S$29</c:f>
              <c:numCache>
                <c:formatCode>General</c:formatCode>
                <c:ptCount val="17"/>
                <c:pt idx="2" formatCode="0.0">
                  <c:v>11</c:v>
                </c:pt>
                <c:pt idx="3" formatCode="0.0">
                  <c:v>9</c:v>
                </c:pt>
                <c:pt idx="4" formatCode="0.0">
                  <c:v>7.5</c:v>
                </c:pt>
                <c:pt idx="5" formatCode="0.0">
                  <c:v>7.5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5-2591-40FC-8ABF-27BC4864BF04}"/>
            </c:ext>
          </c:extLst>
        </c:ser>
        <c:ser>
          <c:idx val="10"/>
          <c:order val="10"/>
          <c:tx>
            <c:strRef>
              <c:f>'MoF graphs'!$A$30:$B$30</c:f>
              <c:strCache>
                <c:ptCount val="2"/>
                <c:pt idx="0">
                  <c:v>2007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graphs'!$C$30:$S$30</c:f>
              <c:numCache>
                <c:formatCode>General</c:formatCode>
                <c:ptCount val="17"/>
                <c:pt idx="3" formatCode="0.0">
                  <c:v>9.5</c:v>
                </c:pt>
                <c:pt idx="4" formatCode="0.0">
                  <c:v>7.5</c:v>
                </c:pt>
                <c:pt idx="5" formatCode="0.0">
                  <c:v>7.5</c:v>
                </c:pt>
                <c:pt idx="6" formatCode="0.0">
                  <c:v>7.3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6-2591-40FC-8ABF-27BC4864BF04}"/>
            </c:ext>
          </c:extLst>
        </c:ser>
        <c:ser>
          <c:idx val="11"/>
          <c:order val="11"/>
          <c:tx>
            <c:strRef>
              <c:f>'MoF graphs'!$A$31:$B$31</c:f>
              <c:strCache>
                <c:ptCount val="2"/>
                <c:pt idx="0">
                  <c:v>2008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graphs'!$C$31:$S$31</c:f>
              <c:numCache>
                <c:formatCode>General</c:formatCode>
                <c:ptCount val="17"/>
                <c:pt idx="4" formatCode="0.0">
                  <c:v>1.3</c:v>
                </c:pt>
                <c:pt idx="5" formatCode="0.0">
                  <c:v>2</c:v>
                </c:pt>
                <c:pt idx="6" formatCode="0.0">
                  <c:v>4.5</c:v>
                </c:pt>
                <c:pt idx="7" formatCode="0.0">
                  <c:v>5.5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7-2591-40FC-8ABF-27BC4864BF04}"/>
            </c:ext>
          </c:extLst>
        </c:ser>
        <c:ser>
          <c:idx val="13"/>
          <c:order val="12"/>
          <c:tx>
            <c:strRef>
              <c:f>'MoF graphs'!$A$27:$B$27</c:f>
              <c:strCache>
                <c:ptCount val="2"/>
                <c:pt idx="0">
                  <c:v>2004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graphs'!$C$27:$S$27</c:f>
              <c:numCache>
                <c:formatCode>0.0</c:formatCode>
                <c:ptCount val="17"/>
                <c:pt idx="0">
                  <c:v>7.5</c:v>
                </c:pt>
                <c:pt idx="1">
                  <c:v>6.7</c:v>
                </c:pt>
                <c:pt idx="2">
                  <c:v>6.5</c:v>
                </c:pt>
                <c:pt idx="3">
                  <c:v>6.5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8-2591-40FC-8ABF-27BC4864BF04}"/>
            </c:ext>
          </c:extLst>
        </c:ser>
        <c:ser>
          <c:idx val="14"/>
          <c:order val="13"/>
          <c:tx>
            <c:strRef>
              <c:f>'MoF graphs'!$A$28:$B$28</c:f>
              <c:strCache>
                <c:ptCount val="2"/>
                <c:pt idx="0">
                  <c:v>2005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graphs'!$C$28:$S$28</c:f>
              <c:numCache>
                <c:formatCode>0.0</c:formatCode>
                <c:ptCount val="17"/>
                <c:pt idx="1">
                  <c:v>7.5</c:v>
                </c:pt>
                <c:pt idx="2">
                  <c:v>7.5</c:v>
                </c:pt>
                <c:pt idx="3">
                  <c:v>7</c:v>
                </c:pt>
                <c:pt idx="4">
                  <c:v>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9-2591-40FC-8ABF-27BC4864BF04}"/>
            </c:ext>
          </c:extLst>
        </c:ser>
        <c:ser>
          <c:idx val="17"/>
          <c:order val="14"/>
          <c:tx>
            <c:strRef>
              <c:f>'MoF graphs'!$B$25</c:f>
              <c:strCache>
                <c:ptCount val="1"/>
                <c:pt idx="0">
                  <c:v>Real GDP growth (Actual, ESA95)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graphs'!$C$25:$S$25</c:f>
              <c:numCache>
                <c:formatCode>0.0</c:formatCode>
                <c:ptCount val="17"/>
                <c:pt idx="0">
                  <c:v>8.8271662011556327</c:v>
                </c:pt>
                <c:pt idx="1">
                  <c:v>10.098466345875556</c:v>
                </c:pt>
                <c:pt idx="2">
                  <c:v>10.988177506469857</c:v>
                </c:pt>
                <c:pt idx="3">
                  <c:v>9.9870549212954582</c:v>
                </c:pt>
                <c:pt idx="4">
                  <c:v>-2.7714461598629407</c:v>
                </c:pt>
                <c:pt idx="5">
                  <c:v>-17.699033956598377</c:v>
                </c:pt>
                <c:pt idx="6">
                  <c:v>-1.3066131481671377</c:v>
                </c:pt>
                <c:pt idx="7">
                  <c:v>5.306487211676977</c:v>
                </c:pt>
                <c:pt idx="8">
                  <c:v>5.2167352076547626</c:v>
                </c:pt>
                <c:pt idx="9">
                  <c:v>4.1100958052690046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A-2591-40FC-8ABF-27BC4864BF04}"/>
            </c:ext>
          </c:extLst>
        </c:ser>
        <c:ser>
          <c:idx val="18"/>
          <c:order val="15"/>
          <c:tx>
            <c:strRef>
              <c:f>'MoF graphs'!$B$23</c:f>
              <c:strCache>
                <c:ptCount val="1"/>
                <c:pt idx="0">
                  <c:v>Real GDP growth (Actual, FM budget)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graphs'!$C$23:$S$23</c:f>
              <c:numCache>
                <c:formatCode>0.0</c:formatCode>
                <c:ptCount val="17"/>
                <c:pt idx="0">
                  <c:v>8.3000000000000007</c:v>
                </c:pt>
                <c:pt idx="1">
                  <c:v>10.199999999999999</c:v>
                </c:pt>
                <c:pt idx="2">
                  <c:v>11.9</c:v>
                </c:pt>
                <c:pt idx="3">
                  <c:v>10.3</c:v>
                </c:pt>
                <c:pt idx="4">
                  <c:v>-4.5999999999999996</c:v>
                </c:pt>
                <c:pt idx="5">
                  <c:v>-18</c:v>
                </c:pt>
                <c:pt idx="6">
                  <c:v>-0.3</c:v>
                </c:pt>
                <c:pt idx="7">
                  <c:v>5.5</c:v>
                </c:pt>
                <c:pt idx="8">
                  <c:v>5.6</c:v>
                </c:pt>
                <c:pt idx="9">
                  <c:v>4.2</c:v>
                </c:pt>
                <c:pt idx="10">
                  <c:v>2.4</c:v>
                </c:pt>
                <c:pt idx="11">
                  <c:v>2.7</c:v>
                </c:pt>
                <c:pt idx="12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B-2591-40FC-8ABF-27BC4864BF04}"/>
            </c:ext>
          </c:extLst>
        </c:ser>
        <c:ser>
          <c:idx val="16"/>
          <c:order val="16"/>
          <c:tx>
            <c:strRef>
              <c:f>'MoF graphs'!$A$38:$B$38</c:f>
              <c:strCache>
                <c:ptCount val="2"/>
                <c:pt idx="0">
                  <c:v>2015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graphs'!$C$38:$S$38</c:f>
              <c:numCache>
                <c:formatCode>General</c:formatCode>
                <c:ptCount val="17"/>
                <c:pt idx="11" formatCode="0.0">
                  <c:v>2.1</c:v>
                </c:pt>
                <c:pt idx="12" formatCode="0.0">
                  <c:v>3</c:v>
                </c:pt>
                <c:pt idx="13" formatCode="0.0">
                  <c:v>3.6</c:v>
                </c:pt>
                <c:pt idx="14" formatCode="0.0">
                  <c:v>3.6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C-2591-40FC-8ABF-27BC4864BF04}"/>
            </c:ext>
          </c:extLst>
        </c:ser>
        <c:ser>
          <c:idx val="19"/>
          <c:order val="17"/>
          <c:tx>
            <c:strRef>
              <c:f>'MoF graphs'!$A$39:$B$39</c:f>
              <c:strCache>
                <c:ptCount val="2"/>
                <c:pt idx="0">
                  <c:v>2016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graphs'!$C$39:$S$39</c:f>
              <c:numCache>
                <c:formatCode>General</c:formatCode>
                <c:ptCount val="17"/>
                <c:pt idx="12" formatCode="0.0">
                  <c:v>2.5</c:v>
                </c:pt>
                <c:pt idx="13" formatCode="0.0">
                  <c:v>3.5</c:v>
                </c:pt>
                <c:pt idx="14" formatCode="0.0">
                  <c:v>3.4</c:v>
                </c:pt>
                <c:pt idx="15" formatCode="0.0">
                  <c:v>3.4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D-2591-40FC-8ABF-27BC4864BF04}"/>
            </c:ext>
          </c:extLst>
        </c:ser>
        <c:ser>
          <c:idx val="20"/>
          <c:order val="18"/>
          <c:tx>
            <c:strRef>
              <c:f>'MoF graphs'!$A$40:$B$40</c:f>
              <c:strCache>
                <c:ptCount val="2"/>
                <c:pt idx="0">
                  <c:v>2017</c:v>
                </c:pt>
                <c:pt idx="1">
                  <c:v>Real GDP growth</c:v>
                </c:pt>
              </c:strCache>
            </c:strRef>
          </c:tx>
          <c:spPr>
            <a:ln w="19050" cap="rnd">
              <a:solidFill>
                <a:schemeClr val="bg2">
                  <a:lumMod val="25000"/>
                </a:schemeClr>
              </a:solidFill>
              <a:prstDash val="sysDash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b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graphs'!$C$40:$S$40</c:f>
              <c:numCache>
                <c:formatCode>General</c:formatCode>
                <c:ptCount val="17"/>
                <c:pt idx="13" formatCode="0.0">
                  <c:v>3.7</c:v>
                </c:pt>
                <c:pt idx="14" formatCode="0.0">
                  <c:v>3.4</c:v>
                </c:pt>
                <c:pt idx="15" formatCode="0.0">
                  <c:v>3.2</c:v>
                </c:pt>
                <c:pt idx="16" formatCode="0.0">
                  <c:v>3.2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E-2591-40FC-8ABF-27BC4864BF04}"/>
            </c:ext>
          </c:extLst>
        </c:ser>
        <c:ser>
          <c:idx val="12"/>
          <c:order val="19"/>
          <c:tx>
            <c:strRef>
              <c:f>'MoF graphs'!$B$26</c:f>
              <c:strCache>
                <c:ptCount val="1"/>
                <c:pt idx="0">
                  <c:v>Ministry of Finance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bg2">
                  <a:lumMod val="50000"/>
                </a:schemeClr>
              </a:solidFill>
              <a:ln w="28575">
                <a:solidFill>
                  <a:schemeClr val="bg2">
                    <a:lumMod val="2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'MoF graphs'!$C$22:$S$22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graphs'!$C$26:$S$26</c:f>
              <c:numCache>
                <c:formatCode>General</c:formatCode>
                <c:ptCount val="17"/>
                <c:pt idx="13">
                  <c:v>3.7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1F-2591-40FC-8ABF-27BC4864BF04}"/>
            </c:ext>
          </c:extLst>
        </c:ser>
        <c:ser>
          <c:idx val="15"/>
          <c:order val="20"/>
          <c:tx>
            <c:strRef>
              <c:f>'MoF graphs'!$B$2</c:f>
              <c:strCache>
                <c:ptCount val="1"/>
                <c:pt idx="0">
                  <c:v>0</c:v>
                </c:pt>
              </c:strCache>
            </c:strRef>
          </c:tx>
          <c:spPr>
            <a:ln w="3175" cap="rnd">
              <a:solidFill>
                <a:schemeClr val="bg2">
                  <a:lumMod val="10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0"/>
              <c:layout/>
              <c:dLblPos val="l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20-2591-40FC-8ABF-27BC4864BF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l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strRef>
              <c:f>'MoF graphs'!$C$2:$S$2</c:f>
              <c:strCach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strCache>
            </c:strRef>
          </c:xVal>
          <c:yVal>
            <c:numRef>
              <c:f>'MoF graphs'!$C$1:$S$1</c:f>
              <c:numCache>
                <c:formatCode>0</c:formatCode>
                <c:ptCount val="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21-2591-40FC-8ABF-27BC4864B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9491072"/>
        <c:axId val="39492608"/>
      </c:scatterChart>
      <c:valAx>
        <c:axId val="39491072"/>
        <c:scaling>
          <c:orientation val="minMax"/>
        </c:scaling>
        <c:delete val="1"/>
        <c:axPos val="b"/>
        <c:numFmt formatCode="yyyy" sourceLinked="0"/>
        <c:majorTickMark val="out"/>
        <c:minorTickMark val="none"/>
        <c:tickLblPos val="low"/>
        <c:crossAx val="39492608"/>
        <c:crosses val="autoZero"/>
        <c:crossBetween val="midCat"/>
      </c:valAx>
      <c:valAx>
        <c:axId val="39492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3949107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dirty="0"/>
              <a:t>Vispārējās valdības budžeta bilance, EKS, % no IKP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[Baltics_budget_balance.xls]Data!$A$24</c:f>
              <c:strCache>
                <c:ptCount val="1"/>
                <c:pt idx="0">
                  <c:v>Igaunija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18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239E-445D-BBF8-FB9333F63FD2}"/>
              </c:ext>
            </c:extLst>
          </c:dPt>
          <c:dPt>
            <c:idx val="19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239E-445D-BBF8-FB9333F63FD2}"/>
              </c:ext>
            </c:extLst>
          </c:dPt>
          <c:dPt>
            <c:idx val="20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239E-445D-BBF8-FB9333F63FD2}"/>
              </c:ext>
            </c:extLst>
          </c:dPt>
          <c:dPt>
            <c:idx val="21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239E-445D-BBF8-FB9333F63FD2}"/>
              </c:ext>
            </c:extLst>
          </c:dPt>
          <c:cat>
            <c:strRef>
              <c:f>[Baltics_budget_balance.xls]Data!$B$23:$W$23</c:f>
              <c:strCache>
                <c:ptCount val="21"/>
                <c:pt idx="0">
                  <c:v>2000</c:v>
                </c:pt>
                <c:pt idx="5">
                  <c:v>2005</c:v>
                </c:pt>
                <c:pt idx="10">
                  <c:v>2010</c:v>
                </c:pt>
                <c:pt idx="15">
                  <c:v>2015</c:v>
                </c:pt>
                <c:pt idx="20">
                  <c:v>2020</c:v>
                </c:pt>
              </c:strCache>
            </c:strRef>
          </c:cat>
          <c:val>
            <c:numRef>
              <c:f>[Baltics_budget_balance.xls]Data!$B$24:$W$24</c:f>
              <c:numCache>
                <c:formatCode>#\ ##0.0</c:formatCode>
                <c:ptCount val="22"/>
                <c:pt idx="0">
                  <c:v>-0.1</c:v>
                </c:pt>
                <c:pt idx="1">
                  <c:v>0.2</c:v>
                </c:pt>
                <c:pt idx="2">
                  <c:v>0.4</c:v>
                </c:pt>
                <c:pt idx="3">
                  <c:v>1.8</c:v>
                </c:pt>
                <c:pt idx="4">
                  <c:v>2.4</c:v>
                </c:pt>
                <c:pt idx="5">
                  <c:v>1.1000000000000001</c:v>
                </c:pt>
                <c:pt idx="6">
                  <c:v>2.9</c:v>
                </c:pt>
                <c:pt idx="7">
                  <c:v>2.7</c:v>
                </c:pt>
                <c:pt idx="8">
                  <c:v>-2.7</c:v>
                </c:pt>
                <c:pt idx="9">
                  <c:v>-2.2000000000000002</c:v>
                </c:pt>
                <c:pt idx="10">
                  <c:v>0.2</c:v>
                </c:pt>
                <c:pt idx="11">
                  <c:v>1.2</c:v>
                </c:pt>
                <c:pt idx="12">
                  <c:v>-0.3</c:v>
                </c:pt>
                <c:pt idx="13">
                  <c:v>-0.2</c:v>
                </c:pt>
                <c:pt idx="14">
                  <c:v>0.7</c:v>
                </c:pt>
                <c:pt idx="15">
                  <c:v>0.1</c:v>
                </c:pt>
                <c:pt idx="16">
                  <c:v>-0.3</c:v>
                </c:pt>
                <c:pt idx="17">
                  <c:v>0</c:v>
                </c:pt>
                <c:pt idx="18">
                  <c:v>-0.2</c:v>
                </c:pt>
                <c:pt idx="19">
                  <c:v>-0.3</c:v>
                </c:pt>
                <c:pt idx="20">
                  <c:v>0.2</c:v>
                </c:pt>
                <c:pt idx="21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239E-445D-BBF8-FB9333F63FD2}"/>
            </c:ext>
          </c:extLst>
        </c:ser>
        <c:ser>
          <c:idx val="1"/>
          <c:order val="1"/>
          <c:tx>
            <c:strRef>
              <c:f>[Baltics_budget_balance.xls]Data!$A$25</c:f>
              <c:strCache>
                <c:ptCount val="1"/>
                <c:pt idx="0">
                  <c:v>Latvija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dPt>
            <c:idx val="18"/>
            <c:marker>
              <c:symbol val="none"/>
            </c:marker>
            <c:bubble3D val="0"/>
            <c:spPr>
              <a:ln w="28575" cap="rnd">
                <a:solidFill>
                  <a:srgbClr val="C0000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A-239E-445D-BBF8-FB9333F63FD2}"/>
              </c:ext>
            </c:extLst>
          </c:dPt>
          <c:dPt>
            <c:idx val="19"/>
            <c:marker>
              <c:symbol val="none"/>
            </c:marker>
            <c:bubble3D val="0"/>
            <c:spPr>
              <a:ln w="28575" cap="rnd">
                <a:solidFill>
                  <a:srgbClr val="C0000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239E-445D-BBF8-FB9333F63FD2}"/>
              </c:ext>
            </c:extLst>
          </c:dPt>
          <c:dPt>
            <c:idx val="20"/>
            <c:marker>
              <c:symbol val="none"/>
            </c:marker>
            <c:bubble3D val="0"/>
            <c:spPr>
              <a:ln w="28575" cap="rnd">
                <a:solidFill>
                  <a:srgbClr val="C0000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239E-445D-BBF8-FB9333F63FD2}"/>
              </c:ext>
            </c:extLst>
          </c:dPt>
          <c:cat>
            <c:strRef>
              <c:f>[Baltics_budget_balance.xls]Data!$B$23:$W$23</c:f>
              <c:strCache>
                <c:ptCount val="21"/>
                <c:pt idx="0">
                  <c:v>2000</c:v>
                </c:pt>
                <c:pt idx="5">
                  <c:v>2005</c:v>
                </c:pt>
                <c:pt idx="10">
                  <c:v>2010</c:v>
                </c:pt>
                <c:pt idx="15">
                  <c:v>2015</c:v>
                </c:pt>
                <c:pt idx="20">
                  <c:v>2020</c:v>
                </c:pt>
              </c:strCache>
            </c:strRef>
          </c:cat>
          <c:val>
            <c:numRef>
              <c:f>[Baltics_budget_balance.xls]Data!$B$25:$W$25</c:f>
              <c:numCache>
                <c:formatCode>#\ ##0.0</c:formatCode>
                <c:ptCount val="22"/>
                <c:pt idx="0">
                  <c:v>-2.7</c:v>
                </c:pt>
                <c:pt idx="1">
                  <c:v>-1.9</c:v>
                </c:pt>
                <c:pt idx="2">
                  <c:v>-2.2999999999999998</c:v>
                </c:pt>
                <c:pt idx="3">
                  <c:v>-1.5</c:v>
                </c:pt>
                <c:pt idx="4">
                  <c:v>-0.9</c:v>
                </c:pt>
                <c:pt idx="5">
                  <c:v>-0.4</c:v>
                </c:pt>
                <c:pt idx="6">
                  <c:v>-0.5</c:v>
                </c:pt>
                <c:pt idx="7">
                  <c:v>-0.5</c:v>
                </c:pt>
                <c:pt idx="8">
                  <c:v>-4.2</c:v>
                </c:pt>
                <c:pt idx="9">
                  <c:v>-9.1</c:v>
                </c:pt>
                <c:pt idx="10">
                  <c:v>-8.6999999999999993</c:v>
                </c:pt>
                <c:pt idx="11">
                  <c:v>-4.3</c:v>
                </c:pt>
                <c:pt idx="12">
                  <c:v>-1.2</c:v>
                </c:pt>
                <c:pt idx="13">
                  <c:v>-1</c:v>
                </c:pt>
                <c:pt idx="14">
                  <c:v>-1.2</c:v>
                </c:pt>
                <c:pt idx="15">
                  <c:v>-1.2</c:v>
                </c:pt>
                <c:pt idx="16">
                  <c:v>0</c:v>
                </c:pt>
                <c:pt idx="17">
                  <c:v>-0.9</c:v>
                </c:pt>
                <c:pt idx="18">
                  <c:v>-0.9</c:v>
                </c:pt>
                <c:pt idx="19">
                  <c:v>-0.8</c:v>
                </c:pt>
                <c:pt idx="20">
                  <c:v>-0.2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239E-445D-BBF8-FB9333F63FD2}"/>
            </c:ext>
          </c:extLst>
        </c:ser>
        <c:ser>
          <c:idx val="2"/>
          <c:order val="2"/>
          <c:tx>
            <c:strRef>
              <c:f>[Baltics_budget_balance.xls]Data!$A$26</c:f>
              <c:strCache>
                <c:ptCount val="1"/>
                <c:pt idx="0">
                  <c:v>Lietuva</c:v>
                </c:pt>
              </c:strCache>
            </c:strRef>
          </c:tx>
          <c:spPr>
            <a:ln w="28575" cap="rnd">
              <a:solidFill>
                <a:srgbClr val="FFFF00"/>
              </a:solidFill>
              <a:prstDash val="solid"/>
              <a:round/>
            </a:ln>
            <a:effectLst/>
          </c:spPr>
          <c:marker>
            <c:symbol val="none"/>
          </c:marker>
          <c:dPt>
            <c:idx val="18"/>
            <c:marker>
              <c:symbol val="none"/>
            </c:marker>
            <c:bubble3D val="0"/>
            <c:spPr>
              <a:ln w="28575" cap="rnd">
                <a:solidFill>
                  <a:srgbClr val="FFFF0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1-239E-445D-BBF8-FB9333F63FD2}"/>
              </c:ext>
            </c:extLst>
          </c:dPt>
          <c:dPt>
            <c:idx val="19"/>
            <c:marker>
              <c:symbol val="none"/>
            </c:marker>
            <c:bubble3D val="0"/>
            <c:spPr>
              <a:ln w="28575" cap="rnd">
                <a:solidFill>
                  <a:srgbClr val="FFFF0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3-239E-445D-BBF8-FB9333F63FD2}"/>
              </c:ext>
            </c:extLst>
          </c:dPt>
          <c:dPt>
            <c:idx val="20"/>
            <c:marker>
              <c:symbol val="none"/>
            </c:marker>
            <c:bubble3D val="0"/>
            <c:spPr>
              <a:ln w="28575" cap="rnd">
                <a:solidFill>
                  <a:srgbClr val="FFFF00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5-239E-445D-BBF8-FB9333F63FD2}"/>
              </c:ext>
            </c:extLst>
          </c:dPt>
          <c:cat>
            <c:strRef>
              <c:f>[Baltics_budget_balance.xls]Data!$B$23:$W$23</c:f>
              <c:strCache>
                <c:ptCount val="21"/>
                <c:pt idx="0">
                  <c:v>2000</c:v>
                </c:pt>
                <c:pt idx="5">
                  <c:v>2005</c:v>
                </c:pt>
                <c:pt idx="10">
                  <c:v>2010</c:v>
                </c:pt>
                <c:pt idx="15">
                  <c:v>2015</c:v>
                </c:pt>
                <c:pt idx="20">
                  <c:v>2020</c:v>
                </c:pt>
              </c:strCache>
            </c:strRef>
          </c:cat>
          <c:val>
            <c:numRef>
              <c:f>[Baltics_budget_balance.xls]Data!$B$26:$W$26</c:f>
              <c:numCache>
                <c:formatCode>#\ ##0.0</c:formatCode>
                <c:ptCount val="22"/>
                <c:pt idx="0">
                  <c:v>-3.2</c:v>
                </c:pt>
                <c:pt idx="1">
                  <c:v>-3.5</c:v>
                </c:pt>
                <c:pt idx="2">
                  <c:v>-1.9</c:v>
                </c:pt>
                <c:pt idx="3">
                  <c:v>-1.3</c:v>
                </c:pt>
                <c:pt idx="4">
                  <c:v>-1.4</c:v>
                </c:pt>
                <c:pt idx="5">
                  <c:v>-0.3</c:v>
                </c:pt>
                <c:pt idx="6">
                  <c:v>-0.3</c:v>
                </c:pt>
                <c:pt idx="7">
                  <c:v>-0.8</c:v>
                </c:pt>
                <c:pt idx="8">
                  <c:v>-3.1</c:v>
                </c:pt>
                <c:pt idx="9">
                  <c:v>-9.1</c:v>
                </c:pt>
                <c:pt idx="10">
                  <c:v>-6.9</c:v>
                </c:pt>
                <c:pt idx="11">
                  <c:v>-8.9</c:v>
                </c:pt>
                <c:pt idx="12">
                  <c:v>-3.1</c:v>
                </c:pt>
                <c:pt idx="13">
                  <c:v>-2.6</c:v>
                </c:pt>
                <c:pt idx="14">
                  <c:v>-0.6</c:v>
                </c:pt>
                <c:pt idx="15">
                  <c:v>-0.2</c:v>
                </c:pt>
                <c:pt idx="16">
                  <c:v>0.3</c:v>
                </c:pt>
                <c:pt idx="17">
                  <c:v>0.1</c:v>
                </c:pt>
                <c:pt idx="18">
                  <c:v>0.6</c:v>
                </c:pt>
                <c:pt idx="19">
                  <c:v>0.6</c:v>
                </c:pt>
                <c:pt idx="20">
                  <c:v>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239E-445D-BBF8-FB9333F63F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945536"/>
        <c:axId val="40947072"/>
      </c:lineChart>
      <c:catAx>
        <c:axId val="4094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0947072"/>
        <c:crosses val="autoZero"/>
        <c:auto val="1"/>
        <c:lblAlgn val="ctr"/>
        <c:lblOffset val="100"/>
        <c:noMultiLvlLbl val="0"/>
      </c:catAx>
      <c:valAx>
        <c:axId val="40947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40945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4DDDB-FFB6-41DA-9A3A-51FF372C0965}" type="datetimeFigureOut">
              <a:rPr lang="lv-LV" smtClean="0"/>
              <a:t>14.02.2018</a:t>
            </a:fld>
            <a:endParaRPr lang="lv-LV" dirty="0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F17D2-B5BF-43E6-BD97-538359FD63AB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52175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0A51-63A0-424A-845B-13667A6F5FBB}" type="datetimeFigureOut">
              <a:rPr lang="lv-LV" smtClean="0"/>
              <a:t>14.02.2018</a:t>
            </a:fld>
            <a:endParaRPr lang="lv-LV" dirty="0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dirty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86D2-A979-4166-A81C-5952FB15E8C8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3100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1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343449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2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5386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53829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4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88058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Konkrēti soļi diskusijās ar FM kolēģiem ir sperti un ceram redzēt papildinātas rādītāju tabulas jau šajā Stabilitātes programmā.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5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522621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6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288842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7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63051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326103"/>
            <a:ext cx="9144000" cy="136032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7785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>
          <a:xfrm>
            <a:off x="5346032" y="6356350"/>
            <a:ext cx="1499937" cy="365125"/>
          </a:xfrm>
        </p:spPr>
        <p:txBody>
          <a:bodyPr/>
          <a:lstStyle>
            <a:lvl1pPr algn="ctr">
              <a:defRPr/>
            </a:lvl1pPr>
          </a:lstStyle>
          <a:p>
            <a:fld id="{AACF8588-64BF-4344-96A4-E9662A4051CF}" type="datetime1">
              <a:rPr lang="lv-LV" smtClean="0"/>
              <a:t>14.02.2018</a:t>
            </a:fld>
            <a:endParaRPr lang="lv-LV" dirty="0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1968500" cy="15367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dirty="0"/>
          </a:p>
        </p:txBody>
      </p:sp>
      <p:pic>
        <p:nvPicPr>
          <p:cNvPr id="6" name="Attēls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25" y="0"/>
            <a:ext cx="23431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t>14.02.2018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472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6" y="1709738"/>
            <a:ext cx="915770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6" y="4589463"/>
            <a:ext cx="915770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E63C-FE13-41E8-ACB6-6386864BC071}" type="datetime1">
              <a:rPr lang="lv-LV" smtClean="0"/>
              <a:t>14.02.2018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1539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2189746" y="1825625"/>
            <a:ext cx="4588043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946232" y="1825625"/>
            <a:ext cx="4407568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290B-35D6-4C3A-BFBD-758CE31A7359}" type="datetime1">
              <a:rPr lang="lv-LV" smtClean="0"/>
              <a:t>14.02.2018</a:t>
            </a:fld>
            <a:endParaRPr lang="lv-LV" dirty="0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5499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8" y="365125"/>
            <a:ext cx="9165640" cy="1325563"/>
          </a:xfrm>
        </p:spPr>
        <p:txBody>
          <a:bodyPr/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81163"/>
            <a:ext cx="4692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189747" y="2505075"/>
            <a:ext cx="4692316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978316" y="1681163"/>
            <a:ext cx="43770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978316" y="2505075"/>
            <a:ext cx="4377071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1A0A-F568-4732-9A48-9CF924E3C94B}" type="datetime1">
              <a:rPr lang="lv-LV" smtClean="0"/>
              <a:t>14.02.2018</a:t>
            </a:fld>
            <a:endParaRPr lang="lv-LV" dirty="0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59394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63ABA-D30E-46BE-938C-50D1FF2F37C1}" type="datetime1">
              <a:rPr lang="lv-LV" smtClean="0"/>
              <a:t>14.02.2018</a:t>
            </a:fld>
            <a:endParaRPr lang="lv-LV" dirty="0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5329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FEAF-FBC9-46A0-B9E6-4BE5008E722A}" type="datetime1">
              <a:rPr lang="lv-LV" smtClean="0"/>
              <a:t>14.02.2018</a:t>
            </a:fld>
            <a:endParaRPr lang="lv-LV" dirty="0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1882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8873F-C04A-49FE-9E1D-8E59B219C3AC}" type="datetime1">
              <a:rPr lang="lv-LV" smtClean="0"/>
              <a:t>14.02.2018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9800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2189747" y="365125"/>
            <a:ext cx="9164053" cy="101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04211"/>
            <a:ext cx="9164053" cy="4572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2189747" y="6356350"/>
            <a:ext cx="1499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C06C7-1AD2-4D8E-B4FE-15663E8BFD42}" type="datetime1">
              <a:rPr lang="lv-LV" smtClean="0"/>
              <a:t>14.02.2018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938337" y="6356350"/>
            <a:ext cx="6432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0627894" y="6356350"/>
            <a:ext cx="725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  <p:pic>
        <p:nvPicPr>
          <p:cNvPr id="9" name="Attēls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7" y="1"/>
            <a:ext cx="1569299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96" r:id="rId1"/>
    <p:sldLayoutId id="2147484997" r:id="rId2"/>
    <p:sldLayoutId id="2147484998" r:id="rId3"/>
    <p:sldLayoutId id="2147484999" r:id="rId4"/>
    <p:sldLayoutId id="2147485000" r:id="rId5"/>
    <p:sldLayoutId id="2147485001" r:id="rId6"/>
    <p:sldLayoutId id="2147485002" r:id="rId7"/>
    <p:sldLayoutId id="2147485003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3999" y="2589345"/>
            <a:ext cx="9144000" cy="1360321"/>
          </a:xfrm>
        </p:spPr>
        <p:txBody>
          <a:bodyPr>
            <a:normAutofit fontScale="90000"/>
          </a:bodyPr>
          <a:lstStyle/>
          <a:p>
            <a:r>
              <a:rPr lang="lv-LV" sz="3600" dirty="0"/>
              <a:t>Fiskālās disciplīnas padome apstiprina</a:t>
            </a:r>
            <a:br>
              <a:rPr lang="lv-LV" sz="3600" dirty="0"/>
            </a:br>
            <a:r>
              <a:rPr lang="lv-LV" sz="3600" dirty="0"/>
              <a:t>Finanšu ministrijas makroekonomikas prognozes</a:t>
            </a:r>
            <a:br>
              <a:rPr lang="lv-LV" sz="3600" dirty="0"/>
            </a:br>
            <a:r>
              <a:rPr lang="lv-LV" sz="3600" dirty="0" smtClean="0"/>
              <a:t>2018.-2021.gadam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14.02.2018</a:t>
            </a:r>
            <a:endParaRPr lang="lv-LV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5633" y="4192310"/>
            <a:ext cx="3724275" cy="22574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53656" y="4326602"/>
            <a:ext cx="6284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400" dirty="0" smtClean="0"/>
              <a:t>Mārtiņš Kazāks </a:t>
            </a:r>
          </a:p>
          <a:p>
            <a:pPr algn="ctr"/>
            <a:r>
              <a:rPr lang="lv-LV" sz="2400" dirty="0" smtClean="0"/>
              <a:t>Fiskālās disciplīnas padomes </a:t>
            </a:r>
          </a:p>
          <a:p>
            <a:pPr algn="ctr"/>
            <a:r>
              <a:rPr lang="lv-LV" sz="2400" dirty="0" smtClean="0"/>
              <a:t>IKP darba grupas vadītājs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232757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Šogad reālā IKP izaugsmes temps ap 4%; nākamajos gados jau tuvāk 3% procentiem. Inflācija straujāka nekā iepriekš prognozēts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14.02.2018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2</a:t>
            </a:fld>
            <a:endParaRPr lang="lv-LV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60682575"/>
              </p:ext>
            </p:extLst>
          </p:nvPr>
        </p:nvGraphicFramePr>
        <p:xfrm>
          <a:off x="2189163" y="1825625"/>
          <a:ext cx="45878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25980209"/>
              </p:ext>
            </p:extLst>
          </p:nvPr>
        </p:nvGraphicFramePr>
        <p:xfrm>
          <a:off x="6946900" y="1825625"/>
          <a:ext cx="44069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20941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Būtiskākie riski: karstāks darba tirgus, augstāka inflācija un zemāks izaugsmes potenciāls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Latvijas darba tirgus piesātinājums tuvākajos gados:</a:t>
            </a:r>
          </a:p>
          <a:p>
            <a:pPr lvl="1"/>
            <a:r>
              <a:rPr lang="lv-LV" sz="2800" dirty="0" smtClean="0"/>
              <a:t>zems bezdarba līmenis –bezdarbs jau ir zem tā dabiskā līmeņa</a:t>
            </a:r>
          </a:p>
          <a:p>
            <a:pPr lvl="1"/>
            <a:r>
              <a:rPr lang="lv-LV" sz="2800" dirty="0" smtClean="0"/>
              <a:t>līdz ar to spiediens uz darba samaksu un inflāciju saglabāsies</a:t>
            </a:r>
          </a:p>
          <a:p>
            <a:pPr lvl="1"/>
            <a:endParaRPr lang="en-US" sz="28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79569319"/>
              </p:ext>
            </p:extLst>
          </p:nvPr>
        </p:nvGraphicFramePr>
        <p:xfrm>
          <a:off x="6946900" y="1825625"/>
          <a:ext cx="44069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14.02.2018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3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27421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Kopumā Padome vērtē FM izstrādātās makroekonomikas prognozes kā reālistiskas. Bažas rada ekonomikas potenciāls.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Būtiski jākāpina ražīgums, lai uzturētu prognozēto ekonomikas potenciāla pieaugumu</a:t>
            </a:r>
            <a:r>
              <a:rPr lang="lv-LV" dirty="0" smtClean="0"/>
              <a:t>.</a:t>
            </a:r>
          </a:p>
          <a:p>
            <a:r>
              <a:rPr lang="lv-LV" dirty="0"/>
              <a:t>Ja inflācijas kāpums būs straujāks nekā šobrīd tiek prognozēts, Padome lūgs FM pārskatīt potenciālā IKP </a:t>
            </a:r>
            <a:r>
              <a:rPr lang="lv-LV" dirty="0" smtClean="0"/>
              <a:t>prognozi.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14.02.2018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4</a:t>
            </a:fld>
            <a:endParaRPr lang="lv-LV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88560693"/>
              </p:ext>
            </p:extLst>
          </p:nvPr>
        </p:nvGraphicFramePr>
        <p:xfrm>
          <a:off x="6946900" y="1825625"/>
          <a:ext cx="44069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595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Rekomendācijas: jūtīguma analīzes pilnveide un prognožu izpildes novērtējums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14.02.2018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5</a:t>
            </a:fld>
            <a:endParaRPr lang="lv-LV" dirty="0"/>
          </a:p>
        </p:txBody>
      </p:sp>
      <p:sp>
        <p:nvSpPr>
          <p:cNvPr id="8" name="TextBox 7"/>
          <p:cNvSpPr txBox="1"/>
          <p:nvPr/>
        </p:nvSpPr>
        <p:spPr>
          <a:xfrm>
            <a:off x="9265136" y="6102922"/>
            <a:ext cx="32202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Avots: FM, Padomes aprēķini</a:t>
            </a:r>
            <a:endParaRPr lang="lv-LV" sz="12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041194"/>
              </p:ext>
            </p:extLst>
          </p:nvPr>
        </p:nvGraphicFramePr>
        <p:xfrm>
          <a:off x="2189163" y="1604963"/>
          <a:ext cx="916463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1818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Fiskālā disciplīna atbilst likumam, bet praksē mēdz pieklibot. Valdība tiecas maksimāli palielināt deficīta līmeni. Padome aicina uz piesardzību.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14.02.2018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6</a:t>
            </a:fld>
            <a:endParaRPr lang="lv-LV" dirty="0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617328"/>
              </p:ext>
            </p:extLst>
          </p:nvPr>
        </p:nvGraphicFramePr>
        <p:xfrm>
          <a:off x="2189163" y="1604963"/>
          <a:ext cx="916463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9265136" y="5989657"/>
            <a:ext cx="32202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Avots</a:t>
            </a:r>
            <a:r>
              <a:rPr lang="en-GB" sz="12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Eurostat, Macrobond</a:t>
            </a:r>
            <a:endParaRPr lang="en-GB" sz="12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274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822609"/>
            <a:ext cx="9144000" cy="1360321"/>
          </a:xfrm>
        </p:spPr>
        <p:txBody>
          <a:bodyPr>
            <a:normAutofit fontScale="90000"/>
          </a:bodyPr>
          <a:lstStyle/>
          <a:p>
            <a:r>
              <a:rPr lang="lv-LV" dirty="0"/>
              <a:t>Paldies par uzmanību! </a:t>
            </a:r>
            <a:br>
              <a:rPr lang="lv-LV" dirty="0"/>
            </a:br>
            <a:r>
              <a:rPr lang="lv-LV" dirty="0"/>
              <a:t>Jūsu jautājumi?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14.02.2018</a:t>
            </a:r>
            <a:endParaRPr lang="lv-LV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015528" y="4182930"/>
            <a:ext cx="6559485" cy="2031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defRPr/>
            </a:pPr>
            <a:r>
              <a:rPr lang="lv-LV" dirty="0"/>
              <a:t>Fiskālās disciplīnas padome</a:t>
            </a:r>
            <a:br>
              <a:rPr lang="lv-LV" dirty="0"/>
            </a:br>
            <a:r>
              <a:rPr lang="lv-LV" dirty="0"/>
              <a:t>Smilšu ielā 1-512  Rīgā  LV-1919</a:t>
            </a:r>
            <a:br>
              <a:rPr lang="lv-LV" dirty="0"/>
            </a:br>
            <a:r>
              <a:rPr lang="lv-LV" dirty="0"/>
              <a:t>Tālr.: +371 6708 3650</a:t>
            </a:r>
            <a:br>
              <a:rPr lang="lv-LV" dirty="0"/>
            </a:br>
            <a:r>
              <a:rPr lang="lv-LV" dirty="0"/>
              <a:t>E-pasts: info@fdp.gov.lv</a:t>
            </a:r>
            <a:br>
              <a:rPr lang="lv-LV" dirty="0"/>
            </a:br>
            <a:r>
              <a:rPr lang="lv-LV" dirty="0"/>
              <a:t>Mājaslapa: http://fdp.gov.lv </a:t>
            </a:r>
            <a:br>
              <a:rPr lang="lv-LV" dirty="0"/>
            </a:br>
            <a:r>
              <a:rPr lang="lv-LV" dirty="0"/>
              <a:t>Twitter: @Fiskalapadome</a:t>
            </a:r>
            <a:br>
              <a:rPr lang="lv-LV" dirty="0"/>
            </a:br>
            <a:r>
              <a:rPr lang="lv-LV" dirty="0"/>
              <a:t>Facebook: fiskalapadome</a:t>
            </a:r>
            <a:br>
              <a:rPr lang="lv-LV" dirty="0"/>
            </a:br>
            <a:endParaRPr kumimoji="0" lang="lv-LV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416152"/>
      </p:ext>
    </p:extLst>
  </p:cSld>
  <p:clrMapOvr>
    <a:masterClrMapping/>
  </p:clrMapOvr>
</p:sld>
</file>

<file path=ppt/theme/theme1.xml><?xml version="1.0" encoding="utf-8"?>
<a:theme xmlns:a="http://schemas.openxmlformats.org/drawingml/2006/main" name="7_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58CCBB6005E9C4F91FE64D77491D1CF" ma:contentTypeVersion="4" ma:contentTypeDescription="Izveidot jaunu dokumentu." ma:contentTypeScope="" ma:versionID="3b024c7ece11af239a8f400bf8c0d629">
  <xsd:schema xmlns:xsd="http://www.w3.org/2001/XMLSchema" xmlns:xs="http://www.w3.org/2001/XMLSchema" xmlns:p="http://schemas.microsoft.com/office/2006/metadata/properties" xmlns:ns2="9c5f4703-e5b5-4a71-bd00-8c265978af61" xmlns:ns3="18cde31a-aed2-49ce-b570-e812b29b6342" targetNamespace="http://schemas.microsoft.com/office/2006/metadata/properties" ma:root="true" ma:fieldsID="560b0a695173b870cd8c32186a5b3ea8" ns2:_="" ns3:_="">
    <xsd:import namespace="9c5f4703-e5b5-4a71-bd00-8c265978af61"/>
    <xsd:import namespace="18cde31a-aed2-49ce-b570-e812b29b63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f4703-e5b5-4a71-bd00-8c265978af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de31a-aed2-49ce-b570-e812b29b63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58C50DA-4CED-4C92-A21F-67B276A89C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5f4703-e5b5-4a71-bd00-8c265978af61"/>
    <ds:schemaRef ds:uri="18cde31a-aed2-49ce-b570-e812b29b63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72C8CC1-AEF4-424E-BF75-336EA2EFAB17}">
  <ds:schemaRefs>
    <ds:schemaRef ds:uri="18cde31a-aed2-49ce-b570-e812b29b6342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9c5f4703-e5b5-4a71-bd00-8c265978af61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032299E-B1F3-4420-96E2-630224179A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2323</TotalTime>
  <Words>266</Words>
  <Application>Microsoft Office PowerPoint</Application>
  <PresentationFormat>Widescreen</PresentationFormat>
  <Paragraphs>57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7_Office dizains</vt:lpstr>
      <vt:lpstr>Fiskālās disciplīnas padome apstiprina Finanšu ministrijas makroekonomikas prognozes 2018.-2021.gadam</vt:lpstr>
      <vt:lpstr>Šogad reālā IKP izaugsmes temps ap 4%; nākamajos gados jau tuvāk 3% procentiem. Inflācija straujāka nekā iepriekš prognozēts</vt:lpstr>
      <vt:lpstr>Būtiskākie riski: karstāks darba tirgus, augstāka inflācija un zemāks izaugsmes potenciāls </vt:lpstr>
      <vt:lpstr>Kopumā Padome vērtē FM izstrādātās makroekonomikas prognozes kā reālistiskas. Bažas rada ekonomikas potenciāls.</vt:lpstr>
      <vt:lpstr>Rekomendācijas: jūtīguma analīzes pilnveide un prognožu izpildes novērtējums</vt:lpstr>
      <vt:lpstr>Fiskālā disciplīna atbilst likumam, bet praksē mēdz pieklibot. Valdība tiecas maksimāli palielināt deficīta līmeni. Padome aicina uz piesardzību.</vt:lpstr>
      <vt:lpstr>Paldies par uzmanību!  Jūsu jautājumi?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FDP</dc:creator>
  <cp:lastModifiedBy>Dace Kalsone</cp:lastModifiedBy>
  <cp:revision>169</cp:revision>
  <dcterms:created xsi:type="dcterms:W3CDTF">2016-08-11T12:43:48Z</dcterms:created>
  <dcterms:modified xsi:type="dcterms:W3CDTF">2018-02-14T05:11:24Z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0x010100F58CCBB6005E9C4F91FE64D77491D1CF</vt:lpwstr>
  </property>
</Properties>
</file>