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harts/chart1.xml" ContentType="application/vnd.openxmlformats-officedocument.drawingml.chart+xml"/>
  <Override PartName="/ppt/drawings/drawing1.xml" ContentType="application/vnd.openxmlformats-officedocument.drawingml.chartshapes+xml"/>
  <Override PartName="/ppt/charts/chart2.xml" ContentType="application/vnd.openxmlformats-officedocument.drawingml.char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4995" r:id="rId4"/>
  </p:sldMasterIdLst>
  <p:notesMasterIdLst>
    <p:notesMasterId r:id="rId14"/>
  </p:notesMasterIdLst>
  <p:handoutMasterIdLst>
    <p:handoutMasterId r:id="rId15"/>
  </p:handoutMasterIdLst>
  <p:sldIdLst>
    <p:sldId id="256" r:id="rId5"/>
    <p:sldId id="328" r:id="rId6"/>
    <p:sldId id="325" r:id="rId7"/>
    <p:sldId id="320" r:id="rId8"/>
    <p:sldId id="321" r:id="rId9"/>
    <p:sldId id="326" r:id="rId10"/>
    <p:sldId id="322" r:id="rId11"/>
    <p:sldId id="327" r:id="rId12"/>
    <p:sldId id="289" r:id="rId13"/>
  </p:sldIdLst>
  <p:sldSz cx="12192000" cy="6858000"/>
  <p:notesSz cx="6858000" cy="9144000"/>
  <p:defaultTextStyle>
    <a:defPPr>
      <a:defRPr lang="lv-LV"/>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līna" initials="E" lastIdx="1" clrIdx="0">
    <p:extLst/>
  </p:cmAuthor>
  <p:cmAuthor id="2" name="Janis" initials="JP" lastIdx="2" clrIdx="1">
    <p:extLst/>
  </p:cmAuthor>
  <p:cmAuthor id="3" name="Emils" initials="E" lastIdx="1" clrIdx="2">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05" d="100"/>
          <a:sy n="105" d="100"/>
        </p:scale>
        <p:origin x="192" y="108"/>
      </p:cViewPr>
      <p:guideLst>
        <p:guide orient="horz" pos="2160"/>
        <p:guide pos="3840"/>
      </p:guideLst>
    </p:cSldViewPr>
  </p:slideViewPr>
  <p:notesTextViewPr>
    <p:cViewPr>
      <p:scale>
        <a:sx n="1" d="1"/>
        <a:sy n="1" d="1"/>
      </p:scale>
      <p:origin x="0" y="0"/>
    </p:cViewPr>
  </p:notesText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commentAuthors" Target="commentAuthors.xml"/><Relationship Id="rId20"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handoutMaster" Target="handoutMasters/handoutMaster1.xml"/><Relationship Id="rId10" Type="http://schemas.openxmlformats.org/officeDocument/2006/relationships/slide" Target="slides/slide6.xml"/><Relationship Id="rId19"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notesMaster" Target="notesMasters/notesMaster1.xml"/></Relationships>
</file>

<file path=ppt/charts/_rels/chart1.xml.rels><?xml version="1.0" encoding="UTF-8" standalone="yes"?>
<Relationships xmlns="http://schemas.openxmlformats.org/package/2006/relationships"><Relationship Id="rId2" Type="http://schemas.openxmlformats.org/officeDocument/2006/relationships/chartUserShapes" Target="../drawings/drawing1.xml"/><Relationship Id="rId1" Type="http://schemas.openxmlformats.org/officeDocument/2006/relationships/oleObject" Target="file:///C:\Users\dace\Downloads\20180207_procycality.xlsx" TargetMode="External"/></Relationships>
</file>

<file path=ppt/charts/_rels/chart2.xml.rels><?xml version="1.0" encoding="UTF-8" standalone="yes"?>
<Relationships xmlns="http://schemas.openxmlformats.org/package/2006/relationships"><Relationship Id="rId1" Type="http://schemas.openxmlformats.org/officeDocument/2006/relationships/oleObject" Target="file:///C:\Users\dace.kalsone\Downloads\20180124_fiscal_stance.xlsx" TargetMode="Externa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scatterChart>
        <c:scatterStyle val="lineMarker"/>
        <c:varyColors val="0"/>
        <c:ser>
          <c:idx val="0"/>
          <c:order val="0"/>
          <c:tx>
            <c:strRef>
              <c:f>'[20180207_procycality.xlsx]OG_CAPB'!$AP$42</c:f>
              <c:strCache>
                <c:ptCount val="1"/>
                <c:pt idx="0">
                  <c:v>CA PB</c:v>
                </c:pt>
              </c:strCache>
            </c:strRef>
          </c:tx>
          <c:spPr>
            <a:ln w="19050" cap="rnd">
              <a:noFill/>
              <a:round/>
            </a:ln>
            <a:effectLst/>
          </c:spPr>
          <c:marker>
            <c:symbol val="circle"/>
            <c:size val="5"/>
            <c:spPr>
              <a:solidFill>
                <a:schemeClr val="accent1"/>
              </a:solidFill>
              <a:ln w="9525">
                <a:solidFill>
                  <a:schemeClr val="accent1"/>
                </a:solidFill>
              </a:ln>
              <a:effectLst/>
            </c:spPr>
          </c:marker>
          <c:dPt>
            <c:idx val="17"/>
            <c:marker>
              <c:spPr>
                <a:solidFill>
                  <a:srgbClr val="002060"/>
                </a:solidFill>
                <a:ln w="9525">
                  <a:solidFill>
                    <a:schemeClr val="accent1"/>
                  </a:solidFill>
                </a:ln>
                <a:effectLst/>
              </c:spPr>
            </c:marker>
            <c:bubble3D val="0"/>
            <c:extLst>
              <c:ext xmlns:c16="http://schemas.microsoft.com/office/drawing/2014/chart" uri="{C3380CC4-5D6E-409C-BE32-E72D297353CC}">
                <c16:uniqueId val="{00000000-2E2E-4950-ACA1-CF2E9A37DA7C}"/>
              </c:ext>
            </c:extLst>
          </c:dPt>
          <c:dPt>
            <c:idx val="18"/>
            <c:marker>
              <c:spPr>
                <a:solidFill>
                  <a:srgbClr val="002060"/>
                </a:solidFill>
                <a:ln w="9525">
                  <a:solidFill>
                    <a:srgbClr val="002060"/>
                  </a:solidFill>
                </a:ln>
                <a:effectLst/>
              </c:spPr>
            </c:marker>
            <c:bubble3D val="0"/>
            <c:spPr>
              <a:ln w="19050" cap="rnd">
                <a:solidFill>
                  <a:srgbClr val="002060"/>
                </a:solidFill>
                <a:round/>
              </a:ln>
              <a:effectLst/>
            </c:spPr>
            <c:extLst>
              <c:ext xmlns:c16="http://schemas.microsoft.com/office/drawing/2014/chart" uri="{C3380CC4-5D6E-409C-BE32-E72D297353CC}">
                <c16:uniqueId val="{00000002-2E2E-4950-ACA1-CF2E9A37DA7C}"/>
              </c:ext>
            </c:extLst>
          </c:dPt>
          <c:dPt>
            <c:idx val="19"/>
            <c:marker>
              <c:spPr>
                <a:solidFill>
                  <a:srgbClr val="002060"/>
                </a:solidFill>
                <a:ln w="9525">
                  <a:solidFill>
                    <a:srgbClr val="002060"/>
                  </a:solidFill>
                </a:ln>
                <a:effectLst/>
              </c:spPr>
            </c:marker>
            <c:bubble3D val="0"/>
            <c:spPr>
              <a:ln w="19050" cap="rnd">
                <a:solidFill>
                  <a:srgbClr val="002060"/>
                </a:solidFill>
                <a:round/>
              </a:ln>
              <a:effectLst/>
            </c:spPr>
            <c:extLst>
              <c:ext xmlns:c16="http://schemas.microsoft.com/office/drawing/2014/chart" uri="{C3380CC4-5D6E-409C-BE32-E72D297353CC}">
                <c16:uniqueId val="{00000004-2E2E-4950-ACA1-CF2E9A37DA7C}"/>
              </c:ext>
            </c:extLst>
          </c:dPt>
          <c:dPt>
            <c:idx val="20"/>
            <c:marker>
              <c:spPr>
                <a:solidFill>
                  <a:srgbClr val="002060"/>
                </a:solidFill>
                <a:ln w="9525">
                  <a:solidFill>
                    <a:srgbClr val="002060"/>
                  </a:solidFill>
                </a:ln>
                <a:effectLst/>
              </c:spPr>
            </c:marker>
            <c:bubble3D val="0"/>
            <c:spPr>
              <a:ln w="19050" cap="rnd">
                <a:solidFill>
                  <a:srgbClr val="002060"/>
                </a:solidFill>
                <a:round/>
              </a:ln>
              <a:effectLst/>
            </c:spPr>
            <c:extLst>
              <c:ext xmlns:c16="http://schemas.microsoft.com/office/drawing/2014/chart" uri="{C3380CC4-5D6E-409C-BE32-E72D297353CC}">
                <c16:uniqueId val="{00000006-2E2E-4950-ACA1-CF2E9A37DA7C}"/>
              </c:ext>
            </c:extLst>
          </c:dPt>
          <c:dPt>
            <c:idx val="21"/>
            <c:marker>
              <c:spPr>
                <a:solidFill>
                  <a:srgbClr val="002060"/>
                </a:solidFill>
                <a:ln w="9525">
                  <a:solidFill>
                    <a:srgbClr val="002060"/>
                  </a:solidFill>
                </a:ln>
                <a:effectLst/>
              </c:spPr>
            </c:marker>
            <c:bubble3D val="0"/>
            <c:spPr>
              <a:ln w="19050" cap="rnd">
                <a:solidFill>
                  <a:srgbClr val="002060"/>
                </a:solidFill>
                <a:round/>
              </a:ln>
              <a:effectLst/>
            </c:spPr>
            <c:extLst>
              <c:ext xmlns:c16="http://schemas.microsoft.com/office/drawing/2014/chart" uri="{C3380CC4-5D6E-409C-BE32-E72D297353CC}">
                <c16:uniqueId val="{00000008-2E2E-4950-ACA1-CF2E9A37DA7C}"/>
              </c:ext>
            </c:extLst>
          </c:dPt>
          <c:dPt>
            <c:idx val="22"/>
            <c:marker>
              <c:spPr>
                <a:solidFill>
                  <a:srgbClr val="002060"/>
                </a:solidFill>
                <a:ln w="9525">
                  <a:solidFill>
                    <a:srgbClr val="002060"/>
                  </a:solidFill>
                </a:ln>
                <a:effectLst/>
              </c:spPr>
            </c:marker>
            <c:bubble3D val="0"/>
            <c:spPr>
              <a:ln w="19050" cap="rnd">
                <a:solidFill>
                  <a:srgbClr val="002060"/>
                </a:solidFill>
                <a:round/>
              </a:ln>
              <a:effectLst/>
            </c:spPr>
            <c:extLst>
              <c:ext xmlns:c16="http://schemas.microsoft.com/office/drawing/2014/chart" uri="{C3380CC4-5D6E-409C-BE32-E72D297353CC}">
                <c16:uniqueId val="{0000000A-2E2E-4950-ACA1-CF2E9A37DA7C}"/>
              </c:ext>
            </c:extLst>
          </c:dPt>
          <c:trendline>
            <c:spPr>
              <a:ln w="19050" cap="rnd">
                <a:solidFill>
                  <a:schemeClr val="accent1"/>
                </a:solidFill>
                <a:prstDash val="sysDot"/>
              </a:ln>
              <a:effectLst/>
            </c:spPr>
            <c:trendlineType val="linear"/>
            <c:dispRSqr val="0"/>
            <c:dispEq val="0"/>
          </c:trendline>
          <c:xVal>
            <c:numRef>
              <c:f>'[20180207_procycality.xlsx]OG_CAPB'!$AO$43:$AO$65</c:f>
              <c:numCache>
                <c:formatCode>0.0</c:formatCode>
                <c:ptCount val="23"/>
                <c:pt idx="0">
                  <c:v>0.32277329999999999</c:v>
                </c:pt>
                <c:pt idx="1">
                  <c:v>1.4310229000000001</c:v>
                </c:pt>
                <c:pt idx="2">
                  <c:v>-0.80135460000000003</c:v>
                </c:pt>
                <c:pt idx="3">
                  <c:v>-1.2354413</c:v>
                </c:pt>
                <c:pt idx="4">
                  <c:v>-1.3159502999999999</c:v>
                </c:pt>
                <c:pt idx="5">
                  <c:v>-0.43996010000000002</c:v>
                </c:pt>
                <c:pt idx="6">
                  <c:v>1.4008828</c:v>
                </c:pt>
                <c:pt idx="7">
                  <c:v>1.9799370999999999</c:v>
                </c:pt>
                <c:pt idx="8">
                  <c:v>4.3636460000000001</c:v>
                </c:pt>
                <c:pt idx="9">
                  <c:v>8.3094914000000006</c:v>
                </c:pt>
                <c:pt idx="10">
                  <c:v>10.432534</c:v>
                </c:pt>
                <c:pt idx="11">
                  <c:v>2.5115604</c:v>
                </c:pt>
                <c:pt idx="12">
                  <c:v>-11.367210200000001</c:v>
                </c:pt>
                <c:pt idx="13">
                  <c:v>-12.4576762</c:v>
                </c:pt>
                <c:pt idx="14">
                  <c:v>-5.6530170999999996</c:v>
                </c:pt>
                <c:pt idx="15">
                  <c:v>-2.0600705000000001</c:v>
                </c:pt>
                <c:pt idx="16">
                  <c:v>-0.2486419</c:v>
                </c:pt>
                <c:pt idx="17">
                  <c:v>0.2929097</c:v>
                </c:pt>
                <c:pt idx="18">
                  <c:v>0.99270990000000003</c:v>
                </c:pt>
                <c:pt idx="19">
                  <c:v>1.3290085</c:v>
                </c:pt>
                <c:pt idx="20">
                  <c:v>2.2883800999999999</c:v>
                </c:pt>
                <c:pt idx="21">
                  <c:v>2.1105809999999998</c:v>
                </c:pt>
                <c:pt idx="22">
                  <c:v>1.4143038999999999</c:v>
                </c:pt>
              </c:numCache>
            </c:numRef>
          </c:xVal>
          <c:yVal>
            <c:numRef>
              <c:f>'[20180207_procycality.xlsx]OG_CAPB'!$AP$43:$AP$65</c:f>
              <c:numCache>
                <c:formatCode>0.00</c:formatCode>
                <c:ptCount val="23"/>
                <c:pt idx="0">
                  <c:v>2.1831</c:v>
                </c:pt>
                <c:pt idx="1">
                  <c:v>0.2011</c:v>
                </c:pt>
                <c:pt idx="2">
                  <c:v>-2.8136999999999999</c:v>
                </c:pt>
                <c:pt idx="3">
                  <c:v>-1.3996999999999999</c:v>
                </c:pt>
                <c:pt idx="4">
                  <c:v>-0.54190000000000005</c:v>
                </c:pt>
                <c:pt idx="5">
                  <c:v>-1.3947000000000001</c:v>
                </c:pt>
                <c:pt idx="6">
                  <c:v>-1.2548999999999999</c:v>
                </c:pt>
                <c:pt idx="7">
                  <c:v>-0.97309999999999997</c:v>
                </c:pt>
                <c:pt idx="8">
                  <c:v>-1.5081</c:v>
                </c:pt>
                <c:pt idx="9">
                  <c:v>-3.2160000000000002</c:v>
                </c:pt>
                <c:pt idx="10">
                  <c:v>-4.1219000000000001</c:v>
                </c:pt>
                <c:pt idx="11">
                  <c:v>-4.6071999999999997</c:v>
                </c:pt>
                <c:pt idx="12">
                  <c:v>-3.2938999999999998</c:v>
                </c:pt>
                <c:pt idx="13">
                  <c:v>-2.2098</c:v>
                </c:pt>
                <c:pt idx="14">
                  <c:v>-0.3795</c:v>
                </c:pt>
                <c:pt idx="15">
                  <c:v>1.2327999999999999</c:v>
                </c:pt>
                <c:pt idx="16">
                  <c:v>0.61550000000000005</c:v>
                </c:pt>
                <c:pt idx="17">
                  <c:v>9.98E-2</c:v>
                </c:pt>
                <c:pt idx="18">
                  <c:v>-0.26690000000000003</c:v>
                </c:pt>
                <c:pt idx="19">
                  <c:v>0.56100000000000005</c:v>
                </c:pt>
                <c:pt idx="20">
                  <c:v>-0.82840000000000003</c:v>
                </c:pt>
                <c:pt idx="21">
                  <c:v>-0.99690000000000001</c:v>
                </c:pt>
                <c:pt idx="22">
                  <c:v>-0.85970000000000002</c:v>
                </c:pt>
              </c:numCache>
            </c:numRef>
          </c:yVal>
          <c:smooth val="0"/>
          <c:extLst>
            <c:ext xmlns:c16="http://schemas.microsoft.com/office/drawing/2014/chart" uri="{C3380CC4-5D6E-409C-BE32-E72D297353CC}">
              <c16:uniqueId val="{00000000-A9A4-4D54-BC96-28C88D34042F}"/>
            </c:ext>
          </c:extLst>
        </c:ser>
        <c:dLbls>
          <c:showLegendKey val="0"/>
          <c:showVal val="0"/>
          <c:showCatName val="0"/>
          <c:showSerName val="0"/>
          <c:showPercent val="0"/>
          <c:showBubbleSize val="0"/>
        </c:dLbls>
        <c:axId val="33334400"/>
        <c:axId val="33335936"/>
      </c:scatterChart>
      <c:valAx>
        <c:axId val="33334400"/>
        <c:scaling>
          <c:orientation val="minMax"/>
        </c:scaling>
        <c:delete val="0"/>
        <c:axPos val="b"/>
        <c:majorGridlines>
          <c:spPr>
            <a:ln w="9525" cap="flat" cmpd="sng" algn="ctr">
              <a:solidFill>
                <a:schemeClr val="tx1">
                  <a:lumMod val="15000"/>
                  <a:lumOff val="85000"/>
                </a:schemeClr>
              </a:solidFill>
              <a:round/>
            </a:ln>
            <a:effectLst/>
          </c:spPr>
        </c:majorGridlines>
        <c:numFmt formatCode="0" sourceLinked="0"/>
        <c:majorTickMark val="none"/>
        <c:minorTickMark val="none"/>
        <c:tickLblPos val="nextTo"/>
        <c:spPr>
          <a:noFill/>
          <a:ln w="9525" cap="flat" cmpd="sng" algn="ctr">
            <a:solidFill>
              <a:schemeClr val="tx1">
                <a:lumMod val="25000"/>
                <a:lumOff val="75000"/>
              </a:schemeClr>
            </a:solidFill>
            <a:round/>
          </a:ln>
          <a:effectLst/>
        </c:spPr>
        <c:txPr>
          <a:bodyPr rot="-60000000" vert="horz"/>
          <a:lstStyle/>
          <a:p>
            <a:pPr>
              <a:defRPr/>
            </a:pPr>
            <a:endParaRPr lang="lv-LV"/>
          </a:p>
        </c:txPr>
        <c:crossAx val="33335936"/>
        <c:crosses val="autoZero"/>
        <c:crossBetween val="midCat"/>
      </c:valAx>
      <c:valAx>
        <c:axId val="33335936"/>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0"/>
        <c:majorTickMark val="none"/>
        <c:minorTickMark val="none"/>
        <c:tickLblPos val="nextTo"/>
        <c:spPr>
          <a:noFill/>
          <a:ln w="9525" cap="flat" cmpd="sng" algn="ctr">
            <a:solidFill>
              <a:schemeClr val="tx1">
                <a:lumMod val="25000"/>
                <a:lumOff val="75000"/>
              </a:schemeClr>
            </a:solidFill>
            <a:round/>
          </a:ln>
          <a:effectLst/>
        </c:spPr>
        <c:txPr>
          <a:bodyPr rot="-60000000" vert="horz"/>
          <a:lstStyle/>
          <a:p>
            <a:pPr>
              <a:defRPr/>
            </a:pPr>
            <a:endParaRPr lang="lv-LV"/>
          </a:p>
        </c:txPr>
        <c:crossAx val="33334400"/>
        <c:crosses val="autoZero"/>
        <c:crossBetween val="midCat"/>
      </c:valAx>
      <c:spPr>
        <a:noFill/>
        <a:ln>
          <a:noFill/>
        </a:ln>
        <a:effectLst/>
      </c:spPr>
    </c:plotArea>
    <c:plotVisOnly val="1"/>
    <c:dispBlanksAs val="gap"/>
    <c:showDLblsOverMax val="0"/>
  </c:chart>
  <c:spPr>
    <a:solidFill>
      <a:schemeClr val="bg1"/>
    </a:solidFill>
    <a:ln w="9525" cap="flat" cmpd="sng" algn="ctr">
      <a:noFill/>
      <a:round/>
    </a:ln>
    <a:effectLst/>
  </c:spPr>
  <c:txPr>
    <a:bodyPr/>
    <a:lstStyle/>
    <a:p>
      <a:pPr>
        <a:defRPr sz="1050">
          <a:latin typeface="Times New Roman" panose="02020603050405020304" pitchFamily="18" charset="0"/>
          <a:cs typeface="Times New Roman" panose="02020603050405020304" pitchFamily="18" charset="0"/>
        </a:defRPr>
      </a:pPr>
      <a:endParaRPr lang="lv-LV"/>
    </a:p>
  </c:txPr>
  <c:externalData r:id="rId1">
    <c:autoUpdate val="0"/>
  </c:externalData>
  <c:userShapes r:id="rId2"/>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'[20180124_fiscal_stance.xlsx]2016_2019'!$C$4</c:f>
              <c:strCache>
                <c:ptCount val="1"/>
                <c:pt idx="0">
                  <c:v>2016</c:v>
                </c:pt>
              </c:strCache>
            </c:strRef>
          </c:tx>
          <c:invertIfNegative val="0"/>
          <c:cat>
            <c:strRef>
              <c:f>'[20180124_fiscal_stance.xlsx]2016_2019'!$B$5:$B$33</c:f>
              <c:strCache>
                <c:ptCount val="29"/>
                <c:pt idx="0">
                  <c:v>GB</c:v>
                </c:pt>
                <c:pt idx="1">
                  <c:v>IE</c:v>
                </c:pt>
                <c:pt idx="2">
                  <c:v>SK</c:v>
                </c:pt>
                <c:pt idx="3">
                  <c:v>BE</c:v>
                </c:pt>
                <c:pt idx="4">
                  <c:v>DE</c:v>
                </c:pt>
                <c:pt idx="5">
                  <c:v>ES</c:v>
                </c:pt>
                <c:pt idx="6">
                  <c:v>AT</c:v>
                </c:pt>
                <c:pt idx="7">
                  <c:v>BG</c:v>
                </c:pt>
                <c:pt idx="8">
                  <c:v>EU (28)</c:v>
                </c:pt>
                <c:pt idx="9">
                  <c:v>PL</c:v>
                </c:pt>
                <c:pt idx="10">
                  <c:v>FR</c:v>
                </c:pt>
                <c:pt idx="11">
                  <c:v>SE</c:v>
                </c:pt>
                <c:pt idx="12">
                  <c:v>MT</c:v>
                </c:pt>
                <c:pt idx="13">
                  <c:v>CZ</c:v>
                </c:pt>
                <c:pt idx="14">
                  <c:v>EE</c:v>
                </c:pt>
                <c:pt idx="15">
                  <c:v>PT</c:v>
                </c:pt>
                <c:pt idx="16">
                  <c:v>LT</c:v>
                </c:pt>
                <c:pt idx="17">
                  <c:v>FI</c:v>
                </c:pt>
                <c:pt idx="18">
                  <c:v>SI</c:v>
                </c:pt>
                <c:pt idx="19">
                  <c:v>IT</c:v>
                </c:pt>
                <c:pt idx="20">
                  <c:v>DK</c:v>
                </c:pt>
                <c:pt idx="21">
                  <c:v>LV</c:v>
                </c:pt>
                <c:pt idx="22">
                  <c:v>NL</c:v>
                </c:pt>
                <c:pt idx="23">
                  <c:v>CY</c:v>
                </c:pt>
                <c:pt idx="24">
                  <c:v>LU</c:v>
                </c:pt>
                <c:pt idx="25">
                  <c:v>RO</c:v>
                </c:pt>
                <c:pt idx="26">
                  <c:v>HU</c:v>
                </c:pt>
                <c:pt idx="27">
                  <c:v>HR</c:v>
                </c:pt>
                <c:pt idx="28">
                  <c:v>GR</c:v>
                </c:pt>
              </c:strCache>
            </c:strRef>
          </c:cat>
          <c:val>
            <c:numRef>
              <c:f>'[20180124_fiscal_stance.xlsx]2016_2019'!$C$5:$C$33</c:f>
            </c:numRef>
          </c:val>
          <c:extLst>
            <c:ext xmlns:c16="http://schemas.microsoft.com/office/drawing/2014/chart" uri="{C3380CC4-5D6E-409C-BE32-E72D297353CC}">
              <c16:uniqueId val="{00000000-F748-4D23-AD9B-0F729DC19D9C}"/>
            </c:ext>
          </c:extLst>
        </c:ser>
        <c:ser>
          <c:idx val="1"/>
          <c:order val="1"/>
          <c:tx>
            <c:strRef>
              <c:f>'[20180124_fiscal_stance.xlsx]2016_2019'!$D$4</c:f>
              <c:strCache>
                <c:ptCount val="1"/>
                <c:pt idx="0">
                  <c:v>2017</c:v>
                </c:pt>
              </c:strCache>
            </c:strRef>
          </c:tx>
          <c:invertIfNegative val="0"/>
          <c:cat>
            <c:strRef>
              <c:f>'[20180124_fiscal_stance.xlsx]2016_2019'!$B$5:$B$33</c:f>
              <c:strCache>
                <c:ptCount val="29"/>
                <c:pt idx="0">
                  <c:v>GB</c:v>
                </c:pt>
                <c:pt idx="1">
                  <c:v>IE</c:v>
                </c:pt>
                <c:pt idx="2">
                  <c:v>SK</c:v>
                </c:pt>
                <c:pt idx="3">
                  <c:v>BE</c:v>
                </c:pt>
                <c:pt idx="4">
                  <c:v>DE</c:v>
                </c:pt>
                <c:pt idx="5">
                  <c:v>ES</c:v>
                </c:pt>
                <c:pt idx="6">
                  <c:v>AT</c:v>
                </c:pt>
                <c:pt idx="7">
                  <c:v>BG</c:v>
                </c:pt>
                <c:pt idx="8">
                  <c:v>EU (28)</c:v>
                </c:pt>
                <c:pt idx="9">
                  <c:v>PL</c:v>
                </c:pt>
                <c:pt idx="10">
                  <c:v>FR</c:v>
                </c:pt>
                <c:pt idx="11">
                  <c:v>SE</c:v>
                </c:pt>
                <c:pt idx="12">
                  <c:v>MT</c:v>
                </c:pt>
                <c:pt idx="13">
                  <c:v>CZ</c:v>
                </c:pt>
                <c:pt idx="14">
                  <c:v>EE</c:v>
                </c:pt>
                <c:pt idx="15">
                  <c:v>PT</c:v>
                </c:pt>
                <c:pt idx="16">
                  <c:v>LT</c:v>
                </c:pt>
                <c:pt idx="17">
                  <c:v>FI</c:v>
                </c:pt>
                <c:pt idx="18">
                  <c:v>SI</c:v>
                </c:pt>
                <c:pt idx="19">
                  <c:v>IT</c:v>
                </c:pt>
                <c:pt idx="20">
                  <c:v>DK</c:v>
                </c:pt>
                <c:pt idx="21">
                  <c:v>LV</c:v>
                </c:pt>
                <c:pt idx="22">
                  <c:v>NL</c:v>
                </c:pt>
                <c:pt idx="23">
                  <c:v>CY</c:v>
                </c:pt>
                <c:pt idx="24">
                  <c:v>LU</c:v>
                </c:pt>
                <c:pt idx="25">
                  <c:v>RO</c:v>
                </c:pt>
                <c:pt idx="26">
                  <c:v>HU</c:v>
                </c:pt>
                <c:pt idx="27">
                  <c:v>HR</c:v>
                </c:pt>
                <c:pt idx="28">
                  <c:v>GR</c:v>
                </c:pt>
              </c:strCache>
            </c:strRef>
          </c:cat>
          <c:val>
            <c:numRef>
              <c:f>'[20180124_fiscal_stance.xlsx]2016_2019'!$D$5:$D$33</c:f>
            </c:numRef>
          </c:val>
          <c:extLst>
            <c:ext xmlns:c16="http://schemas.microsoft.com/office/drawing/2014/chart" uri="{C3380CC4-5D6E-409C-BE32-E72D297353CC}">
              <c16:uniqueId val="{00000001-F748-4D23-AD9B-0F729DC19D9C}"/>
            </c:ext>
          </c:extLst>
        </c:ser>
        <c:ser>
          <c:idx val="2"/>
          <c:order val="2"/>
          <c:tx>
            <c:strRef>
              <c:f>'[20180124_fiscal_stance.xlsx]2016_2019'!$E$4</c:f>
              <c:strCache>
                <c:ptCount val="1"/>
                <c:pt idx="0">
                  <c:v>2018</c:v>
                </c:pt>
              </c:strCache>
            </c:strRef>
          </c:tx>
          <c:invertIfNegative val="0"/>
          <c:cat>
            <c:strRef>
              <c:f>'[20180124_fiscal_stance.xlsx]2016_2019'!$B$5:$B$33</c:f>
              <c:strCache>
                <c:ptCount val="29"/>
                <c:pt idx="0">
                  <c:v>GB</c:v>
                </c:pt>
                <c:pt idx="1">
                  <c:v>IE</c:v>
                </c:pt>
                <c:pt idx="2">
                  <c:v>SK</c:v>
                </c:pt>
                <c:pt idx="3">
                  <c:v>BE</c:v>
                </c:pt>
                <c:pt idx="4">
                  <c:v>DE</c:v>
                </c:pt>
                <c:pt idx="5">
                  <c:v>ES</c:v>
                </c:pt>
                <c:pt idx="6">
                  <c:v>AT</c:v>
                </c:pt>
                <c:pt idx="7">
                  <c:v>BG</c:v>
                </c:pt>
                <c:pt idx="8">
                  <c:v>EU (28)</c:v>
                </c:pt>
                <c:pt idx="9">
                  <c:v>PL</c:v>
                </c:pt>
                <c:pt idx="10">
                  <c:v>FR</c:v>
                </c:pt>
                <c:pt idx="11">
                  <c:v>SE</c:v>
                </c:pt>
                <c:pt idx="12">
                  <c:v>MT</c:v>
                </c:pt>
                <c:pt idx="13">
                  <c:v>CZ</c:v>
                </c:pt>
                <c:pt idx="14">
                  <c:v>EE</c:v>
                </c:pt>
                <c:pt idx="15">
                  <c:v>PT</c:v>
                </c:pt>
                <c:pt idx="16">
                  <c:v>LT</c:v>
                </c:pt>
                <c:pt idx="17">
                  <c:v>FI</c:v>
                </c:pt>
                <c:pt idx="18">
                  <c:v>SI</c:v>
                </c:pt>
                <c:pt idx="19">
                  <c:v>IT</c:v>
                </c:pt>
                <c:pt idx="20">
                  <c:v>DK</c:v>
                </c:pt>
                <c:pt idx="21">
                  <c:v>LV</c:v>
                </c:pt>
                <c:pt idx="22">
                  <c:v>NL</c:v>
                </c:pt>
                <c:pt idx="23">
                  <c:v>CY</c:v>
                </c:pt>
                <c:pt idx="24">
                  <c:v>LU</c:v>
                </c:pt>
                <c:pt idx="25">
                  <c:v>RO</c:v>
                </c:pt>
                <c:pt idx="26">
                  <c:v>HU</c:v>
                </c:pt>
                <c:pt idx="27">
                  <c:v>HR</c:v>
                </c:pt>
                <c:pt idx="28">
                  <c:v>GR</c:v>
                </c:pt>
              </c:strCache>
            </c:strRef>
          </c:cat>
          <c:val>
            <c:numRef>
              <c:f>'[20180124_fiscal_stance.xlsx]2016_2019'!$E$5:$E$33</c:f>
            </c:numRef>
          </c:val>
          <c:extLst>
            <c:ext xmlns:c16="http://schemas.microsoft.com/office/drawing/2014/chart" uri="{C3380CC4-5D6E-409C-BE32-E72D297353CC}">
              <c16:uniqueId val="{00000002-F748-4D23-AD9B-0F729DC19D9C}"/>
            </c:ext>
          </c:extLst>
        </c:ser>
        <c:ser>
          <c:idx val="3"/>
          <c:order val="3"/>
          <c:tx>
            <c:strRef>
              <c:f>'[20180124_fiscal_stance.xlsx]2016_2019'!$F$4</c:f>
              <c:strCache>
                <c:ptCount val="1"/>
                <c:pt idx="0">
                  <c:v>2019</c:v>
                </c:pt>
              </c:strCache>
            </c:strRef>
          </c:tx>
          <c:invertIfNegative val="0"/>
          <c:cat>
            <c:strRef>
              <c:f>'[20180124_fiscal_stance.xlsx]2016_2019'!$B$5:$B$33</c:f>
              <c:strCache>
                <c:ptCount val="29"/>
                <c:pt idx="0">
                  <c:v>GB</c:v>
                </c:pt>
                <c:pt idx="1">
                  <c:v>IE</c:v>
                </c:pt>
                <c:pt idx="2">
                  <c:v>SK</c:v>
                </c:pt>
                <c:pt idx="3">
                  <c:v>BE</c:v>
                </c:pt>
                <c:pt idx="4">
                  <c:v>DE</c:v>
                </c:pt>
                <c:pt idx="5">
                  <c:v>ES</c:v>
                </c:pt>
                <c:pt idx="6">
                  <c:v>AT</c:v>
                </c:pt>
                <c:pt idx="7">
                  <c:v>BG</c:v>
                </c:pt>
                <c:pt idx="8">
                  <c:v>EU (28)</c:v>
                </c:pt>
                <c:pt idx="9">
                  <c:v>PL</c:v>
                </c:pt>
                <c:pt idx="10">
                  <c:v>FR</c:v>
                </c:pt>
                <c:pt idx="11">
                  <c:v>SE</c:v>
                </c:pt>
                <c:pt idx="12">
                  <c:v>MT</c:v>
                </c:pt>
                <c:pt idx="13">
                  <c:v>CZ</c:v>
                </c:pt>
                <c:pt idx="14">
                  <c:v>EE</c:v>
                </c:pt>
                <c:pt idx="15">
                  <c:v>PT</c:v>
                </c:pt>
                <c:pt idx="16">
                  <c:v>LT</c:v>
                </c:pt>
                <c:pt idx="17">
                  <c:v>FI</c:v>
                </c:pt>
                <c:pt idx="18">
                  <c:v>SI</c:v>
                </c:pt>
                <c:pt idx="19">
                  <c:v>IT</c:v>
                </c:pt>
                <c:pt idx="20">
                  <c:v>DK</c:v>
                </c:pt>
                <c:pt idx="21">
                  <c:v>LV</c:v>
                </c:pt>
                <c:pt idx="22">
                  <c:v>NL</c:v>
                </c:pt>
                <c:pt idx="23">
                  <c:v>CY</c:v>
                </c:pt>
                <c:pt idx="24">
                  <c:v>LU</c:v>
                </c:pt>
                <c:pt idx="25">
                  <c:v>RO</c:v>
                </c:pt>
                <c:pt idx="26">
                  <c:v>HU</c:v>
                </c:pt>
                <c:pt idx="27">
                  <c:v>HR</c:v>
                </c:pt>
                <c:pt idx="28">
                  <c:v>GR</c:v>
                </c:pt>
              </c:strCache>
            </c:strRef>
          </c:cat>
          <c:val>
            <c:numRef>
              <c:f>'[20180124_fiscal_stance.xlsx]2016_2019'!$F$5:$F$33</c:f>
            </c:numRef>
          </c:val>
          <c:extLst>
            <c:ext xmlns:c16="http://schemas.microsoft.com/office/drawing/2014/chart" uri="{C3380CC4-5D6E-409C-BE32-E72D297353CC}">
              <c16:uniqueId val="{00000003-F748-4D23-AD9B-0F729DC19D9C}"/>
            </c:ext>
          </c:extLst>
        </c:ser>
        <c:ser>
          <c:idx val="4"/>
          <c:order val="4"/>
          <c:tx>
            <c:strRef>
              <c:f>'[20180124_fiscal_stance.xlsx]2016_2019'!$G$4</c:f>
              <c:strCache>
                <c:ptCount val="1"/>
                <c:pt idx="0">
                  <c:v>2016-2019</c:v>
                </c:pt>
              </c:strCache>
            </c:strRef>
          </c:tx>
          <c:spPr>
            <a:solidFill>
              <a:schemeClr val="bg1">
                <a:lumMod val="85000"/>
              </a:schemeClr>
            </a:solidFill>
          </c:spPr>
          <c:invertIfNegative val="0"/>
          <c:dPt>
            <c:idx val="8"/>
            <c:invertIfNegative val="0"/>
            <c:bubble3D val="0"/>
            <c:spPr>
              <a:pattFill prst="wdUpDiag">
                <a:fgClr>
                  <a:srgbClr val="002060"/>
                </a:fgClr>
                <a:bgClr>
                  <a:schemeClr val="bg1"/>
                </a:bgClr>
              </a:pattFill>
            </c:spPr>
            <c:extLst>
              <c:ext xmlns:c16="http://schemas.microsoft.com/office/drawing/2014/chart" uri="{C3380CC4-5D6E-409C-BE32-E72D297353CC}">
                <c16:uniqueId val="{00000005-F748-4D23-AD9B-0F729DC19D9C}"/>
              </c:ext>
            </c:extLst>
          </c:dPt>
          <c:dPt>
            <c:idx val="21"/>
            <c:invertIfNegative val="0"/>
            <c:bubble3D val="0"/>
            <c:spPr>
              <a:solidFill>
                <a:srgbClr val="FF0000"/>
              </a:solidFill>
            </c:spPr>
            <c:extLst>
              <c:ext xmlns:c16="http://schemas.microsoft.com/office/drawing/2014/chart" uri="{C3380CC4-5D6E-409C-BE32-E72D297353CC}">
                <c16:uniqueId val="{00000007-F748-4D23-AD9B-0F729DC19D9C}"/>
              </c:ext>
            </c:extLst>
          </c:dPt>
          <c:cat>
            <c:strRef>
              <c:f>'[20180124_fiscal_stance.xlsx]2016_2019'!$B$5:$B$33</c:f>
              <c:strCache>
                <c:ptCount val="29"/>
                <c:pt idx="0">
                  <c:v>GB</c:v>
                </c:pt>
                <c:pt idx="1">
                  <c:v>IE</c:v>
                </c:pt>
                <c:pt idx="2">
                  <c:v>SK</c:v>
                </c:pt>
                <c:pt idx="3">
                  <c:v>BE</c:v>
                </c:pt>
                <c:pt idx="4">
                  <c:v>DE</c:v>
                </c:pt>
                <c:pt idx="5">
                  <c:v>ES</c:v>
                </c:pt>
                <c:pt idx="6">
                  <c:v>AT</c:v>
                </c:pt>
                <c:pt idx="7">
                  <c:v>BG</c:v>
                </c:pt>
                <c:pt idx="8">
                  <c:v>EU (28)</c:v>
                </c:pt>
                <c:pt idx="9">
                  <c:v>PL</c:v>
                </c:pt>
                <c:pt idx="10">
                  <c:v>FR</c:v>
                </c:pt>
                <c:pt idx="11">
                  <c:v>SE</c:v>
                </c:pt>
                <c:pt idx="12">
                  <c:v>MT</c:v>
                </c:pt>
                <c:pt idx="13">
                  <c:v>CZ</c:v>
                </c:pt>
                <c:pt idx="14">
                  <c:v>EE</c:v>
                </c:pt>
                <c:pt idx="15">
                  <c:v>PT</c:v>
                </c:pt>
                <c:pt idx="16">
                  <c:v>LT</c:v>
                </c:pt>
                <c:pt idx="17">
                  <c:v>FI</c:v>
                </c:pt>
                <c:pt idx="18">
                  <c:v>SI</c:v>
                </c:pt>
                <c:pt idx="19">
                  <c:v>IT</c:v>
                </c:pt>
                <c:pt idx="20">
                  <c:v>DK</c:v>
                </c:pt>
                <c:pt idx="21">
                  <c:v>LV</c:v>
                </c:pt>
                <c:pt idx="22">
                  <c:v>NL</c:v>
                </c:pt>
                <c:pt idx="23">
                  <c:v>CY</c:v>
                </c:pt>
                <c:pt idx="24">
                  <c:v>LU</c:v>
                </c:pt>
                <c:pt idx="25">
                  <c:v>RO</c:v>
                </c:pt>
                <c:pt idx="26">
                  <c:v>HU</c:v>
                </c:pt>
                <c:pt idx="27">
                  <c:v>HR</c:v>
                </c:pt>
                <c:pt idx="28">
                  <c:v>GR</c:v>
                </c:pt>
              </c:strCache>
            </c:strRef>
          </c:cat>
          <c:val>
            <c:numRef>
              <c:f>'[20180124_fiscal_stance.xlsx]2016_2019'!$G$5:$G$33</c:f>
              <c:numCache>
                <c:formatCode>General</c:formatCode>
                <c:ptCount val="29"/>
                <c:pt idx="0">
                  <c:v>1.7278</c:v>
                </c:pt>
                <c:pt idx="1">
                  <c:v>1.4987000000000001</c:v>
                </c:pt>
                <c:pt idx="2">
                  <c:v>1.0085999999999999</c:v>
                </c:pt>
                <c:pt idx="3">
                  <c:v>-0.19740000000000002</c:v>
                </c:pt>
                <c:pt idx="4">
                  <c:v>-0.20850000000000035</c:v>
                </c:pt>
                <c:pt idx="5">
                  <c:v>-0.22139999999999993</c:v>
                </c:pt>
                <c:pt idx="6">
                  <c:v>-0.27589999999999992</c:v>
                </c:pt>
                <c:pt idx="7">
                  <c:v>-0.27610000000000001</c:v>
                </c:pt>
                <c:pt idx="8">
                  <c:v>-0.2802</c:v>
                </c:pt>
                <c:pt idx="9">
                  <c:v>-0.48140000000000005</c:v>
                </c:pt>
                <c:pt idx="10">
                  <c:v>-0.50420000000000009</c:v>
                </c:pt>
                <c:pt idx="11">
                  <c:v>-0.58450000000000002</c:v>
                </c:pt>
                <c:pt idx="12">
                  <c:v>-0.85630000000000006</c:v>
                </c:pt>
                <c:pt idx="13">
                  <c:v>-0.89019999999999999</c:v>
                </c:pt>
                <c:pt idx="14">
                  <c:v>-0.92290000000000005</c:v>
                </c:pt>
                <c:pt idx="15">
                  <c:v>-1.0826000000000002</c:v>
                </c:pt>
                <c:pt idx="16">
                  <c:v>-1.0861000000000001</c:v>
                </c:pt>
                <c:pt idx="17">
                  <c:v>-1.1581999999999999</c:v>
                </c:pt>
                <c:pt idx="18">
                  <c:v>-1.2016</c:v>
                </c:pt>
                <c:pt idx="19">
                  <c:v>-1.3803000000000001</c:v>
                </c:pt>
                <c:pt idx="20">
                  <c:v>-1.4016</c:v>
                </c:pt>
                <c:pt idx="21">
                  <c:v>-1.4207000000000001</c:v>
                </c:pt>
                <c:pt idx="22">
                  <c:v>-1.5526</c:v>
                </c:pt>
                <c:pt idx="23">
                  <c:v>-1.5921000000000003</c:v>
                </c:pt>
                <c:pt idx="24">
                  <c:v>-1.7555999999999998</c:v>
                </c:pt>
                <c:pt idx="25">
                  <c:v>-1.8528000000000002</c:v>
                </c:pt>
                <c:pt idx="26">
                  <c:v>-2.0774999999999997</c:v>
                </c:pt>
                <c:pt idx="27">
                  <c:v>-2.4996</c:v>
                </c:pt>
                <c:pt idx="28">
                  <c:v>-3.5813000000000006</c:v>
                </c:pt>
              </c:numCache>
            </c:numRef>
          </c:val>
          <c:extLst>
            <c:ext xmlns:c16="http://schemas.microsoft.com/office/drawing/2014/chart" uri="{C3380CC4-5D6E-409C-BE32-E72D297353CC}">
              <c16:uniqueId val="{00000008-F748-4D23-AD9B-0F729DC19D9C}"/>
            </c:ext>
          </c:extLst>
        </c:ser>
        <c:dLbls>
          <c:showLegendKey val="0"/>
          <c:showVal val="0"/>
          <c:showCatName val="0"/>
          <c:showSerName val="0"/>
          <c:showPercent val="0"/>
          <c:showBubbleSize val="0"/>
        </c:dLbls>
        <c:gapWidth val="150"/>
        <c:axId val="39854080"/>
        <c:axId val="39855616"/>
      </c:barChart>
      <c:lineChart>
        <c:grouping val="standard"/>
        <c:varyColors val="0"/>
        <c:ser>
          <c:idx val="5"/>
          <c:order val="5"/>
          <c:tx>
            <c:strRef>
              <c:f>'[20180124_fiscal_stance.xlsx]2016_2019'!$H$4</c:f>
              <c:strCache>
                <c:ptCount val="1"/>
                <c:pt idx="0">
                  <c:v>median tightening in EU countries, 2015-16</c:v>
                </c:pt>
              </c:strCache>
            </c:strRef>
          </c:tx>
          <c:spPr>
            <a:ln>
              <a:solidFill>
                <a:srgbClr val="002060"/>
              </a:solidFill>
            </a:ln>
          </c:spPr>
          <c:marker>
            <c:symbol val="none"/>
          </c:marker>
          <c:dLbls>
            <c:dLbl>
              <c:idx val="17"/>
              <c:layout>
                <c:manualLayout>
                  <c:x val="-0.48747583834676145"/>
                  <c:y val="-6.5536759377770037E-2"/>
                </c:manualLayout>
              </c:layout>
              <c:tx>
                <c:rich>
                  <a:bodyPr/>
                  <a:lstStyle/>
                  <a:p>
                    <a:r>
                      <a:rPr lang="en-US" sz="1000"/>
                      <a:t>2015.-16. ES valstu</a:t>
                    </a:r>
                    <a:r>
                      <a:rPr lang="en-US" sz="1000" baseline="0"/>
                      <a:t> mediāna: stingrākas bilances</a:t>
                    </a:r>
                    <a:endParaRPr lang="en-US"/>
                  </a:p>
                </c:rich>
              </c:tx>
              <c:showLegendKey val="0"/>
              <c:showVal val="0"/>
              <c:showCatName val="0"/>
              <c:showSerName val="1"/>
              <c:showPercent val="0"/>
              <c:showBubbleSize val="0"/>
              <c:extLst>
                <c:ext xmlns:c15="http://schemas.microsoft.com/office/drawing/2012/chart" uri="{CE6537A1-D6FC-4f65-9D91-7224C49458BB}">
                  <c15:layout>
                    <c:manualLayout>
                      <c:w val="0.23237275287074821"/>
                      <c:h val="0.11579575906858829"/>
                    </c:manualLayout>
                  </c15:layout>
                </c:ext>
                <c:ext xmlns:c16="http://schemas.microsoft.com/office/drawing/2014/chart" uri="{C3380CC4-5D6E-409C-BE32-E72D297353CC}">
                  <c16:uniqueId val="{00000009-F748-4D23-AD9B-0F729DC19D9C}"/>
                </c:ext>
              </c:extLst>
            </c:dLbl>
            <c:spPr>
              <a:noFill/>
              <a:ln>
                <a:noFill/>
              </a:ln>
              <a:effectLst/>
            </c:spPr>
            <c:txPr>
              <a:bodyPr/>
              <a:lstStyle/>
              <a:p>
                <a:pPr>
                  <a:defRPr sz="1000"/>
                </a:pPr>
                <a:endParaRPr lang="lv-LV"/>
              </a:p>
            </c:txPr>
            <c:showLegendKey val="0"/>
            <c:showVal val="0"/>
            <c:showCatName val="0"/>
            <c:showSerName val="0"/>
            <c:showPercent val="0"/>
            <c:showBubbleSize val="0"/>
            <c:extLst>
              <c:ext xmlns:c15="http://schemas.microsoft.com/office/drawing/2012/chart" uri="{CE6537A1-D6FC-4f65-9D91-7224C49458BB}">
                <c15:showLeaderLines val="0"/>
              </c:ext>
            </c:extLst>
          </c:dLbls>
          <c:cat>
            <c:strRef>
              <c:f>'[20180124_fiscal_stance.xlsx]2016_2019'!$B$5:$B$33</c:f>
              <c:strCache>
                <c:ptCount val="29"/>
                <c:pt idx="0">
                  <c:v>GB</c:v>
                </c:pt>
                <c:pt idx="1">
                  <c:v>IE</c:v>
                </c:pt>
                <c:pt idx="2">
                  <c:v>SK</c:v>
                </c:pt>
                <c:pt idx="3">
                  <c:v>BE</c:v>
                </c:pt>
                <c:pt idx="4">
                  <c:v>DE</c:v>
                </c:pt>
                <c:pt idx="5">
                  <c:v>ES</c:v>
                </c:pt>
                <c:pt idx="6">
                  <c:v>AT</c:v>
                </c:pt>
                <c:pt idx="7">
                  <c:v>BG</c:v>
                </c:pt>
                <c:pt idx="8">
                  <c:v>EU (28)</c:v>
                </c:pt>
                <c:pt idx="9">
                  <c:v>PL</c:v>
                </c:pt>
                <c:pt idx="10">
                  <c:v>FR</c:v>
                </c:pt>
                <c:pt idx="11">
                  <c:v>SE</c:v>
                </c:pt>
                <c:pt idx="12">
                  <c:v>MT</c:v>
                </c:pt>
                <c:pt idx="13">
                  <c:v>CZ</c:v>
                </c:pt>
                <c:pt idx="14">
                  <c:v>EE</c:v>
                </c:pt>
                <c:pt idx="15">
                  <c:v>PT</c:v>
                </c:pt>
                <c:pt idx="16">
                  <c:v>LT</c:v>
                </c:pt>
                <c:pt idx="17">
                  <c:v>FI</c:v>
                </c:pt>
                <c:pt idx="18">
                  <c:v>SI</c:v>
                </c:pt>
                <c:pt idx="19">
                  <c:v>IT</c:v>
                </c:pt>
                <c:pt idx="20">
                  <c:v>DK</c:v>
                </c:pt>
                <c:pt idx="21">
                  <c:v>LV</c:v>
                </c:pt>
                <c:pt idx="22">
                  <c:v>NL</c:v>
                </c:pt>
                <c:pt idx="23">
                  <c:v>CY</c:v>
                </c:pt>
                <c:pt idx="24">
                  <c:v>LU</c:v>
                </c:pt>
                <c:pt idx="25">
                  <c:v>RO</c:v>
                </c:pt>
                <c:pt idx="26">
                  <c:v>HU</c:v>
                </c:pt>
                <c:pt idx="27">
                  <c:v>HR</c:v>
                </c:pt>
                <c:pt idx="28">
                  <c:v>GR</c:v>
                </c:pt>
              </c:strCache>
            </c:strRef>
          </c:cat>
          <c:val>
            <c:numRef>
              <c:f>'[20180124_fiscal_stance.xlsx]2016_2019'!$H$5:$H$33</c:f>
              <c:numCache>
                <c:formatCode>General</c:formatCode>
                <c:ptCount val="29"/>
                <c:pt idx="0">
                  <c:v>0.16949999999999998</c:v>
                </c:pt>
                <c:pt idx="1">
                  <c:v>0.16949999999999998</c:v>
                </c:pt>
                <c:pt idx="2">
                  <c:v>0.16949999999999998</c:v>
                </c:pt>
                <c:pt idx="3">
                  <c:v>0.16949999999999998</c:v>
                </c:pt>
                <c:pt idx="4">
                  <c:v>0.16949999999999998</c:v>
                </c:pt>
                <c:pt idx="5">
                  <c:v>0.16949999999999998</c:v>
                </c:pt>
                <c:pt idx="6">
                  <c:v>0.16949999999999998</c:v>
                </c:pt>
                <c:pt idx="7">
                  <c:v>0.16949999999999998</c:v>
                </c:pt>
                <c:pt idx="8">
                  <c:v>0.16949999999999998</c:v>
                </c:pt>
                <c:pt idx="9">
                  <c:v>0.16949999999999998</c:v>
                </c:pt>
                <c:pt idx="10">
                  <c:v>0.16949999999999998</c:v>
                </c:pt>
                <c:pt idx="11">
                  <c:v>0.16949999999999998</c:v>
                </c:pt>
                <c:pt idx="12">
                  <c:v>0.16949999999999998</c:v>
                </c:pt>
                <c:pt idx="13">
                  <c:v>0.16949999999999998</c:v>
                </c:pt>
                <c:pt idx="14">
                  <c:v>0.16949999999999998</c:v>
                </c:pt>
                <c:pt idx="15">
                  <c:v>0.16949999999999998</c:v>
                </c:pt>
                <c:pt idx="16">
                  <c:v>0.16949999999999998</c:v>
                </c:pt>
                <c:pt idx="17">
                  <c:v>0.16949999999999998</c:v>
                </c:pt>
                <c:pt idx="18">
                  <c:v>0.16949999999999998</c:v>
                </c:pt>
                <c:pt idx="19">
                  <c:v>0.16949999999999998</c:v>
                </c:pt>
                <c:pt idx="20">
                  <c:v>0.16949999999999998</c:v>
                </c:pt>
                <c:pt idx="21">
                  <c:v>0.16949999999999998</c:v>
                </c:pt>
                <c:pt idx="22">
                  <c:v>0.16949999999999998</c:v>
                </c:pt>
                <c:pt idx="23">
                  <c:v>0.16949999999999998</c:v>
                </c:pt>
                <c:pt idx="24">
                  <c:v>0.16949999999999998</c:v>
                </c:pt>
                <c:pt idx="25">
                  <c:v>0.16949999999999998</c:v>
                </c:pt>
                <c:pt idx="26">
                  <c:v>0.16949999999999998</c:v>
                </c:pt>
                <c:pt idx="27">
                  <c:v>0.16949999999999998</c:v>
                </c:pt>
                <c:pt idx="28">
                  <c:v>0.16949999999999998</c:v>
                </c:pt>
              </c:numCache>
            </c:numRef>
          </c:val>
          <c:smooth val="0"/>
          <c:extLst>
            <c:ext xmlns:c16="http://schemas.microsoft.com/office/drawing/2014/chart" uri="{C3380CC4-5D6E-409C-BE32-E72D297353CC}">
              <c16:uniqueId val="{0000000A-F748-4D23-AD9B-0F729DC19D9C}"/>
            </c:ext>
          </c:extLst>
        </c:ser>
        <c:ser>
          <c:idx val="6"/>
          <c:order val="6"/>
          <c:tx>
            <c:strRef>
              <c:f>'[20180124_fiscal_stance.xlsx]2016_2019'!$I$4</c:f>
              <c:strCache>
                <c:ptCount val="1"/>
                <c:pt idx="0">
                  <c:v>median easining in EU countries, 2017-19</c:v>
                </c:pt>
              </c:strCache>
            </c:strRef>
          </c:tx>
          <c:spPr>
            <a:ln>
              <a:solidFill>
                <a:srgbClr val="FF0000"/>
              </a:solidFill>
            </a:ln>
          </c:spPr>
          <c:marker>
            <c:symbol val="none"/>
          </c:marker>
          <c:dLbls>
            <c:dLbl>
              <c:idx val="4"/>
              <c:layout>
                <c:manualLayout>
                  <c:x val="-0.10563737101029114"/>
                  <c:y val="0.12771405119157719"/>
                </c:manualLayout>
              </c:layout>
              <c:tx>
                <c:rich>
                  <a:bodyPr wrap="square" lIns="38100" tIns="19050" rIns="38100" bIns="19050" anchor="ctr">
                    <a:noAutofit/>
                  </a:bodyPr>
                  <a:lstStyle/>
                  <a:p>
                    <a:pPr>
                      <a:defRPr sz="1100"/>
                    </a:pPr>
                    <a:r>
                      <a:rPr lang="lv-LV" sz="1100"/>
                      <a:t>2017.-19. ES valstu mediāna: vaļīgākas bilances</a:t>
                    </a:r>
                    <a:endParaRPr lang="lv-LV" sz="800"/>
                  </a:p>
                </c:rich>
              </c:tx>
              <c:spPr>
                <a:noFill/>
                <a:ln>
                  <a:noFill/>
                </a:ln>
                <a:effectLst/>
              </c:spPr>
              <c:showLegendKey val="0"/>
              <c:showVal val="0"/>
              <c:showCatName val="0"/>
              <c:showSerName val="1"/>
              <c:showPercent val="0"/>
              <c:showBubbleSize val="0"/>
              <c:extLst>
                <c:ext xmlns:c15="http://schemas.microsoft.com/office/drawing/2012/chart" uri="{CE6537A1-D6FC-4f65-9D91-7224C49458BB}">
                  <c15:layout>
                    <c:manualLayout>
                      <c:w val="0.24651017024195018"/>
                      <c:h val="0.1733016175738496"/>
                    </c:manualLayout>
                  </c15:layout>
                </c:ext>
                <c:ext xmlns:c16="http://schemas.microsoft.com/office/drawing/2014/chart" uri="{C3380CC4-5D6E-409C-BE32-E72D297353CC}">
                  <c16:uniqueId val="{0000000B-F748-4D23-AD9B-0F729DC19D9C}"/>
                </c:ext>
              </c:extLst>
            </c:dLbl>
            <c:spPr>
              <a:noFill/>
              <a:ln>
                <a:noFill/>
              </a:ln>
              <a:effectLst/>
            </c:spPr>
            <c:txPr>
              <a:bodyPr/>
              <a:lstStyle/>
              <a:p>
                <a:pPr>
                  <a:defRPr sz="1100"/>
                </a:pPr>
                <a:endParaRPr lang="lv-LV"/>
              </a:p>
            </c:txPr>
            <c:showLegendKey val="0"/>
            <c:showVal val="0"/>
            <c:showCatName val="0"/>
            <c:showSerName val="0"/>
            <c:showPercent val="0"/>
            <c:showBubbleSize val="0"/>
            <c:extLst>
              <c:ext xmlns:c15="http://schemas.microsoft.com/office/drawing/2012/chart" uri="{CE6537A1-D6FC-4f65-9D91-7224C49458BB}">
                <c15:showLeaderLines val="0"/>
              </c:ext>
            </c:extLst>
          </c:dLbls>
          <c:cat>
            <c:strRef>
              <c:f>'[20180124_fiscal_stance.xlsx]2016_2019'!$B$5:$B$33</c:f>
              <c:strCache>
                <c:ptCount val="29"/>
                <c:pt idx="0">
                  <c:v>GB</c:v>
                </c:pt>
                <c:pt idx="1">
                  <c:v>IE</c:v>
                </c:pt>
                <c:pt idx="2">
                  <c:v>SK</c:v>
                </c:pt>
                <c:pt idx="3">
                  <c:v>BE</c:v>
                </c:pt>
                <c:pt idx="4">
                  <c:v>DE</c:v>
                </c:pt>
                <c:pt idx="5">
                  <c:v>ES</c:v>
                </c:pt>
                <c:pt idx="6">
                  <c:v>AT</c:v>
                </c:pt>
                <c:pt idx="7">
                  <c:v>BG</c:v>
                </c:pt>
                <c:pt idx="8">
                  <c:v>EU (28)</c:v>
                </c:pt>
                <c:pt idx="9">
                  <c:v>PL</c:v>
                </c:pt>
                <c:pt idx="10">
                  <c:v>FR</c:v>
                </c:pt>
                <c:pt idx="11">
                  <c:v>SE</c:v>
                </c:pt>
                <c:pt idx="12">
                  <c:v>MT</c:v>
                </c:pt>
                <c:pt idx="13">
                  <c:v>CZ</c:v>
                </c:pt>
                <c:pt idx="14">
                  <c:v>EE</c:v>
                </c:pt>
                <c:pt idx="15">
                  <c:v>PT</c:v>
                </c:pt>
                <c:pt idx="16">
                  <c:v>LT</c:v>
                </c:pt>
                <c:pt idx="17">
                  <c:v>FI</c:v>
                </c:pt>
                <c:pt idx="18">
                  <c:v>SI</c:v>
                </c:pt>
                <c:pt idx="19">
                  <c:v>IT</c:v>
                </c:pt>
                <c:pt idx="20">
                  <c:v>DK</c:v>
                </c:pt>
                <c:pt idx="21">
                  <c:v>LV</c:v>
                </c:pt>
                <c:pt idx="22">
                  <c:v>NL</c:v>
                </c:pt>
                <c:pt idx="23">
                  <c:v>CY</c:v>
                </c:pt>
                <c:pt idx="24">
                  <c:v>LU</c:v>
                </c:pt>
                <c:pt idx="25">
                  <c:v>RO</c:v>
                </c:pt>
                <c:pt idx="26">
                  <c:v>HU</c:v>
                </c:pt>
                <c:pt idx="27">
                  <c:v>HR</c:v>
                </c:pt>
                <c:pt idx="28">
                  <c:v>GR</c:v>
                </c:pt>
              </c:strCache>
            </c:strRef>
          </c:cat>
          <c:val>
            <c:numRef>
              <c:f>'[20180124_fiscal_stance.xlsx]2016_2019'!$I$5:$I$33</c:f>
              <c:numCache>
                <c:formatCode>General</c:formatCode>
                <c:ptCount val="29"/>
                <c:pt idx="0">
                  <c:v>-0.40949999999999998</c:v>
                </c:pt>
                <c:pt idx="1">
                  <c:v>-0.40949999999999998</c:v>
                </c:pt>
                <c:pt idx="2">
                  <c:v>-0.40949999999999998</c:v>
                </c:pt>
                <c:pt idx="3">
                  <c:v>-0.40949999999999998</c:v>
                </c:pt>
                <c:pt idx="4">
                  <c:v>-0.40949999999999998</c:v>
                </c:pt>
                <c:pt idx="5">
                  <c:v>-0.40949999999999998</c:v>
                </c:pt>
                <c:pt idx="6">
                  <c:v>-0.40949999999999998</c:v>
                </c:pt>
                <c:pt idx="7">
                  <c:v>-0.40949999999999998</c:v>
                </c:pt>
                <c:pt idx="8">
                  <c:v>-0.40949999999999998</c:v>
                </c:pt>
                <c:pt idx="9">
                  <c:v>-0.40949999999999998</c:v>
                </c:pt>
                <c:pt idx="10">
                  <c:v>-0.40949999999999998</c:v>
                </c:pt>
                <c:pt idx="11">
                  <c:v>-0.40949999999999998</c:v>
                </c:pt>
                <c:pt idx="12">
                  <c:v>-0.40949999999999998</c:v>
                </c:pt>
                <c:pt idx="13">
                  <c:v>-0.40949999999999998</c:v>
                </c:pt>
                <c:pt idx="14">
                  <c:v>-0.40949999999999998</c:v>
                </c:pt>
                <c:pt idx="15">
                  <c:v>-0.40949999999999998</c:v>
                </c:pt>
                <c:pt idx="16">
                  <c:v>-0.40949999999999998</c:v>
                </c:pt>
                <c:pt idx="17">
                  <c:v>-0.40949999999999998</c:v>
                </c:pt>
                <c:pt idx="18">
                  <c:v>-0.40949999999999998</c:v>
                </c:pt>
                <c:pt idx="19">
                  <c:v>-0.40949999999999998</c:v>
                </c:pt>
                <c:pt idx="20">
                  <c:v>-0.40949999999999998</c:v>
                </c:pt>
                <c:pt idx="21">
                  <c:v>-0.40949999999999998</c:v>
                </c:pt>
                <c:pt idx="22">
                  <c:v>-0.40949999999999998</c:v>
                </c:pt>
                <c:pt idx="23">
                  <c:v>-0.40949999999999998</c:v>
                </c:pt>
                <c:pt idx="24">
                  <c:v>-0.40949999999999998</c:v>
                </c:pt>
                <c:pt idx="25">
                  <c:v>-0.40949999999999998</c:v>
                </c:pt>
                <c:pt idx="26">
                  <c:v>-0.40949999999999998</c:v>
                </c:pt>
                <c:pt idx="27">
                  <c:v>-0.40949999999999998</c:v>
                </c:pt>
                <c:pt idx="28">
                  <c:v>-0.40949999999999998</c:v>
                </c:pt>
              </c:numCache>
            </c:numRef>
          </c:val>
          <c:smooth val="0"/>
          <c:extLst>
            <c:ext xmlns:c16="http://schemas.microsoft.com/office/drawing/2014/chart" uri="{C3380CC4-5D6E-409C-BE32-E72D297353CC}">
              <c16:uniqueId val="{0000000C-F748-4D23-AD9B-0F729DC19D9C}"/>
            </c:ext>
          </c:extLst>
        </c:ser>
        <c:dLbls>
          <c:showLegendKey val="0"/>
          <c:showVal val="0"/>
          <c:showCatName val="0"/>
          <c:showSerName val="0"/>
          <c:showPercent val="0"/>
          <c:showBubbleSize val="0"/>
        </c:dLbls>
        <c:marker val="1"/>
        <c:smooth val="0"/>
        <c:axId val="39854080"/>
        <c:axId val="39855616"/>
      </c:lineChart>
      <c:catAx>
        <c:axId val="39854080"/>
        <c:scaling>
          <c:orientation val="minMax"/>
        </c:scaling>
        <c:delete val="0"/>
        <c:axPos val="b"/>
        <c:numFmt formatCode="General" sourceLinked="0"/>
        <c:majorTickMark val="out"/>
        <c:minorTickMark val="none"/>
        <c:tickLblPos val="nextTo"/>
        <c:txPr>
          <a:bodyPr/>
          <a:lstStyle/>
          <a:p>
            <a:pPr>
              <a:defRPr sz="800"/>
            </a:pPr>
            <a:endParaRPr lang="lv-LV"/>
          </a:p>
        </c:txPr>
        <c:crossAx val="39855616"/>
        <c:crosses val="autoZero"/>
        <c:auto val="1"/>
        <c:lblAlgn val="ctr"/>
        <c:lblOffset val="100"/>
        <c:noMultiLvlLbl val="0"/>
      </c:catAx>
      <c:valAx>
        <c:axId val="39855616"/>
        <c:scaling>
          <c:orientation val="minMax"/>
        </c:scaling>
        <c:delete val="0"/>
        <c:axPos val="l"/>
        <c:majorGridlines/>
        <c:numFmt formatCode="General" sourceLinked="1"/>
        <c:majorTickMark val="out"/>
        <c:minorTickMark val="none"/>
        <c:tickLblPos val="nextTo"/>
        <c:txPr>
          <a:bodyPr/>
          <a:lstStyle/>
          <a:p>
            <a:pPr>
              <a:defRPr sz="800"/>
            </a:pPr>
            <a:endParaRPr lang="lv-LV"/>
          </a:p>
        </c:txPr>
        <c:crossAx val="39854080"/>
        <c:crosses val="autoZero"/>
        <c:crossBetween val="between"/>
      </c:valAx>
    </c:plotArea>
    <c:plotVisOnly val="1"/>
    <c:dispBlanksAs val="gap"/>
    <c:showDLblsOverMax val="0"/>
  </c:chart>
  <c:txPr>
    <a:bodyPr/>
    <a:lstStyle/>
    <a:p>
      <a:pPr>
        <a:defRPr>
          <a:latin typeface="Times New Roman" panose="02020603050405020304" pitchFamily="18" charset="0"/>
          <a:cs typeface="Times New Roman" panose="02020603050405020304" pitchFamily="18" charset="0"/>
        </a:defRPr>
      </a:pPr>
      <a:endParaRPr lang="lv-LV"/>
    </a:p>
  </c:txPr>
  <c:externalData r:id="rId1">
    <c:autoUpdate val="0"/>
  </c:externalData>
</c:chartSpace>
</file>

<file path=ppt/drawings/drawing1.xml><?xml version="1.0" encoding="utf-8"?>
<c:userShapes xmlns:c="http://schemas.openxmlformats.org/drawingml/2006/chart">
  <cdr:relSizeAnchor xmlns:cdr="http://schemas.openxmlformats.org/drawingml/2006/chartDrawing">
    <cdr:from>
      <cdr:x>0.01577</cdr:x>
      <cdr:y>0.05248</cdr:y>
    </cdr:from>
    <cdr:to>
      <cdr:x>0.21813</cdr:x>
      <cdr:y>0.16621</cdr:y>
    </cdr:to>
    <cdr:sp macro="" textlink="">
      <cdr:nvSpPr>
        <cdr:cNvPr id="2" name="TextBox 4"/>
        <cdr:cNvSpPr txBox="1"/>
      </cdr:nvSpPr>
      <cdr:spPr>
        <a:xfrm xmlns:a="http://schemas.openxmlformats.org/drawingml/2006/main">
          <a:off x="92213" y="158474"/>
          <a:ext cx="1183309" cy="343453"/>
        </a:xfrm>
        <a:prstGeom xmlns:a="http://schemas.openxmlformats.org/drawingml/2006/main" prst="rect">
          <a:avLst/>
        </a:prstGeom>
        <a:noFill xmlns:a="http://schemas.openxmlformats.org/drawingml/2006/main"/>
        <a:ln xmlns:a="http://schemas.openxmlformats.org/drawingml/2006/main" w="9525" cmpd="sng">
          <a:noFill/>
        </a:ln>
      </cdr:spPr>
      <cdr:style>
        <a:lnRef xmlns:a="http://schemas.openxmlformats.org/drawingml/2006/main" idx="0">
          <a:scrgbClr r="0" g="0" b="0"/>
        </a:lnRef>
        <a:fillRef xmlns:a="http://schemas.openxmlformats.org/drawingml/2006/main" idx="0">
          <a:scrgbClr r="0" g="0" b="0"/>
        </a:fillRef>
        <a:effectRef xmlns:a="http://schemas.openxmlformats.org/drawingml/2006/main" idx="0">
          <a:scrgbClr r="0" g="0" b="0"/>
        </a:effectRef>
        <a:fontRef xmlns:a="http://schemas.openxmlformats.org/drawingml/2006/main" idx="minor">
          <a:schemeClr val="dk1"/>
        </a:fontRef>
      </cdr:style>
      <cdr:txBody>
        <a:bodyPr xmlns:a="http://schemas.openxmlformats.org/drawingml/2006/main" wrap="square" rtlCol="0" anchor="t"/>
        <a:lstStyle xmlns:a="http://schemas.openxmlformats.org/drawingml/2006/main">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xmlns:a="http://schemas.openxmlformats.org/drawingml/2006/main">
          <a:pPr algn="ctr"/>
          <a:r>
            <a:rPr lang="lv-LV" sz="800">
              <a:latin typeface="Times New Roman" panose="02020603050405020304" pitchFamily="18" charset="0"/>
              <a:cs typeface="Times New Roman" panose="02020603050405020304" pitchFamily="18" charset="0"/>
            </a:rPr>
            <a:t>Procikliska fiskālā konsolidācija</a:t>
          </a:r>
        </a:p>
      </cdr:txBody>
    </cdr:sp>
  </cdr:relSizeAnchor>
  <cdr:relSizeAnchor xmlns:cdr="http://schemas.openxmlformats.org/drawingml/2006/chartDrawing">
    <cdr:from>
      <cdr:x>0.78347</cdr:x>
      <cdr:y>0.05522</cdr:y>
    </cdr:from>
    <cdr:to>
      <cdr:x>0.9915</cdr:x>
      <cdr:y>0.16895</cdr:y>
    </cdr:to>
    <cdr:sp macro="" textlink="">
      <cdr:nvSpPr>
        <cdr:cNvPr id="3" name="TextBox 4"/>
        <cdr:cNvSpPr txBox="1"/>
      </cdr:nvSpPr>
      <cdr:spPr>
        <a:xfrm xmlns:a="http://schemas.openxmlformats.org/drawingml/2006/main">
          <a:off x="4581387" y="166756"/>
          <a:ext cx="1216439" cy="343453"/>
        </a:xfrm>
        <a:prstGeom xmlns:a="http://schemas.openxmlformats.org/drawingml/2006/main" prst="rect">
          <a:avLst/>
        </a:prstGeom>
        <a:noFill xmlns:a="http://schemas.openxmlformats.org/drawingml/2006/main"/>
        <a:ln xmlns:a="http://schemas.openxmlformats.org/drawingml/2006/main" w="9525" cmpd="sng">
          <a:noFill/>
        </a:ln>
      </cdr:spPr>
      <cdr:style>
        <a:lnRef xmlns:a="http://schemas.openxmlformats.org/drawingml/2006/main" idx="0">
          <a:scrgbClr r="0" g="0" b="0"/>
        </a:lnRef>
        <a:fillRef xmlns:a="http://schemas.openxmlformats.org/drawingml/2006/main" idx="0">
          <a:scrgbClr r="0" g="0" b="0"/>
        </a:fillRef>
        <a:effectRef xmlns:a="http://schemas.openxmlformats.org/drawingml/2006/main" idx="0">
          <a:scrgbClr r="0" g="0" b="0"/>
        </a:effectRef>
        <a:fontRef xmlns:a="http://schemas.openxmlformats.org/drawingml/2006/main" idx="minor">
          <a:schemeClr val="dk1"/>
        </a:fontRef>
      </cdr:style>
      <cdr:txBody>
        <a:bodyPr xmlns:a="http://schemas.openxmlformats.org/drawingml/2006/main" wrap="square" rtlCol="0" anchor="t"/>
        <a:lstStyle xmlns:a="http://schemas.openxmlformats.org/drawingml/2006/main">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xmlns:a="http://schemas.openxmlformats.org/drawingml/2006/main">
          <a:pPr algn="ctr"/>
          <a:r>
            <a:rPr lang="lv-LV" sz="800">
              <a:latin typeface="Times New Roman" panose="02020603050405020304" pitchFamily="18" charset="0"/>
              <a:cs typeface="Times New Roman" panose="02020603050405020304" pitchFamily="18" charset="0"/>
            </a:rPr>
            <a:t>Pretcikliska fiskālā konsolidācija</a:t>
          </a:r>
        </a:p>
      </cdr:txBody>
    </cdr:sp>
  </cdr:relSizeAnchor>
  <cdr:relSizeAnchor xmlns:cdr="http://schemas.openxmlformats.org/drawingml/2006/chartDrawing">
    <cdr:from>
      <cdr:x>0.02852</cdr:x>
      <cdr:y>0.84238</cdr:y>
    </cdr:from>
    <cdr:to>
      <cdr:x>0.19263</cdr:x>
      <cdr:y>0.95612</cdr:y>
    </cdr:to>
    <cdr:sp macro="" textlink="">
      <cdr:nvSpPr>
        <cdr:cNvPr id="4" name="TextBox 4"/>
        <cdr:cNvSpPr txBox="1"/>
      </cdr:nvSpPr>
      <cdr:spPr>
        <a:xfrm xmlns:a="http://schemas.openxmlformats.org/drawingml/2006/main">
          <a:off x="166758" y="2543865"/>
          <a:ext cx="959678" cy="343453"/>
        </a:xfrm>
        <a:prstGeom xmlns:a="http://schemas.openxmlformats.org/drawingml/2006/main" prst="rect">
          <a:avLst/>
        </a:prstGeom>
        <a:noFill xmlns:a="http://schemas.openxmlformats.org/drawingml/2006/main"/>
        <a:ln xmlns:a="http://schemas.openxmlformats.org/drawingml/2006/main" w="9525" cmpd="sng">
          <a:noFill/>
        </a:ln>
      </cdr:spPr>
      <cdr:style>
        <a:lnRef xmlns:a="http://schemas.openxmlformats.org/drawingml/2006/main" idx="0">
          <a:scrgbClr r="0" g="0" b="0"/>
        </a:lnRef>
        <a:fillRef xmlns:a="http://schemas.openxmlformats.org/drawingml/2006/main" idx="0">
          <a:scrgbClr r="0" g="0" b="0"/>
        </a:fillRef>
        <a:effectRef xmlns:a="http://schemas.openxmlformats.org/drawingml/2006/main" idx="0">
          <a:scrgbClr r="0" g="0" b="0"/>
        </a:effectRef>
        <a:fontRef xmlns:a="http://schemas.openxmlformats.org/drawingml/2006/main" idx="minor">
          <a:schemeClr val="dk1"/>
        </a:fontRef>
      </cdr:style>
      <cdr:txBody>
        <a:bodyPr xmlns:a="http://schemas.openxmlformats.org/drawingml/2006/main" wrap="square" rtlCol="0" anchor="t"/>
        <a:lstStyle xmlns:a="http://schemas.openxmlformats.org/drawingml/2006/main">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xmlns:a="http://schemas.openxmlformats.org/drawingml/2006/main">
          <a:pPr algn="ctr"/>
          <a:r>
            <a:rPr lang="lv-LV" sz="800">
              <a:latin typeface="Times New Roman" panose="02020603050405020304" pitchFamily="18" charset="0"/>
              <a:cs typeface="Times New Roman" panose="02020603050405020304" pitchFamily="18" charset="0"/>
            </a:rPr>
            <a:t>Pretcikliska fiskālā ekspansija</a:t>
          </a:r>
        </a:p>
      </cdr:txBody>
    </cdr:sp>
  </cdr:relSizeAnchor>
  <cdr:relSizeAnchor xmlns:cdr="http://schemas.openxmlformats.org/drawingml/2006/chartDrawing">
    <cdr:from>
      <cdr:x>0.79339</cdr:x>
      <cdr:y>0.85061</cdr:y>
    </cdr:from>
    <cdr:to>
      <cdr:x>0.99575</cdr:x>
      <cdr:y>0.96434</cdr:y>
    </cdr:to>
    <cdr:sp macro="" textlink="">
      <cdr:nvSpPr>
        <cdr:cNvPr id="5" name="TextBox 4"/>
        <cdr:cNvSpPr txBox="1"/>
      </cdr:nvSpPr>
      <cdr:spPr>
        <a:xfrm xmlns:a="http://schemas.openxmlformats.org/drawingml/2006/main">
          <a:off x="4639365" y="2568713"/>
          <a:ext cx="1183309" cy="343453"/>
        </a:xfrm>
        <a:prstGeom xmlns:a="http://schemas.openxmlformats.org/drawingml/2006/main" prst="rect">
          <a:avLst/>
        </a:prstGeom>
        <a:noFill xmlns:a="http://schemas.openxmlformats.org/drawingml/2006/main"/>
        <a:ln xmlns:a="http://schemas.openxmlformats.org/drawingml/2006/main" w="9525" cmpd="sng">
          <a:noFill/>
        </a:ln>
      </cdr:spPr>
      <cdr:style>
        <a:lnRef xmlns:a="http://schemas.openxmlformats.org/drawingml/2006/main" idx="0">
          <a:scrgbClr r="0" g="0" b="0"/>
        </a:lnRef>
        <a:fillRef xmlns:a="http://schemas.openxmlformats.org/drawingml/2006/main" idx="0">
          <a:scrgbClr r="0" g="0" b="0"/>
        </a:fillRef>
        <a:effectRef xmlns:a="http://schemas.openxmlformats.org/drawingml/2006/main" idx="0">
          <a:scrgbClr r="0" g="0" b="0"/>
        </a:effectRef>
        <a:fontRef xmlns:a="http://schemas.openxmlformats.org/drawingml/2006/main" idx="minor">
          <a:schemeClr val="dk1"/>
        </a:fontRef>
      </cdr:style>
      <cdr:txBody>
        <a:bodyPr xmlns:a="http://schemas.openxmlformats.org/drawingml/2006/main" wrap="square" rtlCol="0" anchor="t"/>
        <a:lstStyle xmlns:a="http://schemas.openxmlformats.org/drawingml/2006/main">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xmlns:a="http://schemas.openxmlformats.org/drawingml/2006/main">
          <a:pPr algn="ctr"/>
          <a:r>
            <a:rPr lang="lv-LV" sz="800">
              <a:latin typeface="Times New Roman" panose="02020603050405020304" pitchFamily="18" charset="0"/>
              <a:cs typeface="Times New Roman" panose="02020603050405020304" pitchFamily="18" charset="0"/>
            </a:rPr>
            <a:t>Procikliska fiskālā ekspansija</a:t>
          </a:r>
        </a:p>
      </cdr:txBody>
    </cdr:sp>
  </cdr:relSizeAnchor>
  <cdr:relSizeAnchor xmlns:cdr="http://schemas.openxmlformats.org/drawingml/2006/chartDrawing">
    <cdr:from>
      <cdr:x>0.14608</cdr:x>
      <cdr:y>0.73268</cdr:y>
    </cdr:from>
    <cdr:to>
      <cdr:x>0.21813</cdr:x>
      <cdr:y>0.80527</cdr:y>
    </cdr:to>
    <cdr:sp macro="" textlink="">
      <cdr:nvSpPr>
        <cdr:cNvPr id="6" name="TextBox 4"/>
        <cdr:cNvSpPr txBox="1"/>
      </cdr:nvSpPr>
      <cdr:spPr>
        <a:xfrm xmlns:a="http://schemas.openxmlformats.org/drawingml/2006/main">
          <a:off x="854212" y="2212562"/>
          <a:ext cx="421309" cy="219214"/>
        </a:xfrm>
        <a:prstGeom xmlns:a="http://schemas.openxmlformats.org/drawingml/2006/main" prst="rect">
          <a:avLst/>
        </a:prstGeom>
        <a:noFill xmlns:a="http://schemas.openxmlformats.org/drawingml/2006/main"/>
        <a:ln xmlns:a="http://schemas.openxmlformats.org/drawingml/2006/main" w="9525" cmpd="sng">
          <a:noFill/>
        </a:ln>
      </cdr:spPr>
      <cdr:style>
        <a:lnRef xmlns:a="http://schemas.openxmlformats.org/drawingml/2006/main" idx="0">
          <a:scrgbClr r="0" g="0" b="0"/>
        </a:lnRef>
        <a:fillRef xmlns:a="http://schemas.openxmlformats.org/drawingml/2006/main" idx="0">
          <a:scrgbClr r="0" g="0" b="0"/>
        </a:fillRef>
        <a:effectRef xmlns:a="http://schemas.openxmlformats.org/drawingml/2006/main" idx="0">
          <a:scrgbClr r="0" g="0" b="0"/>
        </a:effectRef>
        <a:fontRef xmlns:a="http://schemas.openxmlformats.org/drawingml/2006/main" idx="minor">
          <a:schemeClr val="dk1"/>
        </a:fontRef>
      </cdr:style>
      <cdr:txBody>
        <a:bodyPr xmlns:a="http://schemas.openxmlformats.org/drawingml/2006/main" wrap="square" rtlCol="0" anchor="t"/>
        <a:lstStyle xmlns:a="http://schemas.openxmlformats.org/drawingml/2006/main">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xmlns:a="http://schemas.openxmlformats.org/drawingml/2006/main">
          <a:pPr algn="ctr"/>
          <a:r>
            <a:rPr lang="lv-LV" sz="800">
              <a:latin typeface="Times New Roman" panose="02020603050405020304" pitchFamily="18" charset="0"/>
              <a:cs typeface="Times New Roman" panose="02020603050405020304" pitchFamily="18" charset="0"/>
            </a:rPr>
            <a:t>2009</a:t>
          </a:r>
        </a:p>
      </cdr:txBody>
    </cdr:sp>
  </cdr:relSizeAnchor>
  <cdr:relSizeAnchor xmlns:cdr="http://schemas.openxmlformats.org/drawingml/2006/chartDrawing">
    <cdr:from>
      <cdr:x>0.11067</cdr:x>
      <cdr:y>0.59554</cdr:y>
    </cdr:from>
    <cdr:to>
      <cdr:x>0.18272</cdr:x>
      <cdr:y>0.66813</cdr:y>
    </cdr:to>
    <cdr:sp macro="" textlink="">
      <cdr:nvSpPr>
        <cdr:cNvPr id="7" name="TextBox 4"/>
        <cdr:cNvSpPr txBox="1"/>
      </cdr:nvSpPr>
      <cdr:spPr>
        <a:xfrm xmlns:a="http://schemas.openxmlformats.org/drawingml/2006/main">
          <a:off x="647147" y="1798432"/>
          <a:ext cx="421309" cy="219214"/>
        </a:xfrm>
        <a:prstGeom xmlns:a="http://schemas.openxmlformats.org/drawingml/2006/main" prst="rect">
          <a:avLst/>
        </a:prstGeom>
        <a:noFill xmlns:a="http://schemas.openxmlformats.org/drawingml/2006/main"/>
        <a:ln xmlns:a="http://schemas.openxmlformats.org/drawingml/2006/main" w="9525" cmpd="sng">
          <a:noFill/>
        </a:ln>
      </cdr:spPr>
      <cdr:style>
        <a:lnRef xmlns:a="http://schemas.openxmlformats.org/drawingml/2006/main" idx="0">
          <a:scrgbClr r="0" g="0" b="0"/>
        </a:lnRef>
        <a:fillRef xmlns:a="http://schemas.openxmlformats.org/drawingml/2006/main" idx="0">
          <a:scrgbClr r="0" g="0" b="0"/>
        </a:fillRef>
        <a:effectRef xmlns:a="http://schemas.openxmlformats.org/drawingml/2006/main" idx="0">
          <a:scrgbClr r="0" g="0" b="0"/>
        </a:effectRef>
        <a:fontRef xmlns:a="http://schemas.openxmlformats.org/drawingml/2006/main" idx="minor">
          <a:schemeClr val="dk1"/>
        </a:fontRef>
      </cdr:style>
      <cdr:txBody>
        <a:bodyPr xmlns:a="http://schemas.openxmlformats.org/drawingml/2006/main" wrap="square" rtlCol="0" anchor="t"/>
        <a:lstStyle xmlns:a="http://schemas.openxmlformats.org/drawingml/2006/main">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xmlns:a="http://schemas.openxmlformats.org/drawingml/2006/main">
          <a:pPr algn="ctr"/>
          <a:r>
            <a:rPr lang="lv-LV" sz="800">
              <a:latin typeface="Times New Roman" panose="02020603050405020304" pitchFamily="18" charset="0"/>
              <a:cs typeface="Times New Roman" panose="02020603050405020304" pitchFamily="18" charset="0"/>
            </a:rPr>
            <a:t>2010</a:t>
          </a:r>
        </a:p>
      </cdr:txBody>
    </cdr:sp>
  </cdr:relSizeAnchor>
  <cdr:relSizeAnchor xmlns:cdr="http://schemas.openxmlformats.org/drawingml/2006/chartDrawing">
    <cdr:from>
      <cdr:x>0.37696</cdr:x>
      <cdr:y>0.18413</cdr:y>
    </cdr:from>
    <cdr:to>
      <cdr:x>0.44901</cdr:x>
      <cdr:y>0.25672</cdr:y>
    </cdr:to>
    <cdr:sp macro="" textlink="">
      <cdr:nvSpPr>
        <cdr:cNvPr id="8" name="TextBox 4"/>
        <cdr:cNvSpPr txBox="1"/>
      </cdr:nvSpPr>
      <cdr:spPr>
        <a:xfrm xmlns:a="http://schemas.openxmlformats.org/drawingml/2006/main">
          <a:off x="2204277" y="556041"/>
          <a:ext cx="421309" cy="219214"/>
        </a:xfrm>
        <a:prstGeom xmlns:a="http://schemas.openxmlformats.org/drawingml/2006/main" prst="rect">
          <a:avLst/>
        </a:prstGeom>
        <a:noFill xmlns:a="http://schemas.openxmlformats.org/drawingml/2006/main"/>
        <a:ln xmlns:a="http://schemas.openxmlformats.org/drawingml/2006/main" w="9525" cmpd="sng">
          <a:noFill/>
        </a:ln>
      </cdr:spPr>
      <cdr:style>
        <a:lnRef xmlns:a="http://schemas.openxmlformats.org/drawingml/2006/main" idx="0">
          <a:scrgbClr r="0" g="0" b="0"/>
        </a:lnRef>
        <a:fillRef xmlns:a="http://schemas.openxmlformats.org/drawingml/2006/main" idx="0">
          <a:scrgbClr r="0" g="0" b="0"/>
        </a:fillRef>
        <a:effectRef xmlns:a="http://schemas.openxmlformats.org/drawingml/2006/main" idx="0">
          <a:scrgbClr r="0" g="0" b="0"/>
        </a:effectRef>
        <a:fontRef xmlns:a="http://schemas.openxmlformats.org/drawingml/2006/main" idx="minor">
          <a:schemeClr val="dk1"/>
        </a:fontRef>
      </cdr:style>
      <cdr:txBody>
        <a:bodyPr xmlns:a="http://schemas.openxmlformats.org/drawingml/2006/main" wrap="square" rtlCol="0" anchor="t"/>
        <a:lstStyle xmlns:a="http://schemas.openxmlformats.org/drawingml/2006/main">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xmlns:a="http://schemas.openxmlformats.org/drawingml/2006/main">
          <a:pPr algn="ctr"/>
          <a:r>
            <a:rPr lang="lv-LV" sz="800">
              <a:latin typeface="Times New Roman" panose="02020603050405020304" pitchFamily="18" charset="0"/>
              <a:cs typeface="Times New Roman" panose="02020603050405020304" pitchFamily="18" charset="0"/>
            </a:rPr>
            <a:t>2012</a:t>
          </a:r>
        </a:p>
      </cdr:txBody>
    </cdr:sp>
  </cdr:relSizeAnchor>
  <cdr:relSizeAnchor xmlns:cdr="http://schemas.openxmlformats.org/drawingml/2006/chartDrawing">
    <cdr:from>
      <cdr:x>0.49594</cdr:x>
      <cdr:y>0.07716</cdr:y>
    </cdr:from>
    <cdr:to>
      <cdr:x>0.56799</cdr:x>
      <cdr:y>0.14975</cdr:y>
    </cdr:to>
    <cdr:sp macro="" textlink="">
      <cdr:nvSpPr>
        <cdr:cNvPr id="9" name="TextBox 4"/>
        <cdr:cNvSpPr txBox="1"/>
      </cdr:nvSpPr>
      <cdr:spPr>
        <a:xfrm xmlns:a="http://schemas.openxmlformats.org/drawingml/2006/main">
          <a:off x="2900016" y="233019"/>
          <a:ext cx="421309" cy="219214"/>
        </a:xfrm>
        <a:prstGeom xmlns:a="http://schemas.openxmlformats.org/drawingml/2006/main" prst="rect">
          <a:avLst/>
        </a:prstGeom>
        <a:noFill xmlns:a="http://schemas.openxmlformats.org/drawingml/2006/main"/>
        <a:ln xmlns:a="http://schemas.openxmlformats.org/drawingml/2006/main" w="9525" cmpd="sng">
          <a:noFill/>
        </a:ln>
      </cdr:spPr>
      <cdr:style>
        <a:lnRef xmlns:a="http://schemas.openxmlformats.org/drawingml/2006/main" idx="0">
          <a:scrgbClr r="0" g="0" b="0"/>
        </a:lnRef>
        <a:fillRef xmlns:a="http://schemas.openxmlformats.org/drawingml/2006/main" idx="0">
          <a:scrgbClr r="0" g="0" b="0"/>
        </a:fillRef>
        <a:effectRef xmlns:a="http://schemas.openxmlformats.org/drawingml/2006/main" idx="0">
          <a:scrgbClr r="0" g="0" b="0"/>
        </a:effectRef>
        <a:fontRef xmlns:a="http://schemas.openxmlformats.org/drawingml/2006/main" idx="minor">
          <a:schemeClr val="dk1"/>
        </a:fontRef>
      </cdr:style>
      <cdr:txBody>
        <a:bodyPr xmlns:a="http://schemas.openxmlformats.org/drawingml/2006/main" wrap="square" rtlCol="0" anchor="t"/>
        <a:lstStyle xmlns:a="http://schemas.openxmlformats.org/drawingml/2006/main">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xmlns:a="http://schemas.openxmlformats.org/drawingml/2006/main">
          <a:pPr algn="ctr"/>
          <a:r>
            <a:rPr lang="lv-LV" sz="800">
              <a:latin typeface="Times New Roman" panose="02020603050405020304" pitchFamily="18" charset="0"/>
              <a:cs typeface="Times New Roman" panose="02020603050405020304" pitchFamily="18" charset="0"/>
            </a:rPr>
            <a:t>1997</a:t>
          </a:r>
        </a:p>
      </cdr:txBody>
    </cdr:sp>
  </cdr:relSizeAnchor>
  <cdr:relSizeAnchor xmlns:cdr="http://schemas.openxmlformats.org/drawingml/2006/chartDrawing">
    <cdr:from>
      <cdr:x>0.68999</cdr:x>
      <cdr:y>0.70799</cdr:y>
    </cdr:from>
    <cdr:to>
      <cdr:x>0.76204</cdr:x>
      <cdr:y>0.78058</cdr:y>
    </cdr:to>
    <cdr:sp macro="" textlink="">
      <cdr:nvSpPr>
        <cdr:cNvPr id="10" name="TextBox 4"/>
        <cdr:cNvSpPr txBox="1"/>
      </cdr:nvSpPr>
      <cdr:spPr>
        <a:xfrm xmlns:a="http://schemas.openxmlformats.org/drawingml/2006/main">
          <a:off x="4034734" y="2138018"/>
          <a:ext cx="421309" cy="219214"/>
        </a:xfrm>
        <a:prstGeom xmlns:a="http://schemas.openxmlformats.org/drawingml/2006/main" prst="rect">
          <a:avLst/>
        </a:prstGeom>
        <a:noFill xmlns:a="http://schemas.openxmlformats.org/drawingml/2006/main"/>
        <a:ln xmlns:a="http://schemas.openxmlformats.org/drawingml/2006/main" w="9525" cmpd="sng">
          <a:noFill/>
        </a:ln>
      </cdr:spPr>
      <cdr:style>
        <a:lnRef xmlns:a="http://schemas.openxmlformats.org/drawingml/2006/main" idx="0">
          <a:scrgbClr r="0" g="0" b="0"/>
        </a:lnRef>
        <a:fillRef xmlns:a="http://schemas.openxmlformats.org/drawingml/2006/main" idx="0">
          <a:scrgbClr r="0" g="0" b="0"/>
        </a:fillRef>
        <a:effectRef xmlns:a="http://schemas.openxmlformats.org/drawingml/2006/main" idx="0">
          <a:scrgbClr r="0" g="0" b="0"/>
        </a:effectRef>
        <a:fontRef xmlns:a="http://schemas.openxmlformats.org/drawingml/2006/main" idx="minor">
          <a:schemeClr val="dk1"/>
        </a:fontRef>
      </cdr:style>
      <cdr:txBody>
        <a:bodyPr xmlns:a="http://schemas.openxmlformats.org/drawingml/2006/main" wrap="square" rtlCol="0" anchor="t"/>
        <a:lstStyle xmlns:a="http://schemas.openxmlformats.org/drawingml/2006/main">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xmlns:a="http://schemas.openxmlformats.org/drawingml/2006/main">
          <a:pPr algn="ctr"/>
          <a:r>
            <a:rPr lang="lv-LV" sz="800">
              <a:latin typeface="Times New Roman" panose="02020603050405020304" pitchFamily="18" charset="0"/>
              <a:cs typeface="Times New Roman" panose="02020603050405020304" pitchFamily="18" charset="0"/>
            </a:rPr>
            <a:t>2006</a:t>
          </a:r>
        </a:p>
      </cdr:txBody>
    </cdr:sp>
  </cdr:relSizeAnchor>
  <cdr:relSizeAnchor xmlns:cdr="http://schemas.openxmlformats.org/drawingml/2006/chartDrawing">
    <cdr:from>
      <cdr:x>0.57101</cdr:x>
      <cdr:y>0.84238</cdr:y>
    </cdr:from>
    <cdr:to>
      <cdr:x>0.64306</cdr:x>
      <cdr:y>0.91498</cdr:y>
    </cdr:to>
    <cdr:sp macro="" textlink="">
      <cdr:nvSpPr>
        <cdr:cNvPr id="11" name="TextBox 4"/>
        <cdr:cNvSpPr txBox="1"/>
      </cdr:nvSpPr>
      <cdr:spPr>
        <a:xfrm xmlns:a="http://schemas.openxmlformats.org/drawingml/2006/main">
          <a:off x="3338994" y="2543865"/>
          <a:ext cx="421309" cy="219214"/>
        </a:xfrm>
        <a:prstGeom xmlns:a="http://schemas.openxmlformats.org/drawingml/2006/main" prst="rect">
          <a:avLst/>
        </a:prstGeom>
        <a:noFill xmlns:a="http://schemas.openxmlformats.org/drawingml/2006/main"/>
        <a:ln xmlns:a="http://schemas.openxmlformats.org/drawingml/2006/main" w="9525" cmpd="sng">
          <a:noFill/>
        </a:ln>
      </cdr:spPr>
      <cdr:style>
        <a:lnRef xmlns:a="http://schemas.openxmlformats.org/drawingml/2006/main" idx="0">
          <a:scrgbClr r="0" g="0" b="0"/>
        </a:lnRef>
        <a:fillRef xmlns:a="http://schemas.openxmlformats.org/drawingml/2006/main" idx="0">
          <a:scrgbClr r="0" g="0" b="0"/>
        </a:fillRef>
        <a:effectRef xmlns:a="http://schemas.openxmlformats.org/drawingml/2006/main" idx="0">
          <a:scrgbClr r="0" g="0" b="0"/>
        </a:effectRef>
        <a:fontRef xmlns:a="http://schemas.openxmlformats.org/drawingml/2006/main" idx="minor">
          <a:schemeClr val="dk1"/>
        </a:fontRef>
      </cdr:style>
      <cdr:txBody>
        <a:bodyPr xmlns:a="http://schemas.openxmlformats.org/drawingml/2006/main" wrap="square" rtlCol="0" anchor="t"/>
        <a:lstStyle xmlns:a="http://schemas.openxmlformats.org/drawingml/2006/main">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xmlns:a="http://schemas.openxmlformats.org/drawingml/2006/main">
          <a:pPr algn="ctr"/>
          <a:r>
            <a:rPr lang="lv-LV" sz="800">
              <a:latin typeface="Times New Roman" panose="02020603050405020304" pitchFamily="18" charset="0"/>
              <a:cs typeface="Times New Roman" panose="02020603050405020304" pitchFamily="18" charset="0"/>
            </a:rPr>
            <a:t>2008</a:t>
          </a:r>
        </a:p>
      </cdr:txBody>
    </cdr:sp>
  </cdr:relSizeAnchor>
  <cdr:relSizeAnchor xmlns:cdr="http://schemas.openxmlformats.org/drawingml/2006/chartDrawing">
    <cdr:from>
      <cdr:x>0.8033</cdr:x>
      <cdr:y>0.77382</cdr:y>
    </cdr:from>
    <cdr:to>
      <cdr:x>0.87535</cdr:x>
      <cdr:y>0.84641</cdr:y>
    </cdr:to>
    <cdr:sp macro="" textlink="">
      <cdr:nvSpPr>
        <cdr:cNvPr id="12" name="TextBox 4"/>
        <cdr:cNvSpPr txBox="1"/>
      </cdr:nvSpPr>
      <cdr:spPr>
        <a:xfrm xmlns:a="http://schemas.openxmlformats.org/drawingml/2006/main">
          <a:off x="4697342" y="2336801"/>
          <a:ext cx="421309" cy="219214"/>
        </a:xfrm>
        <a:prstGeom xmlns:a="http://schemas.openxmlformats.org/drawingml/2006/main" prst="rect">
          <a:avLst/>
        </a:prstGeom>
        <a:noFill xmlns:a="http://schemas.openxmlformats.org/drawingml/2006/main"/>
        <a:ln xmlns:a="http://schemas.openxmlformats.org/drawingml/2006/main" w="9525" cmpd="sng">
          <a:noFill/>
        </a:ln>
      </cdr:spPr>
      <cdr:style>
        <a:lnRef xmlns:a="http://schemas.openxmlformats.org/drawingml/2006/main" idx="0">
          <a:scrgbClr r="0" g="0" b="0"/>
        </a:lnRef>
        <a:fillRef xmlns:a="http://schemas.openxmlformats.org/drawingml/2006/main" idx="0">
          <a:scrgbClr r="0" g="0" b="0"/>
        </a:fillRef>
        <a:effectRef xmlns:a="http://schemas.openxmlformats.org/drawingml/2006/main" idx="0">
          <a:scrgbClr r="0" g="0" b="0"/>
        </a:effectRef>
        <a:fontRef xmlns:a="http://schemas.openxmlformats.org/drawingml/2006/main" idx="minor">
          <a:schemeClr val="dk1"/>
        </a:fontRef>
      </cdr:style>
      <cdr:txBody>
        <a:bodyPr xmlns:a="http://schemas.openxmlformats.org/drawingml/2006/main" wrap="square" rtlCol="0" anchor="t"/>
        <a:lstStyle xmlns:a="http://schemas.openxmlformats.org/drawingml/2006/main">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xmlns:a="http://schemas.openxmlformats.org/drawingml/2006/main">
          <a:pPr algn="ctr"/>
          <a:r>
            <a:rPr lang="lv-LV" sz="800">
              <a:latin typeface="Times New Roman" panose="02020603050405020304" pitchFamily="18" charset="0"/>
              <a:cs typeface="Times New Roman" panose="02020603050405020304" pitchFamily="18" charset="0"/>
            </a:rPr>
            <a:t>2007</a:t>
          </a:r>
        </a:p>
      </cdr:txBody>
    </cdr:sp>
  </cdr:relSizeAnchor>
  <cdr:relSizeAnchor xmlns:cdr="http://schemas.openxmlformats.org/drawingml/2006/chartDrawing">
    <cdr:from>
      <cdr:x>0.55382</cdr:x>
      <cdr:y>0.40979</cdr:y>
    </cdr:from>
    <cdr:to>
      <cdr:x>0.62587</cdr:x>
      <cdr:y>0.48238</cdr:y>
    </cdr:to>
    <cdr:sp macro="" textlink="">
      <cdr:nvSpPr>
        <cdr:cNvPr id="13" name="TextBox 4"/>
        <cdr:cNvSpPr txBox="1"/>
      </cdr:nvSpPr>
      <cdr:spPr>
        <a:xfrm xmlns:a="http://schemas.openxmlformats.org/drawingml/2006/main">
          <a:off x="3214666" y="1204616"/>
          <a:ext cx="418215" cy="213383"/>
        </a:xfrm>
        <a:prstGeom xmlns:a="http://schemas.openxmlformats.org/drawingml/2006/main" prst="rect">
          <a:avLst/>
        </a:prstGeom>
        <a:noFill xmlns:a="http://schemas.openxmlformats.org/drawingml/2006/main"/>
        <a:ln xmlns:a="http://schemas.openxmlformats.org/drawingml/2006/main" w="9525" cmpd="sng">
          <a:noFill/>
        </a:ln>
      </cdr:spPr>
      <cdr:style>
        <a:lnRef xmlns:a="http://schemas.openxmlformats.org/drawingml/2006/main" idx="0">
          <a:scrgbClr r="0" g="0" b="0"/>
        </a:lnRef>
        <a:fillRef xmlns:a="http://schemas.openxmlformats.org/drawingml/2006/main" idx="0">
          <a:scrgbClr r="0" g="0" b="0"/>
        </a:fillRef>
        <a:effectRef xmlns:a="http://schemas.openxmlformats.org/drawingml/2006/main" idx="0">
          <a:scrgbClr r="0" g="0" b="0"/>
        </a:effectRef>
        <a:fontRef xmlns:a="http://schemas.openxmlformats.org/drawingml/2006/main" idx="minor">
          <a:schemeClr val="dk1"/>
        </a:fontRef>
      </cdr:style>
      <cdr:txBody>
        <a:bodyPr xmlns:a="http://schemas.openxmlformats.org/drawingml/2006/main" wrap="square" rtlCol="0" anchor="t"/>
        <a:lstStyle xmlns:a="http://schemas.openxmlformats.org/drawingml/2006/main">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xmlns:a="http://schemas.openxmlformats.org/drawingml/2006/main">
          <a:pPr algn="ctr"/>
          <a:r>
            <a:rPr lang="lv-LV" sz="800">
              <a:latin typeface="Times New Roman" panose="02020603050405020304" pitchFamily="18" charset="0"/>
              <a:cs typeface="Times New Roman" panose="02020603050405020304" pitchFamily="18" charset="0"/>
            </a:rPr>
            <a:t>2017</a:t>
          </a:r>
        </a:p>
      </cdr:txBody>
    </cdr:sp>
  </cdr:relSizeAnchor>
  <cdr:relSizeAnchor xmlns:cdr="http://schemas.openxmlformats.org/drawingml/2006/chartDrawing">
    <cdr:from>
      <cdr:x>0.47548</cdr:x>
      <cdr:y>0.31106</cdr:y>
    </cdr:from>
    <cdr:to>
      <cdr:x>0.54753</cdr:x>
      <cdr:y>0.38365</cdr:y>
    </cdr:to>
    <cdr:sp macro="" textlink="">
      <cdr:nvSpPr>
        <cdr:cNvPr id="14" name="TextBox 4"/>
        <cdr:cNvSpPr txBox="1"/>
      </cdr:nvSpPr>
      <cdr:spPr>
        <a:xfrm xmlns:a="http://schemas.openxmlformats.org/drawingml/2006/main">
          <a:off x="2759911" y="914389"/>
          <a:ext cx="418214" cy="213383"/>
        </a:xfrm>
        <a:prstGeom xmlns:a="http://schemas.openxmlformats.org/drawingml/2006/main" prst="rect">
          <a:avLst/>
        </a:prstGeom>
        <a:noFill xmlns:a="http://schemas.openxmlformats.org/drawingml/2006/main"/>
        <a:ln xmlns:a="http://schemas.openxmlformats.org/drawingml/2006/main" w="9525" cmpd="sng">
          <a:noFill/>
        </a:ln>
      </cdr:spPr>
      <cdr:style>
        <a:lnRef xmlns:a="http://schemas.openxmlformats.org/drawingml/2006/main" idx="0">
          <a:scrgbClr r="0" g="0" b="0"/>
        </a:lnRef>
        <a:fillRef xmlns:a="http://schemas.openxmlformats.org/drawingml/2006/main" idx="0">
          <a:scrgbClr r="0" g="0" b="0"/>
        </a:fillRef>
        <a:effectRef xmlns:a="http://schemas.openxmlformats.org/drawingml/2006/main" idx="0">
          <a:scrgbClr r="0" g="0" b="0"/>
        </a:effectRef>
        <a:fontRef xmlns:a="http://schemas.openxmlformats.org/drawingml/2006/main" idx="minor">
          <a:schemeClr val="dk1"/>
        </a:fontRef>
      </cdr:style>
      <cdr:txBody>
        <a:bodyPr xmlns:a="http://schemas.openxmlformats.org/drawingml/2006/main" wrap="square" rtlCol="0" anchor="t"/>
        <a:lstStyle xmlns:a="http://schemas.openxmlformats.org/drawingml/2006/main">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xmlns:a="http://schemas.openxmlformats.org/drawingml/2006/main">
          <a:pPr algn="ctr"/>
          <a:r>
            <a:rPr lang="lv-LV" sz="800">
              <a:latin typeface="Times New Roman" panose="02020603050405020304" pitchFamily="18" charset="0"/>
              <a:cs typeface="Times New Roman" panose="02020603050405020304" pitchFamily="18" charset="0"/>
            </a:rPr>
            <a:t>2014</a:t>
          </a:r>
        </a:p>
      </cdr:txBody>
    </cdr:sp>
  </cdr:relSizeAnchor>
  <cdr:relSizeAnchor xmlns:cdr="http://schemas.openxmlformats.org/drawingml/2006/chartDrawing">
    <cdr:from>
      <cdr:x>0.51023</cdr:x>
      <cdr:y>0.25124</cdr:y>
    </cdr:from>
    <cdr:to>
      <cdr:x>0.58228</cdr:x>
      <cdr:y>0.32383</cdr:y>
    </cdr:to>
    <cdr:sp macro="" textlink="">
      <cdr:nvSpPr>
        <cdr:cNvPr id="15" name="TextBox 4"/>
        <cdr:cNvSpPr txBox="1"/>
      </cdr:nvSpPr>
      <cdr:spPr>
        <a:xfrm xmlns:a="http://schemas.openxmlformats.org/drawingml/2006/main">
          <a:off x="2968387" y="741847"/>
          <a:ext cx="419165" cy="214340"/>
        </a:xfrm>
        <a:prstGeom xmlns:a="http://schemas.openxmlformats.org/drawingml/2006/main" prst="rect">
          <a:avLst/>
        </a:prstGeom>
        <a:noFill xmlns:a="http://schemas.openxmlformats.org/drawingml/2006/main"/>
        <a:ln xmlns:a="http://schemas.openxmlformats.org/drawingml/2006/main" w="9525" cmpd="sng">
          <a:noFill/>
        </a:ln>
      </cdr:spPr>
      <cdr:style>
        <a:lnRef xmlns:a="http://schemas.openxmlformats.org/drawingml/2006/main" idx="0">
          <a:scrgbClr r="0" g="0" b="0"/>
        </a:lnRef>
        <a:fillRef xmlns:a="http://schemas.openxmlformats.org/drawingml/2006/main" idx="0">
          <a:scrgbClr r="0" g="0" b="0"/>
        </a:fillRef>
        <a:effectRef xmlns:a="http://schemas.openxmlformats.org/drawingml/2006/main" idx="0">
          <a:scrgbClr r="0" g="0" b="0"/>
        </a:effectRef>
        <a:fontRef xmlns:a="http://schemas.openxmlformats.org/drawingml/2006/main" idx="minor">
          <a:schemeClr val="dk1"/>
        </a:fontRef>
      </cdr:style>
      <cdr:txBody>
        <a:bodyPr xmlns:a="http://schemas.openxmlformats.org/drawingml/2006/main" wrap="square" rtlCol="0" anchor="t"/>
        <a:lstStyle xmlns:a="http://schemas.openxmlformats.org/drawingml/2006/main">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xmlns:a="http://schemas.openxmlformats.org/drawingml/2006/main">
          <a:pPr algn="ctr"/>
          <a:r>
            <a:rPr lang="lv-LV" sz="800">
              <a:latin typeface="Times New Roman" panose="02020603050405020304" pitchFamily="18" charset="0"/>
              <a:cs typeface="Times New Roman" panose="02020603050405020304" pitchFamily="18" charset="0"/>
            </a:rPr>
            <a:t>2016</a:t>
          </a:r>
        </a:p>
      </cdr:txBody>
    </cdr:sp>
  </cdr:relSizeAnchor>
  <cdr:relSizeAnchor xmlns:cdr="http://schemas.openxmlformats.org/drawingml/2006/chartDrawing">
    <cdr:from>
      <cdr:x>0.48898</cdr:x>
      <cdr:y>0.41786</cdr:y>
    </cdr:from>
    <cdr:to>
      <cdr:x>0.56103</cdr:x>
      <cdr:y>0.49045</cdr:y>
    </cdr:to>
    <cdr:sp macro="" textlink="">
      <cdr:nvSpPr>
        <cdr:cNvPr id="16" name="TextBox 4"/>
        <cdr:cNvSpPr txBox="1"/>
      </cdr:nvSpPr>
      <cdr:spPr>
        <a:xfrm xmlns:a="http://schemas.openxmlformats.org/drawingml/2006/main">
          <a:off x="2838303" y="1228317"/>
          <a:ext cx="418215" cy="213384"/>
        </a:xfrm>
        <a:prstGeom xmlns:a="http://schemas.openxmlformats.org/drawingml/2006/main" prst="rect">
          <a:avLst/>
        </a:prstGeom>
        <a:noFill xmlns:a="http://schemas.openxmlformats.org/drawingml/2006/main"/>
        <a:ln xmlns:a="http://schemas.openxmlformats.org/drawingml/2006/main" w="9525" cmpd="sng">
          <a:noFill/>
        </a:ln>
      </cdr:spPr>
      <cdr:style>
        <a:lnRef xmlns:a="http://schemas.openxmlformats.org/drawingml/2006/main" idx="0">
          <a:scrgbClr r="0" g="0" b="0"/>
        </a:lnRef>
        <a:fillRef xmlns:a="http://schemas.openxmlformats.org/drawingml/2006/main" idx="0">
          <a:scrgbClr r="0" g="0" b="0"/>
        </a:fillRef>
        <a:effectRef xmlns:a="http://schemas.openxmlformats.org/drawingml/2006/main" idx="0">
          <a:scrgbClr r="0" g="0" b="0"/>
        </a:effectRef>
        <a:fontRef xmlns:a="http://schemas.openxmlformats.org/drawingml/2006/main" idx="minor">
          <a:schemeClr val="dk1"/>
        </a:fontRef>
      </cdr:style>
      <cdr:txBody>
        <a:bodyPr xmlns:a="http://schemas.openxmlformats.org/drawingml/2006/main" wrap="square" rtlCol="0" anchor="t"/>
        <a:lstStyle xmlns:a="http://schemas.openxmlformats.org/drawingml/2006/main">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xmlns:a="http://schemas.openxmlformats.org/drawingml/2006/main">
          <a:pPr algn="ctr"/>
          <a:r>
            <a:rPr lang="lv-LV" sz="800">
              <a:latin typeface="Times New Roman" panose="02020603050405020304" pitchFamily="18" charset="0"/>
              <a:cs typeface="Times New Roman" panose="02020603050405020304" pitchFamily="18" charset="0"/>
            </a:rPr>
            <a:t>2019</a:t>
          </a:r>
        </a:p>
      </cdr:txBody>
    </cdr:sp>
  </cdr:relSizeAnchor>
</c:userShape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Galvenes vietturis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lv-LV"/>
          </a:p>
        </p:txBody>
      </p:sp>
      <p:sp>
        <p:nvSpPr>
          <p:cNvPr id="3" name="Datuma vietturis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96F4DDDB-FFB6-41DA-9A3A-51FF372C0965}" type="datetimeFigureOut">
              <a:rPr lang="lv-LV" smtClean="0"/>
              <a:t>09.04.2018</a:t>
            </a:fld>
            <a:endParaRPr lang="lv-LV"/>
          </a:p>
        </p:txBody>
      </p:sp>
      <p:sp>
        <p:nvSpPr>
          <p:cNvPr id="4" name="Kājenes vietturis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lv-LV"/>
          </a:p>
        </p:txBody>
      </p:sp>
      <p:sp>
        <p:nvSpPr>
          <p:cNvPr id="5" name="Slaida numura vietturis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280F17D2-B5BF-43E6-BD97-538359FD63AB}" type="slidenum">
              <a:rPr lang="lv-LV" smtClean="0"/>
              <a:t>‹#›</a:t>
            </a:fld>
            <a:endParaRPr lang="lv-LV"/>
          </a:p>
        </p:txBody>
      </p:sp>
    </p:spTree>
    <p:extLst>
      <p:ext uri="{BB962C8B-B14F-4D97-AF65-F5344CB8AC3E}">
        <p14:creationId xmlns:p14="http://schemas.microsoft.com/office/powerpoint/2010/main" val="105217540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Galvenes vietturis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lv-LV"/>
          </a:p>
        </p:txBody>
      </p:sp>
      <p:sp>
        <p:nvSpPr>
          <p:cNvPr id="3" name="Datuma vietturis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44D0A51-63A0-424A-845B-13667A6F5FBB}" type="datetimeFigureOut">
              <a:rPr lang="lv-LV" smtClean="0"/>
              <a:t>09.04.2018</a:t>
            </a:fld>
            <a:endParaRPr lang="lv-LV"/>
          </a:p>
        </p:txBody>
      </p:sp>
      <p:sp>
        <p:nvSpPr>
          <p:cNvPr id="4" name="Slaida attēla vietturi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lv-LV"/>
          </a:p>
        </p:txBody>
      </p:sp>
      <p:sp>
        <p:nvSpPr>
          <p:cNvPr id="5" name="Piezīmju vietturi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lv-LV"/>
              <a:t>Rediģēt šablona teksta stilus</a:t>
            </a:r>
          </a:p>
          <a:p>
            <a:pPr lvl="1"/>
            <a:r>
              <a:rPr lang="lv-LV"/>
              <a:t>Otrais līmenis</a:t>
            </a:r>
          </a:p>
          <a:p>
            <a:pPr lvl="2"/>
            <a:r>
              <a:rPr lang="lv-LV"/>
              <a:t>Trešais līmenis</a:t>
            </a:r>
          </a:p>
          <a:p>
            <a:pPr lvl="3"/>
            <a:r>
              <a:rPr lang="lv-LV"/>
              <a:t>Ceturtais līmenis</a:t>
            </a:r>
          </a:p>
          <a:p>
            <a:pPr lvl="4"/>
            <a:r>
              <a:rPr lang="lv-LV"/>
              <a:t>Piektais līmenis</a:t>
            </a:r>
          </a:p>
        </p:txBody>
      </p:sp>
      <p:sp>
        <p:nvSpPr>
          <p:cNvPr id="6" name="Kājenes vietturis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lv-LV"/>
          </a:p>
        </p:txBody>
      </p:sp>
      <p:sp>
        <p:nvSpPr>
          <p:cNvPr id="7" name="Slaida numura vietturis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DC986D2-A979-4166-A81C-5952FB15E8C8}" type="slidenum">
              <a:rPr lang="lv-LV" smtClean="0"/>
              <a:t>‹#›</a:t>
            </a:fld>
            <a:endParaRPr lang="lv-LV"/>
          </a:p>
        </p:txBody>
      </p:sp>
    </p:spTree>
    <p:extLst>
      <p:ext uri="{BB962C8B-B14F-4D97-AF65-F5344CB8AC3E}">
        <p14:creationId xmlns:p14="http://schemas.microsoft.com/office/powerpoint/2010/main" val="243100522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Virsraksta slaids">
    <p:spTree>
      <p:nvGrpSpPr>
        <p:cNvPr id="1" name=""/>
        <p:cNvGrpSpPr/>
        <p:nvPr/>
      </p:nvGrpSpPr>
      <p:grpSpPr>
        <a:xfrm>
          <a:off x="0" y="0"/>
          <a:ext cx="0" cy="0"/>
          <a:chOff x="0" y="0"/>
          <a:chExt cx="0" cy="0"/>
        </a:xfrm>
      </p:grpSpPr>
      <p:sp>
        <p:nvSpPr>
          <p:cNvPr id="2" name="Virsraksts 1"/>
          <p:cNvSpPr>
            <a:spLocks noGrp="1"/>
          </p:cNvSpPr>
          <p:nvPr>
            <p:ph type="ctrTitle"/>
          </p:nvPr>
        </p:nvSpPr>
        <p:spPr>
          <a:xfrm>
            <a:off x="1524000" y="2326103"/>
            <a:ext cx="9144000" cy="1360321"/>
          </a:xfrm>
        </p:spPr>
        <p:txBody>
          <a:bodyPr anchor="b">
            <a:normAutofit/>
          </a:bodyPr>
          <a:lstStyle>
            <a:lvl1pPr algn="ctr">
              <a:defRPr sz="5400"/>
            </a:lvl1pPr>
          </a:lstStyle>
          <a:p>
            <a:r>
              <a:rPr lang="lv-LV"/>
              <a:t>Rediģēt šablona virsraksta stilu</a:t>
            </a:r>
          </a:p>
        </p:txBody>
      </p:sp>
      <p:sp>
        <p:nvSpPr>
          <p:cNvPr id="3" name="Apakšvirsraksts 2"/>
          <p:cNvSpPr>
            <a:spLocks noGrp="1"/>
          </p:cNvSpPr>
          <p:nvPr>
            <p:ph type="subTitle" idx="1"/>
          </p:nvPr>
        </p:nvSpPr>
        <p:spPr>
          <a:xfrm>
            <a:off x="1524000" y="3778500"/>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lv-LV"/>
              <a:t>Noklikšķiniet, lai rediģētu šablona apakšvirsraksta stilu</a:t>
            </a:r>
          </a:p>
        </p:txBody>
      </p:sp>
      <p:sp>
        <p:nvSpPr>
          <p:cNvPr id="4" name="Datuma vietturis 3"/>
          <p:cNvSpPr>
            <a:spLocks noGrp="1"/>
          </p:cNvSpPr>
          <p:nvPr>
            <p:ph type="dt" sz="half" idx="10"/>
          </p:nvPr>
        </p:nvSpPr>
        <p:spPr>
          <a:xfrm>
            <a:off x="5346032" y="6356350"/>
            <a:ext cx="1499937" cy="365125"/>
          </a:xfrm>
        </p:spPr>
        <p:txBody>
          <a:bodyPr/>
          <a:lstStyle>
            <a:lvl1pPr algn="ctr">
              <a:defRPr/>
            </a:lvl1pPr>
          </a:lstStyle>
          <a:p>
            <a:fld id="{AACF8588-64BF-4344-96A4-E9662A4051CF}" type="datetime1">
              <a:rPr lang="lv-LV" smtClean="0"/>
              <a:t>09.04.2018</a:t>
            </a:fld>
            <a:endParaRPr lang="lv-LV"/>
          </a:p>
        </p:txBody>
      </p:sp>
      <p:sp>
        <p:nvSpPr>
          <p:cNvPr id="7" name="Rectangle 7"/>
          <p:cNvSpPr/>
          <p:nvPr userDrawn="1"/>
        </p:nvSpPr>
        <p:spPr>
          <a:xfrm>
            <a:off x="0" y="0"/>
            <a:ext cx="1968500" cy="1536700"/>
          </a:xfrm>
          <a:prstGeom prst="rect">
            <a:avLst/>
          </a:prstGeom>
          <a:solidFill>
            <a:srgbClr val="FFFFFF"/>
          </a:solidFill>
          <a:ln>
            <a:solidFill>
              <a:schemeClr val="bg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lt-LT"/>
          </a:p>
        </p:txBody>
      </p:sp>
      <p:pic>
        <p:nvPicPr>
          <p:cNvPr id="6" name="Attēls 5"/>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4924425" y="0"/>
            <a:ext cx="2343150" cy="2066925"/>
          </a:xfrm>
          <a:prstGeom prst="rect">
            <a:avLst/>
          </a:prstGeom>
        </p:spPr>
      </p:pic>
    </p:spTree>
    <p:extLst>
      <p:ext uri="{BB962C8B-B14F-4D97-AF65-F5344CB8AC3E}">
        <p14:creationId xmlns:p14="http://schemas.microsoft.com/office/powerpoint/2010/main" val="9798026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Virsraksts un saturs">
    <p:spTree>
      <p:nvGrpSpPr>
        <p:cNvPr id="1" name=""/>
        <p:cNvGrpSpPr/>
        <p:nvPr/>
      </p:nvGrpSpPr>
      <p:grpSpPr>
        <a:xfrm>
          <a:off x="0" y="0"/>
          <a:ext cx="0" cy="0"/>
          <a:chOff x="0" y="0"/>
          <a:chExt cx="0" cy="0"/>
        </a:xfrm>
      </p:grpSpPr>
      <p:sp>
        <p:nvSpPr>
          <p:cNvPr id="2" name="Virsraksts 1"/>
          <p:cNvSpPr>
            <a:spLocks noGrp="1"/>
          </p:cNvSpPr>
          <p:nvPr>
            <p:ph type="title"/>
          </p:nvPr>
        </p:nvSpPr>
        <p:spPr/>
        <p:txBody>
          <a:bodyPr/>
          <a:lstStyle/>
          <a:p>
            <a:r>
              <a:rPr lang="lv-LV"/>
              <a:t>Rediģēt šablona virsraksta stilu</a:t>
            </a:r>
          </a:p>
        </p:txBody>
      </p:sp>
      <p:sp>
        <p:nvSpPr>
          <p:cNvPr id="3" name="Satura vietturis 2"/>
          <p:cNvSpPr>
            <a:spLocks noGrp="1"/>
          </p:cNvSpPr>
          <p:nvPr>
            <p:ph idx="1"/>
          </p:nvPr>
        </p:nvSpPr>
        <p:spPr/>
        <p:txBody>
          <a:bodyPr/>
          <a:lstStyle/>
          <a:p>
            <a:pPr lvl="0"/>
            <a:r>
              <a:rPr lang="lv-LV"/>
              <a:t>Rediģēt šablona teksta stilus</a:t>
            </a:r>
          </a:p>
          <a:p>
            <a:pPr lvl="1"/>
            <a:r>
              <a:rPr lang="lv-LV"/>
              <a:t>Otrais līmenis</a:t>
            </a:r>
          </a:p>
          <a:p>
            <a:pPr lvl="2"/>
            <a:r>
              <a:rPr lang="lv-LV"/>
              <a:t>Trešais līmenis</a:t>
            </a:r>
          </a:p>
          <a:p>
            <a:pPr lvl="3"/>
            <a:r>
              <a:rPr lang="lv-LV"/>
              <a:t>Ceturtais līmenis</a:t>
            </a:r>
          </a:p>
          <a:p>
            <a:pPr lvl="4"/>
            <a:r>
              <a:rPr lang="lv-LV"/>
              <a:t>Piektais līmenis</a:t>
            </a:r>
          </a:p>
        </p:txBody>
      </p:sp>
      <p:sp>
        <p:nvSpPr>
          <p:cNvPr id="4" name="Datuma vietturis 3"/>
          <p:cNvSpPr>
            <a:spLocks noGrp="1"/>
          </p:cNvSpPr>
          <p:nvPr>
            <p:ph type="dt" sz="half" idx="10"/>
          </p:nvPr>
        </p:nvSpPr>
        <p:spPr/>
        <p:txBody>
          <a:bodyPr/>
          <a:lstStyle/>
          <a:p>
            <a:fld id="{78C70420-D333-4355-9204-B111B2478732}" type="datetime1">
              <a:rPr lang="lv-LV" smtClean="0"/>
              <a:t>09.04.2018</a:t>
            </a:fld>
            <a:endParaRPr lang="lv-LV"/>
          </a:p>
        </p:txBody>
      </p:sp>
      <p:sp>
        <p:nvSpPr>
          <p:cNvPr id="5" name="Kājenes vietturis 4"/>
          <p:cNvSpPr>
            <a:spLocks noGrp="1"/>
          </p:cNvSpPr>
          <p:nvPr>
            <p:ph type="ftr" sz="quarter" idx="11"/>
          </p:nvPr>
        </p:nvSpPr>
        <p:spPr/>
        <p:txBody>
          <a:bodyPr/>
          <a:lstStyle/>
          <a:p>
            <a:endParaRPr lang="lv-LV"/>
          </a:p>
        </p:txBody>
      </p:sp>
      <p:sp>
        <p:nvSpPr>
          <p:cNvPr id="6" name="Slaida numura vietturis 5"/>
          <p:cNvSpPr>
            <a:spLocks noGrp="1"/>
          </p:cNvSpPr>
          <p:nvPr>
            <p:ph type="sldNum" sz="quarter" idx="12"/>
          </p:nvPr>
        </p:nvSpPr>
        <p:spPr/>
        <p:txBody>
          <a:bodyPr/>
          <a:lstStyle/>
          <a:p>
            <a:fld id="{6112C14F-654A-48BF-A324-8B07BD5B5F7F}" type="slidenum">
              <a:rPr lang="lv-LV" smtClean="0"/>
              <a:t>‹#›</a:t>
            </a:fld>
            <a:endParaRPr lang="lv-LV"/>
          </a:p>
        </p:txBody>
      </p:sp>
    </p:spTree>
    <p:extLst>
      <p:ext uri="{BB962C8B-B14F-4D97-AF65-F5344CB8AC3E}">
        <p14:creationId xmlns:p14="http://schemas.microsoft.com/office/powerpoint/2010/main" val="64722058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adaļas galvene">
    <p:spTree>
      <p:nvGrpSpPr>
        <p:cNvPr id="1" name=""/>
        <p:cNvGrpSpPr/>
        <p:nvPr/>
      </p:nvGrpSpPr>
      <p:grpSpPr>
        <a:xfrm>
          <a:off x="0" y="0"/>
          <a:ext cx="0" cy="0"/>
          <a:chOff x="0" y="0"/>
          <a:chExt cx="0" cy="0"/>
        </a:xfrm>
      </p:grpSpPr>
      <p:sp>
        <p:nvSpPr>
          <p:cNvPr id="2" name="Virsraksts 1"/>
          <p:cNvSpPr>
            <a:spLocks noGrp="1"/>
          </p:cNvSpPr>
          <p:nvPr>
            <p:ph type="title"/>
          </p:nvPr>
        </p:nvSpPr>
        <p:spPr>
          <a:xfrm>
            <a:off x="2189746" y="1709738"/>
            <a:ext cx="9157703" cy="2852737"/>
          </a:xfrm>
        </p:spPr>
        <p:txBody>
          <a:bodyPr anchor="b"/>
          <a:lstStyle>
            <a:lvl1pPr>
              <a:defRPr sz="6000"/>
            </a:lvl1pPr>
          </a:lstStyle>
          <a:p>
            <a:r>
              <a:rPr lang="lv-LV"/>
              <a:t>Rediģēt šablona virsraksta stilu</a:t>
            </a:r>
          </a:p>
        </p:txBody>
      </p:sp>
      <p:sp>
        <p:nvSpPr>
          <p:cNvPr id="3" name="Teksta vietturis 2"/>
          <p:cNvSpPr>
            <a:spLocks noGrp="1"/>
          </p:cNvSpPr>
          <p:nvPr>
            <p:ph type="body" idx="1"/>
          </p:nvPr>
        </p:nvSpPr>
        <p:spPr>
          <a:xfrm>
            <a:off x="2189746" y="4589463"/>
            <a:ext cx="9157703"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lv-LV"/>
              <a:t>Rediģēt šablona teksta stilus</a:t>
            </a:r>
          </a:p>
        </p:txBody>
      </p:sp>
      <p:sp>
        <p:nvSpPr>
          <p:cNvPr id="4" name="Datuma vietturis 3"/>
          <p:cNvSpPr>
            <a:spLocks noGrp="1"/>
          </p:cNvSpPr>
          <p:nvPr>
            <p:ph type="dt" sz="half" idx="10"/>
          </p:nvPr>
        </p:nvSpPr>
        <p:spPr/>
        <p:txBody>
          <a:bodyPr/>
          <a:lstStyle/>
          <a:p>
            <a:fld id="{1EC4E63C-FE13-41E8-ACB6-6386864BC071}" type="datetime1">
              <a:rPr lang="lv-LV" smtClean="0"/>
              <a:t>09.04.2018</a:t>
            </a:fld>
            <a:endParaRPr lang="lv-LV"/>
          </a:p>
        </p:txBody>
      </p:sp>
      <p:sp>
        <p:nvSpPr>
          <p:cNvPr id="5" name="Kājenes vietturis 4"/>
          <p:cNvSpPr>
            <a:spLocks noGrp="1"/>
          </p:cNvSpPr>
          <p:nvPr>
            <p:ph type="ftr" sz="quarter" idx="11"/>
          </p:nvPr>
        </p:nvSpPr>
        <p:spPr/>
        <p:txBody>
          <a:bodyPr/>
          <a:lstStyle/>
          <a:p>
            <a:endParaRPr lang="lv-LV"/>
          </a:p>
        </p:txBody>
      </p:sp>
      <p:sp>
        <p:nvSpPr>
          <p:cNvPr id="6" name="Slaida numura vietturis 5"/>
          <p:cNvSpPr>
            <a:spLocks noGrp="1"/>
          </p:cNvSpPr>
          <p:nvPr>
            <p:ph type="sldNum" sz="quarter" idx="12"/>
          </p:nvPr>
        </p:nvSpPr>
        <p:spPr/>
        <p:txBody>
          <a:bodyPr/>
          <a:lstStyle/>
          <a:p>
            <a:fld id="{6112C14F-654A-48BF-A324-8B07BD5B5F7F}" type="slidenum">
              <a:rPr lang="lv-LV" smtClean="0"/>
              <a:t>‹#›</a:t>
            </a:fld>
            <a:endParaRPr lang="lv-LV"/>
          </a:p>
        </p:txBody>
      </p:sp>
    </p:spTree>
    <p:extLst>
      <p:ext uri="{BB962C8B-B14F-4D97-AF65-F5344CB8AC3E}">
        <p14:creationId xmlns:p14="http://schemas.microsoft.com/office/powerpoint/2010/main" val="10153963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ivi satura bloki">
    <p:spTree>
      <p:nvGrpSpPr>
        <p:cNvPr id="1" name=""/>
        <p:cNvGrpSpPr/>
        <p:nvPr/>
      </p:nvGrpSpPr>
      <p:grpSpPr>
        <a:xfrm>
          <a:off x="0" y="0"/>
          <a:ext cx="0" cy="0"/>
          <a:chOff x="0" y="0"/>
          <a:chExt cx="0" cy="0"/>
        </a:xfrm>
      </p:grpSpPr>
      <p:sp>
        <p:nvSpPr>
          <p:cNvPr id="2" name="Virsraksts 1"/>
          <p:cNvSpPr>
            <a:spLocks noGrp="1"/>
          </p:cNvSpPr>
          <p:nvPr>
            <p:ph type="title"/>
          </p:nvPr>
        </p:nvSpPr>
        <p:spPr/>
        <p:txBody>
          <a:bodyPr/>
          <a:lstStyle/>
          <a:p>
            <a:r>
              <a:rPr lang="lv-LV"/>
              <a:t>Rediģēt šablona virsraksta stilu</a:t>
            </a:r>
          </a:p>
        </p:txBody>
      </p:sp>
      <p:sp>
        <p:nvSpPr>
          <p:cNvPr id="3" name="Satura vietturis 2"/>
          <p:cNvSpPr>
            <a:spLocks noGrp="1"/>
          </p:cNvSpPr>
          <p:nvPr>
            <p:ph sz="half" idx="1"/>
          </p:nvPr>
        </p:nvSpPr>
        <p:spPr>
          <a:xfrm>
            <a:off x="2189746" y="1825625"/>
            <a:ext cx="4588043" cy="4351338"/>
          </a:xfrm>
        </p:spPr>
        <p:txBody>
          <a:bodyPr/>
          <a:lstStyle/>
          <a:p>
            <a:pPr lvl="0"/>
            <a:r>
              <a:rPr lang="lv-LV"/>
              <a:t>Rediģēt šablona teksta stilus</a:t>
            </a:r>
          </a:p>
          <a:p>
            <a:pPr lvl="1"/>
            <a:r>
              <a:rPr lang="lv-LV"/>
              <a:t>Otrais līmenis</a:t>
            </a:r>
          </a:p>
          <a:p>
            <a:pPr lvl="2"/>
            <a:r>
              <a:rPr lang="lv-LV"/>
              <a:t>Trešais līmenis</a:t>
            </a:r>
          </a:p>
          <a:p>
            <a:pPr lvl="3"/>
            <a:r>
              <a:rPr lang="lv-LV"/>
              <a:t>Ceturtais līmenis</a:t>
            </a:r>
          </a:p>
          <a:p>
            <a:pPr lvl="4"/>
            <a:r>
              <a:rPr lang="lv-LV"/>
              <a:t>Piektais līmenis</a:t>
            </a:r>
          </a:p>
        </p:txBody>
      </p:sp>
      <p:sp>
        <p:nvSpPr>
          <p:cNvPr id="4" name="Satura vietturis 3"/>
          <p:cNvSpPr>
            <a:spLocks noGrp="1"/>
          </p:cNvSpPr>
          <p:nvPr>
            <p:ph sz="half" idx="2"/>
          </p:nvPr>
        </p:nvSpPr>
        <p:spPr>
          <a:xfrm>
            <a:off x="6946232" y="1825625"/>
            <a:ext cx="4407568" cy="4351338"/>
          </a:xfrm>
        </p:spPr>
        <p:txBody>
          <a:bodyPr/>
          <a:lstStyle/>
          <a:p>
            <a:pPr lvl="0"/>
            <a:r>
              <a:rPr lang="lv-LV"/>
              <a:t>Rediģēt šablona teksta stilus</a:t>
            </a:r>
          </a:p>
          <a:p>
            <a:pPr lvl="1"/>
            <a:r>
              <a:rPr lang="lv-LV"/>
              <a:t>Otrais līmenis</a:t>
            </a:r>
          </a:p>
          <a:p>
            <a:pPr lvl="2"/>
            <a:r>
              <a:rPr lang="lv-LV"/>
              <a:t>Trešais līmenis</a:t>
            </a:r>
          </a:p>
          <a:p>
            <a:pPr lvl="3"/>
            <a:r>
              <a:rPr lang="lv-LV"/>
              <a:t>Ceturtais līmenis</a:t>
            </a:r>
          </a:p>
          <a:p>
            <a:pPr lvl="4"/>
            <a:r>
              <a:rPr lang="lv-LV"/>
              <a:t>Piektais līmenis</a:t>
            </a:r>
          </a:p>
        </p:txBody>
      </p:sp>
      <p:sp>
        <p:nvSpPr>
          <p:cNvPr id="5" name="Datuma vietturis 4"/>
          <p:cNvSpPr>
            <a:spLocks noGrp="1"/>
          </p:cNvSpPr>
          <p:nvPr>
            <p:ph type="dt" sz="half" idx="10"/>
          </p:nvPr>
        </p:nvSpPr>
        <p:spPr/>
        <p:txBody>
          <a:bodyPr/>
          <a:lstStyle/>
          <a:p>
            <a:fld id="{6260290B-35D6-4C3A-BFBD-758CE31A7359}" type="datetime1">
              <a:rPr lang="lv-LV" smtClean="0"/>
              <a:t>09.04.2018</a:t>
            </a:fld>
            <a:endParaRPr lang="lv-LV"/>
          </a:p>
        </p:txBody>
      </p:sp>
      <p:sp>
        <p:nvSpPr>
          <p:cNvPr id="6" name="Kājenes vietturis 5"/>
          <p:cNvSpPr>
            <a:spLocks noGrp="1"/>
          </p:cNvSpPr>
          <p:nvPr>
            <p:ph type="ftr" sz="quarter" idx="11"/>
          </p:nvPr>
        </p:nvSpPr>
        <p:spPr/>
        <p:txBody>
          <a:bodyPr/>
          <a:lstStyle/>
          <a:p>
            <a:endParaRPr lang="lv-LV"/>
          </a:p>
        </p:txBody>
      </p:sp>
      <p:sp>
        <p:nvSpPr>
          <p:cNvPr id="7" name="Slaida numura vietturis 6"/>
          <p:cNvSpPr>
            <a:spLocks noGrp="1"/>
          </p:cNvSpPr>
          <p:nvPr>
            <p:ph type="sldNum" sz="quarter" idx="12"/>
          </p:nvPr>
        </p:nvSpPr>
        <p:spPr/>
        <p:txBody>
          <a:bodyPr/>
          <a:lstStyle/>
          <a:p>
            <a:fld id="{6112C14F-654A-48BF-A324-8B07BD5B5F7F}" type="slidenum">
              <a:rPr lang="lv-LV" smtClean="0"/>
              <a:t>‹#›</a:t>
            </a:fld>
            <a:endParaRPr lang="lv-LV"/>
          </a:p>
        </p:txBody>
      </p:sp>
    </p:spTree>
    <p:extLst>
      <p:ext uri="{BB962C8B-B14F-4D97-AF65-F5344CB8AC3E}">
        <p14:creationId xmlns:p14="http://schemas.microsoft.com/office/powerpoint/2010/main" val="415499750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Salīdzinājums">
    <p:spTree>
      <p:nvGrpSpPr>
        <p:cNvPr id="1" name=""/>
        <p:cNvGrpSpPr/>
        <p:nvPr/>
      </p:nvGrpSpPr>
      <p:grpSpPr>
        <a:xfrm>
          <a:off x="0" y="0"/>
          <a:ext cx="0" cy="0"/>
          <a:chOff x="0" y="0"/>
          <a:chExt cx="0" cy="0"/>
        </a:xfrm>
      </p:grpSpPr>
      <p:sp>
        <p:nvSpPr>
          <p:cNvPr id="2" name="Virsraksts 1"/>
          <p:cNvSpPr>
            <a:spLocks noGrp="1"/>
          </p:cNvSpPr>
          <p:nvPr>
            <p:ph type="title"/>
          </p:nvPr>
        </p:nvSpPr>
        <p:spPr>
          <a:xfrm>
            <a:off x="2189748" y="365125"/>
            <a:ext cx="9165640" cy="1325563"/>
          </a:xfrm>
        </p:spPr>
        <p:txBody>
          <a:bodyPr/>
          <a:lstStyle/>
          <a:p>
            <a:r>
              <a:rPr lang="lv-LV"/>
              <a:t>Rediģēt šablona virsraksta stilu</a:t>
            </a:r>
          </a:p>
        </p:txBody>
      </p:sp>
      <p:sp>
        <p:nvSpPr>
          <p:cNvPr id="3" name="Teksta vietturis 2"/>
          <p:cNvSpPr>
            <a:spLocks noGrp="1"/>
          </p:cNvSpPr>
          <p:nvPr>
            <p:ph type="body" idx="1"/>
          </p:nvPr>
        </p:nvSpPr>
        <p:spPr>
          <a:xfrm>
            <a:off x="2189747" y="1681163"/>
            <a:ext cx="4692316"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lv-LV"/>
              <a:t>Rediģēt šablona teksta stilus</a:t>
            </a:r>
          </a:p>
        </p:txBody>
      </p:sp>
      <p:sp>
        <p:nvSpPr>
          <p:cNvPr id="4" name="Satura vietturis 3"/>
          <p:cNvSpPr>
            <a:spLocks noGrp="1"/>
          </p:cNvSpPr>
          <p:nvPr>
            <p:ph sz="half" idx="2"/>
          </p:nvPr>
        </p:nvSpPr>
        <p:spPr>
          <a:xfrm>
            <a:off x="2189747" y="2505075"/>
            <a:ext cx="4692316" cy="3684588"/>
          </a:xfrm>
        </p:spPr>
        <p:txBody>
          <a:bodyPr/>
          <a:lstStyle/>
          <a:p>
            <a:pPr lvl="0"/>
            <a:r>
              <a:rPr lang="lv-LV"/>
              <a:t>Rediģēt šablona teksta stilus</a:t>
            </a:r>
          </a:p>
          <a:p>
            <a:pPr lvl="1"/>
            <a:r>
              <a:rPr lang="lv-LV"/>
              <a:t>Otrais līmenis</a:t>
            </a:r>
          </a:p>
          <a:p>
            <a:pPr lvl="2"/>
            <a:r>
              <a:rPr lang="lv-LV"/>
              <a:t>Trešais līmenis</a:t>
            </a:r>
          </a:p>
          <a:p>
            <a:pPr lvl="3"/>
            <a:r>
              <a:rPr lang="lv-LV"/>
              <a:t>Ceturtais līmenis</a:t>
            </a:r>
          </a:p>
          <a:p>
            <a:pPr lvl="4"/>
            <a:r>
              <a:rPr lang="lv-LV"/>
              <a:t>Piektais līmenis</a:t>
            </a:r>
          </a:p>
        </p:txBody>
      </p:sp>
      <p:sp>
        <p:nvSpPr>
          <p:cNvPr id="5" name="Teksta vietturis 4"/>
          <p:cNvSpPr>
            <a:spLocks noGrp="1"/>
          </p:cNvSpPr>
          <p:nvPr>
            <p:ph type="body" sz="quarter" idx="3"/>
          </p:nvPr>
        </p:nvSpPr>
        <p:spPr>
          <a:xfrm>
            <a:off x="6978316" y="1681163"/>
            <a:ext cx="437707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lv-LV"/>
              <a:t>Rediģēt šablona teksta stilus</a:t>
            </a:r>
          </a:p>
        </p:txBody>
      </p:sp>
      <p:sp>
        <p:nvSpPr>
          <p:cNvPr id="6" name="Satura vietturis 5"/>
          <p:cNvSpPr>
            <a:spLocks noGrp="1"/>
          </p:cNvSpPr>
          <p:nvPr>
            <p:ph sz="quarter" idx="4"/>
          </p:nvPr>
        </p:nvSpPr>
        <p:spPr>
          <a:xfrm>
            <a:off x="6978316" y="2505075"/>
            <a:ext cx="4377071" cy="3684588"/>
          </a:xfrm>
        </p:spPr>
        <p:txBody>
          <a:bodyPr/>
          <a:lstStyle/>
          <a:p>
            <a:pPr lvl="0"/>
            <a:r>
              <a:rPr lang="lv-LV"/>
              <a:t>Rediģēt šablona teksta stilus</a:t>
            </a:r>
          </a:p>
          <a:p>
            <a:pPr lvl="1"/>
            <a:r>
              <a:rPr lang="lv-LV"/>
              <a:t>Otrais līmenis</a:t>
            </a:r>
          </a:p>
          <a:p>
            <a:pPr lvl="2"/>
            <a:r>
              <a:rPr lang="lv-LV"/>
              <a:t>Trešais līmenis</a:t>
            </a:r>
          </a:p>
          <a:p>
            <a:pPr lvl="3"/>
            <a:r>
              <a:rPr lang="lv-LV"/>
              <a:t>Ceturtais līmenis</a:t>
            </a:r>
          </a:p>
          <a:p>
            <a:pPr lvl="4"/>
            <a:r>
              <a:rPr lang="lv-LV"/>
              <a:t>Piektais līmenis</a:t>
            </a:r>
          </a:p>
        </p:txBody>
      </p:sp>
      <p:sp>
        <p:nvSpPr>
          <p:cNvPr id="7" name="Datuma vietturis 6"/>
          <p:cNvSpPr>
            <a:spLocks noGrp="1"/>
          </p:cNvSpPr>
          <p:nvPr>
            <p:ph type="dt" sz="half" idx="10"/>
          </p:nvPr>
        </p:nvSpPr>
        <p:spPr/>
        <p:txBody>
          <a:bodyPr/>
          <a:lstStyle/>
          <a:p>
            <a:fld id="{A33B1A0A-F568-4732-9A48-9CF924E3C94B}" type="datetime1">
              <a:rPr lang="lv-LV" smtClean="0"/>
              <a:t>09.04.2018</a:t>
            </a:fld>
            <a:endParaRPr lang="lv-LV"/>
          </a:p>
        </p:txBody>
      </p:sp>
      <p:sp>
        <p:nvSpPr>
          <p:cNvPr id="8" name="Kājenes vietturis 7"/>
          <p:cNvSpPr>
            <a:spLocks noGrp="1"/>
          </p:cNvSpPr>
          <p:nvPr>
            <p:ph type="ftr" sz="quarter" idx="11"/>
          </p:nvPr>
        </p:nvSpPr>
        <p:spPr/>
        <p:txBody>
          <a:bodyPr/>
          <a:lstStyle/>
          <a:p>
            <a:endParaRPr lang="lv-LV"/>
          </a:p>
        </p:txBody>
      </p:sp>
      <p:sp>
        <p:nvSpPr>
          <p:cNvPr id="9" name="Slaida numura vietturis 8"/>
          <p:cNvSpPr>
            <a:spLocks noGrp="1"/>
          </p:cNvSpPr>
          <p:nvPr>
            <p:ph type="sldNum" sz="quarter" idx="12"/>
          </p:nvPr>
        </p:nvSpPr>
        <p:spPr/>
        <p:txBody>
          <a:bodyPr/>
          <a:lstStyle/>
          <a:p>
            <a:fld id="{6112C14F-654A-48BF-A324-8B07BD5B5F7F}" type="slidenum">
              <a:rPr lang="lv-LV" smtClean="0"/>
              <a:t>‹#›</a:t>
            </a:fld>
            <a:endParaRPr lang="lv-LV"/>
          </a:p>
        </p:txBody>
      </p:sp>
    </p:spTree>
    <p:extLst>
      <p:ext uri="{BB962C8B-B14F-4D97-AF65-F5344CB8AC3E}">
        <p14:creationId xmlns:p14="http://schemas.microsoft.com/office/powerpoint/2010/main" val="359394562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kai virsraksts">
    <p:spTree>
      <p:nvGrpSpPr>
        <p:cNvPr id="1" name=""/>
        <p:cNvGrpSpPr/>
        <p:nvPr/>
      </p:nvGrpSpPr>
      <p:grpSpPr>
        <a:xfrm>
          <a:off x="0" y="0"/>
          <a:ext cx="0" cy="0"/>
          <a:chOff x="0" y="0"/>
          <a:chExt cx="0" cy="0"/>
        </a:xfrm>
      </p:grpSpPr>
      <p:sp>
        <p:nvSpPr>
          <p:cNvPr id="2" name="Virsraksts 1"/>
          <p:cNvSpPr>
            <a:spLocks noGrp="1"/>
          </p:cNvSpPr>
          <p:nvPr>
            <p:ph type="title"/>
          </p:nvPr>
        </p:nvSpPr>
        <p:spPr/>
        <p:txBody>
          <a:bodyPr/>
          <a:lstStyle/>
          <a:p>
            <a:r>
              <a:rPr lang="lv-LV"/>
              <a:t>Rediģēt šablona virsraksta stilu</a:t>
            </a:r>
          </a:p>
        </p:txBody>
      </p:sp>
      <p:sp>
        <p:nvSpPr>
          <p:cNvPr id="3" name="Datuma vietturis 2"/>
          <p:cNvSpPr>
            <a:spLocks noGrp="1"/>
          </p:cNvSpPr>
          <p:nvPr>
            <p:ph type="dt" sz="half" idx="10"/>
          </p:nvPr>
        </p:nvSpPr>
        <p:spPr/>
        <p:txBody>
          <a:bodyPr/>
          <a:lstStyle/>
          <a:p>
            <a:fld id="{FC063ABA-D30E-46BE-938C-50D1FF2F37C1}" type="datetime1">
              <a:rPr lang="lv-LV" smtClean="0"/>
              <a:t>09.04.2018</a:t>
            </a:fld>
            <a:endParaRPr lang="lv-LV"/>
          </a:p>
        </p:txBody>
      </p:sp>
      <p:sp>
        <p:nvSpPr>
          <p:cNvPr id="4" name="Kājenes vietturis 3"/>
          <p:cNvSpPr>
            <a:spLocks noGrp="1"/>
          </p:cNvSpPr>
          <p:nvPr>
            <p:ph type="ftr" sz="quarter" idx="11"/>
          </p:nvPr>
        </p:nvSpPr>
        <p:spPr/>
        <p:txBody>
          <a:bodyPr/>
          <a:lstStyle/>
          <a:p>
            <a:endParaRPr lang="lv-LV"/>
          </a:p>
        </p:txBody>
      </p:sp>
      <p:sp>
        <p:nvSpPr>
          <p:cNvPr id="5" name="Slaida numura vietturis 4"/>
          <p:cNvSpPr>
            <a:spLocks noGrp="1"/>
          </p:cNvSpPr>
          <p:nvPr>
            <p:ph type="sldNum" sz="quarter" idx="12"/>
          </p:nvPr>
        </p:nvSpPr>
        <p:spPr/>
        <p:txBody>
          <a:bodyPr/>
          <a:lstStyle/>
          <a:p>
            <a:fld id="{6112C14F-654A-48BF-A324-8B07BD5B5F7F}" type="slidenum">
              <a:rPr lang="lv-LV" smtClean="0"/>
              <a:t>‹#›</a:t>
            </a:fld>
            <a:endParaRPr lang="lv-LV"/>
          </a:p>
        </p:txBody>
      </p:sp>
    </p:spTree>
    <p:extLst>
      <p:ext uri="{BB962C8B-B14F-4D97-AF65-F5344CB8AC3E}">
        <p14:creationId xmlns:p14="http://schemas.microsoft.com/office/powerpoint/2010/main" val="365329796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ukšs">
    <p:spTree>
      <p:nvGrpSpPr>
        <p:cNvPr id="1" name=""/>
        <p:cNvGrpSpPr/>
        <p:nvPr/>
      </p:nvGrpSpPr>
      <p:grpSpPr>
        <a:xfrm>
          <a:off x="0" y="0"/>
          <a:ext cx="0" cy="0"/>
          <a:chOff x="0" y="0"/>
          <a:chExt cx="0" cy="0"/>
        </a:xfrm>
      </p:grpSpPr>
      <p:sp>
        <p:nvSpPr>
          <p:cNvPr id="2" name="Datuma vietturis 1"/>
          <p:cNvSpPr>
            <a:spLocks noGrp="1"/>
          </p:cNvSpPr>
          <p:nvPr>
            <p:ph type="dt" sz="half" idx="10"/>
          </p:nvPr>
        </p:nvSpPr>
        <p:spPr/>
        <p:txBody>
          <a:bodyPr/>
          <a:lstStyle/>
          <a:p>
            <a:fld id="{561EFEAF-FBC9-46A0-B9E6-4BE5008E722A}" type="datetime1">
              <a:rPr lang="lv-LV" smtClean="0"/>
              <a:t>09.04.2018</a:t>
            </a:fld>
            <a:endParaRPr lang="lv-LV"/>
          </a:p>
        </p:txBody>
      </p:sp>
      <p:sp>
        <p:nvSpPr>
          <p:cNvPr id="3" name="Kājenes vietturis 2"/>
          <p:cNvSpPr>
            <a:spLocks noGrp="1"/>
          </p:cNvSpPr>
          <p:nvPr>
            <p:ph type="ftr" sz="quarter" idx="11"/>
          </p:nvPr>
        </p:nvSpPr>
        <p:spPr/>
        <p:txBody>
          <a:bodyPr/>
          <a:lstStyle/>
          <a:p>
            <a:endParaRPr lang="lv-LV"/>
          </a:p>
        </p:txBody>
      </p:sp>
      <p:sp>
        <p:nvSpPr>
          <p:cNvPr id="4" name="Slaida numura vietturis 3"/>
          <p:cNvSpPr>
            <a:spLocks noGrp="1"/>
          </p:cNvSpPr>
          <p:nvPr>
            <p:ph type="sldNum" sz="quarter" idx="12"/>
          </p:nvPr>
        </p:nvSpPr>
        <p:spPr/>
        <p:txBody>
          <a:bodyPr/>
          <a:lstStyle/>
          <a:p>
            <a:fld id="{6112C14F-654A-48BF-A324-8B07BD5B5F7F}" type="slidenum">
              <a:rPr lang="lv-LV" smtClean="0"/>
              <a:t>‹#›</a:t>
            </a:fld>
            <a:endParaRPr lang="lv-LV"/>
          </a:p>
        </p:txBody>
      </p:sp>
    </p:spTree>
    <p:extLst>
      <p:ext uri="{BB962C8B-B14F-4D97-AF65-F5344CB8AC3E}">
        <p14:creationId xmlns:p14="http://schemas.microsoft.com/office/powerpoint/2010/main" val="31882610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vertTx" preserve="1">
  <p:cSld name="Virsraksts un vertikāls teksts">
    <p:spTree>
      <p:nvGrpSpPr>
        <p:cNvPr id="1" name=""/>
        <p:cNvGrpSpPr/>
        <p:nvPr/>
      </p:nvGrpSpPr>
      <p:grpSpPr>
        <a:xfrm>
          <a:off x="0" y="0"/>
          <a:ext cx="0" cy="0"/>
          <a:chOff x="0" y="0"/>
          <a:chExt cx="0" cy="0"/>
        </a:xfrm>
      </p:grpSpPr>
      <p:sp>
        <p:nvSpPr>
          <p:cNvPr id="2" name="Virsraksts 1"/>
          <p:cNvSpPr>
            <a:spLocks noGrp="1"/>
          </p:cNvSpPr>
          <p:nvPr>
            <p:ph type="title"/>
          </p:nvPr>
        </p:nvSpPr>
        <p:spPr/>
        <p:txBody>
          <a:bodyPr/>
          <a:lstStyle/>
          <a:p>
            <a:r>
              <a:rPr lang="lv-LV"/>
              <a:t>Rediģēt šablona virsraksta stilu</a:t>
            </a:r>
          </a:p>
        </p:txBody>
      </p:sp>
      <p:sp>
        <p:nvSpPr>
          <p:cNvPr id="3" name="Vertikāls teksta vietturis 2"/>
          <p:cNvSpPr>
            <a:spLocks noGrp="1"/>
          </p:cNvSpPr>
          <p:nvPr>
            <p:ph type="body" orient="vert" idx="1"/>
          </p:nvPr>
        </p:nvSpPr>
        <p:spPr/>
        <p:txBody>
          <a:bodyPr vert="eaVert"/>
          <a:lstStyle/>
          <a:p>
            <a:pPr lvl="0"/>
            <a:r>
              <a:rPr lang="lv-LV"/>
              <a:t>Rediģēt šablona teksta stilus</a:t>
            </a:r>
          </a:p>
          <a:p>
            <a:pPr lvl="1"/>
            <a:r>
              <a:rPr lang="lv-LV"/>
              <a:t>Otrais līmenis</a:t>
            </a:r>
          </a:p>
          <a:p>
            <a:pPr lvl="2"/>
            <a:r>
              <a:rPr lang="lv-LV"/>
              <a:t>Trešais līmenis</a:t>
            </a:r>
          </a:p>
          <a:p>
            <a:pPr lvl="3"/>
            <a:r>
              <a:rPr lang="lv-LV"/>
              <a:t>Ceturtais līmenis</a:t>
            </a:r>
          </a:p>
          <a:p>
            <a:pPr lvl="4"/>
            <a:r>
              <a:rPr lang="lv-LV"/>
              <a:t>Piektais līmenis</a:t>
            </a:r>
          </a:p>
        </p:txBody>
      </p:sp>
      <p:sp>
        <p:nvSpPr>
          <p:cNvPr id="4" name="Datuma vietturis 3"/>
          <p:cNvSpPr>
            <a:spLocks noGrp="1"/>
          </p:cNvSpPr>
          <p:nvPr>
            <p:ph type="dt" sz="half" idx="10"/>
          </p:nvPr>
        </p:nvSpPr>
        <p:spPr/>
        <p:txBody>
          <a:bodyPr/>
          <a:lstStyle/>
          <a:p>
            <a:fld id="{6858873F-C04A-49FE-9E1D-8E59B219C3AC}" type="datetime1">
              <a:rPr lang="lv-LV" smtClean="0"/>
              <a:t>09.04.2018</a:t>
            </a:fld>
            <a:endParaRPr lang="lv-LV"/>
          </a:p>
        </p:txBody>
      </p:sp>
      <p:sp>
        <p:nvSpPr>
          <p:cNvPr id="5" name="Kājenes vietturis 4"/>
          <p:cNvSpPr>
            <a:spLocks noGrp="1"/>
          </p:cNvSpPr>
          <p:nvPr>
            <p:ph type="ftr" sz="quarter" idx="11"/>
          </p:nvPr>
        </p:nvSpPr>
        <p:spPr/>
        <p:txBody>
          <a:bodyPr/>
          <a:lstStyle/>
          <a:p>
            <a:endParaRPr lang="lv-LV"/>
          </a:p>
        </p:txBody>
      </p:sp>
      <p:sp>
        <p:nvSpPr>
          <p:cNvPr id="6" name="Slaida numura vietturis 5"/>
          <p:cNvSpPr>
            <a:spLocks noGrp="1"/>
          </p:cNvSpPr>
          <p:nvPr>
            <p:ph type="sldNum" sz="quarter" idx="12"/>
          </p:nvPr>
        </p:nvSpPr>
        <p:spPr/>
        <p:txBody>
          <a:bodyPr/>
          <a:lstStyle/>
          <a:p>
            <a:fld id="{6112C14F-654A-48BF-A324-8B07BD5B5F7F}" type="slidenum">
              <a:rPr lang="lv-LV" smtClean="0"/>
              <a:t>‹#›</a:t>
            </a:fld>
            <a:endParaRPr lang="lv-LV"/>
          </a:p>
        </p:txBody>
      </p:sp>
    </p:spTree>
    <p:extLst>
      <p:ext uri="{BB962C8B-B14F-4D97-AF65-F5344CB8AC3E}">
        <p14:creationId xmlns:p14="http://schemas.microsoft.com/office/powerpoint/2010/main" val="298000107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Virsraksta vietturis 1"/>
          <p:cNvSpPr>
            <a:spLocks noGrp="1"/>
          </p:cNvSpPr>
          <p:nvPr>
            <p:ph type="title"/>
          </p:nvPr>
        </p:nvSpPr>
        <p:spPr>
          <a:xfrm>
            <a:off x="2189747" y="365125"/>
            <a:ext cx="9164053" cy="1019175"/>
          </a:xfrm>
          <a:prstGeom prst="rect">
            <a:avLst/>
          </a:prstGeom>
        </p:spPr>
        <p:txBody>
          <a:bodyPr vert="horz" lIns="91440" tIns="45720" rIns="91440" bIns="45720" rtlCol="0" anchor="ctr">
            <a:normAutofit/>
          </a:bodyPr>
          <a:lstStyle/>
          <a:p>
            <a:r>
              <a:rPr lang="lv-LV"/>
              <a:t>Rediģēt šablona virsraksta stilu</a:t>
            </a:r>
          </a:p>
        </p:txBody>
      </p:sp>
      <p:sp>
        <p:nvSpPr>
          <p:cNvPr id="3" name="Teksta vietturis 2"/>
          <p:cNvSpPr>
            <a:spLocks noGrp="1"/>
          </p:cNvSpPr>
          <p:nvPr>
            <p:ph type="body" idx="1"/>
          </p:nvPr>
        </p:nvSpPr>
        <p:spPr>
          <a:xfrm>
            <a:off x="2189747" y="1604211"/>
            <a:ext cx="9164053" cy="4572752"/>
          </a:xfrm>
          <a:prstGeom prst="rect">
            <a:avLst/>
          </a:prstGeom>
        </p:spPr>
        <p:txBody>
          <a:bodyPr vert="horz" lIns="91440" tIns="45720" rIns="91440" bIns="45720" rtlCol="0">
            <a:normAutofit/>
          </a:bodyPr>
          <a:lstStyle/>
          <a:p>
            <a:pPr lvl="0"/>
            <a:r>
              <a:rPr lang="lv-LV"/>
              <a:t>Rediģēt šablona teksta stilus</a:t>
            </a:r>
          </a:p>
          <a:p>
            <a:pPr lvl="1"/>
            <a:r>
              <a:rPr lang="lv-LV"/>
              <a:t>Otrais līmenis</a:t>
            </a:r>
          </a:p>
          <a:p>
            <a:pPr lvl="2"/>
            <a:r>
              <a:rPr lang="lv-LV"/>
              <a:t>Trešais līmenis</a:t>
            </a:r>
          </a:p>
          <a:p>
            <a:pPr lvl="3"/>
            <a:r>
              <a:rPr lang="lv-LV"/>
              <a:t>Ceturtais līmenis</a:t>
            </a:r>
          </a:p>
          <a:p>
            <a:pPr lvl="4"/>
            <a:r>
              <a:rPr lang="lv-LV"/>
              <a:t>Piektais līmenis</a:t>
            </a:r>
          </a:p>
        </p:txBody>
      </p:sp>
      <p:sp>
        <p:nvSpPr>
          <p:cNvPr id="4" name="Datuma vietturis 3"/>
          <p:cNvSpPr>
            <a:spLocks noGrp="1"/>
          </p:cNvSpPr>
          <p:nvPr>
            <p:ph type="dt" sz="half" idx="2"/>
          </p:nvPr>
        </p:nvSpPr>
        <p:spPr>
          <a:xfrm>
            <a:off x="2189747" y="6356350"/>
            <a:ext cx="1499937"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16C06C7-1AD2-4D8E-B4FE-15663E8BFD42}" type="datetime1">
              <a:rPr lang="lv-LV" smtClean="0"/>
              <a:t>09.04.2018</a:t>
            </a:fld>
            <a:endParaRPr lang="lv-LV"/>
          </a:p>
        </p:txBody>
      </p:sp>
      <p:sp>
        <p:nvSpPr>
          <p:cNvPr id="5" name="Kājenes vietturis 4"/>
          <p:cNvSpPr>
            <a:spLocks noGrp="1"/>
          </p:cNvSpPr>
          <p:nvPr>
            <p:ph type="ftr" sz="quarter" idx="3"/>
          </p:nvPr>
        </p:nvSpPr>
        <p:spPr>
          <a:xfrm>
            <a:off x="3938337" y="6356350"/>
            <a:ext cx="6432884" cy="365125"/>
          </a:xfrm>
          <a:prstGeom prst="rect">
            <a:avLst/>
          </a:prstGeom>
        </p:spPr>
        <p:txBody>
          <a:bodyPr vert="horz" lIns="91440" tIns="45720" rIns="91440" bIns="45720" rtlCol="0" anchor="ctr"/>
          <a:lstStyle>
            <a:lvl1pPr algn="ctr">
              <a:defRPr sz="1050">
                <a:solidFill>
                  <a:schemeClr val="tx1">
                    <a:tint val="75000"/>
                  </a:schemeClr>
                </a:solidFill>
              </a:defRPr>
            </a:lvl1pPr>
          </a:lstStyle>
          <a:p>
            <a:endParaRPr lang="lv-LV"/>
          </a:p>
        </p:txBody>
      </p:sp>
      <p:sp>
        <p:nvSpPr>
          <p:cNvPr id="6" name="Slaida numura vietturis 5"/>
          <p:cNvSpPr>
            <a:spLocks noGrp="1"/>
          </p:cNvSpPr>
          <p:nvPr>
            <p:ph type="sldNum" sz="quarter" idx="4"/>
          </p:nvPr>
        </p:nvSpPr>
        <p:spPr>
          <a:xfrm>
            <a:off x="10627894" y="6356350"/>
            <a:ext cx="725905"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112C14F-654A-48BF-A324-8B07BD5B5F7F}" type="slidenum">
              <a:rPr lang="lv-LV" smtClean="0"/>
              <a:t>‹#›</a:t>
            </a:fld>
            <a:endParaRPr lang="lv-LV"/>
          </a:p>
        </p:txBody>
      </p:sp>
      <p:pic>
        <p:nvPicPr>
          <p:cNvPr id="9" name="Attēls 8"/>
          <p:cNvPicPr>
            <a:picLocks noChangeAspect="1"/>
          </p:cNvPicPr>
          <p:nvPr userDrawn="1"/>
        </p:nvPicPr>
        <p:blipFill>
          <a:blip r:embed="rId10">
            <a:extLst>
              <a:ext uri="{28A0092B-C50C-407E-A947-70E740481C1C}">
                <a14:useLocalDpi xmlns:a14="http://schemas.microsoft.com/office/drawing/2010/main" val="0"/>
              </a:ext>
            </a:extLst>
          </a:blip>
          <a:stretch>
            <a:fillRect/>
          </a:stretch>
        </p:blipFill>
        <p:spPr>
          <a:xfrm>
            <a:off x="285137" y="1"/>
            <a:ext cx="1569299" cy="1384300"/>
          </a:xfrm>
          <a:prstGeom prst="rect">
            <a:avLst/>
          </a:prstGeom>
        </p:spPr>
      </p:pic>
    </p:spTree>
    <p:extLst>
      <p:ext uri="{BB962C8B-B14F-4D97-AF65-F5344CB8AC3E}">
        <p14:creationId xmlns:p14="http://schemas.microsoft.com/office/powerpoint/2010/main" val="1855491237"/>
      </p:ext>
    </p:extLst>
  </p:cSld>
  <p:clrMap bg1="lt1" tx1="dk1" bg2="lt2" tx2="dk2" accent1="accent1" accent2="accent2" accent3="accent3" accent4="accent4" accent5="accent5" accent6="accent6" hlink="hlink" folHlink="folHlink"/>
  <p:sldLayoutIdLst>
    <p:sldLayoutId id="2147484996" r:id="rId1"/>
    <p:sldLayoutId id="2147484997" r:id="rId2"/>
    <p:sldLayoutId id="2147484998" r:id="rId3"/>
    <p:sldLayoutId id="2147484999" r:id="rId4"/>
    <p:sldLayoutId id="2147485000" r:id="rId5"/>
    <p:sldLayoutId id="2147485001" r:id="rId6"/>
    <p:sldLayoutId id="2147485002" r:id="rId7"/>
    <p:sldLayoutId id="2147485003" r:id="rId8"/>
  </p:sldLayoutIdLst>
  <p:hf hdr="0"/>
  <p:txStyles>
    <p:titleStyle>
      <a:lvl1pPr algn="l" defTabSz="914400" rtl="0" eaLnBrk="1" latinLnBrk="0" hangingPunct="1">
        <a:lnSpc>
          <a:spcPct val="90000"/>
        </a:lnSpc>
        <a:spcBef>
          <a:spcPct val="0"/>
        </a:spcBef>
        <a:buNone/>
        <a:defRPr sz="36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lv-LV"/>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Virsraksts 1"/>
          <p:cNvSpPr>
            <a:spLocks noGrp="1"/>
          </p:cNvSpPr>
          <p:nvPr>
            <p:ph type="ctrTitle"/>
          </p:nvPr>
        </p:nvSpPr>
        <p:spPr>
          <a:xfrm>
            <a:off x="1524000" y="2680666"/>
            <a:ext cx="9144000" cy="1360321"/>
          </a:xfrm>
        </p:spPr>
        <p:txBody>
          <a:bodyPr>
            <a:noAutofit/>
          </a:bodyPr>
          <a:lstStyle/>
          <a:p>
            <a:r>
              <a:rPr lang="lv-LV" sz="3600" dirty="0"/>
              <a:t>Viedoklis par Latvijas Stabilitātes </a:t>
            </a:r>
            <a:r>
              <a:rPr lang="lv-LV" sz="3600" dirty="0" smtClean="0"/>
              <a:t>programmu </a:t>
            </a:r>
            <a:r>
              <a:rPr lang="lv-LV" sz="3600" dirty="0"/>
              <a:t>2018</a:t>
            </a:r>
            <a:r>
              <a:rPr lang="lv-LV" sz="3600" dirty="0" smtClean="0"/>
              <a:t>.-2021</a:t>
            </a:r>
            <a:r>
              <a:rPr lang="lv-LV" sz="3600" dirty="0"/>
              <a:t>. gadam</a:t>
            </a:r>
          </a:p>
        </p:txBody>
      </p:sp>
      <p:sp>
        <p:nvSpPr>
          <p:cNvPr id="4" name="Datuma vietturis 3"/>
          <p:cNvSpPr>
            <a:spLocks noGrp="1"/>
          </p:cNvSpPr>
          <p:nvPr>
            <p:ph type="dt" sz="half" idx="10"/>
          </p:nvPr>
        </p:nvSpPr>
        <p:spPr/>
        <p:txBody>
          <a:bodyPr/>
          <a:lstStyle/>
          <a:p>
            <a:r>
              <a:rPr lang="lv-LV"/>
              <a:t>10.04.2018</a:t>
            </a:r>
          </a:p>
        </p:txBody>
      </p:sp>
    </p:spTree>
    <p:extLst>
      <p:ext uri="{BB962C8B-B14F-4D97-AF65-F5344CB8AC3E}">
        <p14:creationId xmlns:p14="http://schemas.microsoft.com/office/powerpoint/2010/main" val="232757849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Virsraksts 1">
            <a:extLst>
              <a:ext uri="{FF2B5EF4-FFF2-40B4-BE49-F238E27FC236}">
                <a16:creationId xmlns:a16="http://schemas.microsoft.com/office/drawing/2014/main" id="{7FB7EC28-A5F2-40AB-9E77-3EA3FF30821D}"/>
              </a:ext>
            </a:extLst>
          </p:cNvPr>
          <p:cNvSpPr>
            <a:spLocks noGrp="1"/>
          </p:cNvSpPr>
          <p:nvPr>
            <p:ph type="title"/>
          </p:nvPr>
        </p:nvSpPr>
        <p:spPr/>
        <p:txBody>
          <a:bodyPr/>
          <a:lstStyle/>
          <a:p>
            <a:r>
              <a:rPr lang="lv-LV">
                <a:cs typeface="Calibri Light"/>
              </a:rPr>
              <a:t>Kopsavilkums</a:t>
            </a:r>
            <a:endParaRPr lang="lv-LV"/>
          </a:p>
        </p:txBody>
      </p:sp>
      <p:sp>
        <p:nvSpPr>
          <p:cNvPr id="3" name="Satura vietturis 2">
            <a:extLst>
              <a:ext uri="{FF2B5EF4-FFF2-40B4-BE49-F238E27FC236}">
                <a16:creationId xmlns:a16="http://schemas.microsoft.com/office/drawing/2014/main" id="{473494FE-B40B-4BA9-AA06-B20D25DF0256}"/>
              </a:ext>
            </a:extLst>
          </p:cNvPr>
          <p:cNvSpPr>
            <a:spLocks noGrp="1"/>
          </p:cNvSpPr>
          <p:nvPr>
            <p:ph idx="1"/>
          </p:nvPr>
        </p:nvSpPr>
        <p:spPr/>
        <p:txBody>
          <a:bodyPr vert="horz" lIns="91440" tIns="45720" rIns="91440" bIns="45720" rtlCol="0" anchor="t">
            <a:normAutofit/>
          </a:bodyPr>
          <a:lstStyle/>
          <a:p>
            <a:r>
              <a:rPr lang="lv" dirty="0">
                <a:cs typeface="Calibri"/>
              </a:rPr>
              <a:t>Padomes vērtējums par fiskālajiem nosacījumiem sakrīt ar Finanšu ministrijas novērtējumu, kā arī pozitīvi jāatzīmē būtiskie uzlabojumi makroekonomikas scenāriju analīzē un arī nospraustie mērķi samazināt vispārējās valdības parādu līdz 36% no IKP.</a:t>
            </a:r>
            <a:endParaRPr lang="lv-LV" dirty="0">
              <a:cs typeface="Calibri"/>
            </a:endParaRPr>
          </a:p>
          <a:p>
            <a:r>
              <a:rPr lang="lv" dirty="0">
                <a:cs typeface="Calibri"/>
              </a:rPr>
              <a:t>Padome uzskata, ka </a:t>
            </a:r>
            <a:r>
              <a:rPr lang="lv" dirty="0" smtClean="0">
                <a:cs typeface="Calibri"/>
              </a:rPr>
              <a:t>fiskālās </a:t>
            </a:r>
            <a:r>
              <a:rPr lang="lv" dirty="0">
                <a:cs typeface="Calibri"/>
              </a:rPr>
              <a:t>ekspansijas apmēri neatbilst ekonomiskās izaugsmes cikla fāzei, lai gan juridiski Fiskālās disciplīnas likuma prasības netiek pārkāptas.</a:t>
            </a:r>
            <a:endParaRPr lang="lv-LV" dirty="0"/>
          </a:p>
          <a:p>
            <a:endParaRPr lang="lv-LV" dirty="0">
              <a:cs typeface="Calibri"/>
            </a:endParaRPr>
          </a:p>
        </p:txBody>
      </p:sp>
      <p:sp>
        <p:nvSpPr>
          <p:cNvPr id="4" name="Datuma vietturis 3">
            <a:extLst>
              <a:ext uri="{FF2B5EF4-FFF2-40B4-BE49-F238E27FC236}">
                <a16:creationId xmlns:a16="http://schemas.microsoft.com/office/drawing/2014/main" id="{7979CBB6-EBEC-489F-A8F8-D9FD262A6313}"/>
              </a:ext>
            </a:extLst>
          </p:cNvPr>
          <p:cNvSpPr>
            <a:spLocks noGrp="1"/>
          </p:cNvSpPr>
          <p:nvPr>
            <p:ph type="dt" sz="half" idx="10"/>
          </p:nvPr>
        </p:nvSpPr>
        <p:spPr/>
        <p:txBody>
          <a:bodyPr/>
          <a:lstStyle/>
          <a:p>
            <a:r>
              <a:rPr lang="lv-LV" dirty="0" smtClean="0"/>
              <a:t>10.04.2018</a:t>
            </a:r>
            <a:endParaRPr lang="lv-LV" dirty="0"/>
          </a:p>
        </p:txBody>
      </p:sp>
      <p:sp>
        <p:nvSpPr>
          <p:cNvPr id="5" name="Kājenes vietturis 4">
            <a:extLst>
              <a:ext uri="{FF2B5EF4-FFF2-40B4-BE49-F238E27FC236}">
                <a16:creationId xmlns:a16="http://schemas.microsoft.com/office/drawing/2014/main" id="{912B27C3-6C20-4C80-946C-192D0655DE75}"/>
              </a:ext>
            </a:extLst>
          </p:cNvPr>
          <p:cNvSpPr>
            <a:spLocks noGrp="1"/>
          </p:cNvSpPr>
          <p:nvPr>
            <p:ph type="ftr" sz="quarter" idx="11"/>
          </p:nvPr>
        </p:nvSpPr>
        <p:spPr/>
        <p:txBody>
          <a:bodyPr/>
          <a:lstStyle/>
          <a:p>
            <a:r>
              <a:rPr lang="lv-LV" dirty="0"/>
              <a:t>Viedoklis par Latvijas Stabilitātes programmu 2018.-2021. gadam</a:t>
            </a:r>
          </a:p>
        </p:txBody>
      </p:sp>
      <p:sp>
        <p:nvSpPr>
          <p:cNvPr id="6" name="Slaida numura vietturis 5">
            <a:extLst>
              <a:ext uri="{FF2B5EF4-FFF2-40B4-BE49-F238E27FC236}">
                <a16:creationId xmlns:a16="http://schemas.microsoft.com/office/drawing/2014/main" id="{7C3DD8FB-BB89-4DBF-96C2-0042372C8CD2}"/>
              </a:ext>
            </a:extLst>
          </p:cNvPr>
          <p:cNvSpPr>
            <a:spLocks noGrp="1"/>
          </p:cNvSpPr>
          <p:nvPr>
            <p:ph type="sldNum" sz="quarter" idx="12"/>
          </p:nvPr>
        </p:nvSpPr>
        <p:spPr/>
        <p:txBody>
          <a:bodyPr/>
          <a:lstStyle/>
          <a:p>
            <a:fld id="{6112C14F-654A-48BF-A324-8B07BD5B5F7F}" type="slidenum">
              <a:rPr lang="lv-LV" smtClean="0"/>
              <a:t>2</a:t>
            </a:fld>
            <a:endParaRPr lang="lv-LV"/>
          </a:p>
        </p:txBody>
      </p:sp>
    </p:spTree>
    <p:extLst>
      <p:ext uri="{BB962C8B-B14F-4D97-AF65-F5344CB8AC3E}">
        <p14:creationId xmlns:p14="http://schemas.microsoft.com/office/powerpoint/2010/main" val="412490407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v-LV"/>
              <a:t>2017</a:t>
            </a:r>
            <a:r>
              <a:rPr lang="lv-LV">
                <a:cs typeface="Calibri Light"/>
              </a:rPr>
              <a:t>.gada rezultāti</a:t>
            </a:r>
          </a:p>
        </p:txBody>
      </p:sp>
      <p:sp>
        <p:nvSpPr>
          <p:cNvPr id="3" name="Content Placeholder 2"/>
          <p:cNvSpPr>
            <a:spLocks noGrp="1"/>
          </p:cNvSpPr>
          <p:nvPr>
            <p:ph idx="1"/>
          </p:nvPr>
        </p:nvSpPr>
        <p:spPr>
          <a:xfrm>
            <a:off x="2189746" y="1438917"/>
            <a:ext cx="9164053" cy="5282558"/>
          </a:xfrm>
        </p:spPr>
        <p:txBody>
          <a:bodyPr>
            <a:normAutofit/>
          </a:bodyPr>
          <a:lstStyle/>
          <a:p>
            <a:pPr marL="0" indent="0" algn="just">
              <a:buNone/>
            </a:pPr>
            <a:r>
              <a:rPr lang="lv-LV" dirty="0"/>
              <a:t>Padomes vērtējums par fiskālajiem nosacījumiem sakrīt ar Finanšu ministrijas vērtējumu, </a:t>
            </a:r>
            <a:r>
              <a:rPr lang="lv-LV" dirty="0" smtClean="0"/>
              <a:t>tomēr</a:t>
            </a:r>
            <a:endParaRPr lang="en-US" dirty="0"/>
          </a:p>
          <a:p>
            <a:pPr marL="514350" indent="-514350" algn="just">
              <a:buFont typeface="+mj-lt"/>
              <a:buAutoNum type="arabicPeriod"/>
            </a:pPr>
            <a:r>
              <a:rPr lang="en-US" dirty="0" err="1"/>
              <a:t>Budžeta</a:t>
            </a:r>
            <a:r>
              <a:rPr lang="en-US" dirty="0"/>
              <a:t> </a:t>
            </a:r>
            <a:r>
              <a:rPr lang="en-US" dirty="0" err="1"/>
              <a:t>izpildes</a:t>
            </a:r>
            <a:r>
              <a:rPr lang="en-US" dirty="0"/>
              <a:t> </a:t>
            </a:r>
            <a:r>
              <a:rPr lang="en-US" dirty="0" err="1"/>
              <a:t>rezultāti</a:t>
            </a:r>
            <a:r>
              <a:rPr lang="en-US" dirty="0"/>
              <a:t> 201</a:t>
            </a:r>
            <a:r>
              <a:rPr lang="lv-LV" dirty="0"/>
              <a:t>7</a:t>
            </a:r>
            <a:r>
              <a:rPr lang="en-US" dirty="0"/>
              <a:t>. </a:t>
            </a:r>
            <a:r>
              <a:rPr lang="en-US" dirty="0" err="1"/>
              <a:t>gadā</a:t>
            </a:r>
            <a:r>
              <a:rPr lang="en-US" dirty="0"/>
              <a:t> </a:t>
            </a:r>
            <a:r>
              <a:rPr lang="lv-LV" dirty="0"/>
              <a:t>atkal ir atgriezušies tajā budžeta deficīta praksē kāda tā bija 2013.-2015. gadā, atstājot 2016. gadu kā vienīgo pozitīvo izņēmumu.</a:t>
            </a:r>
          </a:p>
          <a:p>
            <a:pPr marL="514350" indent="-514350" algn="just">
              <a:buFont typeface="+mj-lt"/>
              <a:buAutoNum type="arabicPeriod"/>
            </a:pPr>
            <a:r>
              <a:rPr lang="lv-LV" dirty="0"/>
              <a:t>2017. gada bilances iznākums varēja būt par 0,7% punktiem labāks, ja ne 140 milj. eiro Latvenergo darījums un 44,9 milj. eiro neatbilstības ziņojumi pārdalot ietaupījumus no pozīcijām, kurām bija jāsamazina izdevumu griesti nevis dotas tēriņiem.</a:t>
            </a:r>
            <a:endParaRPr lang="en-US" dirty="0"/>
          </a:p>
        </p:txBody>
      </p:sp>
      <p:sp>
        <p:nvSpPr>
          <p:cNvPr id="4" name="Date Placeholder 3"/>
          <p:cNvSpPr>
            <a:spLocks noGrp="1"/>
          </p:cNvSpPr>
          <p:nvPr>
            <p:ph type="dt" sz="half" idx="10"/>
          </p:nvPr>
        </p:nvSpPr>
        <p:spPr/>
        <p:txBody>
          <a:bodyPr/>
          <a:lstStyle/>
          <a:p>
            <a:r>
              <a:rPr lang="lv-LV"/>
              <a:t>10.04.2018</a:t>
            </a:r>
          </a:p>
        </p:txBody>
      </p:sp>
      <p:sp>
        <p:nvSpPr>
          <p:cNvPr id="5" name="Footer Placeholder 4"/>
          <p:cNvSpPr>
            <a:spLocks noGrp="1"/>
          </p:cNvSpPr>
          <p:nvPr>
            <p:ph type="ftr" sz="quarter" idx="11"/>
          </p:nvPr>
        </p:nvSpPr>
        <p:spPr/>
        <p:txBody>
          <a:bodyPr/>
          <a:lstStyle/>
          <a:p>
            <a:r>
              <a:rPr lang="lv-LV"/>
              <a:t>Viedoklis par Latvijas Stabilitātes programmu 2018.-2021. gadam</a:t>
            </a:r>
          </a:p>
        </p:txBody>
      </p:sp>
      <p:sp>
        <p:nvSpPr>
          <p:cNvPr id="6" name="Slide Number Placeholder 5"/>
          <p:cNvSpPr>
            <a:spLocks noGrp="1"/>
          </p:cNvSpPr>
          <p:nvPr>
            <p:ph type="sldNum" sz="quarter" idx="12"/>
          </p:nvPr>
        </p:nvSpPr>
        <p:spPr/>
        <p:txBody>
          <a:bodyPr/>
          <a:lstStyle/>
          <a:p>
            <a:fld id="{6112C14F-654A-48BF-A324-8B07BD5B5F7F}" type="slidenum">
              <a:rPr lang="lv-LV" smtClean="0"/>
              <a:t>3</a:t>
            </a:fld>
            <a:endParaRPr lang="lv-LV"/>
          </a:p>
        </p:txBody>
      </p:sp>
    </p:spTree>
    <p:extLst>
      <p:ext uri="{BB962C8B-B14F-4D97-AF65-F5344CB8AC3E}">
        <p14:creationId xmlns:p14="http://schemas.microsoft.com/office/powerpoint/2010/main" val="405955567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v-LV"/>
              <a:t>Vispārējie novērojumi</a:t>
            </a:r>
            <a:endParaRPr lang="en-US"/>
          </a:p>
        </p:txBody>
      </p:sp>
      <p:sp>
        <p:nvSpPr>
          <p:cNvPr id="3" name="Content Placeholder 2"/>
          <p:cNvSpPr>
            <a:spLocks noGrp="1"/>
          </p:cNvSpPr>
          <p:nvPr>
            <p:ph idx="1"/>
          </p:nvPr>
        </p:nvSpPr>
        <p:spPr>
          <a:xfrm>
            <a:off x="2189746" y="1438917"/>
            <a:ext cx="9164053" cy="5282558"/>
          </a:xfrm>
        </p:spPr>
        <p:txBody>
          <a:bodyPr/>
          <a:lstStyle/>
          <a:p>
            <a:pPr marL="514350" indent="-514350" algn="just">
              <a:buFont typeface="+mj-lt"/>
              <a:buAutoNum type="arabicPeriod" startAt="3"/>
            </a:pPr>
            <a:r>
              <a:rPr lang="lv-LV"/>
              <a:t>2018. gadā strukturālās bilance ir pasliktinājusies ekonomikas cikla novērtējuma dēļ, gan būtiski pasliktinātās pamatbudžeta bilances dēļ (sk. zemāk tabulu)</a:t>
            </a:r>
          </a:p>
          <a:p>
            <a:pPr marL="0" indent="0" algn="just">
              <a:buNone/>
            </a:pPr>
            <a:endParaRPr lang="en-US"/>
          </a:p>
        </p:txBody>
      </p:sp>
      <p:sp>
        <p:nvSpPr>
          <p:cNvPr id="4" name="Date Placeholder 3"/>
          <p:cNvSpPr>
            <a:spLocks noGrp="1"/>
          </p:cNvSpPr>
          <p:nvPr>
            <p:ph type="dt" sz="half" idx="10"/>
          </p:nvPr>
        </p:nvSpPr>
        <p:spPr/>
        <p:txBody>
          <a:bodyPr/>
          <a:lstStyle/>
          <a:p>
            <a:r>
              <a:rPr lang="lv-LV"/>
              <a:t>10.04.2018</a:t>
            </a:r>
          </a:p>
        </p:txBody>
      </p:sp>
      <p:sp>
        <p:nvSpPr>
          <p:cNvPr id="5" name="Footer Placeholder 4"/>
          <p:cNvSpPr>
            <a:spLocks noGrp="1"/>
          </p:cNvSpPr>
          <p:nvPr>
            <p:ph type="ftr" sz="quarter" idx="11"/>
          </p:nvPr>
        </p:nvSpPr>
        <p:spPr/>
        <p:txBody>
          <a:bodyPr/>
          <a:lstStyle/>
          <a:p>
            <a:r>
              <a:rPr lang="lv-LV"/>
              <a:t>Viedoklis par Latvijas Stabilitātes programmu 2018.-2021. gadam</a:t>
            </a:r>
          </a:p>
        </p:txBody>
      </p:sp>
      <p:sp>
        <p:nvSpPr>
          <p:cNvPr id="6" name="Slide Number Placeholder 5"/>
          <p:cNvSpPr>
            <a:spLocks noGrp="1"/>
          </p:cNvSpPr>
          <p:nvPr>
            <p:ph type="sldNum" sz="quarter" idx="12"/>
          </p:nvPr>
        </p:nvSpPr>
        <p:spPr/>
        <p:txBody>
          <a:bodyPr/>
          <a:lstStyle/>
          <a:p>
            <a:fld id="{6112C14F-654A-48BF-A324-8B07BD5B5F7F}" type="slidenum">
              <a:rPr lang="lv-LV" smtClean="0"/>
              <a:t>4</a:t>
            </a:fld>
            <a:endParaRPr lang="lv-LV"/>
          </a:p>
        </p:txBody>
      </p:sp>
      <p:graphicFrame>
        <p:nvGraphicFramePr>
          <p:cNvPr id="8" name="Table 7"/>
          <p:cNvGraphicFramePr>
            <a:graphicFrameLocks noGrp="1"/>
          </p:cNvGraphicFramePr>
          <p:nvPr>
            <p:extLst>
              <p:ext uri="{D42A27DB-BD31-4B8C-83A1-F6EECF244321}">
                <p14:modId xmlns:p14="http://schemas.microsoft.com/office/powerpoint/2010/main" val="2799101318"/>
              </p:ext>
            </p:extLst>
          </p:nvPr>
        </p:nvGraphicFramePr>
        <p:xfrm>
          <a:off x="2205789" y="2743201"/>
          <a:ext cx="8117305" cy="2934970"/>
        </p:xfrm>
        <a:graphic>
          <a:graphicData uri="http://schemas.openxmlformats.org/drawingml/2006/table">
            <a:tbl>
              <a:tblPr firstRow="1" firstCol="1" bandRow="1">
                <a:tableStyleId>{5C22544A-7EE6-4342-B048-85BDC9FD1C3A}</a:tableStyleId>
              </a:tblPr>
              <a:tblGrid>
                <a:gridCol w="3685633">
                  <a:extLst>
                    <a:ext uri="{9D8B030D-6E8A-4147-A177-3AD203B41FA5}">
                      <a16:colId xmlns:a16="http://schemas.microsoft.com/office/drawing/2014/main" val="20000"/>
                    </a:ext>
                  </a:extLst>
                </a:gridCol>
                <a:gridCol w="1114688">
                  <a:extLst>
                    <a:ext uri="{9D8B030D-6E8A-4147-A177-3AD203B41FA5}">
                      <a16:colId xmlns:a16="http://schemas.microsoft.com/office/drawing/2014/main" val="20001"/>
                    </a:ext>
                  </a:extLst>
                </a:gridCol>
                <a:gridCol w="1114688">
                  <a:extLst>
                    <a:ext uri="{9D8B030D-6E8A-4147-A177-3AD203B41FA5}">
                      <a16:colId xmlns:a16="http://schemas.microsoft.com/office/drawing/2014/main" val="20002"/>
                    </a:ext>
                  </a:extLst>
                </a:gridCol>
                <a:gridCol w="995882">
                  <a:extLst>
                    <a:ext uri="{9D8B030D-6E8A-4147-A177-3AD203B41FA5}">
                      <a16:colId xmlns:a16="http://schemas.microsoft.com/office/drawing/2014/main" val="20003"/>
                    </a:ext>
                  </a:extLst>
                </a:gridCol>
                <a:gridCol w="1206414">
                  <a:extLst>
                    <a:ext uri="{9D8B030D-6E8A-4147-A177-3AD203B41FA5}">
                      <a16:colId xmlns:a16="http://schemas.microsoft.com/office/drawing/2014/main" val="20004"/>
                    </a:ext>
                  </a:extLst>
                </a:gridCol>
              </a:tblGrid>
              <a:tr h="288474">
                <a:tc>
                  <a:txBody>
                    <a:bodyPr/>
                    <a:lstStyle/>
                    <a:p>
                      <a:pPr algn="r">
                        <a:lnSpc>
                          <a:spcPct val="107000"/>
                        </a:lnSpc>
                        <a:spcAft>
                          <a:spcPts val="0"/>
                        </a:spcAft>
                      </a:pPr>
                      <a:r>
                        <a:rPr lang="lv-LV" sz="1800">
                          <a:effectLst/>
                        </a:rPr>
                        <a:t> </a:t>
                      </a:r>
                      <a:endParaRPr lang="en-US" sz="2400">
                        <a:effectLst/>
                        <a:latin typeface="Times New Roman"/>
                        <a:ea typeface="Times New Roman"/>
                        <a:cs typeface="Times New Roman"/>
                      </a:endParaRPr>
                    </a:p>
                  </a:txBody>
                  <a:tcPr marL="68580" marR="68580" marT="0" marB="0" anchor="ctr"/>
                </a:tc>
                <a:tc>
                  <a:txBody>
                    <a:bodyPr/>
                    <a:lstStyle/>
                    <a:p>
                      <a:pPr algn="r">
                        <a:lnSpc>
                          <a:spcPct val="107000"/>
                        </a:lnSpc>
                        <a:spcAft>
                          <a:spcPts val="0"/>
                        </a:spcAft>
                      </a:pPr>
                      <a:r>
                        <a:rPr lang="lv-LV" sz="1800">
                          <a:effectLst/>
                        </a:rPr>
                        <a:t>2018</a:t>
                      </a:r>
                      <a:endParaRPr lang="en-US" sz="2400">
                        <a:effectLst/>
                        <a:latin typeface="Times New Roman"/>
                        <a:ea typeface="Times New Roman"/>
                        <a:cs typeface="Times New Roman"/>
                      </a:endParaRPr>
                    </a:p>
                  </a:txBody>
                  <a:tcPr marL="68580" marR="68580" marT="0" marB="0" anchor="ctr"/>
                </a:tc>
                <a:tc>
                  <a:txBody>
                    <a:bodyPr/>
                    <a:lstStyle/>
                    <a:p>
                      <a:pPr algn="r">
                        <a:lnSpc>
                          <a:spcPct val="107000"/>
                        </a:lnSpc>
                        <a:spcAft>
                          <a:spcPts val="0"/>
                        </a:spcAft>
                      </a:pPr>
                      <a:r>
                        <a:rPr lang="lv-LV" sz="1800">
                          <a:effectLst/>
                        </a:rPr>
                        <a:t>2019</a:t>
                      </a:r>
                      <a:endParaRPr lang="en-US" sz="2400">
                        <a:effectLst/>
                        <a:latin typeface="Times New Roman"/>
                        <a:ea typeface="Times New Roman"/>
                        <a:cs typeface="Times New Roman"/>
                      </a:endParaRPr>
                    </a:p>
                  </a:txBody>
                  <a:tcPr marL="68580" marR="68580" marT="0" marB="0" anchor="ctr"/>
                </a:tc>
                <a:tc>
                  <a:txBody>
                    <a:bodyPr/>
                    <a:lstStyle/>
                    <a:p>
                      <a:pPr algn="r">
                        <a:lnSpc>
                          <a:spcPct val="107000"/>
                        </a:lnSpc>
                        <a:spcAft>
                          <a:spcPts val="0"/>
                        </a:spcAft>
                      </a:pPr>
                      <a:r>
                        <a:rPr lang="lv-LV" sz="1800">
                          <a:effectLst/>
                        </a:rPr>
                        <a:t>2020</a:t>
                      </a:r>
                      <a:endParaRPr lang="en-US" sz="2400">
                        <a:effectLst/>
                        <a:latin typeface="Times New Roman"/>
                        <a:ea typeface="Times New Roman"/>
                        <a:cs typeface="Times New Roman"/>
                      </a:endParaRPr>
                    </a:p>
                  </a:txBody>
                  <a:tcPr marL="68580" marR="68580" marT="0" marB="0" anchor="ctr"/>
                </a:tc>
                <a:tc>
                  <a:txBody>
                    <a:bodyPr/>
                    <a:lstStyle/>
                    <a:p>
                      <a:pPr algn="r">
                        <a:lnSpc>
                          <a:spcPct val="107000"/>
                        </a:lnSpc>
                        <a:spcAft>
                          <a:spcPts val="0"/>
                        </a:spcAft>
                      </a:pPr>
                      <a:r>
                        <a:rPr lang="lv-LV" sz="1800">
                          <a:effectLst/>
                        </a:rPr>
                        <a:t>2021</a:t>
                      </a:r>
                      <a:endParaRPr lang="en-US" sz="2400">
                        <a:effectLst/>
                        <a:latin typeface="Times New Roman"/>
                        <a:ea typeface="Times New Roman"/>
                        <a:cs typeface="Times New Roman"/>
                      </a:endParaRPr>
                    </a:p>
                  </a:txBody>
                  <a:tcPr marL="68580" marR="68580" marT="0" marB="0" anchor="ctr"/>
                </a:tc>
                <a:extLst>
                  <a:ext uri="{0D108BD9-81ED-4DB2-BD59-A6C34878D82A}">
                    <a16:rowId xmlns:a16="http://schemas.microsoft.com/office/drawing/2014/main" val="10000"/>
                  </a:ext>
                </a:extLst>
              </a:tr>
              <a:tr h="206800">
                <a:tc gridSpan="5">
                  <a:txBody>
                    <a:bodyPr/>
                    <a:lstStyle/>
                    <a:p>
                      <a:pPr>
                        <a:lnSpc>
                          <a:spcPct val="107000"/>
                        </a:lnSpc>
                        <a:spcAft>
                          <a:spcPts val="0"/>
                        </a:spcAft>
                      </a:pPr>
                      <a:r>
                        <a:rPr lang="lv-LV" sz="1800">
                          <a:effectLst/>
                        </a:rPr>
                        <a:t>Valsts pamatbudžeta deficīts (-) / pārpalikums (+),</a:t>
                      </a:r>
                      <a:r>
                        <a:rPr lang="lv-LV" sz="1800" baseline="0">
                          <a:effectLst/>
                        </a:rPr>
                        <a:t> % no IKP</a:t>
                      </a:r>
                      <a:endParaRPr lang="en-US" sz="2400">
                        <a:effectLst/>
                        <a:latin typeface="Times New Roman"/>
                        <a:ea typeface="Times New Roman"/>
                        <a:cs typeface="Times New Roman"/>
                      </a:endParaRPr>
                    </a:p>
                  </a:txBody>
                  <a:tcPr marL="68580" marR="68580" marT="0" marB="0" anchor="ct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1"/>
                  </a:ext>
                </a:extLst>
              </a:tr>
              <a:tr h="206800">
                <a:tc>
                  <a:txBody>
                    <a:bodyPr/>
                    <a:lstStyle/>
                    <a:p>
                      <a:pPr algn="r">
                        <a:lnSpc>
                          <a:spcPct val="107000"/>
                        </a:lnSpc>
                        <a:spcAft>
                          <a:spcPts val="0"/>
                        </a:spcAft>
                      </a:pPr>
                      <a:r>
                        <a:rPr lang="lv-LV" sz="1800">
                          <a:effectLst/>
                        </a:rPr>
                        <a:t>  SP 2015./18. </a:t>
                      </a:r>
                      <a:endParaRPr lang="en-US" sz="2400">
                        <a:effectLst/>
                        <a:latin typeface="Times New Roman"/>
                        <a:ea typeface="Times New Roman"/>
                        <a:cs typeface="Times New Roman"/>
                      </a:endParaRPr>
                    </a:p>
                  </a:txBody>
                  <a:tcPr marL="68580" marR="68580" marT="0" marB="0" anchor="ctr"/>
                </a:tc>
                <a:tc>
                  <a:txBody>
                    <a:bodyPr/>
                    <a:lstStyle/>
                    <a:p>
                      <a:pPr algn="r">
                        <a:lnSpc>
                          <a:spcPct val="107000"/>
                        </a:lnSpc>
                        <a:spcAft>
                          <a:spcPts val="0"/>
                        </a:spcAft>
                      </a:pPr>
                      <a:r>
                        <a:rPr lang="en-GB" sz="1800">
                          <a:effectLst/>
                        </a:rPr>
                        <a:t>-0,2</a:t>
                      </a:r>
                      <a:endParaRPr lang="en-US" sz="2400">
                        <a:effectLst/>
                        <a:latin typeface="Times New Roman"/>
                        <a:ea typeface="Times New Roman"/>
                        <a:cs typeface="Times New Roman"/>
                      </a:endParaRPr>
                    </a:p>
                  </a:txBody>
                  <a:tcPr marL="68580" marR="68580" marT="0" marB="0" anchor="ctr"/>
                </a:tc>
                <a:tc>
                  <a:txBody>
                    <a:bodyPr/>
                    <a:lstStyle/>
                    <a:p>
                      <a:pPr algn="r">
                        <a:lnSpc>
                          <a:spcPct val="107000"/>
                        </a:lnSpc>
                        <a:spcAft>
                          <a:spcPts val="0"/>
                        </a:spcAft>
                      </a:pPr>
                      <a:r>
                        <a:rPr lang="en-GB" sz="1800">
                          <a:effectLst/>
                        </a:rPr>
                        <a:t>x</a:t>
                      </a:r>
                      <a:endParaRPr lang="en-US" sz="2400">
                        <a:effectLst/>
                        <a:latin typeface="Times New Roman"/>
                        <a:ea typeface="Times New Roman"/>
                        <a:cs typeface="Times New Roman"/>
                      </a:endParaRPr>
                    </a:p>
                  </a:txBody>
                  <a:tcPr marL="68580" marR="68580" marT="0" marB="0" anchor="ctr"/>
                </a:tc>
                <a:tc>
                  <a:txBody>
                    <a:bodyPr/>
                    <a:lstStyle/>
                    <a:p>
                      <a:pPr algn="r">
                        <a:lnSpc>
                          <a:spcPct val="107000"/>
                        </a:lnSpc>
                        <a:spcAft>
                          <a:spcPts val="0"/>
                        </a:spcAft>
                      </a:pPr>
                      <a:r>
                        <a:rPr lang="en-GB" sz="1800">
                          <a:effectLst/>
                        </a:rPr>
                        <a:t>x</a:t>
                      </a:r>
                      <a:endParaRPr lang="en-US" sz="2400">
                        <a:effectLst/>
                        <a:latin typeface="Times New Roman"/>
                        <a:ea typeface="Times New Roman"/>
                        <a:cs typeface="Times New Roman"/>
                      </a:endParaRPr>
                    </a:p>
                  </a:txBody>
                  <a:tcPr marL="68580" marR="68580" marT="0" marB="0" anchor="ctr"/>
                </a:tc>
                <a:tc>
                  <a:txBody>
                    <a:bodyPr/>
                    <a:lstStyle/>
                    <a:p>
                      <a:pPr algn="r">
                        <a:lnSpc>
                          <a:spcPct val="107000"/>
                        </a:lnSpc>
                        <a:spcAft>
                          <a:spcPts val="0"/>
                        </a:spcAft>
                      </a:pPr>
                      <a:r>
                        <a:rPr lang="en-GB" sz="1800">
                          <a:effectLst/>
                        </a:rPr>
                        <a:t>x</a:t>
                      </a:r>
                      <a:endParaRPr lang="en-US" sz="2400">
                        <a:effectLst/>
                        <a:latin typeface="Times New Roman"/>
                        <a:ea typeface="Times New Roman"/>
                        <a:cs typeface="Times New Roman"/>
                      </a:endParaRPr>
                    </a:p>
                  </a:txBody>
                  <a:tcPr marL="68580" marR="68580" marT="0" marB="0" anchor="ctr"/>
                </a:tc>
                <a:extLst>
                  <a:ext uri="{0D108BD9-81ED-4DB2-BD59-A6C34878D82A}">
                    <a16:rowId xmlns:a16="http://schemas.microsoft.com/office/drawing/2014/main" val="10002"/>
                  </a:ext>
                </a:extLst>
              </a:tr>
              <a:tr h="206800">
                <a:tc>
                  <a:txBody>
                    <a:bodyPr/>
                    <a:lstStyle/>
                    <a:p>
                      <a:pPr algn="r">
                        <a:lnSpc>
                          <a:spcPct val="107000"/>
                        </a:lnSpc>
                        <a:spcAft>
                          <a:spcPts val="0"/>
                        </a:spcAft>
                      </a:pPr>
                      <a:r>
                        <a:rPr lang="lv-LV" sz="1800">
                          <a:effectLst/>
                        </a:rPr>
                        <a:t>VTBIL 2016./18.</a:t>
                      </a:r>
                      <a:endParaRPr lang="en-US" sz="2400">
                        <a:effectLst/>
                        <a:latin typeface="Times New Roman"/>
                        <a:ea typeface="Times New Roman"/>
                        <a:cs typeface="Times New Roman"/>
                      </a:endParaRPr>
                    </a:p>
                  </a:txBody>
                  <a:tcPr marL="68580" marR="68580" marT="0" marB="0" anchor="ctr"/>
                </a:tc>
                <a:tc>
                  <a:txBody>
                    <a:bodyPr/>
                    <a:lstStyle/>
                    <a:p>
                      <a:pPr algn="r">
                        <a:lnSpc>
                          <a:spcPct val="107000"/>
                        </a:lnSpc>
                        <a:spcAft>
                          <a:spcPts val="0"/>
                        </a:spcAft>
                      </a:pPr>
                      <a:r>
                        <a:rPr lang="en-GB" sz="1800">
                          <a:effectLst/>
                        </a:rPr>
                        <a:t>0,2</a:t>
                      </a:r>
                      <a:endParaRPr lang="en-US" sz="2400">
                        <a:effectLst/>
                        <a:latin typeface="Times New Roman"/>
                        <a:ea typeface="Times New Roman"/>
                        <a:cs typeface="Times New Roman"/>
                      </a:endParaRPr>
                    </a:p>
                  </a:txBody>
                  <a:tcPr marL="68580" marR="68580" marT="0" marB="0" anchor="ctr"/>
                </a:tc>
                <a:tc>
                  <a:txBody>
                    <a:bodyPr/>
                    <a:lstStyle/>
                    <a:p>
                      <a:pPr algn="r">
                        <a:lnSpc>
                          <a:spcPct val="107000"/>
                        </a:lnSpc>
                        <a:spcAft>
                          <a:spcPts val="0"/>
                        </a:spcAft>
                      </a:pPr>
                      <a:r>
                        <a:rPr lang="en-GB" sz="1800">
                          <a:effectLst/>
                        </a:rPr>
                        <a:t>x</a:t>
                      </a:r>
                      <a:endParaRPr lang="en-US" sz="2400">
                        <a:effectLst/>
                        <a:latin typeface="Times New Roman"/>
                        <a:ea typeface="Times New Roman"/>
                        <a:cs typeface="Times New Roman"/>
                      </a:endParaRPr>
                    </a:p>
                  </a:txBody>
                  <a:tcPr marL="68580" marR="68580" marT="0" marB="0" anchor="ctr"/>
                </a:tc>
                <a:tc>
                  <a:txBody>
                    <a:bodyPr/>
                    <a:lstStyle/>
                    <a:p>
                      <a:pPr algn="r">
                        <a:lnSpc>
                          <a:spcPct val="107000"/>
                        </a:lnSpc>
                        <a:spcAft>
                          <a:spcPts val="0"/>
                        </a:spcAft>
                      </a:pPr>
                      <a:r>
                        <a:rPr lang="en-GB" sz="1800">
                          <a:effectLst/>
                        </a:rPr>
                        <a:t>x</a:t>
                      </a:r>
                      <a:endParaRPr lang="en-US" sz="2400">
                        <a:effectLst/>
                        <a:latin typeface="Times New Roman"/>
                        <a:ea typeface="Times New Roman"/>
                        <a:cs typeface="Times New Roman"/>
                      </a:endParaRPr>
                    </a:p>
                  </a:txBody>
                  <a:tcPr marL="68580" marR="68580" marT="0" marB="0" anchor="ctr"/>
                </a:tc>
                <a:tc>
                  <a:txBody>
                    <a:bodyPr/>
                    <a:lstStyle/>
                    <a:p>
                      <a:pPr algn="r">
                        <a:lnSpc>
                          <a:spcPct val="107000"/>
                        </a:lnSpc>
                        <a:spcAft>
                          <a:spcPts val="0"/>
                        </a:spcAft>
                      </a:pPr>
                      <a:r>
                        <a:rPr lang="en-GB" sz="1800">
                          <a:effectLst/>
                        </a:rPr>
                        <a:t>x</a:t>
                      </a:r>
                      <a:endParaRPr lang="en-US" sz="2400">
                        <a:effectLst/>
                        <a:latin typeface="Times New Roman"/>
                        <a:ea typeface="Times New Roman"/>
                        <a:cs typeface="Times New Roman"/>
                      </a:endParaRPr>
                    </a:p>
                  </a:txBody>
                  <a:tcPr marL="68580" marR="68580" marT="0" marB="0" anchor="ctr"/>
                </a:tc>
                <a:extLst>
                  <a:ext uri="{0D108BD9-81ED-4DB2-BD59-A6C34878D82A}">
                    <a16:rowId xmlns:a16="http://schemas.microsoft.com/office/drawing/2014/main" val="10003"/>
                  </a:ext>
                </a:extLst>
              </a:tr>
              <a:tr h="206800">
                <a:tc>
                  <a:txBody>
                    <a:bodyPr/>
                    <a:lstStyle/>
                    <a:p>
                      <a:pPr algn="r">
                        <a:lnSpc>
                          <a:spcPct val="107000"/>
                        </a:lnSpc>
                        <a:spcAft>
                          <a:spcPts val="0"/>
                        </a:spcAft>
                      </a:pPr>
                      <a:r>
                        <a:rPr lang="lv-LV" sz="1800">
                          <a:effectLst/>
                        </a:rPr>
                        <a:t>SP 2016./19.</a:t>
                      </a:r>
                      <a:endParaRPr lang="en-US" sz="2400">
                        <a:effectLst/>
                        <a:latin typeface="Times New Roman"/>
                        <a:ea typeface="Times New Roman"/>
                        <a:cs typeface="Times New Roman"/>
                      </a:endParaRPr>
                    </a:p>
                  </a:txBody>
                  <a:tcPr marL="68580" marR="68580" marT="0" marB="0" anchor="ctr"/>
                </a:tc>
                <a:tc>
                  <a:txBody>
                    <a:bodyPr/>
                    <a:lstStyle/>
                    <a:p>
                      <a:pPr algn="r">
                        <a:lnSpc>
                          <a:spcPct val="107000"/>
                        </a:lnSpc>
                        <a:spcAft>
                          <a:spcPts val="0"/>
                        </a:spcAft>
                      </a:pPr>
                      <a:r>
                        <a:rPr lang="en-GB" sz="1800">
                          <a:effectLst/>
                        </a:rPr>
                        <a:t>0,4</a:t>
                      </a:r>
                      <a:endParaRPr lang="en-US" sz="2400">
                        <a:effectLst/>
                        <a:latin typeface="Times New Roman"/>
                        <a:ea typeface="Times New Roman"/>
                        <a:cs typeface="Times New Roman"/>
                      </a:endParaRPr>
                    </a:p>
                  </a:txBody>
                  <a:tcPr marL="68580" marR="68580" marT="0" marB="0" anchor="ctr"/>
                </a:tc>
                <a:tc>
                  <a:txBody>
                    <a:bodyPr/>
                    <a:lstStyle/>
                    <a:p>
                      <a:pPr algn="r">
                        <a:lnSpc>
                          <a:spcPct val="107000"/>
                        </a:lnSpc>
                        <a:spcAft>
                          <a:spcPts val="0"/>
                        </a:spcAft>
                      </a:pPr>
                      <a:r>
                        <a:rPr lang="en-GB" sz="1800">
                          <a:effectLst/>
                        </a:rPr>
                        <a:t>0,9</a:t>
                      </a:r>
                      <a:endParaRPr lang="en-US" sz="2400">
                        <a:effectLst/>
                        <a:latin typeface="Times New Roman"/>
                        <a:ea typeface="Times New Roman"/>
                        <a:cs typeface="Times New Roman"/>
                      </a:endParaRPr>
                    </a:p>
                  </a:txBody>
                  <a:tcPr marL="68580" marR="68580" marT="0" marB="0" anchor="ctr"/>
                </a:tc>
                <a:tc>
                  <a:txBody>
                    <a:bodyPr/>
                    <a:lstStyle/>
                    <a:p>
                      <a:pPr algn="r">
                        <a:lnSpc>
                          <a:spcPct val="107000"/>
                        </a:lnSpc>
                        <a:spcAft>
                          <a:spcPts val="0"/>
                        </a:spcAft>
                      </a:pPr>
                      <a:r>
                        <a:rPr lang="en-GB" sz="1800">
                          <a:effectLst/>
                        </a:rPr>
                        <a:t>x</a:t>
                      </a:r>
                      <a:endParaRPr lang="en-US" sz="2400">
                        <a:effectLst/>
                        <a:latin typeface="Times New Roman"/>
                        <a:ea typeface="Times New Roman"/>
                        <a:cs typeface="Times New Roman"/>
                      </a:endParaRPr>
                    </a:p>
                  </a:txBody>
                  <a:tcPr marL="68580" marR="68580" marT="0" marB="0" anchor="ctr"/>
                </a:tc>
                <a:tc>
                  <a:txBody>
                    <a:bodyPr/>
                    <a:lstStyle/>
                    <a:p>
                      <a:pPr algn="r">
                        <a:lnSpc>
                          <a:spcPct val="107000"/>
                        </a:lnSpc>
                        <a:spcAft>
                          <a:spcPts val="0"/>
                        </a:spcAft>
                      </a:pPr>
                      <a:r>
                        <a:rPr lang="en-GB" sz="1800">
                          <a:effectLst/>
                        </a:rPr>
                        <a:t>x</a:t>
                      </a:r>
                      <a:endParaRPr lang="en-US" sz="2400">
                        <a:effectLst/>
                        <a:latin typeface="Times New Roman"/>
                        <a:ea typeface="Times New Roman"/>
                        <a:cs typeface="Times New Roman"/>
                      </a:endParaRPr>
                    </a:p>
                  </a:txBody>
                  <a:tcPr marL="68580" marR="68580" marT="0" marB="0" anchor="ctr"/>
                </a:tc>
                <a:extLst>
                  <a:ext uri="{0D108BD9-81ED-4DB2-BD59-A6C34878D82A}">
                    <a16:rowId xmlns:a16="http://schemas.microsoft.com/office/drawing/2014/main" val="10004"/>
                  </a:ext>
                </a:extLst>
              </a:tr>
              <a:tr h="206800">
                <a:tc>
                  <a:txBody>
                    <a:bodyPr/>
                    <a:lstStyle/>
                    <a:p>
                      <a:pPr algn="r">
                        <a:lnSpc>
                          <a:spcPct val="107000"/>
                        </a:lnSpc>
                        <a:spcAft>
                          <a:spcPts val="0"/>
                        </a:spcAft>
                      </a:pPr>
                      <a:r>
                        <a:rPr lang="lv-LV" sz="1800">
                          <a:effectLst/>
                        </a:rPr>
                        <a:t>VTBIL 2017./19.</a:t>
                      </a:r>
                      <a:endParaRPr lang="en-US" sz="2400">
                        <a:effectLst/>
                        <a:latin typeface="Times New Roman"/>
                        <a:ea typeface="Times New Roman"/>
                        <a:cs typeface="Times New Roman"/>
                      </a:endParaRPr>
                    </a:p>
                  </a:txBody>
                  <a:tcPr marL="68580" marR="68580" marT="0" marB="0" anchor="b"/>
                </a:tc>
                <a:tc>
                  <a:txBody>
                    <a:bodyPr/>
                    <a:lstStyle/>
                    <a:p>
                      <a:pPr algn="r">
                        <a:lnSpc>
                          <a:spcPct val="107000"/>
                        </a:lnSpc>
                        <a:spcAft>
                          <a:spcPts val="0"/>
                        </a:spcAft>
                      </a:pPr>
                      <a:r>
                        <a:rPr lang="en-GB" sz="1800">
                          <a:effectLst/>
                        </a:rPr>
                        <a:t>0,2</a:t>
                      </a:r>
                      <a:endParaRPr lang="en-US" sz="2400">
                        <a:effectLst/>
                        <a:latin typeface="Times New Roman"/>
                        <a:ea typeface="Times New Roman"/>
                        <a:cs typeface="Times New Roman"/>
                      </a:endParaRPr>
                    </a:p>
                  </a:txBody>
                  <a:tcPr marL="68580" marR="68580" marT="0" marB="0" anchor="ctr"/>
                </a:tc>
                <a:tc>
                  <a:txBody>
                    <a:bodyPr/>
                    <a:lstStyle/>
                    <a:p>
                      <a:pPr algn="r">
                        <a:lnSpc>
                          <a:spcPct val="107000"/>
                        </a:lnSpc>
                        <a:spcAft>
                          <a:spcPts val="0"/>
                        </a:spcAft>
                      </a:pPr>
                      <a:r>
                        <a:rPr lang="en-GB" sz="1800">
                          <a:effectLst/>
                        </a:rPr>
                        <a:t>0,4</a:t>
                      </a:r>
                      <a:endParaRPr lang="en-US" sz="2400">
                        <a:effectLst/>
                        <a:latin typeface="Times New Roman"/>
                        <a:ea typeface="Times New Roman"/>
                        <a:cs typeface="Times New Roman"/>
                      </a:endParaRPr>
                    </a:p>
                  </a:txBody>
                  <a:tcPr marL="68580" marR="68580" marT="0" marB="0" anchor="ctr"/>
                </a:tc>
                <a:tc>
                  <a:txBody>
                    <a:bodyPr/>
                    <a:lstStyle/>
                    <a:p>
                      <a:pPr algn="r">
                        <a:lnSpc>
                          <a:spcPct val="107000"/>
                        </a:lnSpc>
                        <a:spcAft>
                          <a:spcPts val="0"/>
                        </a:spcAft>
                      </a:pPr>
                      <a:r>
                        <a:rPr lang="en-GB" sz="1800">
                          <a:effectLst/>
                        </a:rPr>
                        <a:t>x</a:t>
                      </a:r>
                      <a:endParaRPr lang="en-US" sz="2400">
                        <a:effectLst/>
                        <a:latin typeface="Times New Roman"/>
                        <a:ea typeface="Times New Roman"/>
                        <a:cs typeface="Times New Roman"/>
                      </a:endParaRPr>
                    </a:p>
                  </a:txBody>
                  <a:tcPr marL="68580" marR="68580" marT="0" marB="0" anchor="ctr"/>
                </a:tc>
                <a:tc>
                  <a:txBody>
                    <a:bodyPr/>
                    <a:lstStyle/>
                    <a:p>
                      <a:pPr algn="r">
                        <a:lnSpc>
                          <a:spcPct val="107000"/>
                        </a:lnSpc>
                        <a:spcAft>
                          <a:spcPts val="0"/>
                        </a:spcAft>
                      </a:pPr>
                      <a:r>
                        <a:rPr lang="en-GB" sz="1800">
                          <a:effectLst/>
                        </a:rPr>
                        <a:t>x</a:t>
                      </a:r>
                      <a:endParaRPr lang="en-US" sz="2400">
                        <a:effectLst/>
                        <a:latin typeface="Times New Roman"/>
                        <a:ea typeface="Times New Roman"/>
                        <a:cs typeface="Times New Roman"/>
                      </a:endParaRPr>
                    </a:p>
                  </a:txBody>
                  <a:tcPr marL="68580" marR="68580" marT="0" marB="0" anchor="ctr"/>
                </a:tc>
                <a:extLst>
                  <a:ext uri="{0D108BD9-81ED-4DB2-BD59-A6C34878D82A}">
                    <a16:rowId xmlns:a16="http://schemas.microsoft.com/office/drawing/2014/main" val="10005"/>
                  </a:ext>
                </a:extLst>
              </a:tr>
              <a:tr h="206800">
                <a:tc>
                  <a:txBody>
                    <a:bodyPr/>
                    <a:lstStyle/>
                    <a:p>
                      <a:pPr algn="r">
                        <a:lnSpc>
                          <a:spcPct val="107000"/>
                        </a:lnSpc>
                        <a:spcAft>
                          <a:spcPts val="0"/>
                        </a:spcAft>
                      </a:pPr>
                      <a:r>
                        <a:rPr lang="lv-LV" sz="1800">
                          <a:effectLst/>
                        </a:rPr>
                        <a:t>SP 2017./20.</a:t>
                      </a:r>
                      <a:endParaRPr lang="en-US" sz="2400">
                        <a:effectLst/>
                        <a:latin typeface="Times New Roman"/>
                        <a:ea typeface="Times New Roman"/>
                        <a:cs typeface="Times New Roman"/>
                      </a:endParaRPr>
                    </a:p>
                  </a:txBody>
                  <a:tcPr marL="68580" marR="68580" marT="0" marB="0" anchor="b"/>
                </a:tc>
                <a:tc>
                  <a:txBody>
                    <a:bodyPr/>
                    <a:lstStyle/>
                    <a:p>
                      <a:pPr algn="r">
                        <a:lnSpc>
                          <a:spcPct val="107000"/>
                        </a:lnSpc>
                        <a:spcAft>
                          <a:spcPts val="0"/>
                        </a:spcAft>
                      </a:pPr>
                      <a:r>
                        <a:rPr lang="en-GB" sz="1800">
                          <a:effectLst/>
                        </a:rPr>
                        <a:t>-0,3</a:t>
                      </a:r>
                      <a:endParaRPr lang="en-US" sz="2400">
                        <a:effectLst/>
                        <a:latin typeface="Times New Roman"/>
                        <a:ea typeface="Times New Roman"/>
                        <a:cs typeface="Times New Roman"/>
                      </a:endParaRPr>
                    </a:p>
                  </a:txBody>
                  <a:tcPr marL="68580" marR="68580" marT="0" marB="0" anchor="ctr"/>
                </a:tc>
                <a:tc>
                  <a:txBody>
                    <a:bodyPr/>
                    <a:lstStyle/>
                    <a:p>
                      <a:pPr algn="r">
                        <a:lnSpc>
                          <a:spcPct val="107000"/>
                        </a:lnSpc>
                        <a:spcAft>
                          <a:spcPts val="0"/>
                        </a:spcAft>
                      </a:pPr>
                      <a:r>
                        <a:rPr lang="en-GB" sz="1800">
                          <a:effectLst/>
                        </a:rPr>
                        <a:t>0,1</a:t>
                      </a:r>
                      <a:endParaRPr lang="en-US" sz="2400">
                        <a:effectLst/>
                        <a:latin typeface="Times New Roman"/>
                        <a:ea typeface="Times New Roman"/>
                        <a:cs typeface="Times New Roman"/>
                      </a:endParaRPr>
                    </a:p>
                  </a:txBody>
                  <a:tcPr marL="68580" marR="68580" marT="0" marB="0" anchor="ctr"/>
                </a:tc>
                <a:tc>
                  <a:txBody>
                    <a:bodyPr/>
                    <a:lstStyle/>
                    <a:p>
                      <a:pPr algn="r">
                        <a:lnSpc>
                          <a:spcPct val="107000"/>
                        </a:lnSpc>
                        <a:spcAft>
                          <a:spcPts val="0"/>
                        </a:spcAft>
                      </a:pPr>
                      <a:r>
                        <a:rPr lang="en-GB" sz="1800">
                          <a:effectLst/>
                        </a:rPr>
                        <a:t>1,2</a:t>
                      </a:r>
                      <a:endParaRPr lang="en-US" sz="2400">
                        <a:effectLst/>
                        <a:latin typeface="Times New Roman"/>
                        <a:ea typeface="Times New Roman"/>
                        <a:cs typeface="Times New Roman"/>
                      </a:endParaRPr>
                    </a:p>
                  </a:txBody>
                  <a:tcPr marL="68580" marR="68580" marT="0" marB="0" anchor="ctr"/>
                </a:tc>
                <a:tc>
                  <a:txBody>
                    <a:bodyPr/>
                    <a:lstStyle/>
                    <a:p>
                      <a:pPr algn="r">
                        <a:lnSpc>
                          <a:spcPct val="107000"/>
                        </a:lnSpc>
                        <a:spcAft>
                          <a:spcPts val="0"/>
                        </a:spcAft>
                      </a:pPr>
                      <a:r>
                        <a:rPr lang="en-GB" sz="1800">
                          <a:effectLst/>
                        </a:rPr>
                        <a:t>x</a:t>
                      </a:r>
                      <a:endParaRPr lang="en-US" sz="2400">
                        <a:effectLst/>
                        <a:latin typeface="Times New Roman"/>
                        <a:ea typeface="Times New Roman"/>
                        <a:cs typeface="Times New Roman"/>
                      </a:endParaRPr>
                    </a:p>
                  </a:txBody>
                  <a:tcPr marL="68580" marR="68580" marT="0" marB="0" anchor="ctr"/>
                </a:tc>
                <a:extLst>
                  <a:ext uri="{0D108BD9-81ED-4DB2-BD59-A6C34878D82A}">
                    <a16:rowId xmlns:a16="http://schemas.microsoft.com/office/drawing/2014/main" val="10006"/>
                  </a:ext>
                </a:extLst>
              </a:tr>
              <a:tr h="206800">
                <a:tc>
                  <a:txBody>
                    <a:bodyPr/>
                    <a:lstStyle/>
                    <a:p>
                      <a:pPr algn="r">
                        <a:lnSpc>
                          <a:spcPct val="107000"/>
                        </a:lnSpc>
                        <a:spcAft>
                          <a:spcPts val="0"/>
                        </a:spcAft>
                      </a:pPr>
                      <a:r>
                        <a:rPr lang="lv-LV" sz="1800">
                          <a:effectLst/>
                        </a:rPr>
                        <a:t>VTBIL 2018./20.</a:t>
                      </a:r>
                      <a:endParaRPr lang="en-US" sz="2400">
                        <a:effectLst/>
                        <a:latin typeface="Times New Roman"/>
                        <a:ea typeface="Times New Roman"/>
                        <a:cs typeface="Times New Roman"/>
                      </a:endParaRPr>
                    </a:p>
                  </a:txBody>
                  <a:tcPr marL="68580" marR="68580" marT="0" marB="0" anchor="b"/>
                </a:tc>
                <a:tc>
                  <a:txBody>
                    <a:bodyPr/>
                    <a:lstStyle/>
                    <a:p>
                      <a:pPr algn="r">
                        <a:lnSpc>
                          <a:spcPct val="107000"/>
                        </a:lnSpc>
                        <a:spcAft>
                          <a:spcPts val="0"/>
                        </a:spcAft>
                      </a:pPr>
                      <a:r>
                        <a:rPr lang="en-GB" sz="1800">
                          <a:effectLst/>
                        </a:rPr>
                        <a:t>-1,1</a:t>
                      </a:r>
                      <a:endParaRPr lang="en-US" sz="2400">
                        <a:effectLst/>
                        <a:latin typeface="Times New Roman"/>
                        <a:ea typeface="Times New Roman"/>
                        <a:cs typeface="Times New Roman"/>
                      </a:endParaRPr>
                    </a:p>
                  </a:txBody>
                  <a:tcPr marL="68580" marR="68580" marT="0" marB="0" anchor="ctr"/>
                </a:tc>
                <a:tc>
                  <a:txBody>
                    <a:bodyPr/>
                    <a:lstStyle/>
                    <a:p>
                      <a:pPr algn="r">
                        <a:lnSpc>
                          <a:spcPct val="107000"/>
                        </a:lnSpc>
                        <a:spcAft>
                          <a:spcPts val="0"/>
                        </a:spcAft>
                      </a:pPr>
                      <a:r>
                        <a:rPr lang="en-GB" sz="1800">
                          <a:effectLst/>
                        </a:rPr>
                        <a:t>-0,9</a:t>
                      </a:r>
                      <a:endParaRPr lang="en-US" sz="2400">
                        <a:effectLst/>
                        <a:latin typeface="Times New Roman"/>
                        <a:ea typeface="Times New Roman"/>
                        <a:cs typeface="Times New Roman"/>
                      </a:endParaRPr>
                    </a:p>
                  </a:txBody>
                  <a:tcPr marL="68580" marR="68580" marT="0" marB="0" anchor="ctr"/>
                </a:tc>
                <a:tc>
                  <a:txBody>
                    <a:bodyPr/>
                    <a:lstStyle/>
                    <a:p>
                      <a:pPr algn="r">
                        <a:lnSpc>
                          <a:spcPct val="107000"/>
                        </a:lnSpc>
                        <a:spcAft>
                          <a:spcPts val="0"/>
                        </a:spcAft>
                      </a:pPr>
                      <a:r>
                        <a:rPr lang="en-GB" sz="1800">
                          <a:effectLst/>
                        </a:rPr>
                        <a:t>0,0</a:t>
                      </a:r>
                      <a:endParaRPr lang="en-US" sz="2400">
                        <a:effectLst/>
                        <a:latin typeface="Times New Roman"/>
                        <a:ea typeface="Times New Roman"/>
                        <a:cs typeface="Times New Roman"/>
                      </a:endParaRPr>
                    </a:p>
                  </a:txBody>
                  <a:tcPr marL="68580" marR="68580" marT="0" marB="0" anchor="ctr"/>
                </a:tc>
                <a:tc>
                  <a:txBody>
                    <a:bodyPr/>
                    <a:lstStyle/>
                    <a:p>
                      <a:pPr algn="r">
                        <a:lnSpc>
                          <a:spcPct val="107000"/>
                        </a:lnSpc>
                        <a:spcAft>
                          <a:spcPts val="0"/>
                        </a:spcAft>
                      </a:pPr>
                      <a:r>
                        <a:rPr lang="en-GB" sz="1800">
                          <a:effectLst/>
                        </a:rPr>
                        <a:t>x</a:t>
                      </a:r>
                      <a:endParaRPr lang="en-US" sz="2400">
                        <a:effectLst/>
                        <a:latin typeface="Times New Roman"/>
                        <a:ea typeface="Times New Roman"/>
                        <a:cs typeface="Times New Roman"/>
                      </a:endParaRPr>
                    </a:p>
                  </a:txBody>
                  <a:tcPr marL="68580" marR="68580" marT="0" marB="0" anchor="ctr"/>
                </a:tc>
                <a:extLst>
                  <a:ext uri="{0D108BD9-81ED-4DB2-BD59-A6C34878D82A}">
                    <a16:rowId xmlns:a16="http://schemas.microsoft.com/office/drawing/2014/main" val="10007"/>
                  </a:ext>
                </a:extLst>
              </a:tr>
              <a:tr h="206800">
                <a:tc>
                  <a:txBody>
                    <a:bodyPr/>
                    <a:lstStyle/>
                    <a:p>
                      <a:pPr algn="r">
                        <a:lnSpc>
                          <a:spcPct val="107000"/>
                        </a:lnSpc>
                        <a:spcAft>
                          <a:spcPts val="0"/>
                        </a:spcAft>
                      </a:pPr>
                      <a:r>
                        <a:rPr lang="lv-LV" sz="1800">
                          <a:effectLst/>
                        </a:rPr>
                        <a:t>SP 2018./21.</a:t>
                      </a:r>
                      <a:endParaRPr lang="en-US" sz="2400">
                        <a:effectLst/>
                        <a:latin typeface="Times New Roman"/>
                        <a:ea typeface="Times New Roman"/>
                        <a:cs typeface="Times New Roman"/>
                      </a:endParaRPr>
                    </a:p>
                  </a:txBody>
                  <a:tcPr marL="68580" marR="68580" marT="0" marB="0" anchor="b"/>
                </a:tc>
                <a:tc>
                  <a:txBody>
                    <a:bodyPr/>
                    <a:lstStyle/>
                    <a:p>
                      <a:pPr algn="r">
                        <a:lnSpc>
                          <a:spcPct val="107000"/>
                        </a:lnSpc>
                        <a:spcAft>
                          <a:spcPts val="0"/>
                        </a:spcAft>
                      </a:pPr>
                      <a:r>
                        <a:rPr lang="en-GB" sz="1800">
                          <a:effectLst/>
                        </a:rPr>
                        <a:t>-1,7</a:t>
                      </a:r>
                      <a:endParaRPr lang="en-US" sz="2400">
                        <a:effectLst/>
                        <a:latin typeface="Times New Roman"/>
                        <a:ea typeface="Times New Roman"/>
                        <a:cs typeface="Times New Roman"/>
                      </a:endParaRPr>
                    </a:p>
                  </a:txBody>
                  <a:tcPr marL="68580" marR="68580" marT="0" marB="0" anchor="ctr"/>
                </a:tc>
                <a:tc>
                  <a:txBody>
                    <a:bodyPr/>
                    <a:lstStyle/>
                    <a:p>
                      <a:pPr algn="r">
                        <a:lnSpc>
                          <a:spcPct val="107000"/>
                        </a:lnSpc>
                        <a:spcAft>
                          <a:spcPts val="0"/>
                        </a:spcAft>
                      </a:pPr>
                      <a:r>
                        <a:rPr lang="en-GB" sz="1800">
                          <a:effectLst/>
                        </a:rPr>
                        <a:t>-1,2</a:t>
                      </a:r>
                      <a:endParaRPr lang="en-US" sz="2400">
                        <a:effectLst/>
                        <a:latin typeface="Times New Roman"/>
                        <a:ea typeface="Times New Roman"/>
                        <a:cs typeface="Times New Roman"/>
                      </a:endParaRPr>
                    </a:p>
                  </a:txBody>
                  <a:tcPr marL="68580" marR="68580" marT="0" marB="0" anchor="ctr"/>
                </a:tc>
                <a:tc>
                  <a:txBody>
                    <a:bodyPr/>
                    <a:lstStyle/>
                    <a:p>
                      <a:pPr algn="r">
                        <a:lnSpc>
                          <a:spcPct val="107000"/>
                        </a:lnSpc>
                        <a:spcAft>
                          <a:spcPts val="0"/>
                        </a:spcAft>
                      </a:pPr>
                      <a:r>
                        <a:rPr lang="en-GB" sz="1800">
                          <a:effectLst/>
                        </a:rPr>
                        <a:t>-0,3</a:t>
                      </a:r>
                      <a:endParaRPr lang="en-US" sz="2400">
                        <a:effectLst/>
                        <a:latin typeface="Times New Roman"/>
                        <a:ea typeface="Times New Roman"/>
                        <a:cs typeface="Times New Roman"/>
                      </a:endParaRPr>
                    </a:p>
                  </a:txBody>
                  <a:tcPr marL="68580" marR="68580" marT="0" marB="0" anchor="ctr"/>
                </a:tc>
                <a:tc>
                  <a:txBody>
                    <a:bodyPr/>
                    <a:lstStyle/>
                    <a:p>
                      <a:pPr algn="r">
                        <a:lnSpc>
                          <a:spcPct val="107000"/>
                        </a:lnSpc>
                        <a:spcAft>
                          <a:spcPts val="0"/>
                        </a:spcAft>
                      </a:pPr>
                      <a:r>
                        <a:rPr lang="en-GB" sz="1800">
                          <a:effectLst/>
                        </a:rPr>
                        <a:t>-1,0</a:t>
                      </a:r>
                      <a:endParaRPr lang="en-US" sz="2400">
                        <a:effectLst/>
                        <a:latin typeface="Times New Roman"/>
                        <a:ea typeface="Times New Roman"/>
                        <a:cs typeface="Times New Roman"/>
                      </a:endParaRPr>
                    </a:p>
                  </a:txBody>
                  <a:tcPr marL="68580" marR="68580" marT="0" marB="0" anchor="ctr"/>
                </a:tc>
                <a:extLst>
                  <a:ext uri="{0D108BD9-81ED-4DB2-BD59-A6C34878D82A}">
                    <a16:rowId xmlns:a16="http://schemas.microsoft.com/office/drawing/2014/main" val="10008"/>
                  </a:ext>
                </a:extLst>
              </a:tr>
              <a:tr h="206800">
                <a:tc>
                  <a:txBody>
                    <a:bodyPr/>
                    <a:lstStyle/>
                    <a:p>
                      <a:pPr algn="r">
                        <a:lnSpc>
                          <a:spcPct val="107000"/>
                        </a:lnSpc>
                        <a:spcAft>
                          <a:spcPts val="0"/>
                        </a:spcAft>
                      </a:pPr>
                      <a:r>
                        <a:rPr lang="lv-LV" sz="1800" i="1">
                          <a:effectLst/>
                        </a:rPr>
                        <a:t>Pārmaiņas kopš SP 2017./20.</a:t>
                      </a:r>
                      <a:endParaRPr lang="en-US" sz="2400" i="1">
                        <a:effectLst/>
                        <a:latin typeface="Times New Roman"/>
                        <a:ea typeface="Times New Roman"/>
                        <a:cs typeface="Times New Roman"/>
                      </a:endParaRPr>
                    </a:p>
                  </a:txBody>
                  <a:tcPr marL="68580" marR="68580" marT="0" marB="0" anchor="ctr"/>
                </a:tc>
                <a:tc>
                  <a:txBody>
                    <a:bodyPr/>
                    <a:lstStyle/>
                    <a:p>
                      <a:pPr algn="r">
                        <a:lnSpc>
                          <a:spcPct val="107000"/>
                        </a:lnSpc>
                        <a:spcAft>
                          <a:spcPts val="0"/>
                        </a:spcAft>
                      </a:pPr>
                      <a:r>
                        <a:rPr lang="lv-LV" sz="1800" i="1">
                          <a:solidFill>
                            <a:srgbClr val="FF0000"/>
                          </a:solidFill>
                          <a:effectLst/>
                        </a:rPr>
                        <a:t>-1,4</a:t>
                      </a:r>
                      <a:endParaRPr lang="en-US" sz="2400" i="1">
                        <a:solidFill>
                          <a:srgbClr val="FF0000"/>
                        </a:solidFill>
                        <a:effectLst/>
                        <a:latin typeface="Times New Roman"/>
                        <a:ea typeface="Times New Roman"/>
                        <a:cs typeface="Times New Roman"/>
                      </a:endParaRPr>
                    </a:p>
                  </a:txBody>
                  <a:tcPr marL="68580" marR="68580" marT="0" marB="0" anchor="ctr"/>
                </a:tc>
                <a:tc>
                  <a:txBody>
                    <a:bodyPr/>
                    <a:lstStyle/>
                    <a:p>
                      <a:pPr algn="r">
                        <a:lnSpc>
                          <a:spcPct val="107000"/>
                        </a:lnSpc>
                        <a:spcAft>
                          <a:spcPts val="0"/>
                        </a:spcAft>
                      </a:pPr>
                      <a:r>
                        <a:rPr lang="lv-LV" sz="1800" i="1">
                          <a:solidFill>
                            <a:srgbClr val="FF0000"/>
                          </a:solidFill>
                          <a:effectLst/>
                        </a:rPr>
                        <a:t>-1,3</a:t>
                      </a:r>
                      <a:endParaRPr lang="en-US" sz="2400" i="1">
                        <a:solidFill>
                          <a:srgbClr val="FF0000"/>
                        </a:solidFill>
                        <a:effectLst/>
                        <a:latin typeface="Times New Roman"/>
                        <a:ea typeface="Times New Roman"/>
                        <a:cs typeface="Times New Roman"/>
                      </a:endParaRPr>
                    </a:p>
                  </a:txBody>
                  <a:tcPr marL="68580" marR="68580" marT="0" marB="0" anchor="ctr"/>
                </a:tc>
                <a:tc>
                  <a:txBody>
                    <a:bodyPr/>
                    <a:lstStyle/>
                    <a:p>
                      <a:pPr algn="r">
                        <a:lnSpc>
                          <a:spcPct val="107000"/>
                        </a:lnSpc>
                        <a:spcAft>
                          <a:spcPts val="0"/>
                        </a:spcAft>
                      </a:pPr>
                      <a:r>
                        <a:rPr lang="lv-LV" sz="1800" i="1">
                          <a:solidFill>
                            <a:srgbClr val="FF0000"/>
                          </a:solidFill>
                          <a:effectLst/>
                        </a:rPr>
                        <a:t>-1,5</a:t>
                      </a:r>
                      <a:endParaRPr lang="en-US" sz="2400" i="1">
                        <a:solidFill>
                          <a:srgbClr val="FF0000"/>
                        </a:solidFill>
                        <a:effectLst/>
                        <a:latin typeface="Times New Roman"/>
                        <a:ea typeface="Times New Roman"/>
                        <a:cs typeface="Times New Roman"/>
                      </a:endParaRPr>
                    </a:p>
                  </a:txBody>
                  <a:tcPr marL="68580" marR="68580" marT="0" marB="0" anchor="ctr"/>
                </a:tc>
                <a:tc>
                  <a:txBody>
                    <a:bodyPr/>
                    <a:lstStyle/>
                    <a:p>
                      <a:pPr algn="r">
                        <a:lnSpc>
                          <a:spcPct val="107000"/>
                        </a:lnSpc>
                        <a:spcAft>
                          <a:spcPts val="0"/>
                        </a:spcAft>
                      </a:pPr>
                      <a:r>
                        <a:rPr lang="en-GB" sz="1800" i="1">
                          <a:effectLst/>
                        </a:rPr>
                        <a:t>x</a:t>
                      </a:r>
                      <a:endParaRPr lang="en-US" sz="2400" i="1">
                        <a:effectLst/>
                        <a:latin typeface="Times New Roman"/>
                        <a:ea typeface="Times New Roman"/>
                        <a:cs typeface="Times New Roman"/>
                      </a:endParaRPr>
                    </a:p>
                  </a:txBody>
                  <a:tcPr marL="68580" marR="68580" marT="0" marB="0" anchor="ctr"/>
                </a:tc>
                <a:extLst>
                  <a:ext uri="{0D108BD9-81ED-4DB2-BD59-A6C34878D82A}">
                    <a16:rowId xmlns:a16="http://schemas.microsoft.com/office/drawing/2014/main" val="10009"/>
                  </a:ext>
                </a:extLst>
              </a:tr>
            </a:tbl>
          </a:graphicData>
        </a:graphic>
      </p:graphicFrame>
    </p:spTree>
    <p:extLst>
      <p:ext uri="{BB962C8B-B14F-4D97-AF65-F5344CB8AC3E}">
        <p14:creationId xmlns:p14="http://schemas.microsoft.com/office/powerpoint/2010/main" val="280595970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lv-LV" sz="2800" dirty="0"/>
              <a:t>Latvijā novērojama </a:t>
            </a:r>
            <a:r>
              <a:rPr lang="lv-LV" sz="2800" dirty="0" err="1" smtClean="0"/>
              <a:t>procikliska</a:t>
            </a:r>
            <a:r>
              <a:rPr lang="lv-LV" sz="2800" dirty="0" smtClean="0"/>
              <a:t> </a:t>
            </a:r>
            <a:r>
              <a:rPr lang="lv-LV" sz="2800" dirty="0"/>
              <a:t>fiskālās politikas īstenošana (ekspansija), diemžēl arī periodā pēc FDL ieviešanas</a:t>
            </a:r>
          </a:p>
        </p:txBody>
      </p:sp>
      <p:sp>
        <p:nvSpPr>
          <p:cNvPr id="6" name="Slide Number Placeholder 5"/>
          <p:cNvSpPr>
            <a:spLocks noGrp="1"/>
          </p:cNvSpPr>
          <p:nvPr>
            <p:ph type="sldNum" sz="quarter" idx="12"/>
          </p:nvPr>
        </p:nvSpPr>
        <p:spPr/>
        <p:txBody>
          <a:bodyPr/>
          <a:lstStyle/>
          <a:p>
            <a:fld id="{6112C14F-654A-48BF-A324-8B07BD5B5F7F}" type="slidenum">
              <a:rPr lang="lv-LV" smtClean="0"/>
              <a:t>5</a:t>
            </a:fld>
            <a:endParaRPr lang="lv-LV"/>
          </a:p>
        </p:txBody>
      </p:sp>
      <p:graphicFrame>
        <p:nvGraphicFramePr>
          <p:cNvPr id="8" name="Content Placeholder 7"/>
          <p:cNvGraphicFramePr>
            <a:graphicFrameLocks noGrp="1"/>
          </p:cNvGraphicFramePr>
          <p:nvPr>
            <p:ph idx="1"/>
            <p:extLst>
              <p:ext uri="{D42A27DB-BD31-4B8C-83A1-F6EECF244321}">
                <p14:modId xmlns:p14="http://schemas.microsoft.com/office/powerpoint/2010/main" val="3641970795"/>
              </p:ext>
            </p:extLst>
          </p:nvPr>
        </p:nvGraphicFramePr>
        <p:xfrm>
          <a:off x="2189163" y="1604963"/>
          <a:ext cx="9164637" cy="4572000"/>
        </p:xfrm>
        <a:graphic>
          <a:graphicData uri="http://schemas.openxmlformats.org/drawingml/2006/chart">
            <c:chart xmlns:c="http://schemas.openxmlformats.org/drawingml/2006/chart" xmlns:r="http://schemas.openxmlformats.org/officeDocument/2006/relationships" r:id="rId2"/>
          </a:graphicData>
        </a:graphic>
      </p:graphicFrame>
      <p:sp>
        <p:nvSpPr>
          <p:cNvPr id="13" name="TextBox 12"/>
          <p:cNvSpPr txBox="1"/>
          <p:nvPr/>
        </p:nvSpPr>
        <p:spPr>
          <a:xfrm>
            <a:off x="2382253" y="6047874"/>
            <a:ext cx="8983578" cy="461665"/>
          </a:xfrm>
          <a:prstGeom prst="rect">
            <a:avLst/>
          </a:prstGeom>
          <a:noFill/>
        </p:spPr>
        <p:txBody>
          <a:bodyPr wrap="square" rtlCol="0">
            <a:spAutoFit/>
          </a:bodyPr>
          <a:lstStyle/>
          <a:p>
            <a:r>
              <a:rPr lang="en-GB" sz="1200" i="1" err="1">
                <a:solidFill>
                  <a:schemeClr val="tx1">
                    <a:lumMod val="75000"/>
                    <a:lumOff val="25000"/>
                  </a:schemeClr>
                </a:solidFill>
              </a:rPr>
              <a:t>Latvijas</a:t>
            </a:r>
            <a:r>
              <a:rPr lang="en-GB" sz="1200" i="1">
                <a:solidFill>
                  <a:schemeClr val="tx1">
                    <a:lumMod val="75000"/>
                    <a:lumOff val="25000"/>
                  </a:schemeClr>
                </a:solidFill>
              </a:rPr>
              <a:t> </a:t>
            </a:r>
            <a:r>
              <a:rPr lang="en-GB" sz="1200" i="1" err="1">
                <a:solidFill>
                  <a:schemeClr val="tx1">
                    <a:lumMod val="75000"/>
                    <a:lumOff val="25000"/>
                  </a:schemeClr>
                </a:solidFill>
              </a:rPr>
              <a:t>cikliski</a:t>
            </a:r>
            <a:r>
              <a:rPr lang="en-GB" sz="1200" i="1">
                <a:solidFill>
                  <a:schemeClr val="tx1">
                    <a:lumMod val="75000"/>
                    <a:lumOff val="25000"/>
                  </a:schemeClr>
                </a:solidFill>
              </a:rPr>
              <a:t> </a:t>
            </a:r>
            <a:r>
              <a:rPr lang="en-GB" sz="1200" i="1" err="1">
                <a:solidFill>
                  <a:schemeClr val="tx1">
                    <a:lumMod val="75000"/>
                    <a:lumOff val="25000"/>
                  </a:schemeClr>
                </a:solidFill>
              </a:rPr>
              <a:t>koriģētā</a:t>
            </a:r>
            <a:r>
              <a:rPr lang="en-GB" sz="1200" i="1">
                <a:solidFill>
                  <a:schemeClr val="tx1">
                    <a:lumMod val="75000"/>
                    <a:lumOff val="25000"/>
                  </a:schemeClr>
                </a:solidFill>
              </a:rPr>
              <a:t> </a:t>
            </a:r>
            <a:r>
              <a:rPr lang="en-GB" sz="1200" i="1" err="1">
                <a:solidFill>
                  <a:schemeClr val="tx1">
                    <a:lumMod val="75000"/>
                    <a:lumOff val="25000"/>
                  </a:schemeClr>
                </a:solidFill>
              </a:rPr>
              <a:t>primārā</a:t>
            </a:r>
            <a:r>
              <a:rPr lang="en-GB" sz="1200" i="1">
                <a:solidFill>
                  <a:schemeClr val="tx1">
                    <a:lumMod val="75000"/>
                    <a:lumOff val="25000"/>
                  </a:schemeClr>
                </a:solidFill>
              </a:rPr>
              <a:t> </a:t>
            </a:r>
            <a:r>
              <a:rPr lang="en-GB" sz="1200" i="1" err="1">
                <a:solidFill>
                  <a:schemeClr val="tx1">
                    <a:lumMod val="75000"/>
                    <a:lumOff val="25000"/>
                  </a:schemeClr>
                </a:solidFill>
              </a:rPr>
              <a:t>bilance</a:t>
            </a:r>
            <a:r>
              <a:rPr lang="en-GB" sz="1200" i="1">
                <a:solidFill>
                  <a:schemeClr val="tx1">
                    <a:lumMod val="75000"/>
                    <a:lumOff val="25000"/>
                  </a:schemeClr>
                </a:solidFill>
              </a:rPr>
              <a:t> (</a:t>
            </a:r>
            <a:r>
              <a:rPr lang="en-GB" sz="1200" i="1" err="1">
                <a:solidFill>
                  <a:schemeClr val="tx1">
                    <a:lumMod val="75000"/>
                    <a:lumOff val="25000"/>
                  </a:schemeClr>
                </a:solidFill>
              </a:rPr>
              <a:t>vertikālā</a:t>
            </a:r>
            <a:r>
              <a:rPr lang="en-GB" sz="1200" i="1">
                <a:solidFill>
                  <a:schemeClr val="tx1">
                    <a:lumMod val="75000"/>
                    <a:lumOff val="25000"/>
                  </a:schemeClr>
                </a:solidFill>
              </a:rPr>
              <a:t> ass) un </a:t>
            </a:r>
            <a:r>
              <a:rPr lang="en-GB" sz="1200" i="1" err="1">
                <a:solidFill>
                  <a:schemeClr val="tx1">
                    <a:lumMod val="75000"/>
                    <a:lumOff val="25000"/>
                  </a:schemeClr>
                </a:solidFill>
              </a:rPr>
              <a:t>izlaižu</a:t>
            </a:r>
            <a:r>
              <a:rPr lang="en-GB" sz="1200" i="1">
                <a:solidFill>
                  <a:schemeClr val="tx1">
                    <a:lumMod val="75000"/>
                    <a:lumOff val="25000"/>
                  </a:schemeClr>
                </a:solidFill>
              </a:rPr>
              <a:t> </a:t>
            </a:r>
            <a:r>
              <a:rPr lang="en-GB" sz="1200" i="1" err="1">
                <a:solidFill>
                  <a:schemeClr val="tx1">
                    <a:lumMod val="75000"/>
                    <a:lumOff val="25000"/>
                  </a:schemeClr>
                </a:solidFill>
              </a:rPr>
              <a:t>starpības</a:t>
            </a:r>
            <a:r>
              <a:rPr lang="en-GB" sz="1200" i="1">
                <a:solidFill>
                  <a:schemeClr val="tx1">
                    <a:lumMod val="75000"/>
                    <a:lumOff val="25000"/>
                  </a:schemeClr>
                </a:solidFill>
              </a:rPr>
              <a:t> (</a:t>
            </a:r>
            <a:r>
              <a:rPr lang="en-GB" sz="1200" i="1" err="1">
                <a:solidFill>
                  <a:schemeClr val="tx1">
                    <a:lumMod val="75000"/>
                    <a:lumOff val="25000"/>
                  </a:schemeClr>
                </a:solidFill>
              </a:rPr>
              <a:t>horizontālā</a:t>
            </a:r>
            <a:r>
              <a:rPr lang="en-GB" sz="1200" i="1">
                <a:solidFill>
                  <a:schemeClr val="tx1">
                    <a:lumMod val="75000"/>
                    <a:lumOff val="25000"/>
                  </a:schemeClr>
                </a:solidFill>
              </a:rPr>
              <a:t> ass) 1997.-2019.gads, % no </a:t>
            </a:r>
            <a:r>
              <a:rPr lang="en-GB" sz="1200" i="1" err="1">
                <a:solidFill>
                  <a:schemeClr val="tx1">
                    <a:lumMod val="75000"/>
                    <a:lumOff val="25000"/>
                  </a:schemeClr>
                </a:solidFill>
              </a:rPr>
              <a:t>potenciālā</a:t>
            </a:r>
            <a:r>
              <a:rPr lang="en-GB" sz="1200" i="1">
                <a:solidFill>
                  <a:schemeClr val="tx1">
                    <a:lumMod val="75000"/>
                    <a:lumOff val="25000"/>
                  </a:schemeClr>
                </a:solidFill>
              </a:rPr>
              <a:t> IKP. </a:t>
            </a:r>
            <a:r>
              <a:rPr lang="en-GB" sz="1200" i="1" err="1">
                <a:solidFill>
                  <a:schemeClr val="tx1">
                    <a:lumMod val="75000"/>
                    <a:lumOff val="25000"/>
                  </a:schemeClr>
                </a:solidFill>
              </a:rPr>
              <a:t>Savienotie</a:t>
            </a:r>
            <a:r>
              <a:rPr lang="en-GB" sz="1200" i="1">
                <a:solidFill>
                  <a:schemeClr val="tx1">
                    <a:lumMod val="75000"/>
                    <a:lumOff val="25000"/>
                  </a:schemeClr>
                </a:solidFill>
              </a:rPr>
              <a:t> </a:t>
            </a:r>
            <a:r>
              <a:rPr lang="en-GB" sz="1200" i="1" err="1">
                <a:solidFill>
                  <a:schemeClr val="tx1">
                    <a:lumMod val="75000"/>
                    <a:lumOff val="25000"/>
                  </a:schemeClr>
                </a:solidFill>
              </a:rPr>
              <a:t>punkti</a:t>
            </a:r>
            <a:r>
              <a:rPr lang="en-GB" sz="1200" i="1">
                <a:solidFill>
                  <a:schemeClr val="tx1">
                    <a:lumMod val="75000"/>
                    <a:lumOff val="25000"/>
                  </a:schemeClr>
                </a:solidFill>
              </a:rPr>
              <a:t> </a:t>
            </a:r>
            <a:r>
              <a:rPr lang="en-GB" sz="1200" i="1" err="1">
                <a:solidFill>
                  <a:schemeClr val="tx1">
                    <a:lumMod val="75000"/>
                    <a:lumOff val="25000"/>
                  </a:schemeClr>
                </a:solidFill>
              </a:rPr>
              <a:t>atspoguļo</a:t>
            </a:r>
            <a:r>
              <a:rPr lang="en-GB" sz="1200" i="1">
                <a:solidFill>
                  <a:schemeClr val="tx1">
                    <a:lumMod val="75000"/>
                    <a:lumOff val="25000"/>
                  </a:schemeClr>
                </a:solidFill>
              </a:rPr>
              <a:t> </a:t>
            </a:r>
            <a:r>
              <a:rPr lang="en-GB" sz="1200" i="1" err="1">
                <a:solidFill>
                  <a:schemeClr val="tx1">
                    <a:lumMod val="75000"/>
                    <a:lumOff val="25000"/>
                  </a:schemeClr>
                </a:solidFill>
              </a:rPr>
              <a:t>gadus</a:t>
            </a:r>
            <a:r>
              <a:rPr lang="en-GB" sz="1200" i="1">
                <a:solidFill>
                  <a:schemeClr val="tx1">
                    <a:lumMod val="75000"/>
                    <a:lumOff val="25000"/>
                  </a:schemeClr>
                </a:solidFill>
              </a:rPr>
              <a:t> </a:t>
            </a:r>
            <a:r>
              <a:rPr lang="en-GB" sz="1200" i="1" err="1">
                <a:solidFill>
                  <a:schemeClr val="tx1">
                    <a:lumMod val="75000"/>
                    <a:lumOff val="25000"/>
                  </a:schemeClr>
                </a:solidFill>
              </a:rPr>
              <a:t>pēc</a:t>
            </a:r>
            <a:r>
              <a:rPr lang="en-GB" sz="1200" i="1">
                <a:solidFill>
                  <a:schemeClr val="tx1">
                    <a:lumMod val="75000"/>
                    <a:lumOff val="25000"/>
                  </a:schemeClr>
                </a:solidFill>
              </a:rPr>
              <a:t> FDL </a:t>
            </a:r>
            <a:r>
              <a:rPr lang="en-GB" sz="1200" i="1" err="1">
                <a:solidFill>
                  <a:schemeClr val="tx1">
                    <a:lumMod val="75000"/>
                    <a:lumOff val="25000"/>
                  </a:schemeClr>
                </a:solidFill>
              </a:rPr>
              <a:t>ieviešanas</a:t>
            </a:r>
            <a:r>
              <a:rPr lang="en-GB" sz="1200" i="1">
                <a:solidFill>
                  <a:schemeClr val="tx1">
                    <a:lumMod val="75000"/>
                    <a:lumOff val="25000"/>
                  </a:schemeClr>
                </a:solidFill>
              </a:rPr>
              <a:t>. </a:t>
            </a:r>
            <a:r>
              <a:rPr lang="en-GB" sz="1200" i="1" err="1">
                <a:solidFill>
                  <a:schemeClr val="tx1">
                    <a:lumMod val="75000"/>
                    <a:lumOff val="25000"/>
                  </a:schemeClr>
                </a:solidFill>
              </a:rPr>
              <a:t>Avots</a:t>
            </a:r>
            <a:r>
              <a:rPr lang="en-GB" sz="1200" i="1">
                <a:solidFill>
                  <a:schemeClr val="tx1">
                    <a:lumMod val="75000"/>
                    <a:lumOff val="25000"/>
                  </a:schemeClr>
                </a:solidFill>
              </a:rPr>
              <a:t>: </a:t>
            </a:r>
            <a:r>
              <a:rPr lang="en-US" sz="1200" i="1" err="1">
                <a:solidFill>
                  <a:schemeClr val="tx1">
                    <a:lumMod val="75000"/>
                    <a:lumOff val="25000"/>
                  </a:schemeClr>
                </a:solidFill>
              </a:rPr>
              <a:t>Ameco</a:t>
            </a:r>
            <a:r>
              <a:rPr lang="en-US" sz="1200" i="1">
                <a:solidFill>
                  <a:schemeClr val="tx1">
                    <a:lumMod val="75000"/>
                    <a:lumOff val="25000"/>
                  </a:schemeClr>
                </a:solidFill>
              </a:rPr>
              <a:t>, </a:t>
            </a:r>
            <a:r>
              <a:rPr lang="en-US" sz="1200" i="1" err="1">
                <a:solidFill>
                  <a:schemeClr val="tx1">
                    <a:lumMod val="75000"/>
                    <a:lumOff val="25000"/>
                  </a:schemeClr>
                </a:solidFill>
              </a:rPr>
              <a:t>Eiropas</a:t>
            </a:r>
            <a:r>
              <a:rPr lang="en-US" sz="1200" i="1">
                <a:solidFill>
                  <a:schemeClr val="tx1">
                    <a:lumMod val="75000"/>
                    <a:lumOff val="25000"/>
                  </a:schemeClr>
                </a:solidFill>
              </a:rPr>
              <a:t> </a:t>
            </a:r>
            <a:r>
              <a:rPr lang="en-US" sz="1200" i="1" err="1">
                <a:solidFill>
                  <a:schemeClr val="tx1">
                    <a:lumMod val="75000"/>
                    <a:lumOff val="25000"/>
                  </a:schemeClr>
                </a:solidFill>
              </a:rPr>
              <a:t>Komisijas</a:t>
            </a:r>
            <a:r>
              <a:rPr lang="en-US" sz="1200" i="1">
                <a:solidFill>
                  <a:schemeClr val="tx1">
                    <a:lumMod val="75000"/>
                    <a:lumOff val="25000"/>
                  </a:schemeClr>
                </a:solidFill>
              </a:rPr>
              <a:t> </a:t>
            </a:r>
            <a:r>
              <a:rPr lang="en-US" sz="1200" i="1" err="1">
                <a:solidFill>
                  <a:schemeClr val="tx1">
                    <a:lumMod val="75000"/>
                    <a:lumOff val="25000"/>
                  </a:schemeClr>
                </a:solidFill>
              </a:rPr>
              <a:t>datubāze</a:t>
            </a:r>
            <a:endParaRPr lang="en-US" sz="1200">
              <a:solidFill>
                <a:schemeClr val="tx1">
                  <a:lumMod val="75000"/>
                  <a:lumOff val="25000"/>
                </a:schemeClr>
              </a:solidFill>
            </a:endParaRPr>
          </a:p>
        </p:txBody>
      </p:sp>
    </p:spTree>
    <p:extLst>
      <p:ext uri="{BB962C8B-B14F-4D97-AF65-F5344CB8AC3E}">
        <p14:creationId xmlns:p14="http://schemas.microsoft.com/office/powerpoint/2010/main" val="148389753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lv-LV" sz="2800"/>
              <a:t>Latvija ir viena no tām valstīm, kas periodā kopš 2015.un 2016.gada īsteno fiskālo ekspansiju</a:t>
            </a:r>
          </a:p>
        </p:txBody>
      </p:sp>
      <p:sp>
        <p:nvSpPr>
          <p:cNvPr id="6" name="Slide Number Placeholder 5"/>
          <p:cNvSpPr>
            <a:spLocks noGrp="1"/>
          </p:cNvSpPr>
          <p:nvPr>
            <p:ph type="sldNum" sz="quarter" idx="12"/>
          </p:nvPr>
        </p:nvSpPr>
        <p:spPr/>
        <p:txBody>
          <a:bodyPr/>
          <a:lstStyle/>
          <a:p>
            <a:fld id="{6112C14F-654A-48BF-A324-8B07BD5B5F7F}" type="slidenum">
              <a:rPr lang="lv-LV" smtClean="0"/>
              <a:t>6</a:t>
            </a:fld>
            <a:endParaRPr lang="lv-LV"/>
          </a:p>
        </p:txBody>
      </p:sp>
      <p:sp>
        <p:nvSpPr>
          <p:cNvPr id="13" name="TextBox 12"/>
          <p:cNvSpPr txBox="1"/>
          <p:nvPr/>
        </p:nvSpPr>
        <p:spPr>
          <a:xfrm>
            <a:off x="2382253" y="6047874"/>
            <a:ext cx="8983578" cy="276999"/>
          </a:xfrm>
          <a:prstGeom prst="rect">
            <a:avLst/>
          </a:prstGeom>
          <a:noFill/>
        </p:spPr>
        <p:txBody>
          <a:bodyPr wrap="square" rtlCol="0">
            <a:spAutoFit/>
          </a:bodyPr>
          <a:lstStyle/>
          <a:p>
            <a:r>
              <a:rPr lang="en-US" sz="1200" i="1" err="1"/>
              <a:t>Fiskālā</a:t>
            </a:r>
            <a:r>
              <a:rPr lang="en-US" sz="1200" i="1"/>
              <a:t> </a:t>
            </a:r>
            <a:r>
              <a:rPr lang="en-US" sz="1200" i="1" err="1"/>
              <a:t>ietekme</a:t>
            </a:r>
            <a:r>
              <a:rPr lang="en-US" sz="1200" i="1"/>
              <a:t> ES </a:t>
            </a:r>
            <a:r>
              <a:rPr lang="en-US" sz="1200" i="1" err="1"/>
              <a:t>dalībvalstīs</a:t>
            </a:r>
            <a:r>
              <a:rPr lang="en-US" sz="1200" i="1"/>
              <a:t>. 2015.-2019.gadu </a:t>
            </a:r>
            <a:r>
              <a:rPr lang="en-US" sz="1200" i="1" err="1"/>
              <a:t>izmaiņas</a:t>
            </a:r>
            <a:r>
              <a:rPr lang="en-US" sz="1200" i="1"/>
              <a:t> </a:t>
            </a:r>
            <a:r>
              <a:rPr lang="en-US" sz="1200" i="1" err="1"/>
              <a:t>primārajā</a:t>
            </a:r>
            <a:r>
              <a:rPr lang="en-US" sz="1200" i="1"/>
              <a:t> </a:t>
            </a:r>
            <a:r>
              <a:rPr lang="en-US" sz="1200" i="1" err="1"/>
              <a:t>bilancē</a:t>
            </a:r>
            <a:r>
              <a:rPr lang="en-US" sz="1200" i="1"/>
              <a:t>, % no </a:t>
            </a:r>
            <a:r>
              <a:rPr lang="en-US" sz="1200" i="1" err="1"/>
              <a:t>potenciālā</a:t>
            </a:r>
            <a:r>
              <a:rPr lang="en-US" sz="1200" i="1"/>
              <a:t> IKP. </a:t>
            </a:r>
            <a:r>
              <a:rPr lang="en-US" sz="1200" i="1" err="1"/>
              <a:t>Avots</a:t>
            </a:r>
            <a:r>
              <a:rPr lang="en-US" sz="1200" i="1"/>
              <a:t>: </a:t>
            </a:r>
            <a:r>
              <a:rPr lang="en-US" sz="1200" i="1" err="1"/>
              <a:t>Ameco</a:t>
            </a:r>
            <a:r>
              <a:rPr lang="en-US" sz="1200" i="1"/>
              <a:t>, </a:t>
            </a:r>
            <a:r>
              <a:rPr lang="en-US" sz="1200" i="1" err="1"/>
              <a:t>Eiropas</a:t>
            </a:r>
            <a:r>
              <a:rPr lang="en-US" sz="1200" i="1"/>
              <a:t> </a:t>
            </a:r>
            <a:r>
              <a:rPr lang="en-US" sz="1200" i="1" err="1"/>
              <a:t>Komisijas</a:t>
            </a:r>
            <a:r>
              <a:rPr lang="en-US" sz="1200" i="1"/>
              <a:t> </a:t>
            </a:r>
            <a:r>
              <a:rPr lang="en-US" sz="1200" i="1" err="1"/>
              <a:t>datubāze</a:t>
            </a:r>
            <a:r>
              <a:rPr lang="en-US" sz="1200" i="1"/>
              <a:t>.</a:t>
            </a:r>
            <a:endParaRPr lang="en-US" sz="1200"/>
          </a:p>
        </p:txBody>
      </p:sp>
      <p:graphicFrame>
        <p:nvGraphicFramePr>
          <p:cNvPr id="7" name="Content Placeholder 6"/>
          <p:cNvGraphicFramePr>
            <a:graphicFrameLocks noGrp="1"/>
          </p:cNvGraphicFramePr>
          <p:nvPr>
            <p:ph idx="1"/>
            <p:extLst>
              <p:ext uri="{D42A27DB-BD31-4B8C-83A1-F6EECF244321}">
                <p14:modId xmlns:p14="http://schemas.microsoft.com/office/powerpoint/2010/main" val="1490827387"/>
              </p:ext>
            </p:extLst>
          </p:nvPr>
        </p:nvGraphicFramePr>
        <p:xfrm>
          <a:off x="2189163" y="1604963"/>
          <a:ext cx="9164637" cy="457200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65715630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just"/>
            <a:r>
              <a:rPr lang="lv-LV"/>
              <a:t>Jauni fiskālie riski, kurus ir svarīgi kvantificēt</a:t>
            </a:r>
          </a:p>
        </p:txBody>
      </p:sp>
      <p:sp>
        <p:nvSpPr>
          <p:cNvPr id="3" name="Content Placeholder 2"/>
          <p:cNvSpPr>
            <a:spLocks noGrp="1"/>
          </p:cNvSpPr>
          <p:nvPr>
            <p:ph idx="1"/>
          </p:nvPr>
        </p:nvSpPr>
        <p:spPr/>
        <p:txBody>
          <a:bodyPr/>
          <a:lstStyle/>
          <a:p>
            <a:pPr marL="514350" indent="-514350" algn="just">
              <a:buFont typeface="+mj-lt"/>
              <a:buAutoNum type="arabicPeriod"/>
            </a:pPr>
            <a:r>
              <a:rPr lang="lv-LV" dirty="0"/>
              <a:t>Finanšu sektora risks</a:t>
            </a:r>
          </a:p>
          <a:p>
            <a:pPr marL="514350" indent="-514350" algn="just">
              <a:buFont typeface="+mj-lt"/>
              <a:buAutoNum type="arabicPeriod"/>
            </a:pPr>
            <a:r>
              <a:rPr lang="lv-LV" dirty="0"/>
              <a:t>Valsts un pašvaldību </a:t>
            </a:r>
            <a:r>
              <a:rPr lang="lv-LV" dirty="0" smtClean="0"/>
              <a:t>kapitālsabiedrību </a:t>
            </a:r>
            <a:r>
              <a:rPr lang="lv-LV" dirty="0"/>
              <a:t>risks</a:t>
            </a:r>
          </a:p>
          <a:p>
            <a:pPr marL="514350" indent="-514350" algn="just">
              <a:buFont typeface="+mj-lt"/>
              <a:buAutoNum type="arabicPeriod"/>
            </a:pPr>
            <a:r>
              <a:rPr lang="lv-LV" dirty="0"/>
              <a:t>Publiskās un privātās </a:t>
            </a:r>
            <a:r>
              <a:rPr lang="lv-LV" dirty="0" smtClean="0"/>
              <a:t>partnerības projektu </a:t>
            </a:r>
            <a:r>
              <a:rPr lang="lv-LV" dirty="0"/>
              <a:t>risks</a:t>
            </a:r>
          </a:p>
          <a:p>
            <a:pPr marL="0" indent="0" algn="just">
              <a:buNone/>
            </a:pPr>
            <a:endParaRPr lang="lv-LV" dirty="0"/>
          </a:p>
          <a:p>
            <a:pPr marL="0" indent="0" algn="just">
              <a:buNone/>
            </a:pPr>
            <a:r>
              <a:rPr lang="lv-LV" dirty="0"/>
              <a:t>Tāpēc Padome aicina Valdību vērtēt un atjaunot noteikumus </a:t>
            </a:r>
            <a:r>
              <a:rPr lang="en-GB" dirty="0"/>
              <a:t>Nr.229 "</a:t>
            </a:r>
            <a:r>
              <a:rPr lang="en-GB" dirty="0" err="1"/>
              <a:t>Noteikumi</a:t>
            </a:r>
            <a:r>
              <a:rPr lang="en-GB" dirty="0"/>
              <a:t> par </a:t>
            </a:r>
            <a:r>
              <a:rPr lang="en-GB" dirty="0" err="1"/>
              <a:t>fiskālo</a:t>
            </a:r>
            <a:r>
              <a:rPr lang="en-GB" dirty="0"/>
              <a:t> </a:t>
            </a:r>
            <a:r>
              <a:rPr lang="en-GB" dirty="0" err="1"/>
              <a:t>risku</a:t>
            </a:r>
            <a:r>
              <a:rPr lang="en-GB" dirty="0"/>
              <a:t> </a:t>
            </a:r>
            <a:r>
              <a:rPr lang="en-GB" dirty="0" err="1"/>
              <a:t>vispārējo</a:t>
            </a:r>
            <a:r>
              <a:rPr lang="en-GB" dirty="0"/>
              <a:t> </a:t>
            </a:r>
            <a:r>
              <a:rPr lang="en-GB" dirty="0" err="1"/>
              <a:t>vadību</a:t>
            </a:r>
            <a:r>
              <a:rPr lang="en-GB" dirty="0"/>
              <a:t> un par </a:t>
            </a:r>
            <a:r>
              <a:rPr lang="en-GB" dirty="0" err="1"/>
              <a:t>fiskālās</a:t>
            </a:r>
            <a:r>
              <a:rPr lang="en-GB" dirty="0"/>
              <a:t> </a:t>
            </a:r>
            <a:r>
              <a:rPr lang="en-GB" dirty="0" err="1"/>
              <a:t>nodrošinājuma</a:t>
            </a:r>
            <a:r>
              <a:rPr lang="en-GB" dirty="0"/>
              <a:t> </a:t>
            </a:r>
            <a:r>
              <a:rPr lang="en-GB" dirty="0" err="1"/>
              <a:t>rezerves</a:t>
            </a:r>
            <a:r>
              <a:rPr lang="en-GB" dirty="0"/>
              <a:t> </a:t>
            </a:r>
            <a:r>
              <a:rPr lang="en-GB" dirty="0" err="1"/>
              <a:t>apjoma</a:t>
            </a:r>
            <a:r>
              <a:rPr lang="en-GB" dirty="0"/>
              <a:t> </a:t>
            </a:r>
            <a:r>
              <a:rPr lang="en-GB" dirty="0" err="1"/>
              <a:t>noteikšanas</a:t>
            </a:r>
            <a:r>
              <a:rPr lang="en-GB" dirty="0"/>
              <a:t> </a:t>
            </a:r>
            <a:r>
              <a:rPr lang="en-GB" dirty="0" err="1"/>
              <a:t>metodoloģiju</a:t>
            </a:r>
            <a:r>
              <a:rPr lang="lv-LV" dirty="0"/>
              <a:t>", kā arī aicināt Finanšu ministriju darbu pie minēto risku kvantificēšanas nosacījumu pilnveides uzsākt nekavējoties.</a:t>
            </a:r>
            <a:r>
              <a:rPr lang="en-GB" dirty="0"/>
              <a:t> </a:t>
            </a:r>
            <a:endParaRPr lang="lv-LV" dirty="0"/>
          </a:p>
        </p:txBody>
      </p:sp>
      <p:sp>
        <p:nvSpPr>
          <p:cNvPr id="4" name="Date Placeholder 3"/>
          <p:cNvSpPr>
            <a:spLocks noGrp="1"/>
          </p:cNvSpPr>
          <p:nvPr>
            <p:ph type="dt" sz="half" idx="10"/>
          </p:nvPr>
        </p:nvSpPr>
        <p:spPr/>
        <p:txBody>
          <a:bodyPr/>
          <a:lstStyle/>
          <a:p>
            <a:r>
              <a:rPr lang="lv-LV"/>
              <a:t>10.04.2018</a:t>
            </a:r>
          </a:p>
        </p:txBody>
      </p:sp>
      <p:sp>
        <p:nvSpPr>
          <p:cNvPr id="6" name="Slide Number Placeholder 5"/>
          <p:cNvSpPr>
            <a:spLocks noGrp="1"/>
          </p:cNvSpPr>
          <p:nvPr>
            <p:ph type="sldNum" sz="quarter" idx="12"/>
          </p:nvPr>
        </p:nvSpPr>
        <p:spPr/>
        <p:txBody>
          <a:bodyPr/>
          <a:lstStyle/>
          <a:p>
            <a:fld id="{6112C14F-654A-48BF-A324-8B07BD5B5F7F}" type="slidenum">
              <a:rPr lang="lv-LV" smtClean="0"/>
              <a:t>7</a:t>
            </a:fld>
            <a:endParaRPr lang="lv-LV"/>
          </a:p>
        </p:txBody>
      </p:sp>
      <p:sp>
        <p:nvSpPr>
          <p:cNvPr id="8" name="Footer Placeholder 4"/>
          <p:cNvSpPr>
            <a:spLocks noGrp="1"/>
          </p:cNvSpPr>
          <p:nvPr>
            <p:ph type="ftr" sz="quarter" idx="11"/>
          </p:nvPr>
        </p:nvSpPr>
        <p:spPr/>
        <p:txBody>
          <a:bodyPr/>
          <a:lstStyle/>
          <a:p>
            <a:r>
              <a:rPr lang="lv-LV"/>
              <a:t>Viedoklis par Latvijas Stabilitātes programmu 2018.-2021. gadam</a:t>
            </a:r>
          </a:p>
        </p:txBody>
      </p:sp>
    </p:spTree>
    <p:extLst>
      <p:ext uri="{BB962C8B-B14F-4D97-AF65-F5344CB8AC3E}">
        <p14:creationId xmlns:p14="http://schemas.microsoft.com/office/powerpoint/2010/main" val="392319256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lv-LV"/>
              <a:t>Fiskālo nosacījumu izpildes novērtējuma pilnveides nepieciešamība</a:t>
            </a:r>
          </a:p>
        </p:txBody>
      </p:sp>
      <p:sp>
        <p:nvSpPr>
          <p:cNvPr id="3" name="Content Placeholder 2"/>
          <p:cNvSpPr>
            <a:spLocks noGrp="1"/>
          </p:cNvSpPr>
          <p:nvPr>
            <p:ph idx="1"/>
          </p:nvPr>
        </p:nvSpPr>
        <p:spPr/>
        <p:txBody>
          <a:bodyPr vert="horz" lIns="91440" tIns="45720" rIns="91440" bIns="45720" rtlCol="0" anchor="t">
            <a:normAutofit fontScale="92500"/>
          </a:bodyPr>
          <a:lstStyle/>
          <a:p>
            <a:pPr marL="0" indent="0" algn="just">
              <a:buNone/>
            </a:pPr>
            <a:r>
              <a:rPr lang="lv-LV" dirty="0"/>
              <a:t>Fiskālās disciplīnas likums ir pieticīgs fiskālo nosacījumu izpildes novērtējumā par iepriekšējiem periodiem. Likums piedāvā tikai strukturālās bilances noviržu no plāniem vērtēšanas uzdevumu.</a:t>
            </a:r>
          </a:p>
          <a:p>
            <a:pPr marL="0" indent="0" algn="just">
              <a:buNone/>
            </a:pPr>
            <a:r>
              <a:rPr lang="lv-LV" dirty="0"/>
              <a:t>Padome norāda, ka nav pilnībā </a:t>
            </a:r>
            <a:r>
              <a:rPr lang="lv-LV" dirty="0" smtClean="0"/>
              <a:t>ieviesta </a:t>
            </a:r>
            <a:r>
              <a:rPr lang="lv-LV" dirty="0"/>
              <a:t>Direktīvas 2011/85/ES </a:t>
            </a:r>
            <a:r>
              <a:rPr lang="lv-LV" dirty="0" smtClean="0"/>
              <a:t>"Par </a:t>
            </a:r>
            <a:r>
              <a:rPr lang="lv-LV" dirty="0"/>
              <a:t>prasībām dalībvalstu budžeta </a:t>
            </a:r>
            <a:r>
              <a:rPr lang="lv-LV" dirty="0" smtClean="0"/>
              <a:t>struktūrām" 4.panta sestā daļa</a:t>
            </a:r>
            <a:endParaRPr lang="lv-LV" dirty="0">
              <a:cs typeface="Calibri"/>
            </a:endParaRPr>
          </a:p>
          <a:p>
            <a:pPr marL="457200" lvl="1" indent="0" algn="just">
              <a:buNone/>
            </a:pPr>
            <a:r>
              <a:rPr lang="lv-LV" i="1" dirty="0"/>
              <a:t>Par fiskālajai plānošanai izmantotām makroekonomiskajām un budžeta prognozēm veic regulāru, objektīvu un vispusīgu </a:t>
            </a:r>
            <a:r>
              <a:rPr lang="lv-LV" i="1" dirty="0" err="1"/>
              <a:t>izvērtējumu</a:t>
            </a:r>
            <a:r>
              <a:rPr lang="lv-LV" i="1" dirty="0"/>
              <a:t>, kura pamatā ir objektīvi kritēriji, tostarp </a:t>
            </a:r>
            <a:r>
              <a:rPr lang="lv-LV" i="1" dirty="0" err="1"/>
              <a:t>ex</a:t>
            </a:r>
            <a:r>
              <a:rPr lang="lv-LV" i="1" dirty="0"/>
              <a:t> post </a:t>
            </a:r>
            <a:r>
              <a:rPr lang="lv-LV" i="1" dirty="0" err="1"/>
              <a:t>izvērtējumu</a:t>
            </a:r>
            <a:r>
              <a:rPr lang="lv-LV" i="1" dirty="0"/>
              <a:t>. Minētā </a:t>
            </a:r>
            <a:r>
              <a:rPr lang="lv-LV" i="1" dirty="0" err="1"/>
              <a:t>izvērtējuma</a:t>
            </a:r>
            <a:r>
              <a:rPr lang="lv-LV" i="1" dirty="0"/>
              <a:t> rezultātus dara zināmus atklātībai un attiecīgi ņem vērā, sagatavojot turpmākās makroekonomiskās un budžeta prognozes. Ja izvērtēšanas rezultātā tiek konstatēta būtiska novirze, kas ietekmē makroekonomiskās prognozes attiecībā uz vismaz četru secīgu gadu laikposmu, attiecīgā dalībvalsts veic vajadzīgos pasākumus un dara tos zināmus atklātībai.</a:t>
            </a:r>
          </a:p>
        </p:txBody>
      </p:sp>
      <p:sp>
        <p:nvSpPr>
          <p:cNvPr id="4" name="Date Placeholder 3"/>
          <p:cNvSpPr>
            <a:spLocks noGrp="1"/>
          </p:cNvSpPr>
          <p:nvPr>
            <p:ph type="dt" sz="half" idx="10"/>
          </p:nvPr>
        </p:nvSpPr>
        <p:spPr/>
        <p:txBody>
          <a:bodyPr/>
          <a:lstStyle/>
          <a:p>
            <a:r>
              <a:rPr lang="lv-LV"/>
              <a:t>10.04.2018</a:t>
            </a:r>
          </a:p>
        </p:txBody>
      </p:sp>
      <p:sp>
        <p:nvSpPr>
          <p:cNvPr id="6" name="Slide Number Placeholder 5"/>
          <p:cNvSpPr>
            <a:spLocks noGrp="1"/>
          </p:cNvSpPr>
          <p:nvPr>
            <p:ph type="sldNum" sz="quarter" idx="12"/>
          </p:nvPr>
        </p:nvSpPr>
        <p:spPr/>
        <p:txBody>
          <a:bodyPr/>
          <a:lstStyle/>
          <a:p>
            <a:fld id="{6112C14F-654A-48BF-A324-8B07BD5B5F7F}" type="slidenum">
              <a:rPr lang="lv-LV" smtClean="0"/>
              <a:t>8</a:t>
            </a:fld>
            <a:endParaRPr lang="lv-LV"/>
          </a:p>
        </p:txBody>
      </p:sp>
      <p:sp>
        <p:nvSpPr>
          <p:cNvPr id="8" name="Footer Placeholder 4"/>
          <p:cNvSpPr>
            <a:spLocks noGrp="1"/>
          </p:cNvSpPr>
          <p:nvPr>
            <p:ph type="ftr" sz="quarter" idx="11"/>
          </p:nvPr>
        </p:nvSpPr>
        <p:spPr/>
        <p:txBody>
          <a:bodyPr/>
          <a:lstStyle/>
          <a:p>
            <a:r>
              <a:rPr lang="lv-LV"/>
              <a:t>Viedoklis par Latvijas Stabilitātes programmu 2018.-2021. gadam</a:t>
            </a:r>
          </a:p>
        </p:txBody>
      </p:sp>
    </p:spTree>
    <p:extLst>
      <p:ext uri="{BB962C8B-B14F-4D97-AF65-F5344CB8AC3E}">
        <p14:creationId xmlns:p14="http://schemas.microsoft.com/office/powerpoint/2010/main" val="260009063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Virsraksts 1"/>
          <p:cNvSpPr>
            <a:spLocks noGrp="1"/>
          </p:cNvSpPr>
          <p:nvPr>
            <p:ph type="ctrTitle"/>
          </p:nvPr>
        </p:nvSpPr>
        <p:spPr>
          <a:xfrm>
            <a:off x="1524000" y="2195474"/>
            <a:ext cx="9144000" cy="1360321"/>
          </a:xfrm>
        </p:spPr>
        <p:txBody>
          <a:bodyPr>
            <a:normAutofit/>
          </a:bodyPr>
          <a:lstStyle/>
          <a:p>
            <a:r>
              <a:rPr lang="lv-LV" sz="4400"/>
              <a:t>Paldies par uzmanību! </a:t>
            </a:r>
          </a:p>
        </p:txBody>
      </p:sp>
      <p:sp>
        <p:nvSpPr>
          <p:cNvPr id="4" name="Datuma vietturis 3"/>
          <p:cNvSpPr>
            <a:spLocks noGrp="1"/>
          </p:cNvSpPr>
          <p:nvPr>
            <p:ph type="dt" sz="half" idx="10"/>
          </p:nvPr>
        </p:nvSpPr>
        <p:spPr/>
        <p:txBody>
          <a:bodyPr/>
          <a:lstStyle/>
          <a:p>
            <a:fld id="{78C70420-D333-4355-9204-B111B2478732}" type="datetime1">
              <a:rPr lang="lv-LV"/>
              <a:pPr/>
              <a:t>09.04.2018</a:t>
            </a:fld>
            <a:endParaRPr lang="lv-LV"/>
          </a:p>
        </p:txBody>
      </p:sp>
      <p:sp>
        <p:nvSpPr>
          <p:cNvPr id="5" name="Subtitle 2"/>
          <p:cNvSpPr txBox="1">
            <a:spLocks/>
          </p:cNvSpPr>
          <p:nvPr/>
        </p:nvSpPr>
        <p:spPr>
          <a:xfrm>
            <a:off x="5015528" y="4182930"/>
            <a:ext cx="6559485" cy="2031476"/>
          </a:xfrm>
          <a:prstGeom prst="rect">
            <a:avLst/>
          </a:prstGeom>
        </p:spPr>
        <p:txBody>
          <a:bodyPr vert="horz" lIns="91440" tIns="45720" rIns="91440" bIns="45720" rtlCol="0">
            <a:normAutofit fontScale="55000" lnSpcReduction="20000"/>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lvl="0" algn="r">
              <a:defRPr/>
            </a:pPr>
            <a:r>
              <a:rPr lang="lv-LV"/>
              <a:t>Fiskālās disciplīnas padome</a:t>
            </a:r>
            <a:br>
              <a:rPr lang="lv-LV"/>
            </a:br>
            <a:r>
              <a:rPr lang="lv-LV"/>
              <a:t>Smilšu ielā 1-512  Rīgā  LV-1919</a:t>
            </a:r>
            <a:br>
              <a:rPr lang="lv-LV"/>
            </a:br>
            <a:r>
              <a:rPr lang="lv-LV"/>
              <a:t>Tālr.: +371 6708 3650</a:t>
            </a:r>
            <a:br>
              <a:rPr lang="lv-LV"/>
            </a:br>
            <a:r>
              <a:rPr lang="lv-LV"/>
              <a:t>E-pasts: info@fdp.gov.lv</a:t>
            </a:r>
            <a:br>
              <a:rPr lang="lv-LV"/>
            </a:br>
            <a:r>
              <a:rPr lang="lv-LV"/>
              <a:t>Mājaslapa: http://fdp.gov.lv </a:t>
            </a:r>
            <a:br>
              <a:rPr lang="lv-LV"/>
            </a:br>
            <a:r>
              <a:rPr lang="lv-LV"/>
              <a:t>Twitter: @Fiskalapadome</a:t>
            </a:r>
            <a:br>
              <a:rPr lang="lv-LV"/>
            </a:br>
            <a:r>
              <a:rPr lang="lv-LV"/>
              <a:t>Facebook: fiskalapadome</a:t>
            </a:r>
            <a:br>
              <a:rPr lang="lv-LV"/>
            </a:br>
            <a:endParaRPr kumimoji="0" lang="lv-LV" sz="3200" b="0" i="0" u="none" strike="noStrike" kern="1200" cap="none" spc="0" normalizeH="0" baseline="0" noProof="0">
              <a:ln>
                <a:noFill/>
              </a:ln>
              <a:solidFill>
                <a:schemeClr val="tx1">
                  <a:lumMod val="65000"/>
                  <a:lumOff val="35000"/>
                </a:schemeClr>
              </a:solidFill>
              <a:effectLst/>
              <a:uLnTx/>
              <a:uFillTx/>
              <a:latin typeface="Calibri"/>
              <a:ea typeface="+mn-ea"/>
              <a:cs typeface="+mn-cs"/>
            </a:endParaRPr>
          </a:p>
        </p:txBody>
      </p:sp>
    </p:spTree>
    <p:extLst>
      <p:ext uri="{BB962C8B-B14F-4D97-AF65-F5344CB8AC3E}">
        <p14:creationId xmlns:p14="http://schemas.microsoft.com/office/powerpoint/2010/main" val="1609416152"/>
      </p:ext>
    </p:extLst>
  </p:cSld>
  <p:clrMapOvr>
    <a:masterClrMapping/>
  </p:clrMapOvr>
</p:sld>
</file>

<file path=ppt/theme/theme1.xml><?xml version="1.0" encoding="utf-8"?>
<a:theme xmlns:a="http://schemas.openxmlformats.org/drawingml/2006/main" name="7_Office dizains">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dizains">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dizains">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kuments" ma:contentTypeID="0x010100F58CCBB6005E9C4F91FE64D77491D1CF" ma:contentTypeVersion="7" ma:contentTypeDescription="Izveidot jaunu dokumentu." ma:contentTypeScope="" ma:versionID="5e512ce049bad84bd051459d684809da">
  <xsd:schema xmlns:xsd="http://www.w3.org/2001/XMLSchema" xmlns:xs="http://www.w3.org/2001/XMLSchema" xmlns:p="http://schemas.microsoft.com/office/2006/metadata/properties" xmlns:ns2="9c5f4703-e5b5-4a71-bd00-8c265978af61" xmlns:ns3="18cde31a-aed2-49ce-b570-e812b29b6342" targetNamespace="http://schemas.microsoft.com/office/2006/metadata/properties" ma:root="true" ma:fieldsID="fdd91807b70de961407cdf1faa21e3a0" ns2:_="" ns3:_="">
    <xsd:import namespace="9c5f4703-e5b5-4a71-bd00-8c265978af61"/>
    <xsd:import namespace="18cde31a-aed2-49ce-b570-e812b29b6342"/>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AutoTags" minOccurs="0"/>
                <xsd:element ref="ns2:MediaServiceOCR" minOccurs="0"/>
                <xsd:element ref="ns2:MediaServiceDateTake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c5f4703-e5b5-4a71-bd00-8c265978af61"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2" nillable="true" ma:displayName="MediaServiceAutoTags" ma:internalName="MediaServiceAutoTags" ma:readOnly="true">
      <xsd:simpleType>
        <xsd:restriction base="dms:Text"/>
      </xsd:simpleType>
    </xsd:element>
    <xsd:element name="MediaServiceOCR" ma:index="13" nillable="true" ma:displayName="MediaServiceOCR" ma:internalName="MediaServiceOCR" ma:readOnly="true">
      <xsd:simpleType>
        <xsd:restriction base="dms:Note">
          <xsd:maxLength value="255"/>
        </xsd:restriction>
      </xsd:simpleType>
    </xsd:element>
    <xsd:element name="MediaServiceDateTaken" ma:index="14" nillable="true" ma:displayName="MediaServiceDateTaken" ma:hidden="true" ma:internalName="MediaServiceDateTake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18cde31a-aed2-49ce-b570-e812b29b6342" elementFormDefault="qualified">
    <xsd:import namespace="http://schemas.microsoft.com/office/2006/documentManagement/types"/>
    <xsd:import namespace="http://schemas.microsoft.com/office/infopath/2007/PartnerControls"/>
    <xsd:element name="SharedWithUsers" ma:index="10" nillable="true" ma:displayName="Koplietots ar"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Koplietots ar: detalizēti"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Satura tips"/>
        <xsd:element ref="dc:title" minOccurs="0" maxOccurs="1" ma:index="4" ma:displayName="Virsraksts"/>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SharedWithUsers xmlns="18cde31a-aed2-49ce-b570-e812b29b6342">
      <UserInfo>
        <DisplayName>Dace Kalsone</DisplayName>
        <AccountId>11</AccountId>
        <AccountType/>
      </UserInfo>
      <UserInfo>
        <DisplayName>Jānis Platais</DisplayName>
        <AccountId>12</AccountId>
        <AccountType/>
      </UserInfo>
      <UserInfo>
        <DisplayName>Elīna Veide</DisplayName>
        <AccountId>22</AccountId>
        <AccountType/>
      </UserInfo>
    </SharedWithUsers>
  </documentManagement>
</p:properties>
</file>

<file path=customXml/itemProps1.xml><?xml version="1.0" encoding="utf-8"?>
<ds:datastoreItem xmlns:ds="http://schemas.openxmlformats.org/officeDocument/2006/customXml" ds:itemID="{48AE7FFE-5525-4DE7-9F45-032C3A473FC4}">
  <ds:schemaRefs>
    <ds:schemaRef ds:uri="18cde31a-aed2-49ce-b570-e812b29b6342"/>
    <ds:schemaRef ds:uri="9c5f4703-e5b5-4a71-bd00-8c265978af61"/>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2.xml><?xml version="1.0" encoding="utf-8"?>
<ds:datastoreItem xmlns:ds="http://schemas.openxmlformats.org/officeDocument/2006/customXml" ds:itemID="{3032299E-B1F3-4420-96E2-630224179A8A}">
  <ds:schemaRefs>
    <ds:schemaRef ds:uri="http://schemas.microsoft.com/sharepoint/v3/contenttype/forms"/>
  </ds:schemaRefs>
</ds:datastoreItem>
</file>

<file path=customXml/itemProps3.xml><?xml version="1.0" encoding="utf-8"?>
<ds:datastoreItem xmlns:ds="http://schemas.openxmlformats.org/officeDocument/2006/customXml" ds:itemID="{C72C8CC1-AEF4-424E-BF75-336EA2EFAB17}">
  <ds:schemaRefs>
    <ds:schemaRef ds:uri="9c5f4703-e5b5-4a71-bd00-8c265978af61"/>
    <ds:schemaRef ds:uri="http://schemas.microsoft.com/office/2006/documentManagement/types"/>
    <ds:schemaRef ds:uri="http://www.w3.org/XML/1998/namespace"/>
    <ds:schemaRef ds:uri="http://schemas.openxmlformats.org/package/2006/metadata/core-properties"/>
    <ds:schemaRef ds:uri="18cde31a-aed2-49ce-b570-e812b29b6342"/>
    <ds:schemaRef ds:uri="http://purl.org/dc/dcmitype/"/>
    <ds:schemaRef ds:uri="http://purl.org/dc/elements/1.1/"/>
    <ds:schemaRef ds:uri="http://schemas.microsoft.com/office/infopath/2007/PartnerControls"/>
    <ds:schemaRef ds:uri="http://schemas.microsoft.com/office/2006/metadata/properties"/>
    <ds:schemaRef ds:uri="http://purl.org/dc/terms/"/>
  </ds:schemaRefs>
</ds:datastoreItem>
</file>

<file path=docProps/app.xml><?xml version="1.0" encoding="utf-8"?>
<Properties xmlns="http://schemas.openxmlformats.org/officeDocument/2006/extended-properties" xmlns:vt="http://schemas.openxmlformats.org/officeDocument/2006/docPropsVTypes">
  <TotalTime>5</TotalTime>
  <Words>678</Words>
  <Application>Microsoft Office PowerPoint</Application>
  <PresentationFormat>Widescreen</PresentationFormat>
  <Paragraphs>108</Paragraphs>
  <Slides>9</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9</vt:i4>
      </vt:variant>
    </vt:vector>
  </HeadingPairs>
  <TitlesOfParts>
    <vt:vector size="14" baseType="lpstr">
      <vt:lpstr>Arial</vt:lpstr>
      <vt:lpstr>Calibri</vt:lpstr>
      <vt:lpstr>Calibri Light</vt:lpstr>
      <vt:lpstr>Times New Roman</vt:lpstr>
      <vt:lpstr>7_Office dizains</vt:lpstr>
      <vt:lpstr>Viedoklis par Latvijas Stabilitātes programmu 2018.-2021. gadam</vt:lpstr>
      <vt:lpstr>Kopsavilkums</vt:lpstr>
      <vt:lpstr>2017.gada rezultāti</vt:lpstr>
      <vt:lpstr>Vispārējie novērojumi</vt:lpstr>
      <vt:lpstr>Latvijā novērojama procikliska fiskālās politikas īstenošana (ekspansija), diemžēl arī periodā pēc FDL ieviešanas</vt:lpstr>
      <vt:lpstr>Latvija ir viena no tām valstīm, kas periodā kopš 2015.un 2016.gada īsteno fiskālo ekspansiju</vt:lpstr>
      <vt:lpstr>Jauni fiskālie riski, kurus ir svarīgi kvantificēt</vt:lpstr>
      <vt:lpstr>Fiskālo nosacījumu izpildes novērtējuma pilnveides nepieciešamība</vt:lpstr>
      <vt:lpstr>Paldies par uzmanību!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Viedoklis par Latvijas Stabilitātes Programmu 2018. - 2021. gadam</dc:title>
  <dc:creator>Fiskālās disciplīnas padome</dc:creator>
  <cp:lastModifiedBy>Dace Kalsone</cp:lastModifiedBy>
  <cp:revision>8</cp:revision>
  <dcterms:modified xsi:type="dcterms:W3CDTF">2018-04-09T11:11:03Z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0x010100F58CCBB6005E9C4F91FE64D77491D1CF</vt:lpwstr>
  </property>
</Properties>
</file>