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2" r:id="rId4"/>
    <p:sldId id="277" r:id="rId5"/>
    <p:sldId id="275" r:id="rId6"/>
    <p:sldId id="262" r:id="rId7"/>
    <p:sldId id="269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A9D11-9841-4688-A50D-494BACBEE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161066-809F-4E62-9740-687C57968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7739A-AC70-4AA2-A4F9-71A46C858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7966F-DFE9-48A5-A541-CFA96831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D43CD-7B75-41FD-85CB-E79ADC26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CA8E4-CCBC-4E07-A99C-EAC7CCDA1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85F1E-BA99-4FB8-9BEE-0189AD643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AC236-2C26-4CEF-B2A4-A01400BA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202F3-C7F5-49FC-95C0-5A6BC140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413EA-61F2-4426-B47F-EDD28EAD2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A49023-866C-468D-B6BF-8A848B739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64326-94AF-4758-AE67-DAD3EC4A1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151BE-EDE0-4B39-83A3-D182E00EE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6C115-8551-48FF-9C16-524072F0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DC765-1654-4551-B202-F5BC18D0E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7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5AC47-C350-4AE2-A16F-7C4148A2B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B172A-09A6-4213-8AA3-5BB886403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C605A-38E6-4E3C-B307-64837E62F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D2577-1130-456D-8A72-E3E454DE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5A71C-CE40-4D96-9481-A603941A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8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0021F-068C-4EF9-9649-EC4692AEF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B395A-7952-4BC6-9476-6A426AFED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D0462-D39B-48F2-B5F9-424BED80D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3009C-6ABA-4329-B56D-F9D79C0B9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8632F-16D3-4A82-B686-1BD9C5F1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2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FE47F-B5D9-4AD9-83C7-D8C5EC96D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D76E7-48E1-438A-AA75-1C0A5DFC5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3949A-25E6-49A3-A3C9-0ED691CCD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7BB1F-085D-4A64-8329-08B9A3FF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43E50-CA4F-4A37-9605-0EF4AFFA8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1E6F5-91BE-4239-B0D1-16F91EB6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0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662AA-0547-4D91-B7A4-18B7D158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2DDF0-9513-40B0-B16A-D754170A0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48FF8-7F56-4856-A39C-BF9FAA137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59C214-D51A-47C0-903B-DAC022031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486FA-6705-40F9-965B-E949E94D39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1B777-C3B7-4C7A-B106-31DB089A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83EFEB-4212-478D-AA97-06CE5BBE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DE04D8-16D1-47DF-B4D9-DDCB1AEA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4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2E038-88EB-40E2-81FE-FFE513D03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D4D39C-BB99-4C36-B4AE-67E09B4E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0259D-8BF1-4C09-90B1-892853842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DD6AA-DDA9-4847-B285-3C38B0922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6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EE45A8-FCCA-4849-B8FB-37FA4368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63E444-9B53-418D-8397-EEBCF4575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0E20EF-2095-4F3A-95FC-A65D43A3E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4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527F-DDA6-4162-975A-B2E424195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25F-6F7E-4BF3-A285-2FE072B4F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7B7A9-30FD-4B49-9728-960A376F8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502AD-0F70-498E-9BBE-C75C283A0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50A18-81F5-4BC7-B90F-73F3CF35E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5F347-18BD-4125-A5E3-E0430A29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3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5037F-1DA3-4B7A-856D-546FA319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FE14E-204B-4034-BCDF-4692DD3CA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DFBA3D-E1B4-4A49-87AF-DF830E8AC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D2AEFB-46E9-4BB7-BE58-9BBFFBAA5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C3A97-E0FE-416B-86F2-F34E3FD2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78223-8A02-4A74-916D-F66D92ED3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2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2870DD-0433-4F37-8311-228093010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55CFB-D7E5-4C5F-96B9-C61FFF724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3232-390F-4492-AC20-03C810C30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5BF0D-E87D-4B16-B4B0-558D191074F8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9208-C66D-485A-A43E-678B358EAA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B2EED-99DE-4B96-9A76-6F4658EE3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13AED-67A8-4914-82FA-8A9EAE2A6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8B88C873-D39B-4B8C-9B92-DCEE3313F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8889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69D1AB-50EC-48C5-A07E-62BA3DEBF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20324" y="1889994"/>
            <a:ext cx="8305800" cy="2193733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Fiscal regulation:  of Latvia’s Fiscal Discipline Council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1CF279-47D8-45F0-A573-D337D23EA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2650" y="4773613"/>
            <a:ext cx="6227912" cy="503062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Chair of </a:t>
            </a:r>
            <a:r>
              <a:rPr lang="lv-LV" sz="25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FDC,</a:t>
            </a:r>
            <a:r>
              <a:rPr lang="en-US" sz="25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Prof., Inna Šteinbuka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0E34B3-7149-4DC9-8172-FF0DD320D2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" y="2517762"/>
            <a:ext cx="1800225" cy="18224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5F7120-F9C4-4CB6-9E82-11DDCAC1DB8E}"/>
              </a:ext>
            </a:extLst>
          </p:cNvPr>
          <p:cNvSpPr txBox="1"/>
          <p:nvPr/>
        </p:nvSpPr>
        <p:spPr>
          <a:xfrm>
            <a:off x="4509246" y="5585012"/>
            <a:ext cx="5477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EU Economic Governance Review 9 December 2021</a:t>
            </a:r>
          </a:p>
        </p:txBody>
      </p:sp>
    </p:spTree>
    <p:extLst>
      <p:ext uri="{BB962C8B-B14F-4D97-AF65-F5344CB8AC3E}">
        <p14:creationId xmlns:p14="http://schemas.microsoft.com/office/powerpoint/2010/main" val="166134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A4E61-67B6-42D9-823B-7507E5FBC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3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F4D054-11DF-4D7D-818F-281E98FED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788" y="103963"/>
            <a:ext cx="9236279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FDC </a:t>
            </a:r>
            <a:r>
              <a:rPr lang="lv-LV" sz="36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Mandate</a:t>
            </a:r>
            <a:r>
              <a:rPr lang="lv-LV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36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lv-LV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3600" dirty="0" err="1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Beyond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813DF2-F75E-4228-A51D-1CF114778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25365"/>
            <a:ext cx="1464657" cy="14827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6ECC2D-2BCB-4EAC-AA26-AA67C2051F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525"/>
            <a:ext cx="114300" cy="6867525"/>
          </a:xfrm>
          <a:prstGeom prst="rect">
            <a:avLst/>
          </a:prstGeom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859B42C8-F8AA-422A-9858-BC92A140B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236" y="1612088"/>
            <a:ext cx="11632246" cy="5001636"/>
          </a:xfrm>
        </p:spPr>
        <p:txBody>
          <a:bodyPr>
            <a:normAutofit fontScale="92500" lnSpcReduction="20000"/>
          </a:bodyPr>
          <a:lstStyle/>
          <a:p>
            <a:r>
              <a:rPr lang="lv-LV" sz="2000" b="1" u="sng" dirty="0" err="1"/>
              <a:t>The</a:t>
            </a:r>
            <a:r>
              <a:rPr lang="lv-LV" sz="2000" b="1" u="sng" dirty="0"/>
              <a:t> FDP </a:t>
            </a:r>
            <a:r>
              <a:rPr lang="lv-LV" sz="2000" b="1" u="sng" dirty="0" err="1"/>
              <a:t>independence</a:t>
            </a:r>
            <a:r>
              <a:rPr lang="lv-LV" sz="2000" b="1" u="sng" dirty="0"/>
              <a:t> </a:t>
            </a:r>
            <a:r>
              <a:rPr lang="lv-LV" sz="2000" b="1" u="sng" dirty="0" err="1"/>
              <a:t>and</a:t>
            </a:r>
            <a:r>
              <a:rPr lang="lv-LV" sz="2000" b="1" u="sng" dirty="0"/>
              <a:t> </a:t>
            </a:r>
            <a:r>
              <a:rPr lang="lv-LV" sz="2000" b="1" u="sng" dirty="0" err="1"/>
              <a:t>the</a:t>
            </a:r>
            <a:r>
              <a:rPr lang="lv-LV" sz="2000" b="1" u="sng" dirty="0"/>
              <a:t> </a:t>
            </a:r>
            <a:r>
              <a:rPr lang="lv-LV" sz="2000" b="1" u="sng" dirty="0" err="1"/>
              <a:t>scope</a:t>
            </a:r>
            <a:r>
              <a:rPr lang="lv-LV" sz="2000" b="1" u="sng" dirty="0"/>
              <a:t> </a:t>
            </a:r>
            <a:r>
              <a:rPr lang="lv-LV" sz="2000" b="1" u="sng" dirty="0" err="1"/>
              <a:t>of</a:t>
            </a:r>
            <a:r>
              <a:rPr lang="lv-LV" sz="2000" b="1" u="sng" dirty="0"/>
              <a:t> </a:t>
            </a:r>
            <a:r>
              <a:rPr lang="lv-LV" sz="2000" b="1" u="sng" dirty="0" err="1"/>
              <a:t>the</a:t>
            </a:r>
            <a:r>
              <a:rPr lang="lv-LV" sz="2000" b="1" u="sng" dirty="0"/>
              <a:t> </a:t>
            </a:r>
            <a:r>
              <a:rPr lang="lv-LV" sz="2000" b="1" u="sng" dirty="0" err="1"/>
              <a:t>mandate</a:t>
            </a:r>
            <a:r>
              <a:rPr lang="lv-LV" sz="2000" b="1" u="sng" dirty="0"/>
              <a:t> </a:t>
            </a:r>
            <a:r>
              <a:rPr lang="lv-LV" sz="2000" b="1" u="sng" dirty="0" err="1"/>
              <a:t>provides</a:t>
            </a:r>
            <a:r>
              <a:rPr lang="lv-LV" sz="2000" b="1" u="sng" dirty="0"/>
              <a:t> </a:t>
            </a:r>
            <a:r>
              <a:rPr lang="en-US" sz="2000" b="1" u="sng" dirty="0"/>
              <a:t>Fiscal discipline law and MoU with </a:t>
            </a:r>
            <a:r>
              <a:rPr lang="lv-LV" sz="2000" b="1" u="sng" dirty="0"/>
              <a:t>FM</a:t>
            </a:r>
            <a:r>
              <a:rPr lang="en-US" sz="2000" b="1" u="sng" dirty="0"/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- verifying whether fiscal rules are applied correctly,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- </a:t>
            </a:r>
            <a:r>
              <a:rPr kumimoji="0" lang="en-US" sz="19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en</a:t>
            </a:r>
            <a:r>
              <a:rPr lang="en-US" sz="190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kumimoji="0" lang="en-US" sz="19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orsing macroeconomic forecast underlying government budgetary forecasts</a:t>
            </a:r>
            <a:r>
              <a:rPr kumimoji="0" lang="en-US" sz="1900" b="0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</a:t>
            </a:r>
            <a:r>
              <a:rPr lang="lv-LV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preparing</a:t>
            </a:r>
            <a:r>
              <a:rPr kumimoji="0" lang="lv-LV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Surveillance report </a:t>
            </a:r>
            <a:r>
              <a:rPr lang="en-US" sz="1900" dirty="0">
                <a:latin typeface="Verdana" panose="020B0604030504040204" pitchFamily="34" charset="0"/>
                <a:ea typeface="Verdana" panose="020B0604030504040204" pitchFamily="34" charset="0"/>
              </a:rPr>
              <a:t>on </a:t>
            </a:r>
            <a:r>
              <a:rPr lang="lv-LV" sz="1900" dirty="0" err="1">
                <a:latin typeface="Verdana" panose="020B0604030504040204" pitchFamily="34" charset="0"/>
                <a:ea typeface="Verdana" panose="020B0604030504040204" pitchFamily="34" charset="0"/>
              </a:rPr>
              <a:t>next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900" dirty="0" err="1">
                <a:latin typeface="Verdana" panose="020B0604030504040204" pitchFamily="34" charset="0"/>
                <a:ea typeface="Verdana" panose="020B0604030504040204" pitchFamily="34" charset="0"/>
              </a:rPr>
              <a:t>year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900" dirty="0" err="1">
                <a:latin typeface="Verdana" panose="020B0604030504040204" pitchFamily="34" charset="0"/>
                <a:ea typeface="Verdana" panose="020B0604030504040204" pitchFamily="34" charset="0"/>
              </a:rPr>
              <a:t>draft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900" dirty="0">
                <a:latin typeface="Verdana" panose="020B0604030504040204" pitchFamily="34" charset="0"/>
                <a:ea typeface="Verdana" panose="020B0604030504040204" pitchFamily="34" charset="0"/>
              </a:rPr>
              <a:t>budget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900" dirty="0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lv-LV" sz="19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lv-LV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MTBF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-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preparing interim Surveillance report </a:t>
            </a:r>
            <a:r>
              <a:rPr lang="en-US" sz="1900" dirty="0">
                <a:latin typeface="Verdana" panose="020B0604030504040204" pitchFamily="34" charset="0"/>
                <a:ea typeface="Verdana" panose="020B0604030504040204" pitchFamily="34" charset="0"/>
              </a:rPr>
              <a:t>on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kumimoji="0" lang="en-US" sz="19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Stability program,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- preparing opinion on ex-post compliance with </a:t>
            </a:r>
            <a:r>
              <a:rPr kumimoji="0" lang="en-US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str</a:t>
            </a:r>
            <a:r>
              <a:rPr kumimoji="0" lang="lv-LV" sz="1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uctural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balance rule </a:t>
            </a:r>
            <a:endParaRPr kumimoji="0" lang="lv-LV" sz="1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            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(correction</a:t>
            </a:r>
            <a:r>
              <a:rPr kumimoji="0" lang="lv-LV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mechanism</a:t>
            </a:r>
            <a:r>
              <a:rPr kumimoji="0" lang="lv-LV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</a:t>
            </a:r>
            <a:r>
              <a:rPr kumimoji="0" lang="en-US" sz="1900" b="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only when fiscal rules are operational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)</a:t>
            </a:r>
            <a:r>
              <a:rPr kumimoji="0" lang="lv-LV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</a:p>
          <a:p>
            <a:pPr marL="0" indent="0" algn="just">
              <a:buNone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-</a:t>
            </a:r>
            <a:r>
              <a:rPr kumimoji="0" lang="lv-LV" sz="1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lang="en-US" sz="1900" dirty="0">
                <a:latin typeface="Verdana" panose="020B0604030504040204" pitchFamily="34" charset="0"/>
                <a:ea typeface="Verdana" panose="020B0604030504040204" pitchFamily="34" charset="0"/>
              </a:rPr>
              <a:t>verifying whether Fiscal reserve has been calculated </a:t>
            </a:r>
            <a:r>
              <a:rPr lang="en-US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properly</a:t>
            </a:r>
            <a:endParaRPr lang="en-US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>
              <a:defRPr/>
            </a:pPr>
            <a:r>
              <a:rPr lang="en-US" sz="1900" b="1" u="sng" dirty="0"/>
              <a:t>Additional work:</a:t>
            </a:r>
          </a:p>
          <a:p>
            <a:pPr marL="0" indent="0" algn="just">
              <a:buNone/>
              <a:defRPr/>
            </a:pP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- </a:t>
            </a:r>
            <a:r>
              <a:rPr lang="en-US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lv-LV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en-US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Monitoring reports in response to </a:t>
            </a:r>
            <a:r>
              <a:rPr lang="en-US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lv-LV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OVID-</a:t>
            </a:r>
            <a:r>
              <a:rPr lang="en-US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19 </a:t>
            </a: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(2000-2021),</a:t>
            </a:r>
          </a:p>
          <a:p>
            <a:pPr marL="0" indent="0" algn="just">
              <a:buNone/>
              <a:defRPr/>
            </a:pP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- Assessment of </a:t>
            </a:r>
            <a:r>
              <a:rPr lang="lv-LV" sz="19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Latvia’s</a:t>
            </a:r>
            <a:r>
              <a:rPr lang="lv-LV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RR</a:t>
            </a:r>
            <a:r>
              <a:rPr lang="lv-LV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en-US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fiscal impact, in response to government request (2021),</a:t>
            </a:r>
          </a:p>
          <a:p>
            <a:pPr marL="0" indent="0" algn="just">
              <a:buNone/>
              <a:defRPr/>
            </a:pP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- Various working papers, i.e. Fiscal sustainability report</a:t>
            </a:r>
            <a:r>
              <a:rPr lang="lv-LV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(2017), Fiscal assessment</a:t>
            </a:r>
          </a:p>
          <a:p>
            <a:pPr marL="0" indent="0" algn="just">
              <a:buNone/>
              <a:defRPr/>
            </a:pP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  of Tax reform (2019</a:t>
            </a:r>
            <a:r>
              <a:rPr lang="en-US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r>
              <a:rPr lang="lv-LV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Fiscal sustainability report</a:t>
            </a:r>
            <a:r>
              <a:rPr lang="lv-LV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en-US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  <a:r>
              <a:rPr lang="lv-LV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</a:t>
            </a:r>
            <a:r>
              <a:rPr lang="en-US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r>
              <a:rPr lang="lv-LV" sz="19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900" i="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</a:t>
            </a:r>
            <a:r>
              <a:rPr lang="lv-LV" sz="1900" i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progress</a:t>
            </a:r>
            <a:r>
              <a:rPr lang="en-US" sz="1900" i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1900" i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  <a:defRPr/>
            </a:pPr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- Various meetings with rating agencies, government officials, stakeholders, etc. </a:t>
            </a:r>
          </a:p>
          <a:p>
            <a:pPr marL="0" indent="0" algn="just">
              <a:buNone/>
            </a:pPr>
            <a:endParaRPr lang="en-US" sz="17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2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A4E61-67B6-42D9-823B-7507E5FBC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3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F4D054-11DF-4D7D-818F-281E98FED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788" y="103963"/>
            <a:ext cx="9236279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FDC structure and resources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813DF2-F75E-4228-A51D-1CF114778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25365"/>
            <a:ext cx="1464657" cy="14827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6ECC2D-2BCB-4EAC-AA26-AA67C2051F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525"/>
            <a:ext cx="114300" cy="6867525"/>
          </a:xfrm>
          <a:prstGeom prst="rect">
            <a:avLst/>
          </a:prstGeom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859B42C8-F8AA-422A-9858-BC92A140B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8203" y="2037798"/>
            <a:ext cx="5780088" cy="4689475"/>
          </a:xfrm>
        </p:spPr>
        <p:txBody>
          <a:bodyPr>
            <a:normAutofit/>
          </a:bodyPr>
          <a:lstStyle/>
          <a:p>
            <a:pPr algn="just"/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Established in 2014 as a response to Financial crisis 2008</a:t>
            </a:r>
          </a:p>
          <a:p>
            <a:pPr algn="just"/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Staff: Council (6 members) &amp; secretariat (4 persons: 2.5 analytic, 1.5 administrative) vs average 4 analysts in IFI with similar functions;</a:t>
            </a:r>
          </a:p>
          <a:p>
            <a:pPr algn="just"/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Budget of €200,000 vs average €862,000 for IFIs with similar functions;</a:t>
            </a:r>
          </a:p>
          <a:p>
            <a:pPr algn="just"/>
            <a:r>
              <a:rPr lang="en-US" sz="1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Council member renumeration around €4,000 per year; gross wage of experts around €1,800 a month   </a:t>
            </a:r>
          </a:p>
          <a:p>
            <a:pPr marL="0" indent="0" algn="just">
              <a:buNone/>
            </a:pPr>
            <a:endParaRPr lang="en-US" sz="17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" name="Attēls 6">
            <a:extLst>
              <a:ext uri="{FF2B5EF4-FFF2-40B4-BE49-F238E27FC236}">
                <a16:creationId xmlns:a16="http://schemas.microsoft.com/office/drawing/2014/main" id="{62341DA6-7F8F-4E4E-A83E-D858BB69A1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2037798"/>
            <a:ext cx="5284763" cy="351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5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A4E61-67B6-42D9-823B-7507E5FBC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3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F4D054-11DF-4D7D-818F-281E98FED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8" y="103963"/>
            <a:ext cx="10031781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Main conclusions of joint EC/OECD assessment of FDC conducted</a:t>
            </a:r>
            <a:r>
              <a:rPr lang="lv-LV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 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813DF2-F75E-4228-A51D-1CF114778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25365"/>
            <a:ext cx="1464657" cy="14827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6ECC2D-2BCB-4EAC-AA26-AA67C2051F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525"/>
            <a:ext cx="114300" cy="6867525"/>
          </a:xfrm>
          <a:prstGeom prst="rect">
            <a:avLst/>
          </a:prstGeom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859B42C8-F8AA-422A-9858-BC92A140B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236" y="1612088"/>
            <a:ext cx="11437638" cy="5001636"/>
          </a:xfrm>
        </p:spPr>
        <p:txBody>
          <a:bodyPr>
            <a:normAutofit/>
          </a:bodyPr>
          <a:lstStyle/>
          <a:p>
            <a:endParaRPr lang="lv-LV" sz="20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«FDC adheres closely to the OECD principles for IFIs and is an effective monitoring body for Latvia</a:t>
            </a:r>
            <a:r>
              <a:rPr lang="lv-LV" sz="2400" dirty="0"/>
              <a:t>»</a:t>
            </a: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Legal provisions governing the mandate and operations of FDC in line with EU requirements</a:t>
            </a: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provisions governing the mandate and operations of FDC are in line with EU requirements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457200" indent="-457200" algn="just" fontAlgn="t"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Measures are in place to ensure an effective independence of FDC in accordance with the Common principles on national correction mechanisms</a:t>
            </a:r>
          </a:p>
          <a:p>
            <a:pPr marL="457200" indent="-457200" algn="just" fontAlgn="t"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FDC have achieved reasonable quality of </a:t>
            </a:r>
            <a:r>
              <a:rPr lang="en-US" sz="2400" dirty="0" smtClean="0"/>
              <a:t>macro-economic  </a:t>
            </a:r>
            <a:r>
              <a:rPr lang="en-US" sz="2400" dirty="0"/>
              <a:t>forecasts</a:t>
            </a:r>
          </a:p>
          <a:p>
            <a:pPr algn="just"/>
            <a:endParaRPr lang="lv-LV" sz="2400" dirty="0"/>
          </a:p>
          <a:p>
            <a:pPr marL="0" indent="0">
              <a:buNone/>
            </a:pPr>
            <a:endParaRPr lang="en-GB" sz="2000" dirty="0"/>
          </a:p>
          <a:p>
            <a:pPr marL="0" indent="0" algn="just">
              <a:buNone/>
            </a:pPr>
            <a:endParaRPr lang="en-US" sz="17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846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A4E61-67B6-42D9-823B-7507E5FBC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3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F4D054-11DF-4D7D-818F-281E98FED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36" y="103963"/>
            <a:ext cx="9915831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FDC strengths and weakness</a:t>
            </a:r>
            <a:r>
              <a:rPr lang="lv-LV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813DF2-F75E-4228-A51D-1CF114778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25365"/>
            <a:ext cx="1464657" cy="14827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6ECC2D-2BCB-4EAC-AA26-AA67C2051F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525"/>
            <a:ext cx="114300" cy="6867525"/>
          </a:xfrm>
          <a:prstGeom prst="rect">
            <a:avLst/>
          </a:prstGeom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859B42C8-F8AA-422A-9858-BC92A140B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236" y="1612088"/>
            <a:ext cx="11632246" cy="50016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17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endParaRPr lang="en-GB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8" name="Tabula 8">
            <a:extLst>
              <a:ext uri="{FF2B5EF4-FFF2-40B4-BE49-F238E27FC236}">
                <a16:creationId xmlns:a16="http://schemas.microsoft.com/office/drawing/2014/main" id="{A8288AB5-5295-4D89-9E22-14BFCEA52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71357"/>
              </p:ext>
            </p:extLst>
          </p:nvPr>
        </p:nvGraphicFramePr>
        <p:xfrm>
          <a:off x="422031" y="2169189"/>
          <a:ext cx="11347938" cy="388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7914">
                  <a:extLst>
                    <a:ext uri="{9D8B030D-6E8A-4147-A177-3AD203B41FA5}">
                      <a16:colId xmlns:a16="http://schemas.microsoft.com/office/drawing/2014/main" val="3664041161"/>
                    </a:ext>
                  </a:extLst>
                </a:gridCol>
                <a:gridCol w="5740024">
                  <a:extLst>
                    <a:ext uri="{9D8B030D-6E8A-4147-A177-3AD203B41FA5}">
                      <a16:colId xmlns:a16="http://schemas.microsoft.com/office/drawing/2014/main" val="2031301099"/>
                    </a:ext>
                  </a:extLst>
                </a:gridCol>
              </a:tblGrid>
              <a:tr h="753564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Strengths </a:t>
                      </a:r>
                      <a:endParaRPr lang="lv-LV" noProof="0" dirty="0"/>
                    </a:p>
                    <a:p>
                      <a:pPr algn="ctr"/>
                      <a:r>
                        <a:rPr lang="lv-LV" noProof="0" dirty="0">
                          <a:sym typeface="Wingdings" panose="05000000000000000000" pitchFamily="2" charset="2"/>
                        </a:rPr>
                        <a:t>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Weaknesses</a:t>
                      </a:r>
                      <a:r>
                        <a:rPr lang="lv-LV" noProof="0" dirty="0"/>
                        <a:t>   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354590"/>
                  </a:ext>
                </a:extLst>
              </a:tr>
              <a:tr h="43658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Impartial and intellectually strong Council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</a:t>
                      </a:r>
                      <a:r>
                        <a:rPr lang="en-US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eak financial incentives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34684"/>
                  </a:ext>
                </a:extLst>
              </a:tr>
              <a:tr h="753564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Good public image and frequent appearances on mass 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High turnover at secretariat- need to increase capacity and technical knowledge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99645"/>
                  </a:ext>
                </a:extLst>
              </a:tr>
              <a:tr h="753564">
                <a:tc>
                  <a:txBody>
                    <a:bodyPr/>
                    <a:lstStyle/>
                    <a:p>
                      <a:r>
                        <a:rPr lang="en-US" sz="18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Generally good relations with stakeholders (</a:t>
                      </a:r>
                      <a:r>
                        <a:rPr lang="lv-LV" sz="18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FM</a:t>
                      </a:r>
                      <a:r>
                        <a:rPr lang="en-US" sz="1800" noProof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 BoL)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Need for more independence from FM 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and </a:t>
                      </a:r>
                      <a:r>
                        <a:rPr lang="en-US" sz="18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more resources (not realistic in </a:t>
                      </a:r>
                      <a:r>
                        <a:rPr lang="lv-LV" sz="1800" noProof="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medium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US" sz="18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term)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517215"/>
                  </a:ext>
                </a:extLst>
              </a:tr>
              <a:tr h="75356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Good access to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lv-LV" sz="1800" kern="1200" noProof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Need to 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improve communication, especially with non-technical stakeholders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427691"/>
                  </a:ext>
                </a:extLst>
              </a:tr>
              <a:tr h="43658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Transparent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Need to increase technical forecasting capacity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110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54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A4E61-67B6-42D9-823B-7507E5FBC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3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F4D054-11DF-4D7D-818F-281E98FED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530" y="103963"/>
            <a:ext cx="9910538" cy="1325563"/>
          </a:xfrm>
        </p:spPr>
        <p:txBody>
          <a:bodyPr>
            <a:normAutofit/>
          </a:bodyPr>
          <a:lstStyle/>
          <a:p>
            <a:r>
              <a:rPr lang="lv-LV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but some issues remain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B074C-6FDF-4AB5-828C-706325B1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492" y="1643756"/>
            <a:ext cx="11381179" cy="4689652"/>
          </a:xfrm>
        </p:spPr>
        <p:txBody>
          <a:bodyPr>
            <a:normAutofit lnSpcReduction="10000"/>
          </a:bodyPr>
          <a:lstStyle/>
          <a:p>
            <a:r>
              <a:rPr lang="lv-LV" dirty="0" err="1" smtClean="0"/>
              <a:t>Necessity</a:t>
            </a:r>
            <a:r>
              <a:rPr lang="lv-LV" dirty="0" smtClean="0"/>
              <a:t> to </a:t>
            </a:r>
            <a:r>
              <a:rPr lang="lv-LV" dirty="0" err="1"/>
              <a:t>either</a:t>
            </a:r>
            <a:r>
              <a:rPr lang="lv-LV" dirty="0"/>
              <a:t> </a:t>
            </a:r>
            <a:r>
              <a:rPr lang="lv-LV" dirty="0" err="1"/>
              <a:t>produce</a:t>
            </a:r>
            <a:r>
              <a:rPr lang="lv-LV" dirty="0"/>
              <a:t> </a:t>
            </a:r>
            <a:r>
              <a:rPr lang="lv-LV" dirty="0" err="1"/>
              <a:t>or</a:t>
            </a:r>
            <a:r>
              <a:rPr lang="lv-LV" dirty="0"/>
              <a:t> </a:t>
            </a:r>
            <a:r>
              <a:rPr lang="lv-LV" dirty="0" err="1"/>
              <a:t>endorse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budgetary</a:t>
            </a:r>
            <a:r>
              <a:rPr lang="lv-LV" dirty="0"/>
              <a:t> </a:t>
            </a:r>
            <a:r>
              <a:rPr lang="lv-LV" dirty="0" err="1"/>
              <a:t>forecast</a:t>
            </a:r>
            <a:r>
              <a:rPr lang="lv-LV" dirty="0"/>
              <a:t> </a:t>
            </a:r>
            <a:r>
              <a:rPr lang="lv-LV" dirty="0" smtClean="0"/>
              <a:t>(</a:t>
            </a:r>
            <a:r>
              <a:rPr lang="lv-LV" dirty="0" err="1"/>
              <a:t>requires</a:t>
            </a:r>
            <a:r>
              <a:rPr lang="lv-LV" dirty="0"/>
              <a:t> </a:t>
            </a:r>
            <a:r>
              <a:rPr lang="lv-LV" dirty="0" err="1"/>
              <a:t>mandate</a:t>
            </a:r>
            <a:r>
              <a:rPr lang="lv-LV" dirty="0"/>
              <a:t> </a:t>
            </a:r>
            <a:r>
              <a:rPr lang="lv-LV" dirty="0" err="1"/>
              <a:t>amendments</a:t>
            </a:r>
            <a:r>
              <a:rPr lang="lv-LV" dirty="0"/>
              <a:t>, </a:t>
            </a:r>
            <a:r>
              <a:rPr lang="lv-LV" dirty="0" err="1"/>
              <a:t>staff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resources</a:t>
            </a:r>
            <a:r>
              <a:rPr lang="lv-LV" dirty="0"/>
              <a:t>) </a:t>
            </a:r>
            <a:endParaRPr lang="lv-LV" dirty="0"/>
          </a:p>
          <a:p>
            <a:r>
              <a:rPr lang="lv-LV" dirty="0" err="1" smtClean="0"/>
              <a:t>Necessity</a:t>
            </a:r>
            <a:r>
              <a:rPr lang="lv-LV" dirty="0" smtClean="0"/>
              <a:t> to </a:t>
            </a:r>
            <a:r>
              <a:rPr lang="lv-LV" dirty="0" err="1" smtClean="0"/>
              <a:t>assess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long</a:t>
            </a:r>
            <a:r>
              <a:rPr lang="lv-LV" dirty="0" smtClean="0"/>
              <a:t>-term </a:t>
            </a:r>
            <a:r>
              <a:rPr lang="lv-LV" dirty="0" err="1" smtClean="0"/>
              <a:t>sustainability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public</a:t>
            </a:r>
            <a:r>
              <a:rPr lang="lv-LV" dirty="0" smtClean="0"/>
              <a:t> </a:t>
            </a:r>
            <a:r>
              <a:rPr lang="lv-LV" dirty="0" err="1" smtClean="0"/>
              <a:t>finances</a:t>
            </a:r>
            <a:r>
              <a:rPr lang="lv-LV" dirty="0" smtClean="0"/>
              <a:t> (</a:t>
            </a:r>
            <a:r>
              <a:rPr lang="lv-LV" dirty="0" err="1"/>
              <a:t>requires</a:t>
            </a:r>
            <a:r>
              <a:rPr lang="lv-LV" dirty="0"/>
              <a:t> </a:t>
            </a:r>
            <a:r>
              <a:rPr lang="lv-LV" dirty="0" err="1" smtClean="0"/>
              <a:t>staff</a:t>
            </a:r>
            <a:r>
              <a:rPr lang="lv-LV" dirty="0" smtClean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resources</a:t>
            </a:r>
            <a:r>
              <a:rPr lang="lv-LV" dirty="0" smtClean="0"/>
              <a:t>). </a:t>
            </a:r>
            <a:r>
              <a:rPr lang="lv-LV" dirty="0" err="1" smtClean="0"/>
              <a:t>Currently</a:t>
            </a:r>
            <a:r>
              <a:rPr lang="lv-LV" dirty="0" smtClean="0"/>
              <a:t>  FDC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/>
              <a:t>working</a:t>
            </a:r>
            <a:r>
              <a:rPr lang="lv-LV" dirty="0"/>
              <a:t> </a:t>
            </a:r>
            <a:r>
              <a:rPr lang="lv-LV" dirty="0" err="1"/>
              <a:t>on</a:t>
            </a:r>
            <a:r>
              <a:rPr lang="lv-LV" dirty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methodolgy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«</a:t>
            </a:r>
            <a:r>
              <a:rPr lang="lv-LV" dirty="0" err="1" smtClean="0"/>
              <a:t>green</a:t>
            </a:r>
            <a:r>
              <a:rPr lang="lv-LV" dirty="0" smtClean="0"/>
              <a:t> </a:t>
            </a:r>
            <a:r>
              <a:rPr lang="lv-LV" dirty="0" err="1" smtClean="0"/>
              <a:t>course</a:t>
            </a:r>
            <a:r>
              <a:rPr lang="lv-LV" dirty="0" smtClean="0"/>
              <a:t>» </a:t>
            </a:r>
            <a:r>
              <a:rPr lang="lv-LV" dirty="0" err="1"/>
              <a:t>fiscal</a:t>
            </a:r>
            <a:r>
              <a:rPr lang="lv-LV" dirty="0"/>
              <a:t> </a:t>
            </a:r>
            <a:r>
              <a:rPr lang="lv-LV" dirty="0" err="1" smtClean="0"/>
              <a:t>impact</a:t>
            </a:r>
            <a:r>
              <a:rPr lang="lv-LV" dirty="0"/>
              <a:t> </a:t>
            </a:r>
            <a:r>
              <a:rPr lang="lv-LV" dirty="0" err="1" smtClean="0"/>
              <a:t>assesment</a:t>
            </a:r>
            <a:r>
              <a:rPr lang="lv-LV" dirty="0"/>
              <a:t>.</a:t>
            </a:r>
            <a:endParaRPr lang="lv-LV" dirty="0"/>
          </a:p>
          <a:p>
            <a:r>
              <a:rPr lang="lv-LV" dirty="0" err="1" smtClean="0"/>
              <a:t>Necessity</a:t>
            </a:r>
            <a:r>
              <a:rPr lang="lv-LV" dirty="0" smtClean="0"/>
              <a:t> to </a:t>
            </a:r>
            <a:r>
              <a:rPr lang="lv-LV" dirty="0" err="1"/>
              <a:t>conduct</a:t>
            </a:r>
            <a:r>
              <a:rPr lang="lv-LV" dirty="0"/>
              <a:t> </a:t>
            </a:r>
            <a:r>
              <a:rPr lang="lv-LV" dirty="0" err="1"/>
              <a:t>policy</a:t>
            </a:r>
            <a:r>
              <a:rPr lang="lv-LV" dirty="0"/>
              <a:t> </a:t>
            </a:r>
            <a:r>
              <a:rPr lang="lv-LV" dirty="0" err="1" smtClean="0"/>
              <a:t>costing</a:t>
            </a:r>
            <a:r>
              <a:rPr lang="lv-LV" dirty="0" smtClean="0"/>
              <a:t> (</a:t>
            </a:r>
            <a:r>
              <a:rPr lang="lv-LV" dirty="0" err="1"/>
              <a:t>requires</a:t>
            </a:r>
            <a:r>
              <a:rPr lang="lv-LV" dirty="0"/>
              <a:t> </a:t>
            </a:r>
            <a:r>
              <a:rPr lang="lv-LV" dirty="0" err="1"/>
              <a:t>mandate</a:t>
            </a:r>
            <a:r>
              <a:rPr lang="lv-LV" dirty="0"/>
              <a:t> </a:t>
            </a:r>
            <a:r>
              <a:rPr lang="lv-LV" dirty="0" err="1"/>
              <a:t>amendments</a:t>
            </a:r>
            <a:r>
              <a:rPr lang="lv-LV" dirty="0"/>
              <a:t>,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substantial</a:t>
            </a:r>
            <a:r>
              <a:rPr lang="lv-LV" dirty="0"/>
              <a:t> </a:t>
            </a:r>
            <a:r>
              <a:rPr lang="lv-LV" dirty="0" err="1"/>
              <a:t>increase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staff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resources</a:t>
            </a:r>
            <a:r>
              <a:rPr lang="lv-LV" dirty="0"/>
              <a:t>)</a:t>
            </a:r>
            <a:r>
              <a:rPr lang="lv-LV" dirty="0" smtClean="0"/>
              <a:t>. </a:t>
            </a:r>
          </a:p>
          <a:p>
            <a:r>
              <a:rPr lang="en-US" dirty="0"/>
              <a:t>Local </a:t>
            </a:r>
            <a:r>
              <a:rPr lang="en-US" dirty="0"/>
              <a:t>fiscal rules stricter than EU </a:t>
            </a:r>
            <a:r>
              <a:rPr lang="lv-LV" dirty="0"/>
              <a:t>(</a:t>
            </a:r>
            <a:r>
              <a:rPr lang="lv-LV" dirty="0" err="1"/>
              <a:t>structural</a:t>
            </a:r>
            <a:r>
              <a:rPr lang="lv-LV" dirty="0"/>
              <a:t> </a:t>
            </a:r>
            <a:r>
              <a:rPr lang="lv-LV" dirty="0" err="1"/>
              <a:t>balance</a:t>
            </a:r>
            <a:r>
              <a:rPr lang="lv-LV" dirty="0"/>
              <a:t> 0,5% </a:t>
            </a:r>
            <a:r>
              <a:rPr lang="lv-LV" dirty="0" err="1"/>
              <a:t>vs</a:t>
            </a:r>
            <a:r>
              <a:rPr lang="lv-LV" dirty="0"/>
              <a:t> 1%) </a:t>
            </a:r>
            <a:r>
              <a:rPr lang="en-US" dirty="0"/>
              <a:t>– unnecessary complication?</a:t>
            </a:r>
          </a:p>
          <a:p>
            <a:r>
              <a:rPr lang="en-US" dirty="0"/>
              <a:t>Different interpretation o</a:t>
            </a:r>
            <a:r>
              <a:rPr lang="lv-LV" dirty="0"/>
              <a:t>f</a:t>
            </a:r>
            <a:r>
              <a:rPr lang="en-US" dirty="0"/>
              <a:t> one-offs: tax reform – MoF</a:t>
            </a:r>
            <a:r>
              <a:rPr lang="en-US" dirty="0"/>
              <a:t> vs EU and FDC </a:t>
            </a:r>
            <a:r>
              <a:rPr lang="en-US" dirty="0" smtClean="0"/>
              <a:t>opinion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813DF2-F75E-4228-A51D-1CF114778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25365"/>
            <a:ext cx="1464657" cy="14827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6ECC2D-2BCB-4EAC-AA26-AA67C2051F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525"/>
            <a:ext cx="114300" cy="686752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76DF6D-9195-4C2F-B5EC-8E0F79B2647B}"/>
              </a:ext>
            </a:extLst>
          </p:cNvPr>
          <p:cNvSpPr txBox="1">
            <a:spLocks/>
          </p:cNvSpPr>
          <p:nvPr/>
        </p:nvSpPr>
        <p:spPr>
          <a:xfrm>
            <a:off x="1132514" y="1912896"/>
            <a:ext cx="8078598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72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A4E61-67B6-42D9-823B-7507E5FBC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397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F4D054-11DF-4D7D-818F-281E98FED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518" y="103963"/>
            <a:ext cx="9842549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Current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B074C-6FDF-4AB5-828C-706325B1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73" y="1795244"/>
            <a:ext cx="11472809" cy="4249174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  <a:p>
            <a:pPr marL="0" indent="0">
              <a:buNone/>
            </a:pPr>
            <a:endParaRPr lang="lv-LV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813DF2-F75E-4228-A51D-1CF114778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25365"/>
            <a:ext cx="1464657" cy="14827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6ECC2D-2BCB-4EAC-AA26-AA67C2051F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525"/>
            <a:ext cx="114300" cy="686752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76DF6D-9195-4C2F-B5EC-8E0F79B2647B}"/>
              </a:ext>
            </a:extLst>
          </p:cNvPr>
          <p:cNvSpPr txBox="1">
            <a:spLocks/>
          </p:cNvSpPr>
          <p:nvPr/>
        </p:nvSpPr>
        <p:spPr>
          <a:xfrm>
            <a:off x="596404" y="1912896"/>
            <a:ext cx="1088738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1E6327-EB43-43A2-A336-37F739D2D930}"/>
              </a:ext>
            </a:extLst>
          </p:cNvPr>
          <p:cNvSpPr txBox="1"/>
          <p:nvPr/>
        </p:nvSpPr>
        <p:spPr>
          <a:xfrm>
            <a:off x="1193949" y="1643756"/>
            <a:ext cx="10232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Latvia has still one of the lowest debt levels in EU (51.7% in 2022 vs 96% average EU), but recent deficit numbers are </a:t>
            </a:r>
            <a:r>
              <a:rPr lang="lv-LV" dirty="0" err="1" smtClean="0"/>
              <a:t>worrying</a:t>
            </a:r>
            <a:r>
              <a:rPr lang="lv-LV" dirty="0" smtClean="0"/>
              <a:t>….</a:t>
            </a:r>
            <a:r>
              <a:rPr lang="en-US" sz="1800" dirty="0" smtClean="0"/>
              <a:t> 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2EDB3C-0821-4E1B-9733-2BD4A5F123A7}"/>
              </a:ext>
            </a:extLst>
          </p:cNvPr>
          <p:cNvSpPr txBox="1"/>
          <p:nvPr/>
        </p:nvSpPr>
        <p:spPr>
          <a:xfrm>
            <a:off x="1251316" y="5444253"/>
            <a:ext cx="102324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and the </a:t>
            </a:r>
            <a:r>
              <a:rPr lang="en-US" dirty="0" smtClean="0"/>
              <a:t>circumstances </a:t>
            </a:r>
            <a:r>
              <a:rPr lang="en-US" dirty="0"/>
              <a:t>in 2022 </a:t>
            </a:r>
            <a:r>
              <a:rPr lang="lv-LV" dirty="0" err="1" smtClean="0"/>
              <a:t>don’t</a:t>
            </a:r>
            <a:r>
              <a:rPr lang="lv-LV" dirty="0" smtClean="0"/>
              <a:t> </a:t>
            </a:r>
            <a:r>
              <a:rPr lang="lv-LV" dirty="0" err="1" smtClean="0"/>
              <a:t>motivate</a:t>
            </a:r>
            <a:r>
              <a:rPr lang="en-US" dirty="0" smtClean="0"/>
              <a:t> </a:t>
            </a:r>
            <a:r>
              <a:rPr lang="en-US" dirty="0"/>
              <a:t>fiscal responsibility: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v-LV" dirty="0" smtClean="0"/>
              <a:t>EU </a:t>
            </a:r>
            <a:r>
              <a:rPr lang="lv-LV" dirty="0"/>
              <a:t>f</a:t>
            </a:r>
            <a:r>
              <a:rPr lang="en-US" dirty="0" err="1" smtClean="0"/>
              <a:t>iscal</a:t>
            </a:r>
            <a:r>
              <a:rPr lang="en-US" dirty="0" smtClean="0"/>
              <a:t> </a:t>
            </a:r>
            <a:r>
              <a:rPr lang="en-US" dirty="0"/>
              <a:t>rules not in force in 2022,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Parliament election year,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Increasing voices against </a:t>
            </a:r>
            <a:r>
              <a:rPr lang="lv-LV" dirty="0" err="1" smtClean="0"/>
              <a:t>fiscal</a:t>
            </a:r>
            <a:r>
              <a:rPr lang="lv-LV" dirty="0" smtClean="0"/>
              <a:t> </a:t>
            </a:r>
            <a:r>
              <a:rPr lang="lv-LV" dirty="0" err="1" smtClean="0"/>
              <a:t>discipline</a:t>
            </a:r>
            <a:endParaRPr lang="en-US" dirty="0"/>
          </a:p>
        </p:txBody>
      </p:sp>
      <p:pic>
        <p:nvPicPr>
          <p:cNvPr id="12" name="Grafika 11">
            <a:extLst>
              <a:ext uri="{FF2B5EF4-FFF2-40B4-BE49-F238E27FC236}">
                <a16:creationId xmlns:a16="http://schemas.microsoft.com/office/drawing/2014/main" id="{0524B2D2-7C3E-40B4-A3F3-359D0BA816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321065" y="2348298"/>
            <a:ext cx="5549870" cy="296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234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A4E61-67B6-42D9-823B-7507E5FBC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3979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B074C-6FDF-4AB5-828C-706325B1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73" y="1795244"/>
            <a:ext cx="11472809" cy="4249174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  <a:p>
            <a:pPr marL="0" indent="0">
              <a:buNone/>
            </a:pPr>
            <a:endParaRPr lang="lv-LV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813DF2-F75E-4228-A51D-1CF114778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825" y="25365"/>
            <a:ext cx="1464657" cy="14827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F6ECC2D-2BCB-4EAC-AA26-AA67C2051F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9525"/>
            <a:ext cx="114300" cy="686752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76DF6D-9195-4C2F-B5EC-8E0F79B2647B}"/>
              </a:ext>
            </a:extLst>
          </p:cNvPr>
          <p:cNvSpPr txBox="1">
            <a:spLocks/>
          </p:cNvSpPr>
          <p:nvPr/>
        </p:nvSpPr>
        <p:spPr>
          <a:xfrm>
            <a:off x="596404" y="1912896"/>
            <a:ext cx="1088738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Virsraksts 1">
            <a:extLst>
              <a:ext uri="{FF2B5EF4-FFF2-40B4-BE49-F238E27FC236}">
                <a16:creationId xmlns:a16="http://schemas.microsoft.com/office/drawing/2014/main" id="{10955AED-84E5-4399-A534-81395678890E}"/>
              </a:ext>
            </a:extLst>
          </p:cNvPr>
          <p:cNvSpPr txBox="1">
            <a:spLocks/>
          </p:cNvSpPr>
          <p:nvPr/>
        </p:nvSpPr>
        <p:spPr>
          <a:xfrm>
            <a:off x="1524000" y="2519671"/>
            <a:ext cx="9144000" cy="13603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Thank you! </a:t>
            </a:r>
            <a:r>
              <a:rPr kumimoji="0" lang="lv-LV" sz="4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/>
            </a:r>
            <a:br>
              <a:rPr kumimoji="0" lang="lv-LV" sz="4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</a:br>
            <a:r>
              <a:rPr kumimoji="0" lang="lv-LV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http://fdp.gov.lv</a:t>
            </a: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44DB443-85F3-42D0-BEC4-12624D34AF3C}"/>
              </a:ext>
            </a:extLst>
          </p:cNvPr>
          <p:cNvSpPr txBox="1">
            <a:spLocks/>
          </p:cNvSpPr>
          <p:nvPr/>
        </p:nvSpPr>
        <p:spPr>
          <a:xfrm>
            <a:off x="5015528" y="4182930"/>
            <a:ext cx="6559485" cy="2031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Fiskālās disciplīnas padome</a:t>
            </a:r>
            <a:b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Smilšu ielā 1-512  Rīgā  LV-1919</a:t>
            </a:r>
            <a:b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Tālr.: +371 6708 3650</a:t>
            </a:r>
            <a:b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E-pasts: info@fdp.gov.lv</a:t>
            </a:r>
            <a:b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Twitter: @Fiskalapadome</a:t>
            </a:r>
            <a:b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lv-LV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Facebook: fiskalapadome</a:t>
            </a:r>
            <a:r>
              <a:rPr kumimoji="0" lang="lv-LV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lv-LV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lv-LV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759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</TotalTime>
  <Words>656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Verdana</vt:lpstr>
      <vt:lpstr>Wingdings</vt:lpstr>
      <vt:lpstr>Office Theme</vt:lpstr>
      <vt:lpstr>Fiscal regulation:  of Latvia’s Fiscal Discipline Council</vt:lpstr>
      <vt:lpstr>FDC Mandate and Beyond</vt:lpstr>
      <vt:lpstr>FDC structure and resources</vt:lpstr>
      <vt:lpstr>Main conclusions of joint EC/OECD assessment of FDC conducted in 2021</vt:lpstr>
      <vt:lpstr>FDC strengths and weaknesses</vt:lpstr>
      <vt:lpstr>… but some issues remain</vt:lpstr>
      <vt:lpstr>Current challenges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</dc:title>
  <dc:creator>Andrejs Migunovs</dc:creator>
  <cp:lastModifiedBy>Windows User</cp:lastModifiedBy>
  <cp:revision>20</cp:revision>
  <dcterms:created xsi:type="dcterms:W3CDTF">2021-11-05T08:43:17Z</dcterms:created>
  <dcterms:modified xsi:type="dcterms:W3CDTF">2021-12-07T12:46:15Z</dcterms:modified>
</cp:coreProperties>
</file>