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95" r:id="rId4"/>
  </p:sldMasterIdLst>
  <p:notesMasterIdLst>
    <p:notesMasterId r:id="rId27"/>
  </p:notesMasterIdLst>
  <p:handoutMasterIdLst>
    <p:handoutMasterId r:id="rId28"/>
  </p:handoutMasterIdLst>
  <p:sldIdLst>
    <p:sldId id="256" r:id="rId5"/>
    <p:sldId id="320" r:id="rId6"/>
    <p:sldId id="321" r:id="rId7"/>
    <p:sldId id="323" r:id="rId8"/>
    <p:sldId id="324" r:id="rId9"/>
    <p:sldId id="326" r:id="rId10"/>
    <p:sldId id="325" r:id="rId11"/>
    <p:sldId id="327" r:id="rId12"/>
    <p:sldId id="322" r:id="rId13"/>
    <p:sldId id="338" r:id="rId14"/>
    <p:sldId id="328" r:id="rId15"/>
    <p:sldId id="329" r:id="rId16"/>
    <p:sldId id="332" r:id="rId17"/>
    <p:sldId id="330" r:id="rId18"/>
    <p:sldId id="331" r:id="rId19"/>
    <p:sldId id="333" r:id="rId20"/>
    <p:sldId id="334" r:id="rId21"/>
    <p:sldId id="335" r:id="rId22"/>
    <p:sldId id="337" r:id="rId23"/>
    <p:sldId id="339" r:id="rId24"/>
    <p:sldId id="336" r:id="rId25"/>
    <p:sldId id="289" r:id="rId26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īna" initials="E" lastIdx="1" clrIdx="0">
    <p:extLst/>
  </p:cmAuthor>
  <p:cmAuthor id="2" name="Janis" initials="JP" lastIdx="2" clrIdx="1">
    <p:extLst/>
  </p:cmAuthor>
  <p:cmAuthor id="3" name="Emils" initials="E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7962" autoAdjust="0"/>
  </p:normalViewPr>
  <p:slideViewPr>
    <p:cSldViewPr snapToGrid="0">
      <p:cViewPr varScale="1">
        <p:scale>
          <a:sx n="99" d="100"/>
          <a:sy n="99" d="100"/>
        </p:scale>
        <p:origin x="26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wdDnDiag">
              <a:fgClr>
                <a:srgbClr val="002060"/>
              </a:fgClr>
              <a:bgClr>
                <a:srgbClr val="FFFFFF"/>
              </a:bgClr>
            </a:pattFill>
            <a:ln w="25400">
              <a:noFill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C00000"/>
              </a:solidFill>
              <a:ln w="25400">
                <a:noFill/>
              </a:ln>
            </c:spPr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 w="25400">
                <a:noFill/>
              </a:ln>
            </c:spPr>
          </c:dPt>
          <c:dLbls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'data lv'!$A$9:$A$36</c:f>
              <c:strCache>
                <c:ptCount val="28"/>
                <c:pt idx="0">
                  <c:v>Beļģija</c:v>
                </c:pt>
                <c:pt idx="1">
                  <c:v>Ungārija</c:v>
                </c:pt>
                <c:pt idx="2">
                  <c:v>Vācija</c:v>
                </c:pt>
                <c:pt idx="3">
                  <c:v>Austrija</c:v>
                </c:pt>
                <c:pt idx="4">
                  <c:v>Francija</c:v>
                </c:pt>
                <c:pt idx="5">
                  <c:v>Latvija</c:v>
                </c:pt>
                <c:pt idx="6">
                  <c:v>Itālija</c:v>
                </c:pt>
                <c:pt idx="7">
                  <c:v>Zviedrija</c:v>
                </c:pt>
                <c:pt idx="8">
                  <c:v>Čehija</c:v>
                </c:pt>
                <c:pt idx="9">
                  <c:v>Lietuva</c:v>
                </c:pt>
                <c:pt idx="10">
                  <c:v>Slovākija</c:v>
                </c:pt>
                <c:pt idx="11">
                  <c:v>Slovēnija</c:v>
                </c:pt>
                <c:pt idx="12">
                  <c:v>ES 28</c:v>
                </c:pt>
                <c:pt idx="13">
                  <c:v>Rumānija</c:v>
                </c:pt>
                <c:pt idx="14">
                  <c:v>Igaunija</c:v>
                </c:pt>
                <c:pt idx="15">
                  <c:v>Somija</c:v>
                </c:pt>
                <c:pt idx="16">
                  <c:v>Portugāle</c:v>
                </c:pt>
                <c:pt idx="17">
                  <c:v>Spānija</c:v>
                </c:pt>
                <c:pt idx="18">
                  <c:v>Horvātija</c:v>
                </c:pt>
                <c:pt idx="19">
                  <c:v>Polija</c:v>
                </c:pt>
                <c:pt idx="20">
                  <c:v>Grieķija</c:v>
                </c:pt>
                <c:pt idx="21">
                  <c:v>Dānija</c:v>
                </c:pt>
                <c:pt idx="22">
                  <c:v>Bulgārija</c:v>
                </c:pt>
                <c:pt idx="23">
                  <c:v>Nīderlande</c:v>
                </c:pt>
                <c:pt idx="24">
                  <c:v>Luksemburga</c:v>
                </c:pt>
                <c:pt idx="25">
                  <c:v>Apvienotā Karaliste</c:v>
                </c:pt>
                <c:pt idx="26">
                  <c:v>Īrija</c:v>
                </c:pt>
                <c:pt idx="27">
                  <c:v>Malta</c:v>
                </c:pt>
              </c:strCache>
            </c:strRef>
          </c:cat>
          <c:val>
            <c:numRef>
              <c:f>'data lv'!$B$9:$B$36</c:f>
              <c:numCache>
                <c:formatCode>#\ ##0.0</c:formatCode>
                <c:ptCount val="28"/>
                <c:pt idx="0">
                  <c:v>49.4</c:v>
                </c:pt>
                <c:pt idx="1">
                  <c:v>49</c:v>
                </c:pt>
                <c:pt idx="2">
                  <c:v>45.2</c:v>
                </c:pt>
                <c:pt idx="3">
                  <c:v>45.1</c:v>
                </c:pt>
                <c:pt idx="4">
                  <c:v>43.3</c:v>
                </c:pt>
                <c:pt idx="5">
                  <c:v>41.7</c:v>
                </c:pt>
                <c:pt idx="6">
                  <c:v>40.9</c:v>
                </c:pt>
                <c:pt idx="7">
                  <c:v>40.6</c:v>
                </c:pt>
                <c:pt idx="8">
                  <c:v>39.9</c:v>
                </c:pt>
                <c:pt idx="9">
                  <c:v>39.200000000000003</c:v>
                </c:pt>
                <c:pt idx="10">
                  <c:v>38.799999999999997</c:v>
                </c:pt>
                <c:pt idx="11">
                  <c:v>38.6</c:v>
                </c:pt>
                <c:pt idx="12">
                  <c:v>38.4</c:v>
                </c:pt>
                <c:pt idx="13">
                  <c:v>38.299999999999997</c:v>
                </c:pt>
                <c:pt idx="14">
                  <c:v>38</c:v>
                </c:pt>
                <c:pt idx="15">
                  <c:v>38</c:v>
                </c:pt>
                <c:pt idx="16">
                  <c:v>36.200000000000003</c:v>
                </c:pt>
                <c:pt idx="17">
                  <c:v>35.9</c:v>
                </c:pt>
                <c:pt idx="18">
                  <c:v>35.299999999999997</c:v>
                </c:pt>
                <c:pt idx="19">
                  <c:v>35</c:v>
                </c:pt>
                <c:pt idx="20">
                  <c:v>34.6</c:v>
                </c:pt>
                <c:pt idx="21">
                  <c:v>34.299999999999997</c:v>
                </c:pt>
                <c:pt idx="22">
                  <c:v>33.6</c:v>
                </c:pt>
                <c:pt idx="23">
                  <c:v>32.200000000000003</c:v>
                </c:pt>
                <c:pt idx="24">
                  <c:v>31.2</c:v>
                </c:pt>
                <c:pt idx="25">
                  <c:v>26</c:v>
                </c:pt>
                <c:pt idx="26">
                  <c:v>21.6</c:v>
                </c:pt>
                <c:pt idx="27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9017928"/>
        <c:axId val="470360424"/>
      </c:barChart>
      <c:catAx>
        <c:axId val="46901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470360424"/>
        <c:crosses val="autoZero"/>
        <c:auto val="1"/>
        <c:lblAlgn val="ctr"/>
        <c:lblOffset val="100"/>
        <c:noMultiLvlLbl val="0"/>
      </c:catAx>
      <c:valAx>
        <c:axId val="470360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4690179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'[20170926_valsts_parads (1).xlsx]170926'!$A$4</c:f>
              <c:strCache>
                <c:ptCount val="1"/>
                <c:pt idx="0">
                  <c:v>MTBF 2014/16</c:v>
                </c:pt>
              </c:strCache>
            </c:strRef>
          </c:tx>
          <c:spPr>
            <a:ln>
              <a:solidFill>
                <a:srgbClr val="002060"/>
              </a:solidFill>
              <a:prstDash val="sysDot"/>
            </a:ln>
          </c:spPr>
          <c:marker>
            <c:symbol val="x"/>
            <c:size val="7"/>
            <c:spPr>
              <a:solidFill>
                <a:srgbClr val="002060"/>
              </a:solidFill>
              <a:ln>
                <a:solidFill>
                  <a:srgbClr val="002060"/>
                </a:solidFill>
                <a:prstDash val="sysDash"/>
              </a:ln>
            </c:spPr>
          </c:marker>
          <c:cat>
            <c:numRef>
              <c:f>'[20170926_valsts_parads (1).xlsx]170926'!$B$3:$I$3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'[20170926_valsts_parads (1).xlsx]170926'!$B$4:$I$4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385-443F-B3EF-A809DEBD84E1}"/>
            </c:ext>
          </c:extLst>
        </c:ser>
        <c:ser>
          <c:idx val="1"/>
          <c:order val="1"/>
          <c:tx>
            <c:v>VTBI 2015./17.</c:v>
          </c:tx>
          <c:spPr>
            <a:ln>
              <a:noFill/>
              <a:prstDash val="lgDash"/>
            </a:ln>
          </c:spPr>
          <c:marker>
            <c:symbol val="triangle"/>
            <c:size val="7"/>
            <c:spPr>
              <a:solidFill>
                <a:srgbClr val="002060"/>
              </a:solidFill>
              <a:ln w="63500">
                <a:solidFill>
                  <a:srgbClr val="C00000"/>
                </a:solidFill>
              </a:ln>
            </c:spPr>
          </c:marker>
          <c:cat>
            <c:numRef>
              <c:f>'[20170926_valsts_parads (1).xlsx]170926'!$B$3:$I$3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'[20170926_valsts_parads (1).xlsx]170926'!$B$5:$I$5</c:f>
              <c:numCache>
                <c:formatCode>General</c:formatCode>
                <c:ptCount val="4"/>
                <c:pt idx="0" formatCode="0.0">
                  <c:v>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385-443F-B3EF-A809DEBD84E1}"/>
            </c:ext>
          </c:extLst>
        </c:ser>
        <c:ser>
          <c:idx val="2"/>
          <c:order val="2"/>
          <c:tx>
            <c:v>VTBI 2016./18.</c:v>
          </c:tx>
          <c:spPr>
            <a:ln w="38100">
              <a:solidFill>
                <a:schemeClr val="bg1">
                  <a:lumMod val="50000"/>
                </a:schemeClr>
              </a:solidFill>
              <a:prstDash val="sysDot"/>
            </a:ln>
          </c:spPr>
          <c:marker>
            <c:symbol val="none"/>
          </c:marker>
          <c:cat>
            <c:numRef>
              <c:f>'[20170926_valsts_parads (1).xlsx]170926'!$B$3:$I$3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'[20170926_valsts_parads (1).xlsx]170926'!$B$6:$I$6</c:f>
              <c:numCache>
                <c:formatCode>0.0</c:formatCode>
                <c:ptCount val="4"/>
                <c:pt idx="0">
                  <c:v>38</c:v>
                </c:pt>
                <c:pt idx="1">
                  <c:v>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385-443F-B3EF-A809DEBD84E1}"/>
            </c:ext>
          </c:extLst>
        </c:ser>
        <c:ser>
          <c:idx val="3"/>
          <c:order val="3"/>
          <c:tx>
            <c:v>VTBI 2017./19.</c:v>
          </c:tx>
          <c:spPr>
            <a:ln w="38100">
              <a:solidFill>
                <a:srgbClr val="002060"/>
              </a:solidFill>
              <a:prstDash val="sysDot"/>
            </a:ln>
          </c:spPr>
          <c:marker>
            <c:symbol val="none"/>
          </c:marker>
          <c:cat>
            <c:numRef>
              <c:f>'[20170926_valsts_parads (1).xlsx]170926'!$B$3:$I$3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'[20170926_valsts_parads (1).xlsx]170926'!$B$7:$I$7</c:f>
              <c:numCache>
                <c:formatCode>0.0</c:formatCode>
                <c:ptCount val="4"/>
                <c:pt idx="0">
                  <c:v>39</c:v>
                </c:pt>
                <c:pt idx="1">
                  <c:v>38</c:v>
                </c:pt>
                <c:pt idx="2">
                  <c:v>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385-443F-B3EF-A809DEBD84E1}"/>
            </c:ext>
          </c:extLst>
        </c:ser>
        <c:ser>
          <c:idx val="4"/>
          <c:order val="4"/>
          <c:tx>
            <c:v>VTBI 2018./20.</c:v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5385-443F-B3EF-A809DEBD84E1}"/>
              </c:ext>
            </c:extLst>
          </c:dPt>
          <c:cat>
            <c:numRef>
              <c:f>'[20170926_valsts_parads (1).xlsx]170926'!$B$3:$I$3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'[20170926_valsts_parads (1).xlsx]170926'!$B$8:$I$8</c:f>
              <c:numCache>
                <c:formatCode>0.0</c:formatCode>
                <c:ptCount val="4"/>
                <c:pt idx="0">
                  <c:v>39</c:v>
                </c:pt>
                <c:pt idx="1">
                  <c:v>37</c:v>
                </c:pt>
                <c:pt idx="2">
                  <c:v>39</c:v>
                </c:pt>
                <c:pt idx="3">
                  <c:v>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5385-443F-B3EF-A809DEBD84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0361600"/>
        <c:axId val="470361992"/>
      </c:lineChart>
      <c:catAx>
        <c:axId val="470361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n-lt"/>
              </a:defRPr>
            </a:pPr>
            <a:endParaRPr lang="lv-LV"/>
          </a:p>
        </c:txPr>
        <c:crossAx val="470361992"/>
        <c:crosses val="autoZero"/>
        <c:auto val="1"/>
        <c:lblAlgn val="ctr"/>
        <c:lblOffset val="100"/>
        <c:noMultiLvlLbl val="0"/>
      </c:catAx>
      <c:valAx>
        <c:axId val="470361992"/>
        <c:scaling>
          <c:orientation val="minMax"/>
          <c:max val="40"/>
          <c:min val="3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+mn-lt"/>
              </a:defRPr>
            </a:pPr>
            <a:endParaRPr lang="lv-LV"/>
          </a:p>
        </c:txPr>
        <c:crossAx val="470361600"/>
        <c:crosses val="autoZero"/>
        <c:crossBetween val="between"/>
        <c:majorUnit val="2"/>
      </c:valAx>
    </c:plotArea>
    <c:legend>
      <c:legendPos val="b"/>
      <c:overlay val="0"/>
      <c:txPr>
        <a:bodyPr/>
        <a:lstStyle/>
        <a:p>
          <a:pPr>
            <a:defRPr sz="1200">
              <a:latin typeface="+mn-lt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4DDDB-FFB6-41DA-9A3A-51FF372C0965}" type="datetimeFigureOut">
              <a:rPr lang="lv-LV" smtClean="0"/>
              <a:t>05.10.2017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F17D2-B5BF-43E6-BD97-538359FD63A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52175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D0A51-63A0-424A-845B-13667A6F5FBB}" type="datetimeFigureOut">
              <a:rPr lang="lv-LV" smtClean="0"/>
              <a:t>05.10.2017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986D2-A979-4166-A81C-5952FB15E8C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31005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Solījumi – turēt</a:t>
            </a:r>
            <a:r>
              <a:rPr lang="lv-LV" baseline="0" dirty="0" smtClean="0"/>
              <a:t> nodokļus nemainīgus.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986D2-A979-4166-A81C-5952FB15E8C8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26425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Sākās Jānis Platais!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986D2-A979-4166-A81C-5952FB15E8C8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90273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986D2-A979-4166-A81C-5952FB15E8C8}" type="slidenum">
              <a:rPr lang="lv-LV" smtClean="0"/>
              <a:t>20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80801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2326103"/>
            <a:ext cx="9144000" cy="136032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77850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>
          <a:xfrm>
            <a:off x="5346032" y="6356350"/>
            <a:ext cx="1499937" cy="365125"/>
          </a:xfrm>
        </p:spPr>
        <p:txBody>
          <a:bodyPr/>
          <a:lstStyle>
            <a:lvl1pPr algn="ctr">
              <a:defRPr/>
            </a:lvl1pPr>
          </a:lstStyle>
          <a:p>
            <a:fld id="{AACF8588-64BF-4344-96A4-E9662A4051CF}" type="datetime1">
              <a:rPr lang="lv-LV" smtClean="0"/>
              <a:t>05.10.2017</a:t>
            </a:fld>
            <a:endParaRPr lang="lv-LV"/>
          </a:p>
        </p:txBody>
      </p:sp>
      <p:sp>
        <p:nvSpPr>
          <p:cNvPr id="7" name="Rectangle 7"/>
          <p:cNvSpPr/>
          <p:nvPr userDrawn="1"/>
        </p:nvSpPr>
        <p:spPr>
          <a:xfrm>
            <a:off x="0" y="0"/>
            <a:ext cx="1968500" cy="15367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6" name="Attēls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425" y="0"/>
            <a:ext cx="23431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0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0420-D333-4355-9204-B111B2478732}" type="datetime1">
              <a:rPr lang="lv-LV" smtClean="0"/>
              <a:t>05.10.2017</a:t>
            </a:fld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4722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189746" y="1709738"/>
            <a:ext cx="915770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2189746" y="4589463"/>
            <a:ext cx="915770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E63C-FE13-41E8-ACB6-6386864BC071}" type="datetime1">
              <a:rPr lang="lv-LV" smtClean="0"/>
              <a:t>05.10.2017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15396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2189746" y="1825625"/>
            <a:ext cx="4588043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946232" y="1825625"/>
            <a:ext cx="4407568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0290B-35D6-4C3A-BFBD-758CE31A7359}" type="datetime1">
              <a:rPr lang="lv-LV" smtClean="0"/>
              <a:t>05.10.2017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5499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189748" y="365125"/>
            <a:ext cx="9165640" cy="1325563"/>
          </a:xfrm>
        </p:spPr>
        <p:txBody>
          <a:bodyPr/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2189747" y="1681163"/>
            <a:ext cx="4692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2189747" y="2505075"/>
            <a:ext cx="4692316" cy="3684588"/>
          </a:xfrm>
        </p:spPr>
        <p:txBody>
          <a:bodyPr/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978316" y="1681163"/>
            <a:ext cx="437707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978316" y="2505075"/>
            <a:ext cx="4377071" cy="3684588"/>
          </a:xfrm>
        </p:spPr>
        <p:txBody>
          <a:bodyPr/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1A0A-F568-4732-9A48-9CF924E3C94B}" type="datetime1">
              <a:rPr lang="lv-LV" smtClean="0"/>
              <a:t>05.10.2017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93945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63ABA-D30E-46BE-938C-50D1FF2F37C1}" type="datetime1">
              <a:rPr lang="lv-LV" smtClean="0"/>
              <a:t>05.10.2017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5329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FEAF-FBC9-46A0-B9E6-4BE5008E722A}" type="datetime1">
              <a:rPr lang="lv-LV" smtClean="0"/>
              <a:t>05.10.2017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8826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873F-C04A-49FE-9E1D-8E59B219C3AC}" type="datetime1">
              <a:rPr lang="lv-LV" smtClean="0"/>
              <a:t>05.10.2017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8000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2189747" y="365125"/>
            <a:ext cx="9164053" cy="1019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2189747" y="1604211"/>
            <a:ext cx="9164053" cy="457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2189747" y="6356350"/>
            <a:ext cx="1499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C06C7-1AD2-4D8E-B4FE-15663E8BFD42}" type="datetime1">
              <a:rPr lang="lv-LV" smtClean="0"/>
              <a:t>05.10.2017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3938337" y="6356350"/>
            <a:ext cx="64328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10627894" y="6356350"/>
            <a:ext cx="7259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2C14F-654A-48BF-A324-8B07BD5B5F7F}" type="slidenum">
              <a:rPr lang="lv-LV" smtClean="0"/>
              <a:t>‹#›</a:t>
            </a:fld>
            <a:endParaRPr lang="lv-LV" dirty="0"/>
          </a:p>
        </p:txBody>
      </p:sp>
      <p:pic>
        <p:nvPicPr>
          <p:cNvPr id="9" name="Attēls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37" y="1"/>
            <a:ext cx="1569299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9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6" r:id="rId1"/>
    <p:sldLayoutId id="2147484997" r:id="rId2"/>
    <p:sldLayoutId id="2147484998" r:id="rId3"/>
    <p:sldLayoutId id="2147484999" r:id="rId4"/>
    <p:sldLayoutId id="2147485000" r:id="rId5"/>
    <p:sldLayoutId id="2147485001" r:id="rId6"/>
    <p:sldLayoutId id="2147485002" r:id="rId7"/>
    <p:sldLayoutId id="2147485003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2680666"/>
            <a:ext cx="9144000" cy="1360321"/>
          </a:xfrm>
        </p:spPr>
        <p:txBody>
          <a:bodyPr>
            <a:normAutofit fontScale="90000"/>
          </a:bodyPr>
          <a:lstStyle/>
          <a:p>
            <a:r>
              <a:rPr lang="lv-LV" dirty="0"/>
              <a:t>Fiskālās disciplīnas uzraudzības ziņojums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05.10.2017.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2757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err="1" smtClean="0"/>
              <a:t>Nesenie</a:t>
            </a:r>
            <a:r>
              <a:rPr lang="en-US" sz="2800" dirty="0" smtClean="0"/>
              <a:t> l</a:t>
            </a:r>
            <a:r>
              <a:rPr lang="lv-LV" sz="2800" dirty="0" smtClean="0"/>
              <a:t>ēmumi izdevumu palielināšanai, prognozējams, netraucēs 2017.gada budžeta bilances mērķa sasniegšanu</a:t>
            </a:r>
            <a:endParaRPr lang="lv-LV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481" y="1604963"/>
            <a:ext cx="4572000" cy="4572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0420-D333-4355-9204-B111B2478732}" type="datetime1">
              <a:rPr lang="lv-LV" smtClean="0"/>
              <a:t>05.10.2017</a:t>
            </a:fld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10</a:t>
            </a:fld>
            <a:endParaRPr lang="lv-LV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8337" y="6356350"/>
            <a:ext cx="6432884" cy="365125"/>
          </a:xfrm>
        </p:spPr>
        <p:txBody>
          <a:bodyPr/>
          <a:lstStyle/>
          <a:p>
            <a:r>
              <a:rPr lang="lv-LV" dirty="0"/>
              <a:t>Fiskālās disciplīnas uzraudzības ziņojums</a:t>
            </a:r>
          </a:p>
        </p:txBody>
      </p:sp>
    </p:spTree>
    <p:extLst>
      <p:ext uri="{BB962C8B-B14F-4D97-AF65-F5344CB8AC3E}">
        <p14:creationId xmlns:p14="http://schemas.microsoft.com/office/powerpoint/2010/main" val="84795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Saeima pieņēma visaptverošu nodokļu </a:t>
            </a:r>
            <a:r>
              <a:rPr lang="lv-LV" smtClean="0"/>
              <a:t>reformu.</a:t>
            </a:r>
            <a:endParaRPr lang="lv-LV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256" y="2233613"/>
            <a:ext cx="5886450" cy="33147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05.10.2017.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11</a:t>
            </a:fld>
            <a:endParaRPr lang="lv-LV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8337" y="6356350"/>
            <a:ext cx="6432884" cy="365125"/>
          </a:xfrm>
        </p:spPr>
        <p:txBody>
          <a:bodyPr/>
          <a:lstStyle/>
          <a:p>
            <a:r>
              <a:rPr lang="lv-LV" dirty="0"/>
              <a:t>Fiskālās disciplīnas uzraudzības ziņojums</a:t>
            </a:r>
          </a:p>
        </p:txBody>
      </p:sp>
    </p:spTree>
    <p:extLst>
      <p:ext uri="{BB962C8B-B14F-4D97-AF65-F5344CB8AC3E}">
        <p14:creationId xmlns:p14="http://schemas.microsoft.com/office/powerpoint/2010/main" val="341769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/>
              <a:t>Nodokļu reforma mazinās darbaspēka nodokļu slogu cilvēkiem ar zemiem un vidējiem </a:t>
            </a:r>
            <a:r>
              <a:rPr lang="lv-LV" smtClean="0"/>
              <a:t>ienākumiem.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05.10.2017.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12</a:t>
            </a:fld>
            <a:endParaRPr lang="lv-LV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052718"/>
              </p:ext>
            </p:extLst>
          </p:nvPr>
        </p:nvGraphicFramePr>
        <p:xfrm>
          <a:off x="2189163" y="1604963"/>
          <a:ext cx="9164637" cy="4276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8"/>
          <p:cNvSpPr txBox="1"/>
          <p:nvPr/>
        </p:nvSpPr>
        <p:spPr>
          <a:xfrm>
            <a:off x="3313886" y="5881816"/>
            <a:ext cx="8105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600" i="1" smtClean="0"/>
              <a:t>Nodokļu slogs cilvēkiem ar zemien ienākumiem. Avots: Eurostat</a:t>
            </a:r>
            <a:endParaRPr lang="lv-LV" sz="1600" i="1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8337" y="6356350"/>
            <a:ext cx="6432884" cy="365125"/>
          </a:xfrm>
        </p:spPr>
        <p:txBody>
          <a:bodyPr/>
          <a:lstStyle/>
          <a:p>
            <a:r>
              <a:rPr lang="lv-LV" dirty="0"/>
              <a:t>Fiskālās disciplīnas uzraudzības ziņojums</a:t>
            </a:r>
          </a:p>
        </p:txBody>
      </p:sp>
    </p:spTree>
    <p:extLst>
      <p:ext uri="{BB962C8B-B14F-4D97-AF65-F5344CB8AC3E}">
        <p14:creationId xmlns:p14="http://schemas.microsoft.com/office/powerpoint/2010/main" val="1364023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lv-LV" sz="2800" dirty="0" smtClean="0"/>
              <a:t>Ieviešot nodokļu reformu, iztrūkst </a:t>
            </a:r>
            <a:r>
              <a:rPr lang="lv-LV" sz="2800" dirty="0"/>
              <a:t>vidēja termiņa </a:t>
            </a:r>
            <a:r>
              <a:rPr lang="lv-LV" sz="2800" dirty="0" smtClean="0"/>
              <a:t>redzējums </a:t>
            </a:r>
            <a:r>
              <a:rPr lang="lv-LV" sz="2800" dirty="0"/>
              <a:t>par </a:t>
            </a:r>
            <a:r>
              <a:rPr lang="lv-LV" sz="2800" dirty="0" smtClean="0"/>
              <a:t>valdības </a:t>
            </a:r>
            <a:r>
              <a:rPr lang="lv-LV" sz="2800" dirty="0"/>
              <a:t>funkciju </a:t>
            </a:r>
            <a:r>
              <a:rPr lang="lv-LV" sz="2800" dirty="0" smtClean="0"/>
              <a:t>veikšanai un solījumu pildīšanai </a:t>
            </a:r>
            <a:r>
              <a:rPr lang="lv-LV" sz="2800" dirty="0"/>
              <a:t>nepieciešamajiem </a:t>
            </a:r>
            <a:r>
              <a:rPr lang="lv-LV" sz="2800" dirty="0" smtClean="0"/>
              <a:t>resursiem. </a:t>
            </a:r>
            <a:endParaRPr lang="lv-LV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05.10.2017.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13</a:t>
            </a:fld>
            <a:endParaRPr lang="lv-LV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5" y="1604963"/>
            <a:ext cx="7088372" cy="4572000"/>
          </a:xfr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8337" y="6356350"/>
            <a:ext cx="6432884" cy="365125"/>
          </a:xfrm>
        </p:spPr>
        <p:txBody>
          <a:bodyPr/>
          <a:lstStyle/>
          <a:p>
            <a:r>
              <a:rPr lang="lv-LV" dirty="0"/>
              <a:t>Fiskālās disciplīnas uzraudzības ziņojums</a:t>
            </a:r>
          </a:p>
        </p:txBody>
      </p:sp>
    </p:spTree>
    <p:extLst>
      <p:ext uri="{BB962C8B-B14F-4D97-AF65-F5344CB8AC3E}">
        <p14:creationId xmlns:p14="http://schemas.microsoft.com/office/powerpoint/2010/main" val="3819698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/>
              <a:t>Padome atzinīgi vērtē izdevumu </a:t>
            </a:r>
            <a:r>
              <a:rPr lang="lv-LV" smtClean="0"/>
              <a:t>pārskatīšanas praksi.</a:t>
            </a:r>
            <a:endParaRPr lang="lv-LV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2189746" y="1825625"/>
            <a:ext cx="8700676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v-LV" dirty="0" smtClean="0"/>
              <a:t>Tika atrasti resursi, kurus var novirzīt citu vajadzību apmierināšanai.</a:t>
            </a:r>
            <a:endParaRPr lang="lv-LV" dirty="0"/>
          </a:p>
          <a:p>
            <a:pPr algn="just"/>
            <a:endParaRPr lang="lv-LV" b="1" dirty="0" smtClean="0"/>
          </a:p>
          <a:p>
            <a:pPr marL="0" indent="0" algn="just">
              <a:buNone/>
            </a:pPr>
            <a:r>
              <a:rPr lang="lv-LV" dirty="0" smtClean="0"/>
              <a:t>Jāturpina darbs pie valdības izdevumu efektivitātes kāpināšanas.</a:t>
            </a:r>
            <a:endParaRPr lang="lv-LV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259" y="4116624"/>
            <a:ext cx="3048000" cy="171297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05.10.2017.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14</a:t>
            </a:fld>
            <a:endParaRPr lang="lv-LV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8337" y="6356350"/>
            <a:ext cx="6432884" cy="365125"/>
          </a:xfrm>
        </p:spPr>
        <p:txBody>
          <a:bodyPr/>
          <a:lstStyle/>
          <a:p>
            <a:r>
              <a:rPr lang="lv-LV" dirty="0"/>
              <a:t>Fiskālās disciplīnas uzraudzības ziņojums</a:t>
            </a:r>
          </a:p>
        </p:txBody>
      </p:sp>
    </p:spTree>
    <p:extLst>
      <p:ext uri="{BB962C8B-B14F-4D97-AF65-F5344CB8AC3E}">
        <p14:creationId xmlns:p14="http://schemas.microsoft.com/office/powerpoint/2010/main" val="2624273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lv-LV"/>
              <a:t>2017.gada budžeta bilanci pasliktina vairāki valdības </a:t>
            </a:r>
            <a:r>
              <a:rPr lang="lv-LV" smtClean="0"/>
              <a:t>lēmumi. 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994" y="1604211"/>
            <a:ext cx="6722806" cy="4572752"/>
          </a:xfrm>
        </p:spPr>
        <p:txBody>
          <a:bodyPr/>
          <a:lstStyle/>
          <a:p>
            <a:pPr marL="0" indent="0" algn="just">
              <a:buNone/>
            </a:pPr>
            <a:r>
              <a:rPr lang="lv-LV" dirty="0" smtClean="0"/>
              <a:t>Padome uzskata, ka ietaupījumu pārdalīšana </a:t>
            </a:r>
            <a:r>
              <a:rPr lang="lv-LV" dirty="0"/>
              <a:t>no </a:t>
            </a:r>
            <a:r>
              <a:rPr lang="lv-LV" dirty="0" smtClean="0"/>
              <a:t>"Iemaksas </a:t>
            </a:r>
            <a:r>
              <a:rPr lang="lv-LV" dirty="0"/>
              <a:t>Eiropas Kopienu </a:t>
            </a:r>
            <a:r>
              <a:rPr lang="lv-LV" dirty="0" smtClean="0"/>
              <a:t>budžetā" </a:t>
            </a:r>
            <a:r>
              <a:rPr lang="lv-LV" dirty="0"/>
              <a:t>neatbilst </a:t>
            </a:r>
            <a:r>
              <a:rPr lang="lv-LV" dirty="0" smtClean="0"/>
              <a:t>Fiskālās </a:t>
            </a:r>
            <a:r>
              <a:rPr lang="lv-LV" dirty="0"/>
              <a:t>disciplīnas likuma </a:t>
            </a:r>
            <a:r>
              <a:rPr lang="lv-LV" dirty="0" smtClean="0"/>
              <a:t>prasībām.</a:t>
            </a:r>
            <a:endParaRPr lang="lv-LV" dirty="0"/>
          </a:p>
          <a:p>
            <a:pPr marL="0" indent="0" algn="just">
              <a:buNone/>
            </a:pPr>
            <a:endParaRPr lang="lv-LV" dirty="0"/>
          </a:p>
          <a:p>
            <a:pPr marL="0" indent="0" algn="just">
              <a:buNone/>
            </a:pPr>
            <a:r>
              <a:rPr lang="lv-LV" dirty="0" smtClean="0"/>
              <a:t>140 </a:t>
            </a:r>
            <a:r>
              <a:rPr lang="lv-LV" dirty="0"/>
              <a:t>milj. eiro maksājums AS Latvenergo samazinās iespējas uzlabot budžeta bilanci 2017</a:t>
            </a:r>
            <a:r>
              <a:rPr lang="lv-LV" dirty="0" smtClean="0"/>
              <a:t>. gadā</a:t>
            </a:r>
            <a:r>
              <a:rPr lang="lv-LV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05.10.2017.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15</a:t>
            </a:fld>
            <a:endParaRPr lang="lv-LV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8337" y="6356350"/>
            <a:ext cx="6432884" cy="365125"/>
          </a:xfrm>
        </p:spPr>
        <p:txBody>
          <a:bodyPr/>
          <a:lstStyle/>
          <a:p>
            <a:r>
              <a:rPr lang="lv-LV" dirty="0"/>
              <a:t>Fiskālās disciplīnas uzraudzības ziņojums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87" y="1947487"/>
            <a:ext cx="30289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85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lv-LV" smtClean="0"/>
              <a:t>Padome aicina </a:t>
            </a:r>
            <a:r>
              <a:rPr lang="lv-LV"/>
              <a:t>valdību veidot fiskālā nodrošinājuma rezervi arī 2019. </a:t>
            </a:r>
            <a:r>
              <a:rPr lang="lv-LV" smtClean="0"/>
              <a:t>gadam.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lv-LV" dirty="0" smtClean="0"/>
              <a:t>Rezerve ir drošības spilvens valsts finansēm</a:t>
            </a:r>
          </a:p>
          <a:p>
            <a:pPr algn="just"/>
            <a:r>
              <a:rPr lang="lv-LV" dirty="0" smtClean="0"/>
              <a:t>Valdība nolēma veidot rezervi 2018. un 2020. gadam</a:t>
            </a:r>
          </a:p>
          <a:p>
            <a:pPr algn="just"/>
            <a:r>
              <a:rPr lang="lv-LV" dirty="0" smtClean="0"/>
              <a:t>Valdība lēma neveidot rezervi 2019. gadam, norādot uz līdzekļu trūkumu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05.10.2017.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16</a:t>
            </a:fld>
            <a:endParaRPr lang="lv-LV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495" y="3890587"/>
            <a:ext cx="1837881" cy="1727608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8337" y="6356350"/>
            <a:ext cx="6432884" cy="365125"/>
          </a:xfrm>
        </p:spPr>
        <p:txBody>
          <a:bodyPr/>
          <a:lstStyle/>
          <a:p>
            <a:r>
              <a:rPr lang="lv-LV" dirty="0"/>
              <a:t>Fiskālās disciplīnas uzraudzības ziņojums</a:t>
            </a:r>
          </a:p>
        </p:txBody>
      </p:sp>
    </p:spTree>
    <p:extLst>
      <p:ext uri="{BB962C8B-B14F-4D97-AF65-F5344CB8AC3E}">
        <p14:creationId xmlns:p14="http://schemas.microsoft.com/office/powerpoint/2010/main" val="1697014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lv-LV" smtClean="0"/>
              <a:t>Nepieciešams </a:t>
            </a:r>
            <a:r>
              <a:rPr lang="lv-LV"/>
              <a:t>turpināt darbu pie fiskālo risku analīzes </a:t>
            </a:r>
            <a:r>
              <a:rPr lang="lv-LV" smtClean="0"/>
              <a:t>pilnveidošanas.</a:t>
            </a:r>
            <a:endParaRPr lang="lv-LV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189746" y="1825625"/>
            <a:ext cx="4588043" cy="4351338"/>
          </a:xfrm>
        </p:spPr>
        <p:txBody>
          <a:bodyPr>
            <a:normAutofit/>
          </a:bodyPr>
          <a:lstStyle/>
          <a:p>
            <a:pPr algn="just"/>
            <a:r>
              <a:rPr lang="lv-LV" dirty="0" smtClean="0"/>
              <a:t>Risku ietekmi nepieciešams novērtēt kvantitatīvi</a:t>
            </a:r>
          </a:p>
          <a:p>
            <a:pPr marL="0" indent="0" algn="just">
              <a:buNone/>
            </a:pPr>
            <a:endParaRPr lang="lv-LV" dirty="0" smtClean="0"/>
          </a:p>
          <a:p>
            <a:pPr algn="just"/>
            <a:r>
              <a:rPr lang="lv-LV" dirty="0" smtClean="0"/>
              <a:t>Fiskālie riski parasti ir ar negatīvu ietekmi un nevar pieņemt, ka to ietekme ilgtermiņā līdzsvarosies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0" y="2073275"/>
            <a:ext cx="4406900" cy="385603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05.10.2017.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17</a:t>
            </a:fld>
            <a:endParaRPr lang="lv-LV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8337" y="6356350"/>
            <a:ext cx="6432884" cy="365125"/>
          </a:xfrm>
        </p:spPr>
        <p:txBody>
          <a:bodyPr/>
          <a:lstStyle/>
          <a:p>
            <a:r>
              <a:rPr lang="lv-LV" dirty="0"/>
              <a:t>Fiskālās disciplīnas uzraudzības ziņojums</a:t>
            </a:r>
          </a:p>
        </p:txBody>
      </p:sp>
    </p:spTree>
    <p:extLst>
      <p:ext uri="{BB962C8B-B14F-4D97-AF65-F5344CB8AC3E}">
        <p14:creationId xmlns:p14="http://schemas.microsoft.com/office/powerpoint/2010/main" val="96180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lv-LV" smtClean="0"/>
              <a:t>Labvēlīgie </a:t>
            </a:r>
            <a:r>
              <a:rPr lang="lv-LV"/>
              <a:t>ekonomikas apstākļi prasīs Valdībai plānot budžetu ar </a:t>
            </a:r>
            <a:r>
              <a:rPr lang="lv-LV" smtClean="0"/>
              <a:t>pārpalikumu.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lv-LV"/>
              <a:t>Pretcikliska fiskālā politika paredz, ka straujas izaugsmes periodā jāveido ietaupījumi grūtākiem </a:t>
            </a:r>
            <a:r>
              <a:rPr lang="lv-LV" smtClean="0"/>
              <a:t>laikiem.</a:t>
            </a:r>
            <a:endParaRPr lang="lv-LV"/>
          </a:p>
          <a:p>
            <a:pPr algn="just"/>
            <a:r>
              <a:rPr lang="lv-LV"/>
              <a:t>Papildu tautsaimniecības stimulēšana ar fiskāliem instrumentiem šobrīd nav </a:t>
            </a:r>
            <a:r>
              <a:rPr lang="lv-LV" smtClean="0"/>
              <a:t>ieteicama.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05.10.2017.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18</a:t>
            </a:fld>
            <a:endParaRPr lang="lv-LV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178" y="3808909"/>
            <a:ext cx="3682314" cy="2070502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8337" y="6356350"/>
            <a:ext cx="6432884" cy="365125"/>
          </a:xfrm>
        </p:spPr>
        <p:txBody>
          <a:bodyPr/>
          <a:lstStyle/>
          <a:p>
            <a:r>
              <a:rPr lang="lv-LV" dirty="0"/>
              <a:t>Fiskālās disciplīnas uzraudzības ziņojums</a:t>
            </a:r>
          </a:p>
        </p:txBody>
      </p:sp>
    </p:spTree>
    <p:extLst>
      <p:ext uri="{BB962C8B-B14F-4D97-AF65-F5344CB8AC3E}">
        <p14:creationId xmlns:p14="http://schemas.microsoft.com/office/powerpoint/2010/main" val="3680838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747" y="365125"/>
            <a:ext cx="9437571" cy="1019175"/>
          </a:xfrm>
        </p:spPr>
        <p:txBody>
          <a:bodyPr>
            <a:normAutofit/>
          </a:bodyPr>
          <a:lstStyle/>
          <a:p>
            <a:pPr algn="just"/>
            <a:r>
              <a:rPr lang="lv-LV" sz="2800" dirty="0" smtClean="0"/>
              <a:t>Padome aicina precizēt 2019. un 2020. gada budžeta rādītājus un virzīties jau vidējā termiņā uz budžetu ar pārpalikumu.</a:t>
            </a:r>
            <a:endParaRPr lang="lv-LV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z="1100" dirty="0" smtClean="0"/>
              <a:t>05.10.2017.</a:t>
            </a:r>
            <a:endParaRPr lang="lv-LV" sz="1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z="1100" smtClean="0"/>
              <a:t>19</a:t>
            </a:fld>
            <a:endParaRPr lang="lv-LV" sz="1100"/>
          </a:p>
        </p:txBody>
      </p:sp>
      <p:graphicFrame>
        <p:nvGraphicFramePr>
          <p:cNvPr id="8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557770"/>
              </p:ext>
            </p:extLst>
          </p:nvPr>
        </p:nvGraphicFramePr>
        <p:xfrm>
          <a:off x="2364259" y="1902939"/>
          <a:ext cx="6907426" cy="338081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635532"/>
                <a:gridCol w="1099536"/>
                <a:gridCol w="982344"/>
                <a:gridCol w="1190014"/>
              </a:tblGrid>
              <a:tr h="563469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 dirty="0" smtClean="0">
                          <a:effectLst/>
                        </a:rPr>
                        <a:t>Valdības budžeta strukturālā bilance</a:t>
                      </a:r>
                      <a:endParaRPr lang="lv-LV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</a:tr>
              <a:tr h="56346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lv-LV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600" b="1" i="0" dirty="0" smtClean="0">
                          <a:effectLst/>
                        </a:rPr>
                        <a:t>2018</a:t>
                      </a:r>
                      <a:endParaRPr lang="lv-LV" sz="1600" b="1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600" b="1" i="0" dirty="0" smtClean="0">
                          <a:effectLst/>
                        </a:rPr>
                        <a:t>2019</a:t>
                      </a:r>
                      <a:endParaRPr lang="lv-LV" sz="1600" b="1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600" b="1" i="0" dirty="0" smtClean="0">
                          <a:effectLst/>
                        </a:rPr>
                        <a:t>2020</a:t>
                      </a:r>
                      <a:endParaRPr lang="lv-LV" sz="1600" b="1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346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S</a:t>
                      </a:r>
                      <a:r>
                        <a:rPr lang="lv-LV" sz="1600" dirty="0" err="1" smtClean="0">
                          <a:effectLst/>
                        </a:rPr>
                        <a:t>tabilitātes</a:t>
                      </a:r>
                      <a:r>
                        <a:rPr lang="lv-LV" sz="1600" dirty="0" smtClean="0">
                          <a:effectLst/>
                        </a:rPr>
                        <a:t> programma</a:t>
                      </a:r>
                      <a:r>
                        <a:rPr lang="en-GB" sz="1600" dirty="0" smtClean="0">
                          <a:effectLst/>
                        </a:rPr>
                        <a:t> 2017</a:t>
                      </a:r>
                      <a:r>
                        <a:rPr lang="lv-LV" sz="1600" dirty="0" smtClean="0">
                          <a:effectLst/>
                        </a:rPr>
                        <a:t>.</a:t>
                      </a:r>
                      <a:r>
                        <a:rPr lang="en-GB" sz="1600" dirty="0" smtClean="0">
                          <a:effectLst/>
                        </a:rPr>
                        <a:t>/20</a:t>
                      </a:r>
                      <a:r>
                        <a:rPr lang="lv-LV" sz="1600" dirty="0" smtClean="0">
                          <a:effectLst/>
                        </a:rPr>
                        <a:t>.</a:t>
                      </a:r>
                      <a:endParaRPr lang="lv-LV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-1,0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-1,0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-0,5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346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600" dirty="0" smtClean="0">
                          <a:effectLst/>
                        </a:rPr>
                        <a:t>Vidēja termiņa budžeta ietvars </a:t>
                      </a:r>
                      <a:r>
                        <a:rPr lang="en-GB" sz="1600" dirty="0" smtClean="0">
                          <a:effectLst/>
                        </a:rPr>
                        <a:t>2018</a:t>
                      </a:r>
                      <a:r>
                        <a:rPr lang="lv-LV" sz="1600" dirty="0" smtClean="0">
                          <a:effectLst/>
                        </a:rPr>
                        <a:t>.</a:t>
                      </a:r>
                      <a:r>
                        <a:rPr lang="en-GB" sz="1600" dirty="0" smtClean="0">
                          <a:effectLst/>
                        </a:rPr>
                        <a:t>/20</a:t>
                      </a:r>
                      <a:r>
                        <a:rPr lang="lv-LV" sz="1600" dirty="0" smtClean="0">
                          <a:effectLst/>
                        </a:rPr>
                        <a:t>.</a:t>
                      </a:r>
                      <a:endParaRPr lang="lv-LV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-1,2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-0,6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-0,4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346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Padomes aprēķini</a:t>
                      </a:r>
                      <a:endParaRPr lang="lv-LV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-0,8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0035" algn="ctr"/>
                          <a:tab pos="560070" algn="r"/>
                        </a:tabLst>
                      </a:pPr>
                      <a:r>
                        <a:rPr lang="en-GB" sz="16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346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Starpība starp FM un Padomes aprēķiniem</a:t>
                      </a:r>
                      <a:endParaRPr lang="lv-LV" sz="2400" i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i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-0,4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i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-1,0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0035" algn="ctr"/>
                          <a:tab pos="560070" algn="r"/>
                        </a:tabLst>
                      </a:pPr>
                      <a:r>
                        <a:rPr lang="en-GB" sz="1600" i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-1,2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8337" y="6356350"/>
            <a:ext cx="6432884" cy="365125"/>
          </a:xfrm>
        </p:spPr>
        <p:txBody>
          <a:bodyPr/>
          <a:lstStyle/>
          <a:p>
            <a:r>
              <a:rPr lang="lv-LV" sz="1000" dirty="0"/>
              <a:t>Fiskālās disciplīnas uzraudzības ziņojums</a:t>
            </a:r>
          </a:p>
        </p:txBody>
      </p:sp>
    </p:spTree>
    <p:extLst>
      <p:ext uri="{BB962C8B-B14F-4D97-AF65-F5344CB8AC3E}">
        <p14:creationId xmlns:p14="http://schemas.microsoft.com/office/powerpoint/2010/main" val="4233043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Darba kārtība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lv-LV"/>
              <a:t>Atbildība ekonomikas cikla </a:t>
            </a:r>
            <a:r>
              <a:rPr lang="lv-LV" smtClean="0"/>
              <a:t>augšupejā </a:t>
            </a:r>
            <a:r>
              <a:rPr lang="lv-LV" sz="2000" smtClean="0"/>
              <a:t>/Mārtiņš </a:t>
            </a:r>
            <a:r>
              <a:rPr lang="lv-LV" sz="2000" dirty="0"/>
              <a:t>Kazāks/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lv-LV" dirty="0"/>
              <a:t>Fiskālās politikas </a:t>
            </a:r>
            <a:r>
              <a:rPr lang="lv-LV"/>
              <a:t>izaicinājumi </a:t>
            </a:r>
            <a:r>
              <a:rPr lang="lv-LV" sz="2000" smtClean="0"/>
              <a:t>/Andžs Ūbelis/</a:t>
            </a:r>
            <a:endParaRPr lang="lv-LV" sz="2000" dirty="0"/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lv-LV" smtClean="0"/>
              <a:t>Budžeta </a:t>
            </a:r>
            <a:r>
              <a:rPr lang="lv-LV" dirty="0" smtClean="0"/>
              <a:t>deficīta līmeņa </a:t>
            </a:r>
            <a:r>
              <a:rPr lang="lv-LV" smtClean="0"/>
              <a:t>izmaiņas </a:t>
            </a:r>
            <a:r>
              <a:rPr lang="lv-LV" sz="2000" smtClean="0"/>
              <a:t>/Jānis Platais/</a:t>
            </a:r>
            <a:endParaRPr lang="lv-LV" sz="2000" dirty="0"/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lv-LV" dirty="0"/>
              <a:t>Žurnālistu </a:t>
            </a:r>
            <a:r>
              <a:rPr lang="lv-LV"/>
              <a:t>individuālie </a:t>
            </a:r>
            <a:r>
              <a:rPr lang="lv-LV" smtClean="0"/>
              <a:t>jautājumi</a:t>
            </a:r>
            <a:endParaRPr lang="lv-LV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05.10.2017.</a:t>
            </a:r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Fiskālās disciplīnas uzraudzības ziņojums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0595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lv-LV" smtClean="0"/>
              <a:t>Valsts parādu neizdodas samazināt līdz plānotajam līmenim.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05.10.2017.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20</a:t>
            </a:fld>
            <a:endParaRPr lang="lv-LV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:xdr="http://schemas.openxmlformats.org/drawingml/2006/spreadsheetDrawing" xmlns="" xmlns:a16="http://schemas.microsoft.com/office/drawing/2014/main" xmlns:c="http://schemas.openxmlformats.org/drawingml/2006/chart" xmlns:lc="http://schemas.openxmlformats.org/drawingml/2006/lockedCanvas" id="{00000000-0008-0000-00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3099305"/>
              </p:ext>
            </p:extLst>
          </p:nvPr>
        </p:nvGraphicFramePr>
        <p:xfrm>
          <a:off x="2189163" y="1604963"/>
          <a:ext cx="9164637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8337" y="6356350"/>
            <a:ext cx="6432884" cy="365125"/>
          </a:xfrm>
        </p:spPr>
        <p:txBody>
          <a:bodyPr/>
          <a:lstStyle/>
          <a:p>
            <a:r>
              <a:rPr lang="lv-LV" dirty="0"/>
              <a:t>Fiskālās disciplīnas uzraudzības ziņojums</a:t>
            </a:r>
          </a:p>
        </p:txBody>
      </p:sp>
    </p:spTree>
    <p:extLst>
      <p:ext uri="{BB962C8B-B14F-4D97-AF65-F5344CB8AC3E}">
        <p14:creationId xmlns:p14="http://schemas.microsoft.com/office/powerpoint/2010/main" val="1653171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lv-LV"/>
              <a:t>Padome turpina neatbalstīt deficīta palielināšanu, lai īstenotu </a:t>
            </a:r>
            <a:r>
              <a:rPr lang="lv-LV" smtClean="0"/>
              <a:t>veselības aprūpes reformu.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lv-LV" dirty="0"/>
              <a:t>Padome piekrīt, ka reformas ir nepieciešamas, bet </a:t>
            </a:r>
            <a:r>
              <a:rPr lang="lv-LV" dirty="0" smtClean="0"/>
              <a:t>iebilst pret deficīta </a:t>
            </a:r>
            <a:r>
              <a:rPr lang="lv-LV" dirty="0"/>
              <a:t>finansējumu </a:t>
            </a:r>
            <a:r>
              <a:rPr lang="lv-LV" dirty="0" smtClean="0"/>
              <a:t>it īpaši apstākļos, kad reformu plāns nav skaidri formulēts, </a:t>
            </a:r>
            <a:r>
              <a:rPr lang="lv-LV" dirty="0"/>
              <a:t>lai </a:t>
            </a:r>
            <a:r>
              <a:rPr lang="lv-LV" dirty="0" smtClean="0"/>
              <a:t>panāktu izmaiņas</a:t>
            </a:r>
            <a:r>
              <a:rPr lang="lv-LV" dirty="0"/>
              <a:t>, kas balstītas uz skaidri pamatotu pienesumu </a:t>
            </a:r>
            <a:r>
              <a:rPr lang="lv-LV" dirty="0" smtClean="0"/>
              <a:t>veselības uzlabošanai un tautsaimniecības </a:t>
            </a:r>
            <a:r>
              <a:rPr lang="lv-LV" dirty="0"/>
              <a:t>ilgtermiņa izaugsmei. </a:t>
            </a:r>
          </a:p>
          <a:p>
            <a:pPr marL="0" indent="0" algn="just">
              <a:buNone/>
            </a:pP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05.10.2017.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21</a:t>
            </a:fld>
            <a:endParaRPr lang="lv-LV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028" y="4184822"/>
            <a:ext cx="2153011" cy="1792758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8337" y="6356350"/>
            <a:ext cx="6432884" cy="365125"/>
          </a:xfrm>
        </p:spPr>
        <p:txBody>
          <a:bodyPr/>
          <a:lstStyle/>
          <a:p>
            <a:r>
              <a:rPr lang="lv-LV" dirty="0"/>
              <a:t>Fiskālās disciplīnas uzraudzības ziņojums</a:t>
            </a:r>
          </a:p>
        </p:txBody>
      </p:sp>
    </p:spTree>
    <p:extLst>
      <p:ext uri="{BB962C8B-B14F-4D97-AF65-F5344CB8AC3E}">
        <p14:creationId xmlns:p14="http://schemas.microsoft.com/office/powerpoint/2010/main" val="4156093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2195474"/>
            <a:ext cx="9144000" cy="1360321"/>
          </a:xfrm>
        </p:spPr>
        <p:txBody>
          <a:bodyPr>
            <a:normAutofit fontScale="90000"/>
          </a:bodyPr>
          <a:lstStyle/>
          <a:p>
            <a:r>
              <a:rPr lang="lv-LV" smtClean="0"/>
              <a:t/>
            </a:r>
            <a:br>
              <a:rPr lang="lv-LV" smtClean="0"/>
            </a:br>
            <a:r>
              <a:rPr lang="lv-LV"/>
              <a:t/>
            </a:r>
            <a:br>
              <a:rPr lang="lv-LV"/>
            </a:br>
            <a:r>
              <a:rPr lang="lv-LV" smtClean="0"/>
              <a:t/>
            </a:r>
            <a:br>
              <a:rPr lang="lv-LV" smtClean="0"/>
            </a:br>
            <a:r>
              <a:rPr lang="lv-LV" smtClean="0"/>
              <a:t>Paldies </a:t>
            </a:r>
            <a:r>
              <a:rPr lang="lv-LV" dirty="0"/>
              <a:t>par uzmanību</a:t>
            </a:r>
            <a:r>
              <a:rPr lang="lv-LV"/>
              <a:t>! </a:t>
            </a:r>
            <a:endParaRPr lang="lv-LV" dirty="0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05.10.2017.</a:t>
            </a:r>
            <a:endParaRPr lang="lv-LV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015528" y="4182930"/>
            <a:ext cx="6559485" cy="203147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defRPr/>
            </a:pPr>
            <a:r>
              <a:rPr lang="lv-LV" dirty="0"/>
              <a:t>Fiskālās disciplīnas padome</a:t>
            </a:r>
            <a:br>
              <a:rPr lang="lv-LV" dirty="0"/>
            </a:br>
            <a:r>
              <a:rPr lang="lv-LV" dirty="0"/>
              <a:t>Smilšu ielā 1-512  Rīgā  LV-1919</a:t>
            </a:r>
            <a:br>
              <a:rPr lang="lv-LV" dirty="0"/>
            </a:br>
            <a:r>
              <a:rPr lang="lv-LV" dirty="0"/>
              <a:t>Tālr.: +371 6708 3650</a:t>
            </a:r>
            <a:br>
              <a:rPr lang="lv-LV" dirty="0"/>
            </a:br>
            <a:r>
              <a:rPr lang="lv-LV" dirty="0"/>
              <a:t>E-pasts: info@fdp.gov.lv</a:t>
            </a:r>
            <a:br>
              <a:rPr lang="lv-LV" dirty="0"/>
            </a:br>
            <a:r>
              <a:rPr lang="lv-LV" dirty="0"/>
              <a:t>Mājaslapa: http://fdp.gov.lv </a:t>
            </a:r>
            <a:br>
              <a:rPr lang="lv-LV" dirty="0"/>
            </a:br>
            <a:r>
              <a:rPr lang="lv-LV" dirty="0"/>
              <a:t>Twitter: @Fiskalapadome</a:t>
            </a:r>
            <a:br>
              <a:rPr lang="lv-LV" dirty="0"/>
            </a:br>
            <a:r>
              <a:rPr lang="lv-LV" dirty="0"/>
              <a:t>Facebook: fiskalapadome</a:t>
            </a:r>
            <a:br>
              <a:rPr lang="lv-LV" dirty="0"/>
            </a:br>
            <a:endParaRPr kumimoji="0" lang="lv-LV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416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v-LV" sz="4400" b="1" dirty="0"/>
              <a:t>Atbildība ekonomikas cikla augšupejā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524000" y="5805034"/>
            <a:ext cx="9144000" cy="551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 smtClean="0"/>
              <a:t>Mārtiņš Kazāks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05.10.2017.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466513" y="6356350"/>
            <a:ext cx="725487" cy="365125"/>
          </a:xfrm>
        </p:spPr>
        <p:txBody>
          <a:bodyPr/>
          <a:lstStyle/>
          <a:p>
            <a:fld id="{6112C14F-654A-48BF-A324-8B07BD5B5F7F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1940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747" y="406315"/>
            <a:ext cx="9164053" cy="1019175"/>
          </a:xfrm>
        </p:spPr>
        <p:txBody>
          <a:bodyPr/>
          <a:lstStyle/>
          <a:p>
            <a:r>
              <a:rPr lang="lv-LV" dirty="0" smtClean="0"/>
              <a:t>Latvijas ekonomika uzsilst.</a:t>
            </a:r>
            <a:endParaRPr lang="lv-LV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474" y="1604963"/>
            <a:ext cx="7603294" cy="427685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05.10.2017.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4</a:t>
            </a:fld>
            <a:endParaRPr lang="lv-LV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8337" y="6356350"/>
            <a:ext cx="6432884" cy="365125"/>
          </a:xfrm>
        </p:spPr>
        <p:txBody>
          <a:bodyPr/>
          <a:lstStyle/>
          <a:p>
            <a:r>
              <a:rPr lang="lv-LV" dirty="0"/>
              <a:t>Fiskālās disciplīnas uzraudzības ziņojums</a:t>
            </a:r>
          </a:p>
        </p:txBody>
      </p:sp>
    </p:spTree>
    <p:extLst>
      <p:ext uri="{BB962C8B-B14F-4D97-AF65-F5344CB8AC3E}">
        <p14:creationId xmlns:p14="http://schemas.microsoft.com/office/powerpoint/2010/main" val="87464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lv-LV" smtClean="0"/>
              <a:t>Prognozes liecina, ka tautsaimniecība tuvā nākotnē augs virs sava potenciāla.</a:t>
            </a:r>
            <a:endParaRPr lang="lv-LV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249" y="1787611"/>
            <a:ext cx="7661940" cy="371244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05.10.2017.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5</a:t>
            </a:fld>
            <a:endParaRPr lang="lv-LV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8337" y="6356350"/>
            <a:ext cx="6432884" cy="365125"/>
          </a:xfrm>
        </p:spPr>
        <p:txBody>
          <a:bodyPr/>
          <a:lstStyle/>
          <a:p>
            <a:r>
              <a:rPr lang="lv-LV" dirty="0"/>
              <a:t>Fiskālās disciplīnas uzraudzības ziņojums</a:t>
            </a:r>
          </a:p>
        </p:txBody>
      </p:sp>
    </p:spTree>
    <p:extLst>
      <p:ext uri="{BB962C8B-B14F-4D97-AF65-F5344CB8AC3E}">
        <p14:creationId xmlns:p14="http://schemas.microsoft.com/office/powerpoint/2010/main" val="415912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/>
              <a:t>ES investīcijas sekmēs </a:t>
            </a:r>
            <a:r>
              <a:rPr lang="lv-LV" sz="2800" smtClean="0"/>
              <a:t>izaugsmi, </a:t>
            </a:r>
            <a:r>
              <a:rPr lang="lv-LV" sz="2800"/>
              <a:t>taču var rasties spiediens uz nozaru spēju izstrādāt un ieviest kvalitatīvus </a:t>
            </a:r>
            <a:r>
              <a:rPr lang="lv-LV" sz="2800" smtClean="0"/>
              <a:t>projektus.</a:t>
            </a:r>
            <a:endParaRPr lang="lv-LV" sz="280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606" y="1847850"/>
            <a:ext cx="7143750" cy="408622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05.10.2017.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6</a:t>
            </a:fld>
            <a:endParaRPr lang="lv-LV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8337" y="6356350"/>
            <a:ext cx="6432884" cy="365125"/>
          </a:xfrm>
        </p:spPr>
        <p:txBody>
          <a:bodyPr/>
          <a:lstStyle/>
          <a:p>
            <a:r>
              <a:rPr lang="lv-LV" dirty="0"/>
              <a:t>Fiskālās disciplīnas uzraudzības ziņojums</a:t>
            </a:r>
          </a:p>
        </p:txBody>
      </p:sp>
    </p:spTree>
    <p:extLst>
      <p:ext uri="{BB962C8B-B14F-4D97-AF65-F5344CB8AC3E}">
        <p14:creationId xmlns:p14="http://schemas.microsoft.com/office/powerpoint/2010/main" val="335847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lv-LV" smtClean="0"/>
              <a:t>Nepieciešami pasākumi, lai kāpinātu ekonomikas potenciālu.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05.10.2017.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7</a:t>
            </a:fld>
            <a:endParaRPr lang="lv-LV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8337" y="6356350"/>
            <a:ext cx="6432884" cy="365125"/>
          </a:xfrm>
        </p:spPr>
        <p:txBody>
          <a:bodyPr/>
          <a:lstStyle/>
          <a:p>
            <a:r>
              <a:rPr lang="lv-LV" dirty="0"/>
              <a:t>Fiskālās disciplīnas uzraudzības ziņojums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308" y="1604963"/>
            <a:ext cx="7454347" cy="4572000"/>
          </a:xfrm>
        </p:spPr>
      </p:pic>
    </p:spTree>
    <p:extLst>
      <p:ext uri="{BB962C8B-B14F-4D97-AF65-F5344CB8AC3E}">
        <p14:creationId xmlns:p14="http://schemas.microsoft.com/office/powerpoint/2010/main" val="1209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lv-LV"/>
              <a:t>Jutīguma analīze ļautu valdībai labāk sagatavoties </a:t>
            </a:r>
            <a:r>
              <a:rPr lang="lv-LV" smtClean="0"/>
              <a:t>negatīviem pavērsieniem.</a:t>
            </a:r>
            <a:endParaRPr lang="lv-LV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541" y="2152951"/>
            <a:ext cx="4318000" cy="28829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05.10.2017.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8</a:t>
            </a:fld>
            <a:endParaRPr lang="lv-LV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8337" y="6356350"/>
            <a:ext cx="6432884" cy="365125"/>
          </a:xfrm>
        </p:spPr>
        <p:txBody>
          <a:bodyPr/>
          <a:lstStyle/>
          <a:p>
            <a:r>
              <a:rPr lang="lv-LV" dirty="0"/>
              <a:t>Fiskālās disciplīnas uzraudzības ziņojums</a:t>
            </a:r>
          </a:p>
        </p:txBody>
      </p:sp>
    </p:spTree>
    <p:extLst>
      <p:ext uri="{BB962C8B-B14F-4D97-AF65-F5344CB8AC3E}">
        <p14:creationId xmlns:p14="http://schemas.microsoft.com/office/powerpoint/2010/main" val="129754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v-LV" sz="4400" b="1" dirty="0" smtClean="0"/>
              <a:t>Fiskālās politikas izaicinājumi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524000" y="5805034"/>
            <a:ext cx="9144000" cy="551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 smtClean="0"/>
              <a:t>Andžs </a:t>
            </a:r>
            <a:r>
              <a:rPr lang="lv-LV" dirty="0" err="1" smtClean="0"/>
              <a:t>Ūbelis</a:t>
            </a:r>
            <a:r>
              <a:rPr lang="lv-LV" dirty="0" smtClean="0"/>
              <a:t> un Jānis Platais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05.10.2017.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466513" y="6356350"/>
            <a:ext cx="725487" cy="365125"/>
          </a:xfrm>
        </p:spPr>
        <p:txBody>
          <a:bodyPr/>
          <a:lstStyle/>
          <a:p>
            <a:fld id="{6112C14F-654A-48BF-A324-8B07BD5B5F7F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8510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D32ED45F9124C54C9993D8F9B90B6509" ma:contentTypeVersion="6" ma:contentTypeDescription="Izveidot jaunu dokumentu." ma:contentTypeScope="" ma:versionID="505bd589a2aca845f84ae88e4d449a67">
  <xsd:schema xmlns:xsd="http://www.w3.org/2001/XMLSchema" xmlns:xs="http://www.w3.org/2001/XMLSchema" xmlns:p="http://schemas.microsoft.com/office/2006/metadata/properties" xmlns:ns2="18cde31a-aed2-49ce-b570-e812b29b6342" xmlns:ns3="8a96bb65-8a47-495a-ab2f-bcb1e653263c" targetNamespace="http://schemas.microsoft.com/office/2006/metadata/properties" ma:root="true" ma:fieldsID="717f19b830f6e1ab53a8c3ae669579c3" ns2:_="" ns3:_="">
    <xsd:import namespace="18cde31a-aed2-49ce-b570-e812b29b6342"/>
    <xsd:import namespace="8a96bb65-8a47-495a-ab2f-bcb1e653263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cde31a-aed2-49ce-b570-e812b29b634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Koplietots a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Koplietots ar: detalizēti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96bb65-8a47-495a-ab2f-bcb1e65326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32299E-B1F3-4420-96E2-630224179A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4BFE02-16F9-4161-9372-0FB15D4E93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cde31a-aed2-49ce-b570-e812b29b6342"/>
    <ds:schemaRef ds:uri="8a96bb65-8a47-495a-ab2f-bcb1e65326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2C8CC1-AEF4-424E-BF75-336EA2EFAB17}">
  <ds:schemaRefs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8a96bb65-8a47-495a-ab2f-bcb1e653263c"/>
    <ds:schemaRef ds:uri="18cde31a-aed2-49ce-b570-e812b29b6342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2256</TotalTime>
  <Words>618</Words>
  <Application>Microsoft Office PowerPoint</Application>
  <PresentationFormat>Widescreen</PresentationFormat>
  <Paragraphs>130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7_Office dizains</vt:lpstr>
      <vt:lpstr>Fiskālās disciplīnas uzraudzības ziņojums</vt:lpstr>
      <vt:lpstr>Darba kārtība</vt:lpstr>
      <vt:lpstr>Atbildība ekonomikas cikla augšupejā</vt:lpstr>
      <vt:lpstr>Latvijas ekonomika uzsilst.</vt:lpstr>
      <vt:lpstr>Prognozes liecina, ka tautsaimniecība tuvā nākotnē augs virs sava potenciāla.</vt:lpstr>
      <vt:lpstr>ES investīcijas sekmēs izaugsmi, taču var rasties spiediens uz nozaru spēju izstrādāt un ieviest kvalitatīvus projektus.</vt:lpstr>
      <vt:lpstr>Nepieciešami pasākumi, lai kāpinātu ekonomikas potenciālu.</vt:lpstr>
      <vt:lpstr>Jutīguma analīze ļautu valdībai labāk sagatavoties negatīviem pavērsieniem.</vt:lpstr>
      <vt:lpstr>Fiskālās politikas izaicinājumi</vt:lpstr>
      <vt:lpstr>Nesenie lēmumi izdevumu palielināšanai, prognozējams, netraucēs 2017.gada budžeta bilances mērķa sasniegšanu</vt:lpstr>
      <vt:lpstr>Saeima pieņēma visaptverošu nodokļu reformu.</vt:lpstr>
      <vt:lpstr>Nodokļu reforma mazinās darbaspēka nodokļu slogu cilvēkiem ar zemiem un vidējiem ienākumiem.</vt:lpstr>
      <vt:lpstr>Ieviešot nodokļu reformu, iztrūkst vidēja termiņa redzējums par valdības funkciju veikšanai un solījumu pildīšanai nepieciešamajiem resursiem. </vt:lpstr>
      <vt:lpstr>Padome atzinīgi vērtē izdevumu pārskatīšanas praksi.</vt:lpstr>
      <vt:lpstr>2017.gada budžeta bilanci pasliktina vairāki valdības lēmumi. </vt:lpstr>
      <vt:lpstr>Padome aicina valdību veidot fiskālā nodrošinājuma rezervi arī 2019. gadam.</vt:lpstr>
      <vt:lpstr>Nepieciešams turpināt darbu pie fiskālo risku analīzes pilnveidošanas.</vt:lpstr>
      <vt:lpstr>Labvēlīgie ekonomikas apstākļi prasīs Valdībai plānot budžetu ar pārpalikumu.</vt:lpstr>
      <vt:lpstr>Padome aicina precizēt 2019. un 2020. gada budžeta rādītājus un virzīties jau vidējā termiņā uz budžetu ar pārpalikumu.</vt:lpstr>
      <vt:lpstr>Valsts parādu neizdodas samazināt līdz plānotajam līmenim.</vt:lpstr>
      <vt:lpstr>Padome turpina neatbalstīt deficīta palielināšanu, lai īstenotu veselības aprūpes reformu.</vt:lpstr>
      <vt:lpstr>   Paldies par uzmanību!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Ivo Simsons</dc:creator>
  <cp:lastModifiedBy>Dace Kalsone</cp:lastModifiedBy>
  <cp:revision>187</cp:revision>
  <dcterms:created xsi:type="dcterms:W3CDTF">2016-08-11T12:43:48Z</dcterms:created>
  <dcterms:modified xsi:type="dcterms:W3CDTF">2017-10-05T07:12:50Z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0x010100D32ED45F9124C54C9993D8F9B90B6509</vt:lpwstr>
  </property>
</Properties>
</file>