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95" r:id="rId4"/>
  </p:sldMasterIdLst>
  <p:notesMasterIdLst>
    <p:notesMasterId r:id="rId13"/>
  </p:notesMasterIdLst>
  <p:handoutMasterIdLst>
    <p:handoutMasterId r:id="rId14"/>
  </p:handoutMasterIdLst>
  <p:sldIdLst>
    <p:sldId id="256" r:id="rId5"/>
    <p:sldId id="332" r:id="rId6"/>
    <p:sldId id="335" r:id="rId7"/>
    <p:sldId id="333" r:id="rId8"/>
    <p:sldId id="336" r:id="rId9"/>
    <p:sldId id="337" r:id="rId10"/>
    <p:sldId id="331" r:id="rId11"/>
    <p:sldId id="289"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īna" initials="E" lastIdx="1" clrIdx="0">
    <p:extLst/>
  </p:cmAuthor>
  <p:cmAuthor id="2" name="Janis" initials="JP" lastIdx="2" clrIdx="1">
    <p:extLst/>
  </p:cmAuthor>
  <p:cmAuthor id="3" name="Emils" initials="E"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50" y="10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F4DDDB-FFB6-41DA-9A3A-51FF372C0965}" type="datetimeFigureOut">
              <a:rPr lang="lv-LV" smtClean="0"/>
              <a:t>19.10.2017</a:t>
            </a:fld>
            <a:endParaRPr lang="lv-LV"/>
          </a:p>
        </p:txBody>
      </p:sp>
      <p:sp>
        <p:nvSpPr>
          <p:cNvPr id="4" name="Kājenes vietturi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0F17D2-B5BF-43E6-BD97-538359FD63AB}" type="slidenum">
              <a:rPr lang="lv-LV" smtClean="0"/>
              <a:t>‹#›</a:t>
            </a:fld>
            <a:endParaRPr lang="lv-LV"/>
          </a:p>
        </p:txBody>
      </p:sp>
    </p:spTree>
    <p:extLst>
      <p:ext uri="{BB962C8B-B14F-4D97-AF65-F5344CB8AC3E}">
        <p14:creationId xmlns:p14="http://schemas.microsoft.com/office/powerpoint/2010/main" val="1052175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D0A51-63A0-424A-845B-13667A6F5FBB}" type="datetimeFigureOut">
              <a:rPr lang="lv-LV" smtClean="0"/>
              <a:t>19.10.2017</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C986D2-A979-4166-A81C-5952FB15E8C8}" type="slidenum">
              <a:rPr lang="lv-LV" smtClean="0"/>
              <a:t>‹#›</a:t>
            </a:fld>
            <a:endParaRPr lang="lv-LV"/>
          </a:p>
        </p:txBody>
      </p:sp>
    </p:spTree>
    <p:extLst>
      <p:ext uri="{BB962C8B-B14F-4D97-AF65-F5344CB8AC3E}">
        <p14:creationId xmlns:p14="http://schemas.microsoft.com/office/powerpoint/2010/main" val="2431005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a:t>Solījumi – turēt</a:t>
            </a:r>
            <a:r>
              <a:rPr lang="lv-LV" baseline="0"/>
              <a:t> nodokļus nemainīgus.</a:t>
            </a:r>
            <a:endParaRPr lang="lv-LV"/>
          </a:p>
        </p:txBody>
      </p:sp>
      <p:sp>
        <p:nvSpPr>
          <p:cNvPr id="4" name="Slide Number Placeholder 3"/>
          <p:cNvSpPr>
            <a:spLocks noGrp="1"/>
          </p:cNvSpPr>
          <p:nvPr>
            <p:ph type="sldNum" sz="quarter" idx="10"/>
          </p:nvPr>
        </p:nvSpPr>
        <p:spPr/>
        <p:txBody>
          <a:bodyPr/>
          <a:lstStyle/>
          <a:p>
            <a:fld id="{BDC986D2-A979-4166-A81C-5952FB15E8C8}" type="slidenum">
              <a:rPr lang="lv-LV" smtClean="0"/>
              <a:t>2</a:t>
            </a:fld>
            <a:endParaRPr lang="lv-LV"/>
          </a:p>
        </p:txBody>
      </p:sp>
    </p:spTree>
    <p:extLst>
      <p:ext uri="{BB962C8B-B14F-4D97-AF65-F5344CB8AC3E}">
        <p14:creationId xmlns:p14="http://schemas.microsoft.com/office/powerpoint/2010/main" val="1626425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7</a:t>
            </a:fld>
            <a:endParaRPr lang="lv-LV"/>
          </a:p>
        </p:txBody>
      </p:sp>
    </p:spTree>
    <p:extLst>
      <p:ext uri="{BB962C8B-B14F-4D97-AF65-F5344CB8AC3E}">
        <p14:creationId xmlns:p14="http://schemas.microsoft.com/office/powerpoint/2010/main" val="38902737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326103"/>
            <a:ext cx="9144000" cy="1360321"/>
          </a:xfrm>
        </p:spPr>
        <p:txBody>
          <a:bodyPr anchor="b">
            <a:normAutofit/>
          </a:bodyPr>
          <a:lstStyle>
            <a:lvl1pPr algn="ctr">
              <a:defRPr sz="5400"/>
            </a:lvl1pPr>
          </a:lstStyle>
          <a:p>
            <a:r>
              <a:rPr lang="lv-LV"/>
              <a:t>Rediģēt šablona virsraksta stilu</a:t>
            </a:r>
          </a:p>
        </p:txBody>
      </p:sp>
      <p:sp>
        <p:nvSpPr>
          <p:cNvPr id="3" name="Apakšvirsraksts 2"/>
          <p:cNvSpPr>
            <a:spLocks noGrp="1"/>
          </p:cNvSpPr>
          <p:nvPr>
            <p:ph type="subTitle" idx="1"/>
          </p:nvPr>
        </p:nvSpPr>
        <p:spPr>
          <a:xfrm>
            <a:off x="1524000" y="377850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p:cNvSpPr>
            <a:spLocks noGrp="1"/>
          </p:cNvSpPr>
          <p:nvPr>
            <p:ph type="dt" sz="half" idx="10"/>
          </p:nvPr>
        </p:nvSpPr>
        <p:spPr>
          <a:xfrm>
            <a:off x="5346032" y="6356350"/>
            <a:ext cx="1499937" cy="365125"/>
          </a:xfrm>
        </p:spPr>
        <p:txBody>
          <a:bodyPr/>
          <a:lstStyle>
            <a:lvl1pPr algn="ctr">
              <a:defRPr/>
            </a:lvl1pPr>
          </a:lstStyle>
          <a:p>
            <a:fld id="{AACF8588-64BF-4344-96A4-E9662A4051CF}" type="datetime1">
              <a:rPr lang="lv-LV" smtClean="0"/>
              <a:t>19.10.2017</a:t>
            </a:fld>
            <a:endParaRPr lang="lv-LV"/>
          </a:p>
        </p:txBody>
      </p:sp>
      <p:sp>
        <p:nvSpPr>
          <p:cNvPr id="7" name="Rectangle 7"/>
          <p:cNvSpPr/>
          <p:nvPr userDrawn="1"/>
        </p:nvSpPr>
        <p:spPr>
          <a:xfrm>
            <a:off x="0" y="0"/>
            <a:ext cx="1968500" cy="1536700"/>
          </a:xfrm>
          <a:prstGeom prst="rect">
            <a:avLst/>
          </a:prstGeom>
          <a:solidFill>
            <a:srgbClr val="FFFFFF"/>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a:p>
        </p:txBody>
      </p:sp>
      <p:pic>
        <p:nvPicPr>
          <p:cNvPr id="6" name="Attēls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24425" y="0"/>
            <a:ext cx="2343150" cy="2066925"/>
          </a:xfrm>
          <a:prstGeom prst="rect">
            <a:avLst/>
          </a:prstGeom>
        </p:spPr>
      </p:pic>
    </p:spTree>
    <p:extLst>
      <p:ext uri="{BB962C8B-B14F-4D97-AF65-F5344CB8AC3E}">
        <p14:creationId xmlns:p14="http://schemas.microsoft.com/office/powerpoint/2010/main" val="97980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78C70420-D333-4355-9204-B111B2478732}" type="datetime1">
              <a:rPr lang="lv-LV" smtClean="0"/>
              <a:t>19.10.2017</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64722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2189746" y="1709738"/>
            <a:ext cx="9157703"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2189746" y="4589463"/>
            <a:ext cx="915770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1EC4E63C-FE13-41E8-ACB6-6386864BC071}" type="datetime1">
              <a:rPr lang="lv-LV" smtClean="0"/>
              <a:t>19.10.2017</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101539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2189746" y="1825625"/>
            <a:ext cx="4588043"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946232" y="1825625"/>
            <a:ext cx="4407568"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fld id="{6260290B-35D6-4C3A-BFBD-758CE31A7359}" type="datetime1">
              <a:rPr lang="lv-LV" smtClean="0"/>
              <a:t>19.10.2017</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415499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2189748" y="365125"/>
            <a:ext cx="9165640" cy="1325563"/>
          </a:xfrm>
        </p:spPr>
        <p:txBody>
          <a:bodyPr/>
          <a:lstStyle/>
          <a:p>
            <a:r>
              <a:rPr lang="lv-LV"/>
              <a:t>Rediģēt šablona virsraksta stilu</a:t>
            </a:r>
          </a:p>
        </p:txBody>
      </p:sp>
      <p:sp>
        <p:nvSpPr>
          <p:cNvPr id="3" name="Teksta vietturis 2"/>
          <p:cNvSpPr>
            <a:spLocks noGrp="1"/>
          </p:cNvSpPr>
          <p:nvPr>
            <p:ph type="body" idx="1"/>
          </p:nvPr>
        </p:nvSpPr>
        <p:spPr>
          <a:xfrm>
            <a:off x="2189747" y="1681163"/>
            <a:ext cx="4692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Satura vietturis 3"/>
          <p:cNvSpPr>
            <a:spLocks noGrp="1"/>
          </p:cNvSpPr>
          <p:nvPr>
            <p:ph sz="half" idx="2"/>
          </p:nvPr>
        </p:nvSpPr>
        <p:spPr>
          <a:xfrm>
            <a:off x="2189747" y="2505075"/>
            <a:ext cx="4692316"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6978316" y="1681163"/>
            <a:ext cx="437707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Satura vietturis 5"/>
          <p:cNvSpPr>
            <a:spLocks noGrp="1"/>
          </p:cNvSpPr>
          <p:nvPr>
            <p:ph sz="quarter" idx="4"/>
          </p:nvPr>
        </p:nvSpPr>
        <p:spPr>
          <a:xfrm>
            <a:off x="6978316" y="2505075"/>
            <a:ext cx="4377071"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p:cNvSpPr>
            <a:spLocks noGrp="1"/>
          </p:cNvSpPr>
          <p:nvPr>
            <p:ph type="dt" sz="half" idx="10"/>
          </p:nvPr>
        </p:nvSpPr>
        <p:spPr/>
        <p:txBody>
          <a:bodyPr/>
          <a:lstStyle/>
          <a:p>
            <a:fld id="{A33B1A0A-F568-4732-9A48-9CF924E3C94B}" type="datetime1">
              <a:rPr lang="lv-LV" smtClean="0"/>
              <a:t>19.10.2017</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59394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p>
            <a:fld id="{FC063ABA-D30E-46BE-938C-50D1FF2F37C1}" type="datetime1">
              <a:rPr lang="lv-LV" smtClean="0"/>
              <a:t>19.10.2017</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6532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561EFEAF-FBC9-46A0-B9E6-4BE5008E722A}" type="datetime1">
              <a:rPr lang="lv-LV" smtClean="0"/>
              <a:t>19.10.2017</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18826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6858873F-C04A-49FE-9E1D-8E59B219C3AC}" type="datetime1">
              <a:rPr lang="lv-LV" smtClean="0"/>
              <a:t>19.10.2017</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298000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2189747" y="365125"/>
            <a:ext cx="9164053" cy="1019175"/>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p:cNvSpPr>
            <a:spLocks noGrp="1"/>
          </p:cNvSpPr>
          <p:nvPr>
            <p:ph type="body" idx="1"/>
          </p:nvPr>
        </p:nvSpPr>
        <p:spPr>
          <a:xfrm>
            <a:off x="2189747" y="1604211"/>
            <a:ext cx="9164053" cy="4572752"/>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2"/>
          </p:nvPr>
        </p:nvSpPr>
        <p:spPr>
          <a:xfrm>
            <a:off x="2189747" y="6356350"/>
            <a:ext cx="149993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C06C7-1AD2-4D8E-B4FE-15663E8BFD42}" type="datetime1">
              <a:rPr lang="lv-LV" smtClean="0"/>
              <a:t>19.10.2017</a:t>
            </a:fld>
            <a:endParaRPr lang="lv-LV"/>
          </a:p>
        </p:txBody>
      </p:sp>
      <p:sp>
        <p:nvSpPr>
          <p:cNvPr id="5" name="Kājenes vietturis 4"/>
          <p:cNvSpPr>
            <a:spLocks noGrp="1"/>
          </p:cNvSpPr>
          <p:nvPr>
            <p:ph type="ftr" sz="quarter" idx="3"/>
          </p:nvPr>
        </p:nvSpPr>
        <p:spPr>
          <a:xfrm>
            <a:off x="3938337" y="6356350"/>
            <a:ext cx="6432884" cy="365125"/>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10627894" y="6356350"/>
            <a:ext cx="72590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2C14F-654A-48BF-A324-8B07BD5B5F7F}" type="slidenum">
              <a:rPr lang="lv-LV" smtClean="0"/>
              <a:t>‹#›</a:t>
            </a:fld>
            <a:endParaRPr lang="lv-LV"/>
          </a:p>
        </p:txBody>
      </p:sp>
      <p:pic>
        <p:nvPicPr>
          <p:cNvPr id="9" name="Attēls 8"/>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5137" y="1"/>
            <a:ext cx="1569299" cy="1384300"/>
          </a:xfrm>
          <a:prstGeom prst="rect">
            <a:avLst/>
          </a:prstGeom>
        </p:spPr>
      </p:pic>
    </p:spTree>
    <p:extLst>
      <p:ext uri="{BB962C8B-B14F-4D97-AF65-F5344CB8AC3E}">
        <p14:creationId xmlns:p14="http://schemas.microsoft.com/office/powerpoint/2010/main" val="1855491237"/>
      </p:ext>
    </p:extLst>
  </p:cSld>
  <p:clrMap bg1="lt1" tx1="dk1" bg2="lt2" tx2="dk2" accent1="accent1" accent2="accent2" accent3="accent3" accent4="accent4" accent5="accent5" accent6="accent6" hlink="hlink" folHlink="folHlink"/>
  <p:sldLayoutIdLst>
    <p:sldLayoutId id="2147484996" r:id="rId1"/>
    <p:sldLayoutId id="2147484997" r:id="rId2"/>
    <p:sldLayoutId id="2147484998" r:id="rId3"/>
    <p:sldLayoutId id="2147484999" r:id="rId4"/>
    <p:sldLayoutId id="2147485000" r:id="rId5"/>
    <p:sldLayoutId id="2147485001" r:id="rId6"/>
    <p:sldLayoutId id="2147485002" r:id="rId7"/>
    <p:sldLayoutId id="2147485003" r:id="rId8"/>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680666"/>
            <a:ext cx="9144000" cy="1360321"/>
          </a:xfrm>
        </p:spPr>
        <p:txBody>
          <a:bodyPr>
            <a:normAutofit fontScale="90000"/>
          </a:bodyPr>
          <a:lstStyle/>
          <a:p>
            <a:r>
              <a:rPr lang="lv-LV"/>
              <a:t>Fiskālās disciplīnas uzraudzības ziņojums</a:t>
            </a:r>
          </a:p>
        </p:txBody>
      </p:sp>
      <p:sp>
        <p:nvSpPr>
          <p:cNvPr id="4" name="Datuma vietturis 3"/>
          <p:cNvSpPr>
            <a:spLocks noGrp="1"/>
          </p:cNvSpPr>
          <p:nvPr>
            <p:ph type="dt" sz="half" idx="10"/>
          </p:nvPr>
        </p:nvSpPr>
        <p:spPr/>
        <p:txBody>
          <a:bodyPr/>
          <a:lstStyle/>
          <a:p>
            <a:r>
              <a:rPr lang="lv-LV"/>
              <a:t>23.10.2017.</a:t>
            </a:r>
          </a:p>
        </p:txBody>
      </p:sp>
    </p:spTree>
    <p:extLst>
      <p:ext uri="{BB962C8B-B14F-4D97-AF65-F5344CB8AC3E}">
        <p14:creationId xmlns:p14="http://schemas.microsoft.com/office/powerpoint/2010/main" val="2327578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sz="2800"/>
              <a:t>Ieviešot nodokļu reformu, iztrūkst vidēja termiņa redzējums par valdības funkciju veikšanai un solījumu pildīšanai nepieciešamajiem resursiem.</a:t>
            </a:r>
          </a:p>
        </p:txBody>
      </p:sp>
      <p:sp>
        <p:nvSpPr>
          <p:cNvPr id="4" name="Date Placeholder 3"/>
          <p:cNvSpPr>
            <a:spLocks noGrp="1"/>
          </p:cNvSpPr>
          <p:nvPr>
            <p:ph type="dt" sz="half" idx="10"/>
          </p:nvPr>
        </p:nvSpPr>
        <p:spPr/>
        <p:txBody>
          <a:bodyPr/>
          <a:lstStyle/>
          <a:p>
            <a:r>
              <a:rPr lang="lv-LV" dirty="0"/>
              <a:t>23.10.2017.</a:t>
            </a:r>
          </a:p>
        </p:txBody>
      </p:sp>
      <p:sp>
        <p:nvSpPr>
          <p:cNvPr id="6" name="Slide Number Placeholder 5"/>
          <p:cNvSpPr>
            <a:spLocks noGrp="1"/>
          </p:cNvSpPr>
          <p:nvPr>
            <p:ph type="sldNum" sz="quarter" idx="12"/>
          </p:nvPr>
        </p:nvSpPr>
        <p:spPr/>
        <p:txBody>
          <a:bodyPr/>
          <a:lstStyle/>
          <a:p>
            <a:fld id="{6112C14F-654A-48BF-A324-8B07BD5B5F7F}" type="slidenum">
              <a:rPr lang="lv-LV" smtClean="0"/>
              <a:t>2</a:t>
            </a:fld>
            <a:endParaRPr lang="lv-LV"/>
          </a:p>
        </p:txBody>
      </p:sp>
      <p:sp>
        <p:nvSpPr>
          <p:cNvPr id="7"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sp>
        <p:nvSpPr>
          <p:cNvPr id="3" name="Content Placeholder 2"/>
          <p:cNvSpPr>
            <a:spLocks noGrp="1"/>
          </p:cNvSpPr>
          <p:nvPr>
            <p:ph idx="1"/>
          </p:nvPr>
        </p:nvSpPr>
        <p:spPr/>
        <p:txBody>
          <a:bodyPr>
            <a:normAutofit/>
          </a:bodyPr>
          <a:lstStyle/>
          <a:p>
            <a:pPr algn="just"/>
            <a:r>
              <a:rPr lang="lv-LV" sz="2400" dirty="0"/>
              <a:t>Tika apstiprināta visaptveroša nodokļu </a:t>
            </a:r>
            <a:r>
              <a:rPr lang="lv-LV" sz="2400" dirty="0" smtClean="0"/>
              <a:t>reforma, </a:t>
            </a:r>
            <a:r>
              <a:rPr lang="lv-LV" sz="2400" dirty="0"/>
              <a:t>taču aprēķini neuzrāda, ka celsies nodokļu ieņēmumu līmenis</a:t>
            </a:r>
          </a:p>
          <a:p>
            <a:pPr algn="just"/>
            <a:r>
              <a:rPr lang="lv-LV" sz="2400" dirty="0"/>
              <a:t>Solījums tuvākajā laikā neieviest citas izmaiņas nodokļu sistēmā ierobežos Valdības spēju nodrošināt, piemēram, veselības aprūpei nepieciešamo finansējumu</a:t>
            </a:r>
          </a:p>
          <a:p>
            <a:pPr algn="just"/>
            <a:r>
              <a:rPr lang="lv-LV" sz="2400" dirty="0"/>
              <a:t>Padome atzinīgi vērtē izdevumu pārskatīšanas praksi un norāda, ka jāturpina darbs pie efektivitātes uzlabošanas, lai rastu izdevumu vajadzībām nepieciešamos resursus</a:t>
            </a:r>
          </a:p>
        </p:txBody>
      </p:sp>
      <p:pic>
        <p:nvPicPr>
          <p:cNvPr id="5" name="Picture 4"/>
          <p:cNvPicPr>
            <a:picLocks noChangeAspect="1"/>
          </p:cNvPicPr>
          <p:nvPr/>
        </p:nvPicPr>
        <p:blipFill>
          <a:blip r:embed="rId3"/>
          <a:stretch>
            <a:fillRect/>
          </a:stretch>
        </p:blipFill>
        <p:spPr>
          <a:xfrm>
            <a:off x="8550111" y="4191297"/>
            <a:ext cx="2370435" cy="2075360"/>
          </a:xfrm>
          <a:prstGeom prst="rect">
            <a:avLst/>
          </a:prstGeom>
        </p:spPr>
      </p:pic>
    </p:spTree>
    <p:extLst>
      <p:ext uri="{BB962C8B-B14F-4D97-AF65-F5344CB8AC3E}">
        <p14:creationId xmlns:p14="http://schemas.microsoft.com/office/powerpoint/2010/main" val="3819698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a:t>Labvēlīgie ekonomikas apstākļi pieprasa plānot budžetu ar pārpalikumu.</a:t>
            </a:r>
          </a:p>
        </p:txBody>
      </p:sp>
      <p:sp>
        <p:nvSpPr>
          <p:cNvPr id="3" name="Content Placeholder 2"/>
          <p:cNvSpPr>
            <a:spLocks noGrp="1"/>
          </p:cNvSpPr>
          <p:nvPr>
            <p:ph idx="1"/>
          </p:nvPr>
        </p:nvSpPr>
        <p:spPr/>
        <p:txBody>
          <a:bodyPr>
            <a:normAutofit/>
          </a:bodyPr>
          <a:lstStyle/>
          <a:p>
            <a:pPr marL="457200" indent="-457200" algn="just">
              <a:buFont typeface="+mj-lt"/>
              <a:buAutoNum type="arabicPeriod"/>
            </a:pPr>
            <a:r>
              <a:rPr lang="lv-LV" sz="2400"/>
              <a:t>Latvijas tautsaimniecība uzsilst</a:t>
            </a:r>
          </a:p>
          <a:p>
            <a:pPr marL="457200" indent="-457200" algn="just">
              <a:buFont typeface="+mj-lt"/>
              <a:buAutoNum type="arabicPeriod"/>
            </a:pPr>
            <a:r>
              <a:rPr lang="lv-LV" sz="2400"/>
              <a:t>Pretcikliska fiskālā politika paredz, ka straujas izaugsmes periodā jāveido ietaupījumi grūtākiem laikiem</a:t>
            </a:r>
          </a:p>
          <a:p>
            <a:pPr marL="457200" indent="-457200" algn="just">
              <a:buFont typeface="+mj-lt"/>
              <a:buAutoNum type="arabicPeriod"/>
            </a:pPr>
            <a:r>
              <a:rPr lang="lv-LV" sz="2400"/>
              <a:t>Padome aicina jau vidējā termiņā virzīties uz budžetu ar pārpalikumu</a:t>
            </a:r>
          </a:p>
        </p:txBody>
      </p:sp>
      <p:sp>
        <p:nvSpPr>
          <p:cNvPr id="4" name="Date Placeholder 3"/>
          <p:cNvSpPr>
            <a:spLocks noGrp="1"/>
          </p:cNvSpPr>
          <p:nvPr>
            <p:ph type="dt" sz="half" idx="10"/>
          </p:nvPr>
        </p:nvSpPr>
        <p:spPr/>
        <p:txBody>
          <a:bodyPr/>
          <a:lstStyle/>
          <a:p>
            <a:r>
              <a:rPr lang="lv-LV"/>
              <a:t>23.10.2017.</a:t>
            </a:r>
          </a:p>
        </p:txBody>
      </p:sp>
      <p:sp>
        <p:nvSpPr>
          <p:cNvPr id="6" name="Slide Number Placeholder 5"/>
          <p:cNvSpPr>
            <a:spLocks noGrp="1"/>
          </p:cNvSpPr>
          <p:nvPr>
            <p:ph type="sldNum" sz="quarter" idx="12"/>
          </p:nvPr>
        </p:nvSpPr>
        <p:spPr/>
        <p:txBody>
          <a:bodyPr/>
          <a:lstStyle/>
          <a:p>
            <a:fld id="{6112C14F-654A-48BF-A324-8B07BD5B5F7F}" type="slidenum">
              <a:rPr lang="lv-LV" smtClean="0"/>
              <a:t>3</a:t>
            </a:fld>
            <a:endParaRPr lang="lv-LV"/>
          </a:p>
        </p:txBody>
      </p:sp>
      <p:pic>
        <p:nvPicPr>
          <p:cNvPr id="7"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9178" y="3808909"/>
            <a:ext cx="3682314" cy="2070502"/>
          </a:xfrm>
          <a:prstGeom prst="rect">
            <a:avLst/>
          </a:prstGeom>
        </p:spPr>
      </p:pic>
      <p:sp>
        <p:nvSpPr>
          <p:cNvPr id="9"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spTree>
    <p:extLst>
      <p:ext uri="{BB962C8B-B14F-4D97-AF65-F5344CB8AC3E}">
        <p14:creationId xmlns:p14="http://schemas.microsoft.com/office/powerpoint/2010/main" val="3680838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a:t>Padome aicina valdību veidot fiskālā nodrošinājuma rezervi arī 2019. gadam.</a:t>
            </a:r>
          </a:p>
        </p:txBody>
      </p:sp>
      <p:sp>
        <p:nvSpPr>
          <p:cNvPr id="3" name="Content Placeholder 2"/>
          <p:cNvSpPr>
            <a:spLocks noGrp="1"/>
          </p:cNvSpPr>
          <p:nvPr>
            <p:ph idx="1"/>
          </p:nvPr>
        </p:nvSpPr>
        <p:spPr/>
        <p:txBody>
          <a:bodyPr/>
          <a:lstStyle/>
          <a:p>
            <a:pPr algn="just"/>
            <a:r>
              <a:rPr lang="lv-LV"/>
              <a:t>Rezerve ir drošības spilvens valsts finansēm</a:t>
            </a:r>
          </a:p>
          <a:p>
            <a:pPr algn="just"/>
            <a:r>
              <a:rPr lang="lv-LV"/>
              <a:t>Valdība lēma neveidot rezervi 2019. gadam, norādot uz līdzekļu trūkumu, taču Padome neuzskata, ka tas ir pietiekams pamatojums</a:t>
            </a:r>
          </a:p>
        </p:txBody>
      </p:sp>
      <p:sp>
        <p:nvSpPr>
          <p:cNvPr id="4" name="Date Placeholder 3"/>
          <p:cNvSpPr>
            <a:spLocks noGrp="1"/>
          </p:cNvSpPr>
          <p:nvPr>
            <p:ph type="dt" sz="half" idx="10"/>
          </p:nvPr>
        </p:nvSpPr>
        <p:spPr/>
        <p:txBody>
          <a:bodyPr/>
          <a:lstStyle/>
          <a:p>
            <a:r>
              <a:rPr lang="lv-LV"/>
              <a:t>23.10.2017.</a:t>
            </a:r>
          </a:p>
        </p:txBody>
      </p:sp>
      <p:sp>
        <p:nvSpPr>
          <p:cNvPr id="6" name="Slide Number Placeholder 5"/>
          <p:cNvSpPr>
            <a:spLocks noGrp="1"/>
          </p:cNvSpPr>
          <p:nvPr>
            <p:ph type="sldNum" sz="quarter" idx="12"/>
          </p:nvPr>
        </p:nvSpPr>
        <p:spPr/>
        <p:txBody>
          <a:bodyPr/>
          <a:lstStyle/>
          <a:p>
            <a:fld id="{6112C14F-654A-48BF-A324-8B07BD5B5F7F}" type="slidenum">
              <a:rPr lang="lv-LV" smtClean="0"/>
              <a:t>4</a:t>
            </a:fld>
            <a:endParaRPr lang="lv-LV"/>
          </a:p>
        </p:txBody>
      </p:sp>
      <p:pic>
        <p:nvPicPr>
          <p:cNvPr id="7"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1495" y="3890587"/>
            <a:ext cx="1837881" cy="1727608"/>
          </a:xfrm>
          <a:prstGeom prst="rect">
            <a:avLst/>
          </a:prstGeom>
        </p:spPr>
      </p:pic>
      <p:sp>
        <p:nvSpPr>
          <p:cNvPr id="9"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spTree>
    <p:extLst>
      <p:ext uri="{BB962C8B-B14F-4D97-AF65-F5344CB8AC3E}">
        <p14:creationId xmlns:p14="http://schemas.microsoft.com/office/powerpoint/2010/main" val="1697014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a:t>Padome turpina neatbalstīt deficīta palielināšanu, lai īstenotu veselības aprūpes reformu.</a:t>
            </a:r>
          </a:p>
        </p:txBody>
      </p:sp>
      <p:sp>
        <p:nvSpPr>
          <p:cNvPr id="3" name="Content Placeholder 2"/>
          <p:cNvSpPr>
            <a:spLocks noGrp="1"/>
          </p:cNvSpPr>
          <p:nvPr>
            <p:ph idx="1"/>
          </p:nvPr>
        </p:nvSpPr>
        <p:spPr/>
        <p:txBody>
          <a:bodyPr>
            <a:normAutofit/>
          </a:bodyPr>
          <a:lstStyle/>
          <a:p>
            <a:pPr marL="0" indent="0" algn="just">
              <a:buNone/>
            </a:pPr>
            <a:r>
              <a:rPr lang="lv-LV"/>
              <a:t>Padome piekrīt, ka reformas ir nepieciešamas, bet iebilst pret deficīta finansējumu it īpaši apstākļos, kad reformu plāns nav skaidri formulēts, lai panāktu izmaiņas, kas balstītas uz skaidri pamatotu pienesumu veselības uzlabošanai un tautsaimniecības ilgtermiņa izaugsmei. </a:t>
            </a:r>
          </a:p>
          <a:p>
            <a:pPr marL="0" indent="0" algn="just">
              <a:buNone/>
            </a:pPr>
            <a:endParaRPr lang="lv-LV"/>
          </a:p>
        </p:txBody>
      </p:sp>
      <p:sp>
        <p:nvSpPr>
          <p:cNvPr id="4" name="Date Placeholder 3"/>
          <p:cNvSpPr>
            <a:spLocks noGrp="1"/>
          </p:cNvSpPr>
          <p:nvPr>
            <p:ph type="dt" sz="half" idx="10"/>
          </p:nvPr>
        </p:nvSpPr>
        <p:spPr/>
        <p:txBody>
          <a:bodyPr/>
          <a:lstStyle/>
          <a:p>
            <a:r>
              <a:rPr lang="lv-LV" dirty="0"/>
              <a:t>23.10.2017.</a:t>
            </a:r>
          </a:p>
        </p:txBody>
      </p:sp>
      <p:sp>
        <p:nvSpPr>
          <p:cNvPr id="6" name="Slide Number Placeholder 5"/>
          <p:cNvSpPr>
            <a:spLocks noGrp="1"/>
          </p:cNvSpPr>
          <p:nvPr>
            <p:ph type="sldNum" sz="quarter" idx="12"/>
          </p:nvPr>
        </p:nvSpPr>
        <p:spPr/>
        <p:txBody>
          <a:bodyPr/>
          <a:lstStyle/>
          <a:p>
            <a:fld id="{6112C14F-654A-48BF-A324-8B07BD5B5F7F}" type="slidenum">
              <a:rPr lang="lv-LV" smtClean="0"/>
              <a:t>5</a:t>
            </a:fld>
            <a:endParaRPr lang="lv-LV"/>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90028" y="4184822"/>
            <a:ext cx="2153011" cy="1792758"/>
          </a:xfrm>
          <a:prstGeom prst="rect">
            <a:avLst/>
          </a:prstGeom>
        </p:spPr>
      </p:pic>
      <p:sp>
        <p:nvSpPr>
          <p:cNvPr id="9"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spTree>
    <p:extLst>
      <p:ext uri="{BB962C8B-B14F-4D97-AF65-F5344CB8AC3E}">
        <p14:creationId xmlns:p14="http://schemas.microsoft.com/office/powerpoint/2010/main" val="4156093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747" y="365125"/>
            <a:ext cx="9437571" cy="1019175"/>
          </a:xfrm>
        </p:spPr>
        <p:txBody>
          <a:bodyPr>
            <a:normAutofit/>
          </a:bodyPr>
          <a:lstStyle/>
          <a:p>
            <a:pPr algn="just"/>
            <a:r>
              <a:rPr lang="lv-LV" sz="2800"/>
              <a:t>Padome aicina precizēt 2019. un 2020. gada budžeta rādītājus un virzīties jau vidējā termiņā uz budžetu ar pārpalikumu.</a:t>
            </a:r>
          </a:p>
        </p:txBody>
      </p:sp>
      <p:sp>
        <p:nvSpPr>
          <p:cNvPr id="4" name="Date Placeholder 3"/>
          <p:cNvSpPr>
            <a:spLocks noGrp="1"/>
          </p:cNvSpPr>
          <p:nvPr>
            <p:ph type="dt" sz="half" idx="10"/>
          </p:nvPr>
        </p:nvSpPr>
        <p:spPr/>
        <p:txBody>
          <a:bodyPr/>
          <a:lstStyle/>
          <a:p>
            <a:r>
              <a:rPr lang="lv-LV" dirty="0"/>
              <a:t>23.10.2017.</a:t>
            </a:r>
          </a:p>
        </p:txBody>
      </p:sp>
      <p:sp>
        <p:nvSpPr>
          <p:cNvPr id="6" name="Slide Number Placeholder 5"/>
          <p:cNvSpPr>
            <a:spLocks noGrp="1"/>
          </p:cNvSpPr>
          <p:nvPr>
            <p:ph type="sldNum" sz="quarter" idx="12"/>
          </p:nvPr>
        </p:nvSpPr>
        <p:spPr/>
        <p:txBody>
          <a:bodyPr/>
          <a:lstStyle/>
          <a:p>
            <a:fld id="{6112C14F-654A-48BF-A324-8B07BD5B5F7F}" type="slidenum">
              <a:rPr lang="lv-LV" sz="1100" smtClean="0"/>
              <a:t>6</a:t>
            </a:fld>
            <a:endParaRPr lang="lv-LV" sz="1100"/>
          </a:p>
        </p:txBody>
      </p:sp>
      <p:graphicFrame>
        <p:nvGraphicFramePr>
          <p:cNvPr id="8" name="Content Placeholder 2"/>
          <p:cNvGraphicFramePr>
            <a:graphicFrameLocks noGrp="1"/>
          </p:cNvGraphicFramePr>
          <p:nvPr>
            <p:ph idx="1"/>
            <p:extLst>
              <p:ext uri="{D42A27DB-BD31-4B8C-83A1-F6EECF244321}">
                <p14:modId xmlns:p14="http://schemas.microsoft.com/office/powerpoint/2010/main" val="346138359"/>
              </p:ext>
            </p:extLst>
          </p:nvPr>
        </p:nvGraphicFramePr>
        <p:xfrm>
          <a:off x="2364259" y="1902939"/>
          <a:ext cx="6907426" cy="3380814"/>
        </p:xfrm>
        <a:graphic>
          <a:graphicData uri="http://schemas.openxmlformats.org/drawingml/2006/table">
            <a:tbl>
              <a:tblPr firstRow="1" firstCol="1" bandRow="1">
                <a:tableStyleId>{073A0DAA-6AF3-43AB-8588-CEC1D06C72B9}</a:tableStyleId>
              </a:tblPr>
              <a:tblGrid>
                <a:gridCol w="3635532">
                  <a:extLst>
                    <a:ext uri="{9D8B030D-6E8A-4147-A177-3AD203B41FA5}">
                      <a16:colId xmlns:a16="http://schemas.microsoft.com/office/drawing/2014/main" xmlns="" val="20000"/>
                    </a:ext>
                  </a:extLst>
                </a:gridCol>
                <a:gridCol w="1099536">
                  <a:extLst>
                    <a:ext uri="{9D8B030D-6E8A-4147-A177-3AD203B41FA5}">
                      <a16:colId xmlns:a16="http://schemas.microsoft.com/office/drawing/2014/main" xmlns="" val="20001"/>
                    </a:ext>
                  </a:extLst>
                </a:gridCol>
                <a:gridCol w="982344">
                  <a:extLst>
                    <a:ext uri="{9D8B030D-6E8A-4147-A177-3AD203B41FA5}">
                      <a16:colId xmlns:a16="http://schemas.microsoft.com/office/drawing/2014/main" xmlns="" val="20002"/>
                    </a:ext>
                  </a:extLst>
                </a:gridCol>
                <a:gridCol w="1190014">
                  <a:extLst>
                    <a:ext uri="{9D8B030D-6E8A-4147-A177-3AD203B41FA5}">
                      <a16:colId xmlns:a16="http://schemas.microsoft.com/office/drawing/2014/main" xmlns="" val="20003"/>
                    </a:ext>
                  </a:extLst>
                </a:gridCol>
              </a:tblGrid>
              <a:tr h="563469">
                <a:tc gridSpan="4">
                  <a:txBody>
                    <a:bodyPr/>
                    <a:lstStyle/>
                    <a:p>
                      <a:pPr>
                        <a:spcAft>
                          <a:spcPts val="0"/>
                        </a:spcAft>
                      </a:pPr>
                      <a:r>
                        <a:rPr lang="lv-LV" sz="1600" dirty="0">
                          <a:effectLst/>
                        </a:rPr>
                        <a:t>Valdības budžeta strukturālā bilance</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02060"/>
                    </a:solidFill>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xmlns="" val="10000"/>
                  </a:ext>
                </a:extLst>
              </a:tr>
              <a:tr h="563469">
                <a:tc>
                  <a:txBody>
                    <a:bodyPr/>
                    <a:lstStyle/>
                    <a:p>
                      <a:pPr algn="r">
                        <a:spcAft>
                          <a:spcPts val="0"/>
                        </a:spcAft>
                      </a:pPr>
                      <a:endParaRPr lang="lv-LV" sz="2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02060"/>
                    </a:solidFill>
                  </a:tcPr>
                </a:tc>
                <a:tc>
                  <a:txBody>
                    <a:bodyPr/>
                    <a:lstStyle/>
                    <a:p>
                      <a:pPr algn="r">
                        <a:spcAft>
                          <a:spcPts val="0"/>
                        </a:spcAft>
                      </a:pPr>
                      <a:r>
                        <a:rPr lang="lv-LV" sz="1600" b="1" i="0">
                          <a:effectLst/>
                        </a:rPr>
                        <a:t>2018</a:t>
                      </a:r>
                      <a:endParaRPr lang="lv-LV" sz="1600" b="1" i="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600" b="1" i="0">
                          <a:effectLst/>
                        </a:rPr>
                        <a:t>2019</a:t>
                      </a:r>
                      <a:endParaRPr lang="lv-LV" sz="1600" b="1" i="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600" b="1" i="0">
                          <a:effectLst/>
                        </a:rPr>
                        <a:t>2020</a:t>
                      </a:r>
                      <a:endParaRPr lang="lv-LV" sz="1600" b="1" i="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1"/>
                  </a:ext>
                </a:extLst>
              </a:tr>
              <a:tr h="563469">
                <a:tc>
                  <a:txBody>
                    <a:bodyPr/>
                    <a:lstStyle/>
                    <a:p>
                      <a:pPr algn="r">
                        <a:spcAft>
                          <a:spcPts val="0"/>
                        </a:spcAft>
                      </a:pPr>
                      <a:r>
                        <a:rPr lang="lv-LV" sz="1600" noProof="0" dirty="0" smtClean="0">
                          <a:effectLst/>
                        </a:rPr>
                        <a:t>Stabilitātes programma 2017./20.</a:t>
                      </a:r>
                      <a:endParaRPr lang="lv-LV" sz="2400" noProof="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02060"/>
                    </a:solidFill>
                  </a:tcP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-1,0</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-1,0</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-0,5</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2"/>
                  </a:ext>
                </a:extLst>
              </a:tr>
              <a:tr h="563469">
                <a:tc>
                  <a:txBody>
                    <a:bodyPr/>
                    <a:lstStyle/>
                    <a:p>
                      <a:pPr algn="r">
                        <a:spcAft>
                          <a:spcPts val="0"/>
                        </a:spcAft>
                      </a:pPr>
                      <a:r>
                        <a:rPr lang="lv-LV" sz="1600">
                          <a:effectLst/>
                        </a:rPr>
                        <a:t>Vidēja termiņa budžeta ietvars </a:t>
                      </a:r>
                      <a:r>
                        <a:rPr lang="en-GB" sz="1600">
                          <a:effectLst/>
                        </a:rPr>
                        <a:t>2018</a:t>
                      </a:r>
                      <a:r>
                        <a:rPr lang="lv-LV" sz="1600">
                          <a:effectLst/>
                        </a:rPr>
                        <a:t>.</a:t>
                      </a:r>
                      <a:r>
                        <a:rPr lang="en-GB" sz="1600">
                          <a:effectLst/>
                        </a:rPr>
                        <a:t>/20</a:t>
                      </a:r>
                      <a:r>
                        <a:rPr lang="lv-LV" sz="1600">
                          <a:effectLst/>
                        </a:rPr>
                        <a:t>.</a:t>
                      </a:r>
                      <a:endParaRPr lang="lv-LV" sz="2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02060"/>
                    </a:solidFill>
                  </a:tcP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-1,2</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-0,6</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GB" sz="1600">
                          <a:solidFill>
                            <a:srgbClr val="000000"/>
                          </a:solidFill>
                          <a:effectLst/>
                          <a:latin typeface="+mn-lt"/>
                          <a:ea typeface="Times New Roman" panose="02020603050405020304" pitchFamily="18" charset="0"/>
                          <a:cs typeface="Times New Roman" panose="02020603050405020304" pitchFamily="18" charset="0"/>
                        </a:rPr>
                        <a:t>-0,4</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3"/>
                  </a:ext>
                </a:extLst>
              </a:tr>
              <a:tr h="563469">
                <a:tc>
                  <a:txBody>
                    <a:bodyPr/>
                    <a:lstStyle/>
                    <a:p>
                      <a:pPr algn="r">
                        <a:spcAft>
                          <a:spcPts val="0"/>
                        </a:spcAft>
                      </a:pPr>
                      <a:r>
                        <a:rPr lang="lv-LV" sz="1600" b="1" kern="1200">
                          <a:solidFill>
                            <a:schemeClr val="lt1"/>
                          </a:solidFill>
                          <a:effectLst/>
                          <a:latin typeface="+mn-lt"/>
                          <a:ea typeface="+mn-ea"/>
                          <a:cs typeface="+mn-cs"/>
                        </a:rPr>
                        <a:t>Padomes aprēķini</a:t>
                      </a:r>
                    </a:p>
                  </a:txBody>
                  <a:tcPr marL="68580" marR="68580" marT="0" marB="0" anchor="ctr">
                    <a:solidFill>
                      <a:srgbClr val="002060"/>
                    </a:solidFill>
                  </a:tcPr>
                </a:tc>
                <a:tc>
                  <a:txBody>
                    <a:bodyPr/>
                    <a:lstStyle/>
                    <a:p>
                      <a:pPr marL="0" marR="0" algn="r">
                        <a:lnSpc>
                          <a:spcPct val="107000"/>
                        </a:lnSpc>
                        <a:spcBef>
                          <a:spcPts val="0"/>
                        </a:spcBef>
                        <a:spcAft>
                          <a:spcPts val="0"/>
                        </a:spcAft>
                      </a:pPr>
                      <a:r>
                        <a:rPr lang="en-GB" sz="1600" i="1">
                          <a:solidFill>
                            <a:srgbClr val="000000"/>
                          </a:solidFill>
                          <a:effectLst/>
                          <a:latin typeface="+mn-lt"/>
                          <a:ea typeface="Times New Roman" panose="02020603050405020304" pitchFamily="18" charset="0"/>
                          <a:cs typeface="Times New Roman" panose="02020603050405020304" pitchFamily="18" charset="0"/>
                        </a:rPr>
                        <a:t>-0,8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GB" sz="1600" i="1">
                          <a:solidFill>
                            <a:srgbClr val="000000"/>
                          </a:solidFill>
                          <a:effectLst/>
                          <a:latin typeface="+mn-lt"/>
                          <a:ea typeface="Times New Roman" panose="02020603050405020304" pitchFamily="18" charset="0"/>
                          <a:cs typeface="Times New Roman" panose="02020603050405020304" pitchFamily="18" charset="0"/>
                        </a:rPr>
                        <a:t>0,4</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tabLst>
                          <a:tab pos="280035" algn="ctr"/>
                          <a:tab pos="560070" algn="r"/>
                        </a:tabLst>
                      </a:pPr>
                      <a:r>
                        <a:rPr lang="en-GB" sz="1600" i="1">
                          <a:solidFill>
                            <a:srgbClr val="000000"/>
                          </a:solidFill>
                          <a:effectLst/>
                          <a:latin typeface="+mn-lt"/>
                          <a:ea typeface="Times New Roman" panose="02020603050405020304" pitchFamily="18" charset="0"/>
                          <a:cs typeface="Times New Roman" panose="02020603050405020304" pitchFamily="18" charset="0"/>
                        </a:rPr>
                        <a:t>0,8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4"/>
                  </a:ext>
                </a:extLst>
              </a:tr>
              <a:tr h="563469">
                <a:tc>
                  <a:txBody>
                    <a:bodyPr/>
                    <a:lstStyle/>
                    <a:p>
                      <a:pPr algn="r">
                        <a:spcAft>
                          <a:spcPts val="0"/>
                        </a:spcAft>
                      </a:pPr>
                      <a:r>
                        <a:rPr lang="lv-LV" sz="1800" b="1" i="1" kern="1200">
                          <a:solidFill>
                            <a:schemeClr val="lt1"/>
                          </a:solidFill>
                          <a:effectLst/>
                          <a:latin typeface="+mn-lt"/>
                          <a:ea typeface="+mn-ea"/>
                          <a:cs typeface="+mn-cs"/>
                        </a:rPr>
                        <a:t>Starpība starp FM un Padomes aprēķiniem</a:t>
                      </a:r>
                      <a:endParaRPr lang="lv-LV" sz="2400" i="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02060"/>
                    </a:solidFill>
                  </a:tcPr>
                </a:tc>
                <a:tc>
                  <a:txBody>
                    <a:bodyPr/>
                    <a:lstStyle/>
                    <a:p>
                      <a:pPr marL="0" marR="0" algn="r">
                        <a:lnSpc>
                          <a:spcPct val="107000"/>
                        </a:lnSpc>
                        <a:spcBef>
                          <a:spcPts val="0"/>
                        </a:spcBef>
                        <a:spcAft>
                          <a:spcPts val="0"/>
                        </a:spcAft>
                      </a:pPr>
                      <a:r>
                        <a:rPr lang="en-GB" sz="1600" i="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-0,4</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r">
                        <a:lnSpc>
                          <a:spcPct val="107000"/>
                        </a:lnSpc>
                        <a:spcBef>
                          <a:spcPts val="0"/>
                        </a:spcBef>
                        <a:spcAft>
                          <a:spcPts val="0"/>
                        </a:spcAft>
                      </a:pPr>
                      <a:r>
                        <a:rPr lang="en-GB" sz="1600" i="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-1,0</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r">
                        <a:lnSpc>
                          <a:spcPct val="107000"/>
                        </a:lnSpc>
                        <a:spcBef>
                          <a:spcPts val="0"/>
                        </a:spcBef>
                        <a:spcAft>
                          <a:spcPts val="0"/>
                        </a:spcAft>
                        <a:tabLst>
                          <a:tab pos="280035" algn="ctr"/>
                          <a:tab pos="560070" algn="r"/>
                        </a:tabLst>
                      </a:pPr>
                      <a:r>
                        <a:rPr lang="en-GB" sz="1600" i="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10005"/>
                  </a:ext>
                </a:extLst>
              </a:tr>
            </a:tbl>
          </a:graphicData>
        </a:graphic>
      </p:graphicFrame>
      <p:sp>
        <p:nvSpPr>
          <p:cNvPr id="9"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spTree>
    <p:extLst>
      <p:ext uri="{BB962C8B-B14F-4D97-AF65-F5344CB8AC3E}">
        <p14:creationId xmlns:p14="http://schemas.microsoft.com/office/powerpoint/2010/main" val="4233043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dirty="0"/>
              <a:t>2017</a:t>
            </a:r>
            <a:r>
              <a:rPr lang="lv-LV" dirty="0" smtClean="0"/>
              <a:t>. gada </a:t>
            </a:r>
            <a:r>
              <a:rPr lang="lv-LV" dirty="0"/>
              <a:t>budžeta bilanci pasliktina vairāki valdības lēmumi. </a:t>
            </a:r>
          </a:p>
        </p:txBody>
      </p:sp>
      <p:sp>
        <p:nvSpPr>
          <p:cNvPr id="3" name="Content Placeholder 2"/>
          <p:cNvSpPr>
            <a:spLocks noGrp="1"/>
          </p:cNvSpPr>
          <p:nvPr>
            <p:ph idx="1"/>
          </p:nvPr>
        </p:nvSpPr>
        <p:spPr>
          <a:xfrm>
            <a:off x="4630994" y="1604211"/>
            <a:ext cx="6722806" cy="4572752"/>
          </a:xfrm>
        </p:spPr>
        <p:txBody>
          <a:bodyPr/>
          <a:lstStyle/>
          <a:p>
            <a:pPr marL="0" indent="0" algn="just">
              <a:buNone/>
            </a:pPr>
            <a:r>
              <a:rPr lang="lv-LV" dirty="0"/>
              <a:t>Padome uzskata, ka ietaupījumu pārdalīšana no "Iemaksas Eiropas Kopienu budžetā" neatbilst Fiskālās disciplīnas likuma prasībām.</a:t>
            </a:r>
          </a:p>
          <a:p>
            <a:pPr marL="0" indent="0" algn="just">
              <a:buNone/>
            </a:pPr>
            <a:endParaRPr lang="lv-LV" dirty="0"/>
          </a:p>
          <a:p>
            <a:pPr marL="0" indent="0" algn="just">
              <a:buNone/>
            </a:pPr>
            <a:r>
              <a:rPr lang="lv-LV" dirty="0"/>
              <a:t>140 milj. eiro maksājums AS Latvenergo samazinās iespējas uzlabot budžeta bilanci 2017. gadā.</a:t>
            </a:r>
          </a:p>
        </p:txBody>
      </p:sp>
      <p:sp>
        <p:nvSpPr>
          <p:cNvPr id="4" name="Date Placeholder 3"/>
          <p:cNvSpPr>
            <a:spLocks noGrp="1"/>
          </p:cNvSpPr>
          <p:nvPr>
            <p:ph type="dt" sz="half" idx="10"/>
          </p:nvPr>
        </p:nvSpPr>
        <p:spPr/>
        <p:txBody>
          <a:bodyPr/>
          <a:lstStyle/>
          <a:p>
            <a:r>
              <a:rPr lang="lv-LV" dirty="0"/>
              <a:t>23.10.2017.</a:t>
            </a:r>
          </a:p>
        </p:txBody>
      </p:sp>
      <p:sp>
        <p:nvSpPr>
          <p:cNvPr id="6" name="Slide Number Placeholder 5"/>
          <p:cNvSpPr>
            <a:spLocks noGrp="1"/>
          </p:cNvSpPr>
          <p:nvPr>
            <p:ph type="sldNum" sz="quarter" idx="12"/>
          </p:nvPr>
        </p:nvSpPr>
        <p:spPr/>
        <p:txBody>
          <a:bodyPr/>
          <a:lstStyle/>
          <a:p>
            <a:fld id="{6112C14F-654A-48BF-A324-8B07BD5B5F7F}" type="slidenum">
              <a:rPr lang="lv-LV" smtClean="0"/>
              <a:t>7</a:t>
            </a:fld>
            <a:endParaRPr lang="lv-LV"/>
          </a:p>
        </p:txBody>
      </p:sp>
      <p:sp>
        <p:nvSpPr>
          <p:cNvPr id="8" name="Footer Placeholder 4"/>
          <p:cNvSpPr>
            <a:spLocks noGrp="1"/>
          </p:cNvSpPr>
          <p:nvPr>
            <p:ph type="ftr" sz="quarter" idx="11"/>
          </p:nvPr>
        </p:nvSpPr>
        <p:spPr>
          <a:xfrm>
            <a:off x="3938337" y="6356350"/>
            <a:ext cx="6432884" cy="365125"/>
          </a:xfrm>
        </p:spPr>
        <p:txBody>
          <a:bodyPr/>
          <a:lstStyle/>
          <a:p>
            <a:r>
              <a:rPr lang="lv-LV" sz="1200" dirty="0"/>
              <a:t>Fiskālās disciplīnas uzraudzības ziņojums</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387" y="1947487"/>
            <a:ext cx="3028950" cy="3886200"/>
          </a:xfrm>
          <a:prstGeom prst="rect">
            <a:avLst/>
          </a:prstGeom>
        </p:spPr>
      </p:pic>
    </p:spTree>
    <p:extLst>
      <p:ext uri="{BB962C8B-B14F-4D97-AF65-F5344CB8AC3E}">
        <p14:creationId xmlns:p14="http://schemas.microsoft.com/office/powerpoint/2010/main" val="10314855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195474"/>
            <a:ext cx="9144000" cy="1360321"/>
          </a:xfrm>
        </p:spPr>
        <p:txBody>
          <a:bodyPr>
            <a:normAutofit fontScale="90000"/>
          </a:bodyPr>
          <a:lstStyle/>
          <a:p>
            <a:r>
              <a:rPr lang="lv-LV"/>
              <a:t/>
            </a:r>
            <a:br>
              <a:rPr lang="lv-LV"/>
            </a:br>
            <a:r>
              <a:rPr lang="lv-LV"/>
              <a:t/>
            </a:r>
            <a:br>
              <a:rPr lang="lv-LV"/>
            </a:br>
            <a:r>
              <a:rPr lang="lv-LV"/>
              <a:t/>
            </a:r>
            <a:br>
              <a:rPr lang="lv-LV"/>
            </a:br>
            <a:r>
              <a:rPr lang="lv-LV"/>
              <a:t>Paldies par uzmanību! </a:t>
            </a:r>
          </a:p>
        </p:txBody>
      </p:sp>
      <p:sp>
        <p:nvSpPr>
          <p:cNvPr id="4" name="Datuma vietturis 3"/>
          <p:cNvSpPr>
            <a:spLocks noGrp="1"/>
          </p:cNvSpPr>
          <p:nvPr>
            <p:ph type="dt" sz="half" idx="10"/>
          </p:nvPr>
        </p:nvSpPr>
        <p:spPr/>
        <p:txBody>
          <a:bodyPr/>
          <a:lstStyle/>
          <a:p>
            <a:r>
              <a:rPr lang="lv-LV"/>
              <a:t>23.10.2017.</a:t>
            </a:r>
          </a:p>
        </p:txBody>
      </p:sp>
      <p:sp>
        <p:nvSpPr>
          <p:cNvPr id="5" name="Subtitle 2"/>
          <p:cNvSpPr txBox="1">
            <a:spLocks/>
          </p:cNvSpPr>
          <p:nvPr/>
        </p:nvSpPr>
        <p:spPr>
          <a:xfrm>
            <a:off x="5015528" y="4182930"/>
            <a:ext cx="6559485" cy="2031476"/>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r">
              <a:defRPr/>
            </a:pPr>
            <a:r>
              <a:rPr lang="lv-LV"/>
              <a:t>Fiskālās disciplīnas padome</a:t>
            </a:r>
            <a:br>
              <a:rPr lang="lv-LV"/>
            </a:br>
            <a:r>
              <a:rPr lang="lv-LV"/>
              <a:t>Smilšu ielā 1-512  Rīgā  LV-1919</a:t>
            </a:r>
            <a:br>
              <a:rPr lang="lv-LV"/>
            </a:br>
            <a:r>
              <a:rPr lang="lv-LV"/>
              <a:t>Tālr.: +371 6708 3650</a:t>
            </a:r>
            <a:br>
              <a:rPr lang="lv-LV"/>
            </a:br>
            <a:r>
              <a:rPr lang="lv-LV"/>
              <a:t>E-pasts: info@fdp.gov.lv</a:t>
            </a:r>
            <a:br>
              <a:rPr lang="lv-LV"/>
            </a:br>
            <a:r>
              <a:rPr lang="lv-LV"/>
              <a:t>Mājaslapa: http://fdp.gov.lv </a:t>
            </a:r>
            <a:br>
              <a:rPr lang="lv-LV"/>
            </a:br>
            <a:r>
              <a:rPr lang="lv-LV"/>
              <a:t>Twitter: @Fiskalapadome</a:t>
            </a:r>
            <a:br>
              <a:rPr lang="lv-LV"/>
            </a:br>
            <a:r>
              <a:rPr lang="lv-LV"/>
              <a:t>Facebook: fiskalapadome</a:t>
            </a:r>
            <a:br>
              <a:rPr lang="lv-LV"/>
            </a:br>
            <a:endParaRPr kumimoji="0" lang="lv-LV" sz="3200" b="0" i="0" u="none" strike="noStrike" kern="1200" cap="none" spc="0" normalizeH="0" baseline="0" noProof="0">
              <a:ln>
                <a:noFill/>
              </a:ln>
              <a:solidFill>
                <a:schemeClr val="tx1">
                  <a:lumMod val="65000"/>
                  <a:lumOff val="35000"/>
                </a:schemeClr>
              </a:solidFill>
              <a:effectLst/>
              <a:uLnTx/>
              <a:uFillTx/>
              <a:latin typeface="Calibri"/>
              <a:ea typeface="+mn-ea"/>
              <a:cs typeface="+mn-cs"/>
            </a:endParaRPr>
          </a:p>
        </p:txBody>
      </p:sp>
    </p:spTree>
    <p:extLst>
      <p:ext uri="{BB962C8B-B14F-4D97-AF65-F5344CB8AC3E}">
        <p14:creationId xmlns:p14="http://schemas.microsoft.com/office/powerpoint/2010/main" val="1609416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7_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18cde31a-aed2-49ce-b570-e812b29b6342">
      <UserInfo>
        <DisplayName>Dace Kalsone</DisplayName>
        <AccountId>11</AccountId>
        <AccountType/>
      </UserInfo>
      <UserInfo>
        <DisplayName>Jānis Platais</DisplayName>
        <AccountId>12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s" ma:contentTypeID="0x010100D32ED45F9124C54C9993D8F9B90B6509" ma:contentTypeVersion="6" ma:contentTypeDescription="Izveidot jaunu dokumentu." ma:contentTypeScope="" ma:versionID="505bd589a2aca845f84ae88e4d449a67">
  <xsd:schema xmlns:xsd="http://www.w3.org/2001/XMLSchema" xmlns:xs="http://www.w3.org/2001/XMLSchema" xmlns:p="http://schemas.microsoft.com/office/2006/metadata/properties" xmlns:ns2="18cde31a-aed2-49ce-b570-e812b29b6342" xmlns:ns3="8a96bb65-8a47-495a-ab2f-bcb1e653263c" targetNamespace="http://schemas.microsoft.com/office/2006/metadata/properties" ma:root="true" ma:fieldsID="717f19b830f6e1ab53a8c3ae669579c3" ns2:_="" ns3:_="">
    <xsd:import namespace="18cde31a-aed2-49ce-b570-e812b29b6342"/>
    <xsd:import namespace="8a96bb65-8a47-495a-ab2f-bcb1e65326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cde31a-aed2-49ce-b570-e812b29b6342" elementFormDefault="qualified">
    <xsd:import namespace="http://schemas.microsoft.com/office/2006/documentManagement/types"/>
    <xsd:import namespace="http://schemas.microsoft.com/office/infopath/2007/PartnerControls"/>
    <xsd:element name="SharedWithUsers" ma:index="8" nillable="true" ma:displayName="Koplietots a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a96bb65-8a47-495a-ab2f-bcb1e653263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2C8CC1-AEF4-424E-BF75-336EA2EFAB17}">
  <ds:schemaRefs>
    <ds:schemaRef ds:uri="http://schemas.microsoft.com/office/2006/documentManagement/types"/>
    <ds:schemaRef ds:uri="http://schemas.openxmlformats.org/package/2006/metadata/core-properties"/>
    <ds:schemaRef ds:uri="http://www.w3.org/XML/1998/namespace"/>
    <ds:schemaRef ds:uri="18cde31a-aed2-49ce-b570-e812b29b6342"/>
    <ds:schemaRef ds:uri="http://purl.org/dc/elements/1.1/"/>
    <ds:schemaRef ds:uri="http://purl.org/dc/dcmitype/"/>
    <ds:schemaRef ds:uri="http://schemas.microsoft.com/office/infopath/2007/PartnerControls"/>
    <ds:schemaRef ds:uri="8a96bb65-8a47-495a-ab2f-bcb1e653263c"/>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3032299E-B1F3-4420-96E2-630224179A8A}">
  <ds:schemaRefs>
    <ds:schemaRef ds:uri="http://schemas.microsoft.com/sharepoint/v3/contenttype/forms"/>
  </ds:schemaRefs>
</ds:datastoreItem>
</file>

<file path=customXml/itemProps3.xml><?xml version="1.0" encoding="utf-8"?>
<ds:datastoreItem xmlns:ds="http://schemas.openxmlformats.org/officeDocument/2006/customXml" ds:itemID="{934BFE02-16F9-4161-9372-0FB15D4E93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cde31a-aed2-49ce-b570-e812b29b6342"/>
    <ds:schemaRef ds:uri="8a96bb65-8a47-495a-ab2f-bcb1e6532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156</TotalTime>
  <Words>381</Words>
  <Application>Microsoft Office PowerPoint</Application>
  <PresentationFormat>Widescreen</PresentationFormat>
  <Paragraphs>64</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7_Office dizains</vt:lpstr>
      <vt:lpstr>Fiskālās disciplīnas uzraudzības ziņojums</vt:lpstr>
      <vt:lpstr>Ieviešot nodokļu reformu, iztrūkst vidēja termiņa redzējums par valdības funkciju veikšanai un solījumu pildīšanai nepieciešamajiem resursiem.</vt:lpstr>
      <vt:lpstr>Labvēlīgie ekonomikas apstākļi pieprasa plānot budžetu ar pārpalikumu.</vt:lpstr>
      <vt:lpstr>Padome aicina valdību veidot fiskālā nodrošinājuma rezervi arī 2019. gadam.</vt:lpstr>
      <vt:lpstr>Padome turpina neatbalstīt deficīta palielināšanu, lai īstenotu veselības aprūpes reformu.</vt:lpstr>
      <vt:lpstr>Padome aicina precizēt 2019. un 2020. gada budžeta rādītājus un virzīties jau vidējā termiņā uz budžetu ar pārpalikumu.</vt:lpstr>
      <vt:lpstr>2017. gada budžeta bilanci pasliktina vairāki valdības lēmumi. </vt:lpstr>
      <vt:lpstr>   Paldies par uzmanību!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Fiskālās disciplīnas uzraudzības ziņojums</dc:title>
  <dc:creator>FDP</dc:creator>
  <cp:lastModifiedBy>Dace Kalsone</cp:lastModifiedBy>
  <cp:revision>8</cp:revision>
  <dcterms:modified xsi:type="dcterms:W3CDTF">2017-10-19T09:08:49Z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0x010100D32ED45F9124C54C9993D8F9B90B6509</vt:lpwstr>
  </property>
</Properties>
</file>