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95" r:id="rId4"/>
  </p:sldMasterIdLst>
  <p:notesMasterIdLst>
    <p:notesMasterId r:id="rId18"/>
  </p:notesMasterIdLst>
  <p:handoutMasterIdLst>
    <p:handoutMasterId r:id="rId19"/>
  </p:handoutMasterIdLst>
  <p:sldIdLst>
    <p:sldId id="256" r:id="rId5"/>
    <p:sldId id="324" r:id="rId6"/>
    <p:sldId id="335" r:id="rId7"/>
    <p:sldId id="320" r:id="rId8"/>
    <p:sldId id="328" r:id="rId9"/>
    <p:sldId id="321" r:id="rId10"/>
    <p:sldId id="322" r:id="rId11"/>
    <p:sldId id="340" r:id="rId12"/>
    <p:sldId id="338" r:id="rId13"/>
    <p:sldId id="330" r:id="rId14"/>
    <p:sldId id="334" r:id="rId15"/>
    <p:sldId id="329" r:id="rId16"/>
    <p:sldId id="289" r:id="rId17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īna" initials="E" lastIdx="1" clrIdx="0">
    <p:extLst/>
  </p:cmAuthor>
  <p:cmAuthor id="2" name="Janis" initials="JP" lastIdx="2" clrIdx="1">
    <p:extLst/>
  </p:cmAuthor>
  <p:cmAuthor id="3" name="Emils" initials="E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57578921419353E-2"/>
          <c:y val="5.0925925925925923E-2"/>
          <c:w val="0.86590855701048419"/>
          <c:h val="0.62079760863225419"/>
        </c:manualLayout>
      </c:layout>
      <c:lineChart>
        <c:grouping val="standard"/>
        <c:varyColors val="0"/>
        <c:ser>
          <c:idx val="0"/>
          <c:order val="0"/>
          <c:tx>
            <c:strRef>
              <c:f>Real_GDP!$A$6</c:f>
              <c:strCache>
                <c:ptCount val="1"/>
                <c:pt idx="0">
                  <c:v>Reālā IKP pieaugums, %: VTBI 2016./18.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Real_GDP!$B$5:$F$5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Real_GDP!$B$6:$F$6</c:f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BAA-44C5-8970-4D7EE417C298}"/>
            </c:ext>
          </c:extLst>
        </c:ser>
        <c:ser>
          <c:idx val="1"/>
          <c:order val="1"/>
          <c:tx>
            <c:strRef>
              <c:f>Real_GDP!$A$7</c:f>
              <c:strCache>
                <c:ptCount val="1"/>
                <c:pt idx="0">
                  <c:v>Reālā IKP pieaugums, %: SP 2016./19.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Real_GDP!$B$5:$F$5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Real_GDP!$B$7:$F$7</c:f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BAA-44C5-8970-4D7EE417C298}"/>
            </c:ext>
          </c:extLst>
        </c:ser>
        <c:ser>
          <c:idx val="2"/>
          <c:order val="2"/>
          <c:tx>
            <c:strRef>
              <c:f>Real_GDP!$A$8</c:f>
              <c:strCache>
                <c:ptCount val="1"/>
                <c:pt idx="0">
                  <c:v>Reālā IKP pieaugums, %: VTBI 2017./19.</c:v>
                </c:pt>
              </c:strCache>
            </c:strRef>
          </c:tx>
          <c:spPr>
            <a:ln w="25400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Real_GDP!$B$5:$F$5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Real_GDP!$B$8:$F$8</c:f>
              <c:numCache>
                <c:formatCode>General</c:formatCode>
                <c:ptCount val="4"/>
                <c:pt idx="0">
                  <c:v>3.5</c:v>
                </c:pt>
                <c:pt idx="1">
                  <c:v>3.4</c:v>
                </c:pt>
                <c:pt idx="2">
                  <c:v>3.4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BAA-44C5-8970-4D7EE417C298}"/>
            </c:ext>
          </c:extLst>
        </c:ser>
        <c:ser>
          <c:idx val="3"/>
          <c:order val="3"/>
          <c:tx>
            <c:strRef>
              <c:f>Real_GDP!$A$9</c:f>
              <c:strCache>
                <c:ptCount val="1"/>
                <c:pt idx="0">
                  <c:v>Reālā IKP pieaugums, %: SP 2017./20.</c:v>
                </c:pt>
              </c:strCache>
            </c:strRef>
          </c:tx>
          <c:spPr>
            <a:ln w="25400" cap="rnd">
              <a:solidFill>
                <a:schemeClr val="bg1">
                  <a:lumMod val="5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Real_GDP!$B$5:$F$5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Real_GDP!$B$9:$F$9</c:f>
              <c:numCache>
                <c:formatCode>General</c:formatCode>
                <c:ptCount val="4"/>
                <c:pt idx="0">
                  <c:v>3.2</c:v>
                </c:pt>
                <c:pt idx="1">
                  <c:v>3.4</c:v>
                </c:pt>
                <c:pt idx="2">
                  <c:v>3.2</c:v>
                </c:pt>
                <c:pt idx="3" formatCode="0.0">
                  <c:v>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2BAA-44C5-8970-4D7EE417C298}"/>
            </c:ext>
          </c:extLst>
        </c:ser>
        <c:ser>
          <c:idx val="4"/>
          <c:order val="4"/>
          <c:tx>
            <c:strRef>
              <c:f>Real_GDP!$A$10</c:f>
              <c:strCache>
                <c:ptCount val="1"/>
                <c:pt idx="0">
                  <c:v>Reālā IKP pieaugums, %: VTBI 2018./20.</c:v>
                </c:pt>
              </c:strCache>
            </c:strRef>
          </c:tx>
          <c:spPr>
            <a:ln w="254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7681660899653727E-3"/>
                  <c:y val="-1.45932124785525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BAA-44C5-8970-4D7EE417C29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7681660899653978E-3"/>
                  <c:y val="-1.75118549742631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BAA-44C5-8970-4D7EE417C29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304498269896295E-3"/>
                  <c:y val="-3.210506745281571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BAA-44C5-8970-4D7EE417C29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3217993079584777E-2"/>
                  <c:y val="-3.21050674528156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BAA-44C5-8970-4D7EE417C29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Real_GDP!$B$5:$F$5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Real_GDP!$B$10:$F$10</c:f>
              <c:numCache>
                <c:formatCode>0.0</c:formatCode>
                <c:ptCount val="4"/>
                <c:pt idx="0">
                  <c:v>3.6940660643390402</c:v>
                </c:pt>
                <c:pt idx="1">
                  <c:v>3.4198469068866615</c:v>
                </c:pt>
                <c:pt idx="2">
                  <c:v>3.2121974475243178</c:v>
                </c:pt>
                <c:pt idx="3">
                  <c:v>3.2027343992591142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2BAA-44C5-8970-4D7EE417C2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4158480"/>
        <c:axId val="208087616"/>
      </c:lineChart>
      <c:catAx>
        <c:axId val="26415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lv-LV"/>
          </a:p>
        </c:txPr>
        <c:crossAx val="208087616"/>
        <c:crosses val="autoZero"/>
        <c:auto val="1"/>
        <c:lblAlgn val="ctr"/>
        <c:lblOffset val="100"/>
        <c:noMultiLvlLbl val="0"/>
      </c:catAx>
      <c:valAx>
        <c:axId val="208087616"/>
        <c:scaling>
          <c:orientation val="minMax"/>
          <c:max val="3.9"/>
          <c:min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lv-LV"/>
          </a:p>
        </c:txPr>
        <c:crossAx val="26415848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294052257308666"/>
          <c:y val="0.76162182758498653"/>
          <c:w val="0.63072795139361904"/>
          <c:h val="0.20043581997077681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tx1"/>
              </a:solidFill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bg2">
              <a:lumMod val="50000"/>
            </a:schemeClr>
          </a:solidFill>
          <a:latin typeface="Times New Roman" pitchFamily="18" charset="0"/>
          <a:cs typeface="Times New Roman" pitchFamily="18" charset="0"/>
        </a:defRPr>
      </a:pPr>
      <a:endParaRPr lang="lv-L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215639111393491E-2"/>
          <c:y val="3.2105067452815661E-2"/>
          <c:w val="0.89508407270416845"/>
          <c:h val="0.62045283542671248"/>
        </c:manualLayout>
      </c:layout>
      <c:lineChart>
        <c:grouping val="standard"/>
        <c:varyColors val="0"/>
        <c:ser>
          <c:idx val="0"/>
          <c:order val="0"/>
          <c:tx>
            <c:strRef>
              <c:f>CPI!$A$6</c:f>
              <c:strCache>
                <c:ptCount val="1"/>
                <c:pt idx="0">
                  <c:v>PCI izmaiņa, %: VTBI 2016./18.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CPI!$B$5:$F$5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CPI!$B$6:$F$6</c:f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8FE-41BB-ABE8-7E9B24AFD6C2}"/>
            </c:ext>
          </c:extLst>
        </c:ser>
        <c:ser>
          <c:idx val="1"/>
          <c:order val="1"/>
          <c:tx>
            <c:strRef>
              <c:f>CPI!$A$7</c:f>
              <c:strCache>
                <c:ptCount val="1"/>
                <c:pt idx="0">
                  <c:v>PCI izmaiņa, %: SP 2016./19.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CPI!$B$5:$F$5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CPI!$B$7:$F$7</c:f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8FE-41BB-ABE8-7E9B24AFD6C2}"/>
            </c:ext>
          </c:extLst>
        </c:ser>
        <c:ser>
          <c:idx val="2"/>
          <c:order val="2"/>
          <c:tx>
            <c:strRef>
              <c:f>CPI!$A$8</c:f>
              <c:strCache>
                <c:ptCount val="1"/>
                <c:pt idx="0">
                  <c:v>PCI izmaiņa, %: VTBI 2017./19.</c:v>
                </c:pt>
              </c:strCache>
            </c:strRef>
          </c:tx>
          <c:spPr>
            <a:ln w="25400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CPI!$B$5:$F$5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CPI!$B$8:$F$8</c:f>
              <c:numCache>
                <c:formatCode>General</c:formatCode>
                <c:ptCount val="4"/>
                <c:pt idx="0">
                  <c:v>1.6</c:v>
                </c:pt>
                <c:pt idx="1">
                  <c:v>2</c:v>
                </c:pt>
                <c:pt idx="2">
                  <c:v>2.5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88FE-41BB-ABE8-7E9B24AFD6C2}"/>
            </c:ext>
          </c:extLst>
        </c:ser>
        <c:ser>
          <c:idx val="3"/>
          <c:order val="3"/>
          <c:tx>
            <c:strRef>
              <c:f>CPI!$A$9</c:f>
              <c:strCache>
                <c:ptCount val="1"/>
                <c:pt idx="0">
                  <c:v>PCI izmaiņa, %: SP 2017./20.</c:v>
                </c:pt>
              </c:strCache>
            </c:strRef>
          </c:tx>
          <c:spPr>
            <a:ln w="25400" cap="rnd">
              <a:solidFill>
                <a:schemeClr val="bg1">
                  <a:lumMod val="5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CPI!$B$5:$F$5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CPI!$B$9:$F$9</c:f>
              <c:numCache>
                <c:formatCode>0.0</c:formatCode>
                <c:ptCount val="4"/>
                <c:pt idx="0" formatCode="General">
                  <c:v>2.2999999999999998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88FE-41BB-ABE8-7E9B24AFD6C2}"/>
            </c:ext>
          </c:extLst>
        </c:ser>
        <c:ser>
          <c:idx val="4"/>
          <c:order val="4"/>
          <c:tx>
            <c:strRef>
              <c:f>CPI!$A$10</c:f>
              <c:strCache>
                <c:ptCount val="1"/>
                <c:pt idx="0">
                  <c:v>PCI izmaiņa, %: VTBI 2018./20.</c:v>
                </c:pt>
              </c:strCache>
            </c:strRef>
          </c:tx>
          <c:spPr>
            <a:ln w="254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818443804034581E-2"/>
                  <c:y val="-3.2105067452815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8FE-41BB-ABE8-7E9B24AFD6C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5936599423631124E-2"/>
                  <c:y val="-2.6267782461394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8FE-41BB-ABE8-7E9B24AFD6C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0566640661411407E-16"/>
                  <c:y val="-2.04303825627887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8FE-41BB-ABE8-7E9B24AFD6C2}"/>
                </c:ext>
                <c:ext xmlns:c15="http://schemas.microsoft.com/office/drawing/2012/chart" uri="{CE6537A1-D6FC-4f65-9D91-7224C49458BB}">
                  <c15:layout>
                    <c:manualLayout>
                      <c:w val="5.6916426512968306E-2"/>
                      <c:h val="5.1499561743996898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1.1527377521614044E-2"/>
                  <c:y val="-2.9186424957105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8FE-41BB-ABE8-7E9B24AFD6C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CPI!$B$5:$F$5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CPI!$B$10:$F$10</c:f>
              <c:numCache>
                <c:formatCode>0.0</c:formatCode>
                <c:ptCount val="4"/>
                <c:pt idx="0">
                  <c:v>2.8000000000000003</c:v>
                </c:pt>
                <c:pt idx="1">
                  <c:v>2.7499999999999996</c:v>
                </c:pt>
                <c:pt idx="2">
                  <c:v>2.3649999999999998</c:v>
                </c:pt>
                <c:pt idx="3">
                  <c:v>2.1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88FE-41BB-ABE8-7E9B24AFD6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1093504"/>
        <c:axId val="231089584"/>
      </c:lineChart>
      <c:catAx>
        <c:axId val="23109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lv-LV"/>
          </a:p>
        </c:txPr>
        <c:crossAx val="231089584"/>
        <c:crosses val="autoZero"/>
        <c:auto val="1"/>
        <c:lblAlgn val="ctr"/>
        <c:lblOffset val="100"/>
        <c:noMultiLvlLbl val="0"/>
      </c:catAx>
      <c:valAx>
        <c:axId val="231089584"/>
        <c:scaling>
          <c:orientation val="minMax"/>
          <c:max val="3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lv-LV"/>
          </a:p>
        </c:txPr>
        <c:crossAx val="231093504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9926932764528354E-2"/>
          <c:y val="0.73956746177842314"/>
          <c:w val="0.86590982323175025"/>
          <c:h val="0.17871054834168248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  <a:latin typeface="Times New Roman" pitchFamily="18" charset="0"/>
          <a:cs typeface="Times New Roman" pitchFamily="18" charset="0"/>
        </a:defRPr>
      </a:pPr>
      <a:endParaRPr lang="lv-LV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4DDDB-FFB6-41DA-9A3A-51FF372C0965}" type="datetimeFigureOut">
              <a:rPr lang="lv-LV" smtClean="0"/>
              <a:t>24.08.2017.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F17D2-B5BF-43E6-BD97-538359FD63A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2175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0A51-63A0-424A-845B-13667A6F5FBB}" type="datetimeFigureOut">
              <a:rPr lang="lv-LV" smtClean="0"/>
              <a:t>24.08.2017.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986D2-A979-4166-A81C-5952FB15E8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100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326103"/>
            <a:ext cx="9144000" cy="136032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77850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>
          <a:xfrm>
            <a:off x="5346032" y="6356350"/>
            <a:ext cx="1499937" cy="365125"/>
          </a:xfrm>
        </p:spPr>
        <p:txBody>
          <a:bodyPr/>
          <a:lstStyle>
            <a:lvl1pPr algn="ctr">
              <a:defRPr/>
            </a:lvl1pPr>
          </a:lstStyle>
          <a:p>
            <a:fld id="{AACF8588-64BF-4344-96A4-E9662A4051CF}" type="datetime1">
              <a:rPr lang="lv-LV" smtClean="0"/>
              <a:t>24.08.2017.</a:t>
            </a:fld>
            <a:endParaRPr lang="lv-LV"/>
          </a:p>
        </p:txBody>
      </p:sp>
      <p:sp>
        <p:nvSpPr>
          <p:cNvPr id="7" name="Rectangle 7"/>
          <p:cNvSpPr/>
          <p:nvPr userDrawn="1"/>
        </p:nvSpPr>
        <p:spPr>
          <a:xfrm>
            <a:off x="0" y="0"/>
            <a:ext cx="1968500" cy="15367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Attēls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425" y="0"/>
            <a:ext cx="23431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0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24.08.2017.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722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6" y="1709738"/>
            <a:ext cx="915770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6" y="4589463"/>
            <a:ext cx="915770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4E63C-FE13-41E8-ACB6-6386864BC071}" type="datetime1">
              <a:rPr lang="lv-LV" smtClean="0"/>
              <a:t>24.08.2017.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539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2189746" y="1825625"/>
            <a:ext cx="4588043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946232" y="1825625"/>
            <a:ext cx="4407568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290B-35D6-4C3A-BFBD-758CE31A7359}" type="datetime1">
              <a:rPr lang="lv-LV" smtClean="0"/>
              <a:t>24.08.2017.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499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8" y="365125"/>
            <a:ext cx="916564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81163"/>
            <a:ext cx="4692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2189747" y="2505075"/>
            <a:ext cx="4692316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978316" y="1681163"/>
            <a:ext cx="43770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978316" y="2505075"/>
            <a:ext cx="4377071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1A0A-F568-4732-9A48-9CF924E3C94B}" type="datetime1">
              <a:rPr lang="lv-LV" smtClean="0"/>
              <a:t>24.08.2017.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394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63ABA-D30E-46BE-938C-50D1FF2F37C1}" type="datetime1">
              <a:rPr lang="lv-LV" smtClean="0"/>
              <a:t>24.08.2017.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329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FEAF-FBC9-46A0-B9E6-4BE5008E722A}" type="datetime1">
              <a:rPr lang="lv-LV" smtClean="0"/>
              <a:t>24.08.2017.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826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8873F-C04A-49FE-9E1D-8E59B219C3AC}" type="datetime1">
              <a:rPr lang="lv-LV" smtClean="0"/>
              <a:t>24.08.2017.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00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2189747" y="365125"/>
            <a:ext cx="9164053" cy="1019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04211"/>
            <a:ext cx="9164053" cy="4572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2189747" y="6356350"/>
            <a:ext cx="1499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C06C7-1AD2-4D8E-B4FE-15663E8BFD42}" type="datetime1">
              <a:rPr lang="lv-LV" smtClean="0"/>
              <a:t>24.08.2017.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938337" y="6356350"/>
            <a:ext cx="64328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10627894" y="6356350"/>
            <a:ext cx="7259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Attēls 8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37" y="1"/>
            <a:ext cx="1569299" cy="138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49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96" r:id="rId1"/>
    <p:sldLayoutId id="2147484997" r:id="rId2"/>
    <p:sldLayoutId id="2147484998" r:id="rId3"/>
    <p:sldLayoutId id="2147484999" r:id="rId4"/>
    <p:sldLayoutId id="2147485000" r:id="rId5"/>
    <p:sldLayoutId id="2147485001" r:id="rId6"/>
    <p:sldLayoutId id="2147485002" r:id="rId7"/>
    <p:sldLayoutId id="2147485003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680666"/>
            <a:ext cx="9144000" cy="1552667"/>
          </a:xfrm>
        </p:spPr>
        <p:txBody>
          <a:bodyPr>
            <a:noAutofit/>
          </a:bodyPr>
          <a:lstStyle/>
          <a:p>
            <a:r>
              <a:rPr lang="lv-LV" sz="3200" dirty="0"/>
              <a:t>Fiskālās disciplīnas padomes preses brīfings par makroekonomikas un fiskālajām prognozēm</a:t>
            </a:r>
            <a:br>
              <a:rPr lang="lv-LV" sz="3200" dirty="0"/>
            </a:br>
            <a:endParaRPr lang="lv-LV" sz="3200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24.08.2017.</a:t>
            </a:r>
          </a:p>
        </p:txBody>
      </p:sp>
    </p:spTree>
    <p:extLst>
      <p:ext uri="{BB962C8B-B14F-4D97-AF65-F5344CB8AC3E}">
        <p14:creationId xmlns:p14="http://schemas.microsoft.com/office/powerpoint/2010/main" val="2327578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  <p:extLst/>
          </p:nvPr>
        </p:nvSpPr>
        <p:spPr/>
        <p:txBody>
          <a:bodyPr>
            <a:normAutofit/>
          </a:bodyPr>
          <a:lstStyle/>
          <a:p>
            <a:r>
              <a:rPr lang="lv-LV" sz="3200" dirty="0" smtClean="0">
                <a:latin typeface="Calibri Light"/>
              </a:rPr>
              <a:t>Nodokļu reforma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  <p:extLst/>
          </p:nvPr>
        </p:nvSpPr>
        <p:spPr>
          <a:xfrm>
            <a:off x="2189163" y="1808162"/>
            <a:ext cx="9164637" cy="43688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lv-LV" dirty="0"/>
          </a:p>
          <a:p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10</a:t>
            </a:fld>
            <a:endParaRPr lang="lv-LV"/>
          </a:p>
        </p:txBody>
      </p:sp>
      <p:sp>
        <p:nvSpPr>
          <p:cNvPr id="8" name="Datuma vietturis 4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24.08.2017.</a:t>
            </a:r>
            <a:endParaRPr lang="lv-LV" dirty="0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6211678"/>
              </p:ext>
            </p:extLst>
          </p:nvPr>
        </p:nvGraphicFramePr>
        <p:xfrm>
          <a:off x="2148840" y="1604963"/>
          <a:ext cx="9204961" cy="3736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6938"/>
                <a:gridCol w="4618023"/>
              </a:tblGrid>
              <a:tr h="993382">
                <a:tc>
                  <a:txBody>
                    <a:bodyPr/>
                    <a:lstStyle/>
                    <a:p>
                      <a:pPr lvl="3"/>
                      <a:r>
                        <a:rPr lang="lv-LV" sz="2000" dirty="0" smtClean="0"/>
                        <a:t>Ko varam atzīmēt pozitīvu?</a:t>
                      </a:r>
                      <a:endParaRPr lang="lv-LV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7160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dirty="0" smtClean="0"/>
                        <a:t>Ko vērtējam kritiskāk?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/>
                        <a:t>Solis pareizā</a:t>
                      </a:r>
                      <a:r>
                        <a:rPr lang="lv-LV" sz="2400" baseline="0" dirty="0" smtClean="0"/>
                        <a:t> virzienā! </a:t>
                      </a:r>
                      <a:r>
                        <a:rPr lang="lv-LV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Kopš šī gada februāra, kad nodokļu reforma tika piedāvāta, tā ir būtiski pilnveidota.</a:t>
                      </a:r>
                      <a:endParaRPr lang="lv-L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/>
                        <a:t>Budžeta ietekme jāvērtē konservatīvi un jādomā par kompensējošiem pasākumiem,</a:t>
                      </a:r>
                      <a:r>
                        <a:rPr lang="lv-LV" sz="2400" baseline="0" dirty="0" smtClean="0"/>
                        <a:t> </a:t>
                      </a:r>
                      <a:r>
                        <a:rPr lang="lv-LV" sz="2400" dirty="0" smtClean="0"/>
                        <a:t>nevis par atteikšanos</a:t>
                      </a:r>
                      <a:r>
                        <a:rPr lang="lv-LV" sz="2400" baseline="0" dirty="0" smtClean="0"/>
                        <a:t> no fiskālās rezerves.</a:t>
                      </a:r>
                      <a:endParaRPr lang="lv-LV" sz="24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i="0" dirty="0" smtClean="0"/>
                        <a:t>Nodokļu reforma nenoved pie plānotās nodokļu ieņēmumu attiecības pret IKP – 1/3!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8827" y="1602463"/>
            <a:ext cx="1114943" cy="9749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1005" y="1602463"/>
            <a:ext cx="1115017" cy="100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791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  <p:extLst/>
          </p:nvPr>
        </p:nvSpPr>
        <p:spPr/>
        <p:txBody>
          <a:bodyPr>
            <a:noAutofit/>
          </a:bodyPr>
          <a:lstStyle/>
          <a:p>
            <a:pPr algn="just"/>
            <a:r>
              <a:rPr lang="lv-LV" sz="3200"/>
              <a:t>ES fondu apguves tempu nevienmērīgais temps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  <p:extLst/>
          </p:nvPr>
        </p:nvSpPr>
        <p:spPr>
          <a:xfrm>
            <a:off x="2189163" y="1808162"/>
            <a:ext cx="9164637" cy="43688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lv-LV" dirty="0"/>
              <a:t>ES fondu apguves </a:t>
            </a:r>
            <a:r>
              <a:rPr lang="lv-LV" dirty="0" smtClean="0"/>
              <a:t>aizkavēšanās </a:t>
            </a:r>
            <a:r>
              <a:rPr lang="lv-LV" dirty="0"/>
              <a:t>2014.-2017. gados novedusi pie tā, ka lielākais finansējuma apjoms tiks investēts īsā periodā. </a:t>
            </a:r>
            <a:endParaRPr lang="lv-LV" dirty="0" smtClean="0"/>
          </a:p>
          <a:p>
            <a:pPr algn="just"/>
            <a:r>
              <a:rPr lang="lv-LV" dirty="0" smtClean="0"/>
              <a:t>Rezultātā veidojas riski </a:t>
            </a:r>
            <a:r>
              <a:rPr lang="lv-LV" dirty="0"/>
              <a:t>gan ieguldījumu kvalitātei, gan darba spēka tirgus uzkaršanas ziņā.</a:t>
            </a: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11</a:t>
            </a:fld>
            <a:endParaRPr lang="lv-LV"/>
          </a:p>
        </p:txBody>
      </p:sp>
      <p:sp>
        <p:nvSpPr>
          <p:cNvPr id="7" name="Datuma vietturis 4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24.08.2017.</a:t>
            </a:r>
            <a:endParaRPr lang="lv-LV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6292" y="4144648"/>
            <a:ext cx="2962275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41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  <p:extLst/>
          </p:nvPr>
        </p:nvSpPr>
        <p:spPr/>
        <p:txBody>
          <a:bodyPr>
            <a:noAutofit/>
          </a:bodyPr>
          <a:lstStyle/>
          <a:p>
            <a:pPr algn="just"/>
            <a:r>
              <a:rPr lang="lv-LV" sz="2800" dirty="0"/>
              <a:t>Padome atkārtoti norāda, ka pēc 2019. gada būs nepieciešami līdzekļi veselības aprūpes pakalpojumu finansēšanai</a:t>
            </a:r>
            <a:endParaRPr lang="lv-LV" sz="3200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  <p:extLst/>
          </p:nvPr>
        </p:nvSpPr>
        <p:spPr>
          <a:xfrm>
            <a:off x="2189163" y="1808162"/>
            <a:ext cx="9164637" cy="43688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lv-LV" sz="2400" dirty="0">
                <a:latin typeface="Calibri"/>
              </a:rPr>
              <a:t>Veselības reformas finansēšanai ir paredzēti finanšu līdzekļi, izmantojot pieejamās deficīta atkāpes 2017.-2019</a:t>
            </a:r>
            <a:r>
              <a:rPr lang="lv-LV" sz="2400" dirty="0" smtClean="0">
                <a:latin typeface="Calibri"/>
              </a:rPr>
              <a:t>. gadā</a:t>
            </a:r>
            <a:endParaRPr lang="lv-LV" sz="2400" dirty="0">
              <a:latin typeface="Calibri"/>
            </a:endParaRPr>
          </a:p>
          <a:p>
            <a:pPr lvl="1" algn="just"/>
            <a:r>
              <a:rPr lang="lv-LV" dirty="0">
                <a:latin typeface="Calibri"/>
              </a:rPr>
              <a:t>2018</a:t>
            </a:r>
            <a:r>
              <a:rPr lang="lv-LV" dirty="0" smtClean="0">
                <a:latin typeface="Calibri"/>
              </a:rPr>
              <a:t>. gadā </a:t>
            </a:r>
            <a:r>
              <a:rPr lang="lv-LV" dirty="0">
                <a:latin typeface="Calibri"/>
              </a:rPr>
              <a:t>113,4 milj. eiro</a:t>
            </a:r>
          </a:p>
          <a:p>
            <a:pPr lvl="1" algn="just"/>
            <a:r>
              <a:rPr lang="lv-LV" dirty="0">
                <a:latin typeface="Calibri"/>
              </a:rPr>
              <a:t>2019</a:t>
            </a:r>
            <a:r>
              <a:rPr lang="lv-LV" dirty="0" smtClean="0">
                <a:latin typeface="Calibri"/>
              </a:rPr>
              <a:t>. gadā </a:t>
            </a:r>
            <a:r>
              <a:rPr lang="lv-LV" dirty="0">
                <a:latin typeface="Calibri"/>
              </a:rPr>
              <a:t>149,9 milj. eiro</a:t>
            </a:r>
            <a:endParaRPr dirty="0">
              <a:latin typeface="Calibri"/>
            </a:endParaRPr>
          </a:p>
          <a:p>
            <a:pPr algn="just"/>
            <a:r>
              <a:rPr lang="lv-LV" sz="2400" dirty="0">
                <a:latin typeface="Calibri"/>
              </a:rPr>
              <a:t>Kā šie pakalpojumi tiks finansēti pēc 2019. gada?</a:t>
            </a:r>
          </a:p>
          <a:p>
            <a:pPr algn="just"/>
            <a:r>
              <a:rPr lang="lv-LV" sz="2400" dirty="0">
                <a:latin typeface="Calibri"/>
              </a:rPr>
              <a:t>Vai ar 1pp no VSOAI būs pietiekami?</a:t>
            </a:r>
          </a:p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12</a:t>
            </a:fld>
            <a:endParaRPr lang="lv-LV"/>
          </a:p>
        </p:txBody>
      </p:sp>
      <p:pic>
        <p:nvPicPr>
          <p:cNvPr id="7" name="Attēls 7" descr="Heal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4694" y="3992562"/>
            <a:ext cx="2743200" cy="2038350"/>
          </a:xfrm>
          <a:prstGeom prst="rect">
            <a:avLst/>
          </a:prstGeom>
        </p:spPr>
      </p:pic>
      <p:sp>
        <p:nvSpPr>
          <p:cNvPr id="8" name="Datuma vietturis 4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24.08.2017.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90720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195474"/>
            <a:ext cx="9144000" cy="1360321"/>
          </a:xfrm>
        </p:spPr>
        <p:txBody>
          <a:bodyPr>
            <a:normAutofit/>
          </a:bodyPr>
          <a:lstStyle/>
          <a:p>
            <a:r>
              <a:rPr lang="lv-LV" sz="4800" dirty="0"/>
              <a:t>Paldies par uzmanību! </a:t>
            </a:r>
            <a:endParaRPr lang="lv-LV" sz="4800" strike="sngStrike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015528" y="4182930"/>
            <a:ext cx="6559485" cy="2031476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>
              <a:defRPr/>
            </a:pPr>
            <a:r>
              <a:rPr lang="lv-LV"/>
              <a:t>Fiskālās disciplīnas padome</a:t>
            </a:r>
            <a:br>
              <a:rPr lang="lv-LV"/>
            </a:br>
            <a:r>
              <a:rPr lang="lv-LV"/>
              <a:t>Smilšu ielā 1-512  Rīgā  LV-1919</a:t>
            </a:r>
            <a:br>
              <a:rPr lang="lv-LV"/>
            </a:br>
            <a:r>
              <a:rPr lang="lv-LV"/>
              <a:t>Tālr.: +371 6708 3650</a:t>
            </a:r>
            <a:br>
              <a:rPr lang="lv-LV"/>
            </a:br>
            <a:r>
              <a:rPr lang="lv-LV"/>
              <a:t>E-pasts: info@fdp.gov.lv</a:t>
            </a:r>
            <a:br>
              <a:rPr lang="lv-LV"/>
            </a:br>
            <a:r>
              <a:rPr lang="lv-LV"/>
              <a:t>Mājaslapa: http://fdp.gov.lv </a:t>
            </a:r>
            <a:br>
              <a:rPr lang="lv-LV"/>
            </a:br>
            <a:r>
              <a:rPr lang="lv-LV"/>
              <a:t>Twitter: @Fiskalapadome</a:t>
            </a:r>
            <a:br>
              <a:rPr lang="lv-LV"/>
            </a:br>
            <a:r>
              <a:rPr lang="lv-LV"/>
              <a:t>Facebook: fiskalapadome</a:t>
            </a:r>
            <a:br>
              <a:rPr lang="lv-LV"/>
            </a:br>
            <a:r>
              <a:rPr lang="lv-LV"/>
              <a:t>Emuārs: http://sekretariats.blogspot.com</a:t>
            </a:r>
            <a:br>
              <a:rPr lang="lv-LV"/>
            </a:br>
            <a:endParaRPr kumimoji="0" lang="lv-LV" sz="3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9416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dirty="0" smtClean="0"/>
              <a:t>Makroekonomikas un fiskālo prognožu </a:t>
            </a:r>
            <a:br>
              <a:rPr lang="lv-LV" sz="2800" dirty="0" smtClean="0"/>
            </a:br>
            <a:r>
              <a:rPr lang="lv-LV" sz="2800" dirty="0" smtClean="0"/>
              <a:t>preses brīfinga dienas kārtība</a:t>
            </a:r>
            <a:endParaRPr lang="lv-LV" sz="2800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9338" y="1941666"/>
            <a:ext cx="9164053" cy="279329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lv-LV" sz="2400" dirty="0" smtClean="0"/>
              <a:t>Makroekonomikas prognozes 2017.-2020. gadam, Jānis Platais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lv-LV" sz="2400" dirty="0"/>
              <a:t>F</a:t>
            </a:r>
            <a:r>
              <a:rPr lang="lv-LV" sz="2400" dirty="0" smtClean="0"/>
              <a:t>iskālo risku deklarācija un fiskālā rezerve, Andžs </a:t>
            </a:r>
            <a:r>
              <a:rPr lang="lv-LV" sz="2400" dirty="0" err="1" smtClean="0"/>
              <a:t>Ūbelis</a:t>
            </a:r>
            <a:endParaRPr lang="lv-LV" sz="2400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lv-LV" sz="2400" dirty="0" smtClean="0"/>
              <a:t>Būtiskākie fiskālās politikas jautājumi 2018. gada budžeta diskusijai, Andžs </a:t>
            </a:r>
            <a:r>
              <a:rPr lang="lv-LV" sz="2400" dirty="0" err="1" smtClean="0"/>
              <a:t>Ūbelis</a:t>
            </a:r>
            <a:endParaRPr lang="lv-LV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2</a:t>
            </a:fld>
            <a:endParaRPr lang="lv-LV"/>
          </a:p>
        </p:txBody>
      </p:sp>
      <p:sp>
        <p:nvSpPr>
          <p:cNvPr id="7" name="Datuma vietturis 4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24.08.2017.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48436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dirty="0"/>
              <a:t>Padomes vērtējums: FM izstrādātās makroekonomikas prognozes 2017.-2020. gadam ir reālistiskas</a:t>
            </a:r>
            <a:endParaRPr lang="lv-LV" sz="2800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9338" y="1941666"/>
            <a:ext cx="9164053" cy="2039784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lv-LV" sz="2400" dirty="0"/>
              <a:t>Uzlabojoties ES dalībvalstu ekonomikai, kā arī stabilizējoties politiskajai videi, arī Latvijas uzņēmējdarbības vidē atgriežas optimisms.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lv-LV" sz="2400" dirty="0"/>
              <a:t>2017. gada jūnijā Baltijas valstu </a:t>
            </a:r>
            <a:r>
              <a:rPr lang="lv-LV" sz="2400" dirty="0" smtClean="0"/>
              <a:t>inflācijas </a:t>
            </a:r>
            <a:r>
              <a:rPr lang="lv-LV" sz="2400" dirty="0"/>
              <a:t>rādītāji bija augstākie ES.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lv-LV" sz="2400" dirty="0"/>
              <a:t>Ekonomika šobrīd ir sabalansēta, bet tā sāk uzsilt.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3</a:t>
            </a:fld>
            <a:endParaRPr lang="lv-LV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5522" y="3981450"/>
            <a:ext cx="2850078" cy="2057400"/>
          </a:xfrm>
          <a:prstGeom prst="rect">
            <a:avLst/>
          </a:prstGeom>
        </p:spPr>
      </p:pic>
      <p:sp>
        <p:nvSpPr>
          <p:cNvPr id="7" name="Datuma vietturis 4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24.08.2017.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62913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lv-LV" sz="2800" dirty="0"/>
              <a:t>Salīdzinot ar pavasari, reālā IKP pieauguma tempa prognoze ir palielināta 2017. un 2020. gadam, bet paliek nemainīga 2018.-2019. gadā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4</a:t>
            </a:fld>
            <a:endParaRPr lang="lv-LV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47241046"/>
              </p:ext>
            </p:extLst>
          </p:nvPr>
        </p:nvGraphicFramePr>
        <p:xfrm>
          <a:off x="2189163" y="1825625"/>
          <a:ext cx="45878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64055786"/>
              </p:ext>
            </p:extLst>
          </p:nvPr>
        </p:nvGraphicFramePr>
        <p:xfrm>
          <a:off x="6946899" y="1920875"/>
          <a:ext cx="44069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Datuma vietturis 4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24.08.2017.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05959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  <p:extLst/>
          </p:nvPr>
        </p:nvSpPr>
        <p:spPr/>
        <p:txBody>
          <a:bodyPr>
            <a:noAutofit/>
          </a:bodyPr>
          <a:lstStyle/>
          <a:p>
            <a:r>
              <a:rPr lang="lv-LV" sz="3200" dirty="0"/>
              <a:t>FM objektīvi vērtē tautsaimniecības pāreju no mērenas augsmes uz uzsilšanas fāzi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  <p:extLst/>
          </p:nvPr>
        </p:nvSpPr>
        <p:spPr>
          <a:xfrm>
            <a:off x="2085473" y="2659815"/>
            <a:ext cx="4588043" cy="14469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lv-LV" sz="2400" dirty="0">
                <a:latin typeface="Calibri"/>
              </a:rPr>
              <a:t>Ar 2018. gadu Latvijas ekonomika sāks uzsilt, pārsniedzot savu potenciālu</a:t>
            </a:r>
          </a:p>
        </p:txBody>
      </p:sp>
      <p:pic>
        <p:nvPicPr>
          <p:cNvPr id="12" name="Attēls 12" descr="overheating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72299" y="2286000"/>
            <a:ext cx="4197351" cy="2428875"/>
          </a:xfrm>
          <a:prstGeom prst="rect">
            <a:avLst/>
          </a:prstGeom>
        </p:spPr>
      </p:pic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24.08.2017.</a:t>
            </a:r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77408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9746" y="195792"/>
            <a:ext cx="9164053" cy="10191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Būtiskākie riski</a:t>
            </a:r>
            <a:endParaRPr lang="lv-LV" strike="sngStrik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/>
          </p:nvPr>
        </p:nvSpPr>
        <p:spPr>
          <a:xfrm>
            <a:off x="2079799" y="1731015"/>
            <a:ext cx="9383945" cy="379850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lv-LV" sz="2400" dirty="0"/>
              <a:t>FM piesardzīgi vērtē ES fondu apguves tempu, bet Padome aicina kritiski vērtēt nozaru kapacitāti piesaistīt ES fondus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lv-LV" sz="2400" dirty="0"/>
              <a:t>Bezdarba līmeņa prognozes 2020. gadam tuvojas 2006. gada līmenim, kas liecina par potenciālām grūtībām cilvēkresursu piesaistē un iespējamu darba tirgus uzsilšanu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lv-LV" sz="2400" dirty="0"/>
              <a:t>2017. gada dati liecina par ekonomikas cikla augšupeju – iespējams, ka izmaiņas tautsaimniecībā ir saistītas ar ekonomikas cikliskumu, nevis strukturāliem faktoriem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lv-LV" sz="20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lv-LV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6</a:t>
            </a:fld>
            <a:endParaRPr lang="lv-LV"/>
          </a:p>
        </p:txBody>
      </p:sp>
      <p:sp>
        <p:nvSpPr>
          <p:cNvPr id="7" name="Datuma vietturis 4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24.08.2017.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84417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Padomes rekomendācijas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9680" y="1761067"/>
            <a:ext cx="4846054" cy="3951779"/>
          </a:xfrm>
        </p:spPr>
        <p:txBody>
          <a:bodyPr>
            <a:normAutofit fontScale="92500"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/>
              <a:t>Padome aicina pārskatīt potenciālā IKP izaugsmes prognozi 2021.-2024. gadam, jo strukturālo izmaiņu ieguldījums nav pietiekams, lai uzturētu potenciālā IKP izaugsmi 3,0% līmenī.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lv-LV" sz="240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2400"/>
              <a:t>Padome uzsver, ka ir nepieciešama makroekonomikas scenārija jutīguma analīze – Valdības rīks, ar ko kontrolēt un pārraudzīt novirzes no izstrādātajām makroekonomikas prognozēm.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lv-LV" sz="20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7</a:t>
            </a:fld>
            <a:endParaRPr lang="lv-LV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850" y="2125648"/>
            <a:ext cx="3270250" cy="2261144"/>
          </a:xfrm>
          <a:prstGeom prst="rect">
            <a:avLst/>
          </a:prstGeom>
        </p:spPr>
      </p:pic>
      <p:sp>
        <p:nvSpPr>
          <p:cNvPr id="7" name="Datuma vietturis 4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24.08.2017.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3339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  <p:extLst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Padome ir iepazinusies ar Fiskālo risku </a:t>
            </a:r>
            <a:r>
              <a:rPr lang="lv-LV" dirty="0" smtClean="0"/>
              <a:t>deklarāciju (I)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  <p:extLst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lv-LV" dirty="0"/>
              <a:t>Padome kritiski vērtē progresu deklarācijas pilnveidē, salīdzinot ar iepriekšējo gadu </a:t>
            </a:r>
            <a:r>
              <a:rPr lang="lv-LV" dirty="0" smtClean="0"/>
              <a:t>– piemēram</a:t>
            </a:r>
            <a:r>
              <a:rPr lang="lv-LV" dirty="0"/>
              <a:t>, plašā simetrijas riska piemērošana, neskatoties uz sarežģījumiem ar prognozēm</a:t>
            </a:r>
          </a:p>
          <a:p>
            <a:pPr marL="0" indent="0" algn="just">
              <a:buNone/>
            </a:pPr>
            <a:endParaRPr lang="lv-LV" dirty="0"/>
          </a:p>
          <a:p>
            <a:pPr algn="just"/>
            <a:r>
              <a:rPr lang="lv-LV" dirty="0">
                <a:cs typeface="Times New Roman"/>
              </a:rPr>
              <a:t>Deklarācijā vēl aizvien dominē novērtējums bez kvantitatīva pamatojuma, t.sk. par privātās un publiskās partnerības līgumiem</a:t>
            </a:r>
          </a:p>
          <a:p>
            <a:pPr marL="0" indent="0" algn="just">
              <a:buNone/>
            </a:pPr>
            <a:endParaRPr lang="lv-LV" dirty="0">
              <a:latin typeface="Calibri"/>
              <a:cs typeface="Times New Roman"/>
            </a:endParaRPr>
          </a:p>
          <a:p>
            <a:endParaRPr lang="lv-LV" dirty="0">
              <a:latin typeface="Calibri"/>
            </a:endParaRPr>
          </a:p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8</a:t>
            </a:fld>
            <a:endParaRPr lang="lv-LV"/>
          </a:p>
        </p:txBody>
      </p:sp>
      <p:sp>
        <p:nvSpPr>
          <p:cNvPr id="7" name="Datuma vietturis 4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24.08.2017.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69927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  <p:extLst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Padome ir iepazinusies ar Fiskālo risku deklarāciju </a:t>
            </a:r>
            <a:r>
              <a:rPr lang="lv-LV" dirty="0" smtClean="0"/>
              <a:t>(II</a:t>
            </a:r>
            <a:r>
              <a:rPr lang="lv-LV" dirty="0"/>
              <a:t>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  <p:extLst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lv-LV" dirty="0"/>
              <a:t>Padome atzinīgi vērtē lēmumu veidot fiskālā nodrošinājuma rezervi 2018. un 2020. </a:t>
            </a:r>
            <a:r>
              <a:rPr lang="lv-LV" dirty="0" smtClean="0"/>
              <a:t>gadam tās minimālajā – 0,1</a:t>
            </a:r>
            <a:r>
              <a:rPr lang="lv-LV" dirty="0"/>
              <a:t>% no IKP </a:t>
            </a:r>
            <a:r>
              <a:rPr lang="lv-LV" dirty="0" smtClean="0"/>
              <a:t>–apmērā. Padome arī uzskata</a:t>
            </a:r>
            <a:r>
              <a:rPr lang="lv-LV" dirty="0"/>
              <a:t>, ka norādītais apmērs šobrīd ir </a:t>
            </a:r>
            <a:r>
              <a:rPr lang="lv-LV" dirty="0" smtClean="0"/>
              <a:t>pietiekams</a:t>
            </a:r>
          </a:p>
          <a:p>
            <a:r>
              <a:rPr lang="lv-LV" dirty="0"/>
              <a:t>Valdība lēma 2019. gadam neveidot fiskālā nodrošinājuma </a:t>
            </a:r>
            <a:r>
              <a:rPr lang="lv-LV" dirty="0" smtClean="0"/>
              <a:t>rezervi pretēji Fiskālās disciplīnas likumā noteiktajam. Piekopjot </a:t>
            </a:r>
            <a:r>
              <a:rPr lang="lv-LV" dirty="0" err="1" smtClean="0"/>
              <a:t>pro</a:t>
            </a:r>
            <a:r>
              <a:rPr lang="lv-LV" dirty="0" smtClean="0"/>
              <a:t>-ciklisku fiskālo politiku, </a:t>
            </a:r>
            <a:br>
              <a:rPr lang="lv-LV" dirty="0" smtClean="0"/>
            </a:br>
            <a:r>
              <a:rPr lang="lv-LV" dirty="0" smtClean="0"/>
              <a:t>Valdība pārkāpj fiskālās </a:t>
            </a:r>
            <a:br>
              <a:rPr lang="lv-LV" dirty="0" smtClean="0"/>
            </a:br>
            <a:r>
              <a:rPr lang="lv-LV" dirty="0" smtClean="0"/>
              <a:t>disciplīnas prasības</a:t>
            </a:r>
            <a:endParaRPr lang="lv-LV" dirty="0"/>
          </a:p>
          <a:p>
            <a:pPr algn="just"/>
            <a:endParaRPr lang="lv-LV" dirty="0" smtClean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9</a:t>
            </a:fld>
            <a:endParaRPr lang="lv-LV"/>
          </a:p>
        </p:txBody>
      </p:sp>
      <p:sp>
        <p:nvSpPr>
          <p:cNvPr id="8" name="Datuma vietturis 4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24.08.2017.</a:t>
            </a:r>
            <a:endParaRPr lang="lv-LV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8986" y="4503714"/>
            <a:ext cx="4025639" cy="221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407077"/>
      </p:ext>
    </p:extLst>
  </p:cSld>
  <p:clrMapOvr>
    <a:masterClrMapping/>
  </p:clrMapOvr>
</p:sld>
</file>

<file path=ppt/theme/theme1.xml><?xml version="1.0" encoding="utf-8"?>
<a:theme xmlns:a="http://schemas.openxmlformats.org/drawingml/2006/main" name="7_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8cde31a-aed2-49ce-b570-e812b29b6342">
      <UserInfo>
        <DisplayName>Dace Kalsone</DisplayName>
        <AccountId>11</AccountId>
        <AccountType/>
      </UserInfo>
      <UserInfo>
        <DisplayName>Jānis Platais</DisplayName>
        <AccountId>12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D32ED45F9124C54C9993D8F9B90B6509" ma:contentTypeVersion="4" ma:contentTypeDescription="Izveidot jaunu dokumentu." ma:contentTypeScope="" ma:versionID="c60e24f10b1d6fc209805aa0764068cc">
  <xsd:schema xmlns:xsd="http://www.w3.org/2001/XMLSchema" xmlns:xs="http://www.w3.org/2001/XMLSchema" xmlns:p="http://schemas.microsoft.com/office/2006/metadata/properties" xmlns:ns2="18cde31a-aed2-49ce-b570-e812b29b6342" xmlns:ns3="8a96bb65-8a47-495a-ab2f-bcb1e653263c" targetNamespace="http://schemas.microsoft.com/office/2006/metadata/properties" ma:root="true" ma:fieldsID="4dc9de9b0b67f4cfdc69ad121503f33e" ns2:_="" ns3:_="">
    <xsd:import namespace="18cde31a-aed2-49ce-b570-e812b29b6342"/>
    <xsd:import namespace="8a96bb65-8a47-495a-ab2f-bcb1e653263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de31a-aed2-49ce-b570-e812b29b63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Koplietots a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Koplietots ar: detalizēti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6bb65-8a47-495a-ab2f-bcb1e65326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32299E-B1F3-4420-96E2-630224179A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2C8CC1-AEF4-424E-BF75-336EA2EFAB1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8a96bb65-8a47-495a-ab2f-bcb1e653263c"/>
    <ds:schemaRef ds:uri="18cde31a-aed2-49ce-b570-e812b29b634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6407BF1-3A98-4424-AA16-60C8B41AE0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cde31a-aed2-49ce-b570-e812b29b6342"/>
    <ds:schemaRef ds:uri="8a96bb65-8a47-495a-ab2f-bcb1e6532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597</Words>
  <Application>Microsoft Office PowerPoint</Application>
  <PresentationFormat>Widescreen</PresentationFormat>
  <Paragraphs>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7_Office dizains</vt:lpstr>
      <vt:lpstr>Fiskālās disciplīnas padomes preses brīfings par makroekonomikas un fiskālajām prognozēm </vt:lpstr>
      <vt:lpstr>Makroekonomikas un fiskālo prognožu  preses brīfinga dienas kārtība</vt:lpstr>
      <vt:lpstr>Padomes vērtējums: FM izstrādātās makroekonomikas prognozes 2017.-2020. gadam ir reālistiskas</vt:lpstr>
      <vt:lpstr>Salīdzinot ar pavasari, reālā IKP pieauguma tempa prognoze ir palielināta 2017. un 2020. gadam, bet paliek nemainīga 2018.-2019. gadā</vt:lpstr>
      <vt:lpstr>FM objektīvi vērtē tautsaimniecības pāreju no mērenas augsmes uz uzsilšanas fāzi</vt:lpstr>
      <vt:lpstr>Būtiskākie riski</vt:lpstr>
      <vt:lpstr>Padomes rekomendācijas</vt:lpstr>
      <vt:lpstr>Padome ir iepazinusies ar Fiskālo risku deklarāciju (I)</vt:lpstr>
      <vt:lpstr>Padome ir iepazinusies ar Fiskālo risku deklarāciju (II)</vt:lpstr>
      <vt:lpstr>Nodokļu reforma</vt:lpstr>
      <vt:lpstr>ES fondu apguves tempu nevienmērīgais temps</vt:lpstr>
      <vt:lpstr>Padome atkārtoti norāda, ka pēc 2019. gada būs nepieciešami līdzekļi veselības aprūpes pakalpojumu finansēšanai</vt:lpstr>
      <vt:lpstr>Paldies par uzmanību!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Fiskālās disciplīnas padomes preses brīfings par makroekonomikas un fiskālajām prognozēm</dc:title>
  <dc:creator>FDP</dc:creator>
  <cp:lastModifiedBy>Emils Kilis</cp:lastModifiedBy>
  <cp:revision>33</cp:revision>
  <dcterms:modified xsi:type="dcterms:W3CDTF">2017-08-24T08:04:10Z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0x010100D32ED45F9124C54C9993D8F9B90B6509</vt:lpwstr>
  </property>
</Properties>
</file>