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995" r:id="rId4"/>
  </p:sldMasterIdLst>
  <p:notesMasterIdLst>
    <p:notesMasterId r:id="rId17"/>
  </p:notesMasterIdLst>
  <p:handoutMasterIdLst>
    <p:handoutMasterId r:id="rId18"/>
  </p:handoutMasterIdLst>
  <p:sldIdLst>
    <p:sldId id="256" r:id="rId5"/>
    <p:sldId id="327" r:id="rId6"/>
    <p:sldId id="332" r:id="rId7"/>
    <p:sldId id="333" r:id="rId8"/>
    <p:sldId id="336" r:id="rId9"/>
    <p:sldId id="334" r:id="rId10"/>
    <p:sldId id="328" r:id="rId11"/>
    <p:sldId id="329" r:id="rId12"/>
    <p:sldId id="330" r:id="rId13"/>
    <p:sldId id="331" r:id="rId14"/>
    <p:sldId id="335" r:id="rId15"/>
    <p:sldId id="289" r:id="rId16"/>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īna" initials="E" lastIdx="1" clrIdx="0">
    <p:extLst/>
  </p:cmAuthor>
  <p:cmAuthor id="2" name="Janis" initials="JP" lastIdx="2" clrIdx="1">
    <p:extLst/>
  </p:cmAuthor>
  <p:cmAuthor id="3" name="Emils" initials="E" lastIdx="2"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C5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84381" autoAdjust="0"/>
  </p:normalViewPr>
  <p:slideViewPr>
    <p:cSldViewPr snapToGrid="0">
      <p:cViewPr varScale="1">
        <p:scale>
          <a:sx n="86" d="100"/>
          <a:sy n="86" d="100"/>
        </p:scale>
        <p:origin x="786" y="90"/>
      </p:cViewPr>
      <p:guideLst>
        <p:guide orient="horz" pos="2160"/>
        <p:guide pos="3840"/>
      </p:guideLst>
    </p:cSldViewPr>
  </p:slideViewPr>
  <p:notesTextViewPr>
    <p:cViewPr>
      <p:scale>
        <a:sx n="1" d="1"/>
        <a:sy n="1" d="1"/>
      </p:scale>
      <p:origin x="0" y="0"/>
    </p:cViewPr>
  </p:notesTextViewPr>
  <p:notesViewPr>
    <p:cSldViewPr snapToGrid="0">
      <p:cViewPr varScale="1">
        <p:scale>
          <a:sx n="99" d="100"/>
          <a:sy n="99" d="100"/>
        </p:scale>
        <p:origin x="357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6F4DDDB-FFB6-41DA-9A3A-51FF372C0965}" type="datetimeFigureOut">
              <a:rPr lang="lv-LV" smtClean="0"/>
              <a:t>25.07.2017</a:t>
            </a:fld>
            <a:endParaRPr lang="lv-LV"/>
          </a:p>
        </p:txBody>
      </p:sp>
      <p:sp>
        <p:nvSpPr>
          <p:cNvPr id="4" name="Kājenes vietturis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5" name="Slaida numura vietturis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0F17D2-B5BF-43E6-BD97-538359FD63AB}" type="slidenum">
              <a:rPr lang="lv-LV" smtClean="0"/>
              <a:t>‹#›</a:t>
            </a:fld>
            <a:endParaRPr lang="lv-LV"/>
          </a:p>
        </p:txBody>
      </p:sp>
    </p:spTree>
    <p:extLst>
      <p:ext uri="{BB962C8B-B14F-4D97-AF65-F5344CB8AC3E}">
        <p14:creationId xmlns:p14="http://schemas.microsoft.com/office/powerpoint/2010/main" val="10521754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4D0A51-63A0-424A-845B-13667A6F5FBB}" type="datetimeFigureOut">
              <a:rPr lang="lv-LV" smtClean="0"/>
              <a:t>25.07.2017</a:t>
            </a:fld>
            <a:endParaRPr lang="lv-LV"/>
          </a:p>
        </p:txBody>
      </p:sp>
      <p:sp>
        <p:nvSpPr>
          <p:cNvPr id="4" name="Slaida attēla vietturi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Piezīmju vietturi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6" name="Kājenes vietturi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aida numura vietturi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C986D2-A979-4166-A81C-5952FB15E8C8}" type="slidenum">
              <a:rPr lang="lv-LV" smtClean="0"/>
              <a:t>‹#›</a:t>
            </a:fld>
            <a:endParaRPr lang="lv-LV"/>
          </a:p>
        </p:txBody>
      </p:sp>
    </p:spTree>
    <p:extLst>
      <p:ext uri="{BB962C8B-B14F-4D97-AF65-F5344CB8AC3E}">
        <p14:creationId xmlns:p14="http://schemas.microsoft.com/office/powerpoint/2010/main" val="2431005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C986D2-A979-4166-A81C-5952FB15E8C8}" type="slidenum">
              <a:rPr lang="lv-LV" smtClean="0"/>
              <a:t>4</a:t>
            </a:fld>
            <a:endParaRPr lang="lv-LV"/>
          </a:p>
        </p:txBody>
      </p:sp>
    </p:spTree>
    <p:extLst>
      <p:ext uri="{BB962C8B-B14F-4D97-AF65-F5344CB8AC3E}">
        <p14:creationId xmlns:p14="http://schemas.microsoft.com/office/powerpoint/2010/main" val="4140833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BDC986D2-A979-4166-A81C-5952FB15E8C8}" type="slidenum">
              <a:rPr lang="lv-LV" smtClean="0"/>
              <a:t>6</a:t>
            </a:fld>
            <a:endParaRPr lang="lv-LV"/>
          </a:p>
        </p:txBody>
      </p:sp>
    </p:spTree>
    <p:extLst>
      <p:ext uri="{BB962C8B-B14F-4D97-AF65-F5344CB8AC3E}">
        <p14:creationId xmlns:p14="http://schemas.microsoft.com/office/powerpoint/2010/main" val="2910647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BDC986D2-A979-4166-A81C-5952FB15E8C8}" type="slidenum">
              <a:rPr lang="lv-LV" smtClean="0"/>
              <a:t>8</a:t>
            </a:fld>
            <a:endParaRPr lang="lv-LV"/>
          </a:p>
        </p:txBody>
      </p:sp>
    </p:spTree>
    <p:extLst>
      <p:ext uri="{BB962C8B-B14F-4D97-AF65-F5344CB8AC3E}">
        <p14:creationId xmlns:p14="http://schemas.microsoft.com/office/powerpoint/2010/main" val="3249359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BDC986D2-A979-4166-A81C-5952FB15E8C8}" type="slidenum">
              <a:rPr lang="lv-LV" smtClean="0"/>
              <a:t>11</a:t>
            </a:fld>
            <a:endParaRPr lang="lv-LV"/>
          </a:p>
        </p:txBody>
      </p:sp>
    </p:spTree>
    <p:extLst>
      <p:ext uri="{BB962C8B-B14F-4D97-AF65-F5344CB8AC3E}">
        <p14:creationId xmlns:p14="http://schemas.microsoft.com/office/powerpoint/2010/main" val="7953080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p:cNvSpPr>
            <a:spLocks noGrp="1"/>
          </p:cNvSpPr>
          <p:nvPr>
            <p:ph type="ctrTitle"/>
          </p:nvPr>
        </p:nvSpPr>
        <p:spPr>
          <a:xfrm>
            <a:off x="1524000" y="2326103"/>
            <a:ext cx="9144000" cy="1360321"/>
          </a:xfrm>
        </p:spPr>
        <p:txBody>
          <a:bodyPr anchor="b">
            <a:normAutofit/>
          </a:bodyPr>
          <a:lstStyle>
            <a:lvl1pPr algn="ctr">
              <a:defRPr sz="5400"/>
            </a:lvl1pPr>
          </a:lstStyle>
          <a:p>
            <a:r>
              <a:rPr lang="lv-LV" dirty="0"/>
              <a:t>Rediģēt šablona virsraksta stilu</a:t>
            </a:r>
          </a:p>
        </p:txBody>
      </p:sp>
      <p:sp>
        <p:nvSpPr>
          <p:cNvPr id="3" name="Apakšvirsraksts 2"/>
          <p:cNvSpPr>
            <a:spLocks noGrp="1"/>
          </p:cNvSpPr>
          <p:nvPr>
            <p:ph type="subTitle" idx="1"/>
          </p:nvPr>
        </p:nvSpPr>
        <p:spPr>
          <a:xfrm>
            <a:off x="1524000" y="3778500"/>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p:cNvSpPr>
            <a:spLocks noGrp="1"/>
          </p:cNvSpPr>
          <p:nvPr>
            <p:ph type="dt" sz="half" idx="10"/>
          </p:nvPr>
        </p:nvSpPr>
        <p:spPr>
          <a:xfrm>
            <a:off x="5346032" y="6356350"/>
            <a:ext cx="1499937" cy="365125"/>
          </a:xfrm>
        </p:spPr>
        <p:txBody>
          <a:bodyPr/>
          <a:lstStyle>
            <a:lvl1pPr algn="ctr">
              <a:defRPr/>
            </a:lvl1pPr>
          </a:lstStyle>
          <a:p>
            <a:fld id="{AACF8588-64BF-4344-96A4-E9662A4051CF}" type="datetime1">
              <a:rPr lang="lv-LV" smtClean="0"/>
              <a:t>25.07.2017</a:t>
            </a:fld>
            <a:endParaRPr lang="lv-LV"/>
          </a:p>
        </p:txBody>
      </p:sp>
      <p:sp>
        <p:nvSpPr>
          <p:cNvPr id="7" name="Rectangle 7"/>
          <p:cNvSpPr/>
          <p:nvPr userDrawn="1"/>
        </p:nvSpPr>
        <p:spPr>
          <a:xfrm>
            <a:off x="0" y="0"/>
            <a:ext cx="1968500" cy="1536700"/>
          </a:xfrm>
          <a:prstGeom prst="rect">
            <a:avLst/>
          </a:prstGeom>
          <a:solidFill>
            <a:srgbClr val="FFFFFF"/>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lt-LT"/>
          </a:p>
        </p:txBody>
      </p:sp>
      <p:pic>
        <p:nvPicPr>
          <p:cNvPr id="6" name="Attēls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24425" y="0"/>
            <a:ext cx="2343150" cy="2066925"/>
          </a:xfrm>
          <a:prstGeom prst="rect">
            <a:avLst/>
          </a:prstGeom>
        </p:spPr>
      </p:pic>
    </p:spTree>
    <p:extLst>
      <p:ext uri="{BB962C8B-B14F-4D97-AF65-F5344CB8AC3E}">
        <p14:creationId xmlns:p14="http://schemas.microsoft.com/office/powerpoint/2010/main" val="979802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Satura vietturis 2"/>
          <p:cNvSpPr>
            <a:spLocks noGrp="1"/>
          </p:cNvSpPr>
          <p:nvPr>
            <p:ph idx="1"/>
          </p:nvPr>
        </p:nvSpPr>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p:cNvSpPr>
            <a:spLocks noGrp="1"/>
          </p:cNvSpPr>
          <p:nvPr>
            <p:ph type="dt" sz="half" idx="10"/>
          </p:nvPr>
        </p:nvSpPr>
        <p:spPr/>
        <p:txBody>
          <a:bodyPr/>
          <a:lstStyle/>
          <a:p>
            <a:fld id="{78C70420-D333-4355-9204-B111B2478732}" type="datetime1">
              <a:rPr lang="lv-LV" smtClean="0"/>
              <a:t>25.07.2017</a:t>
            </a:fld>
            <a:endParaRPr lang="lv-LV" dirty="0"/>
          </a:p>
        </p:txBody>
      </p:sp>
      <p:sp>
        <p:nvSpPr>
          <p:cNvPr id="5" name="Kājenes vietturis 4"/>
          <p:cNvSpPr>
            <a:spLocks noGrp="1"/>
          </p:cNvSpPr>
          <p:nvPr>
            <p:ph type="ftr" sz="quarter" idx="11"/>
          </p:nvPr>
        </p:nvSpPr>
        <p:spPr/>
        <p:txBody>
          <a:bodyPr/>
          <a:lstStyle/>
          <a:p>
            <a:endParaRPr lang="lv-LV" dirty="0"/>
          </a:p>
        </p:txBody>
      </p:sp>
      <p:sp>
        <p:nvSpPr>
          <p:cNvPr id="6" name="Slaida numura vietturis 5"/>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647220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p:cNvSpPr>
            <a:spLocks noGrp="1"/>
          </p:cNvSpPr>
          <p:nvPr>
            <p:ph type="title"/>
          </p:nvPr>
        </p:nvSpPr>
        <p:spPr>
          <a:xfrm>
            <a:off x="2189746" y="1709738"/>
            <a:ext cx="9157703" cy="2852737"/>
          </a:xfrm>
        </p:spPr>
        <p:txBody>
          <a:bodyPr anchor="b"/>
          <a:lstStyle>
            <a:lvl1pPr>
              <a:defRPr sz="6000"/>
            </a:lvl1pPr>
          </a:lstStyle>
          <a:p>
            <a:r>
              <a:rPr lang="lv-LV"/>
              <a:t>Rediģēt šablona virsraksta stilu</a:t>
            </a:r>
          </a:p>
        </p:txBody>
      </p:sp>
      <p:sp>
        <p:nvSpPr>
          <p:cNvPr id="3" name="Teksta vietturis 2"/>
          <p:cNvSpPr>
            <a:spLocks noGrp="1"/>
          </p:cNvSpPr>
          <p:nvPr>
            <p:ph type="body" idx="1"/>
          </p:nvPr>
        </p:nvSpPr>
        <p:spPr>
          <a:xfrm>
            <a:off x="2189746" y="4589463"/>
            <a:ext cx="9157703"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Rediģēt šablona teksta stilus</a:t>
            </a:r>
          </a:p>
        </p:txBody>
      </p:sp>
      <p:sp>
        <p:nvSpPr>
          <p:cNvPr id="4" name="Datuma vietturis 3"/>
          <p:cNvSpPr>
            <a:spLocks noGrp="1"/>
          </p:cNvSpPr>
          <p:nvPr>
            <p:ph type="dt" sz="half" idx="10"/>
          </p:nvPr>
        </p:nvSpPr>
        <p:spPr/>
        <p:txBody>
          <a:bodyPr/>
          <a:lstStyle/>
          <a:p>
            <a:fld id="{1EC4E63C-FE13-41E8-ACB6-6386864BC071}" type="datetime1">
              <a:rPr lang="lv-LV" smtClean="0"/>
              <a:t>25.07.2017</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1015396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Satura vietturis 2"/>
          <p:cNvSpPr>
            <a:spLocks noGrp="1"/>
          </p:cNvSpPr>
          <p:nvPr>
            <p:ph sz="half" idx="1"/>
          </p:nvPr>
        </p:nvSpPr>
        <p:spPr>
          <a:xfrm>
            <a:off x="2189746" y="1825625"/>
            <a:ext cx="4588043" cy="4351338"/>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p:cNvSpPr>
            <a:spLocks noGrp="1"/>
          </p:cNvSpPr>
          <p:nvPr>
            <p:ph sz="half" idx="2"/>
          </p:nvPr>
        </p:nvSpPr>
        <p:spPr>
          <a:xfrm>
            <a:off x="6946232" y="1825625"/>
            <a:ext cx="4407568" cy="4351338"/>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p:cNvSpPr>
            <a:spLocks noGrp="1"/>
          </p:cNvSpPr>
          <p:nvPr>
            <p:ph type="dt" sz="half" idx="10"/>
          </p:nvPr>
        </p:nvSpPr>
        <p:spPr/>
        <p:txBody>
          <a:bodyPr/>
          <a:lstStyle/>
          <a:p>
            <a:fld id="{6260290B-35D6-4C3A-BFBD-758CE31A7359}" type="datetime1">
              <a:rPr lang="lv-LV" smtClean="0"/>
              <a:t>25.07.2017</a:t>
            </a:fld>
            <a:endParaRPr lang="lv-LV"/>
          </a:p>
        </p:txBody>
      </p:sp>
      <p:sp>
        <p:nvSpPr>
          <p:cNvPr id="6" name="Kājenes vietturis 5"/>
          <p:cNvSpPr>
            <a:spLocks noGrp="1"/>
          </p:cNvSpPr>
          <p:nvPr>
            <p:ph type="ftr" sz="quarter" idx="11"/>
          </p:nvPr>
        </p:nvSpPr>
        <p:spPr/>
        <p:txBody>
          <a:bodyPr/>
          <a:lstStyle/>
          <a:p>
            <a:endParaRPr lang="lv-LV"/>
          </a:p>
        </p:txBody>
      </p:sp>
      <p:sp>
        <p:nvSpPr>
          <p:cNvPr id="7" name="Slaida numura vietturis 6"/>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4154997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p:cNvSpPr>
            <a:spLocks noGrp="1"/>
          </p:cNvSpPr>
          <p:nvPr>
            <p:ph type="title"/>
          </p:nvPr>
        </p:nvSpPr>
        <p:spPr>
          <a:xfrm>
            <a:off x="2189748" y="365125"/>
            <a:ext cx="9165640" cy="1325563"/>
          </a:xfrm>
        </p:spPr>
        <p:txBody>
          <a:bodyPr/>
          <a:lstStyle/>
          <a:p>
            <a:r>
              <a:rPr lang="lv-LV" dirty="0"/>
              <a:t>Rediģēt šablona virsraksta stilu</a:t>
            </a:r>
          </a:p>
        </p:txBody>
      </p:sp>
      <p:sp>
        <p:nvSpPr>
          <p:cNvPr id="3" name="Teksta vietturis 2"/>
          <p:cNvSpPr>
            <a:spLocks noGrp="1"/>
          </p:cNvSpPr>
          <p:nvPr>
            <p:ph type="body" idx="1"/>
          </p:nvPr>
        </p:nvSpPr>
        <p:spPr>
          <a:xfrm>
            <a:off x="2189747" y="1681163"/>
            <a:ext cx="4692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dirty="0"/>
              <a:t>Rediģēt šablona teksta stilus</a:t>
            </a:r>
          </a:p>
        </p:txBody>
      </p:sp>
      <p:sp>
        <p:nvSpPr>
          <p:cNvPr id="4" name="Satura vietturis 3"/>
          <p:cNvSpPr>
            <a:spLocks noGrp="1"/>
          </p:cNvSpPr>
          <p:nvPr>
            <p:ph sz="half" idx="2"/>
          </p:nvPr>
        </p:nvSpPr>
        <p:spPr>
          <a:xfrm>
            <a:off x="2189747" y="2505075"/>
            <a:ext cx="4692316" cy="3684588"/>
          </a:xfrm>
        </p:spPr>
        <p:txBody>
          <a:bodyPr/>
          <a:lstStyle/>
          <a:p>
            <a:pPr lvl="0"/>
            <a:r>
              <a:rPr lang="lv-LV" dirty="0"/>
              <a:t>Rediģēt šablona teksta stilus</a:t>
            </a:r>
          </a:p>
          <a:p>
            <a:pPr lvl="1"/>
            <a:r>
              <a:rPr lang="lv-LV" dirty="0"/>
              <a:t>Otrais līmenis</a:t>
            </a:r>
          </a:p>
          <a:p>
            <a:pPr lvl="2"/>
            <a:r>
              <a:rPr lang="lv-LV" dirty="0"/>
              <a:t>Trešais līmenis</a:t>
            </a:r>
          </a:p>
          <a:p>
            <a:pPr lvl="3"/>
            <a:r>
              <a:rPr lang="lv-LV" dirty="0"/>
              <a:t>Ceturtais līmenis</a:t>
            </a:r>
          </a:p>
          <a:p>
            <a:pPr lvl="4"/>
            <a:r>
              <a:rPr lang="lv-LV" dirty="0"/>
              <a:t>Piektais līmenis</a:t>
            </a:r>
          </a:p>
        </p:txBody>
      </p:sp>
      <p:sp>
        <p:nvSpPr>
          <p:cNvPr id="5" name="Teksta vietturis 4"/>
          <p:cNvSpPr>
            <a:spLocks noGrp="1"/>
          </p:cNvSpPr>
          <p:nvPr>
            <p:ph type="body" sz="quarter" idx="3"/>
          </p:nvPr>
        </p:nvSpPr>
        <p:spPr>
          <a:xfrm>
            <a:off x="6978316" y="1681163"/>
            <a:ext cx="437707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dirty="0"/>
              <a:t>Rediģēt šablona teksta stilus</a:t>
            </a:r>
          </a:p>
        </p:txBody>
      </p:sp>
      <p:sp>
        <p:nvSpPr>
          <p:cNvPr id="6" name="Satura vietturis 5"/>
          <p:cNvSpPr>
            <a:spLocks noGrp="1"/>
          </p:cNvSpPr>
          <p:nvPr>
            <p:ph sz="quarter" idx="4"/>
          </p:nvPr>
        </p:nvSpPr>
        <p:spPr>
          <a:xfrm>
            <a:off x="6978316" y="2505075"/>
            <a:ext cx="4377071" cy="3684588"/>
          </a:xfrm>
        </p:spPr>
        <p:txBody>
          <a:bodyPr/>
          <a:lstStyle/>
          <a:p>
            <a:pPr lvl="0"/>
            <a:r>
              <a:rPr lang="lv-LV" dirty="0"/>
              <a:t>Rediģēt šablona teksta stilus</a:t>
            </a:r>
          </a:p>
          <a:p>
            <a:pPr lvl="1"/>
            <a:r>
              <a:rPr lang="lv-LV" dirty="0"/>
              <a:t>Otrais līmenis</a:t>
            </a:r>
          </a:p>
          <a:p>
            <a:pPr lvl="2"/>
            <a:r>
              <a:rPr lang="lv-LV" dirty="0"/>
              <a:t>Trešais līmenis</a:t>
            </a:r>
          </a:p>
          <a:p>
            <a:pPr lvl="3"/>
            <a:r>
              <a:rPr lang="lv-LV" dirty="0"/>
              <a:t>Ceturtais līmenis</a:t>
            </a:r>
          </a:p>
          <a:p>
            <a:pPr lvl="4"/>
            <a:r>
              <a:rPr lang="lv-LV" dirty="0"/>
              <a:t>Piektais līmenis</a:t>
            </a:r>
          </a:p>
        </p:txBody>
      </p:sp>
      <p:sp>
        <p:nvSpPr>
          <p:cNvPr id="7" name="Datuma vietturis 6"/>
          <p:cNvSpPr>
            <a:spLocks noGrp="1"/>
          </p:cNvSpPr>
          <p:nvPr>
            <p:ph type="dt" sz="half" idx="10"/>
          </p:nvPr>
        </p:nvSpPr>
        <p:spPr/>
        <p:txBody>
          <a:bodyPr/>
          <a:lstStyle/>
          <a:p>
            <a:fld id="{A33B1A0A-F568-4732-9A48-9CF924E3C94B}" type="datetime1">
              <a:rPr lang="lv-LV" smtClean="0"/>
              <a:t>25.07.2017</a:t>
            </a:fld>
            <a:endParaRPr lang="lv-LV"/>
          </a:p>
        </p:txBody>
      </p:sp>
      <p:sp>
        <p:nvSpPr>
          <p:cNvPr id="8" name="Kājenes vietturis 7"/>
          <p:cNvSpPr>
            <a:spLocks noGrp="1"/>
          </p:cNvSpPr>
          <p:nvPr>
            <p:ph type="ftr" sz="quarter" idx="11"/>
          </p:nvPr>
        </p:nvSpPr>
        <p:spPr/>
        <p:txBody>
          <a:bodyPr/>
          <a:lstStyle/>
          <a:p>
            <a:endParaRPr lang="lv-LV"/>
          </a:p>
        </p:txBody>
      </p:sp>
      <p:sp>
        <p:nvSpPr>
          <p:cNvPr id="9" name="Slaida numura vietturis 8"/>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3593945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Datuma vietturis 2"/>
          <p:cNvSpPr>
            <a:spLocks noGrp="1"/>
          </p:cNvSpPr>
          <p:nvPr>
            <p:ph type="dt" sz="half" idx="10"/>
          </p:nvPr>
        </p:nvSpPr>
        <p:spPr/>
        <p:txBody>
          <a:bodyPr/>
          <a:lstStyle/>
          <a:p>
            <a:fld id="{FC063ABA-D30E-46BE-938C-50D1FF2F37C1}" type="datetime1">
              <a:rPr lang="lv-LV" smtClean="0"/>
              <a:t>25.07.2017</a:t>
            </a:fld>
            <a:endParaRPr lang="lv-LV"/>
          </a:p>
        </p:txBody>
      </p:sp>
      <p:sp>
        <p:nvSpPr>
          <p:cNvPr id="4" name="Kājenes vietturis 3"/>
          <p:cNvSpPr>
            <a:spLocks noGrp="1"/>
          </p:cNvSpPr>
          <p:nvPr>
            <p:ph type="ftr" sz="quarter" idx="11"/>
          </p:nvPr>
        </p:nvSpPr>
        <p:spPr/>
        <p:txBody>
          <a:bodyPr/>
          <a:lstStyle/>
          <a:p>
            <a:endParaRPr lang="lv-LV"/>
          </a:p>
        </p:txBody>
      </p:sp>
      <p:sp>
        <p:nvSpPr>
          <p:cNvPr id="5" name="Slaida numura vietturis 4"/>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3653297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p:cNvSpPr>
            <a:spLocks noGrp="1"/>
          </p:cNvSpPr>
          <p:nvPr>
            <p:ph type="dt" sz="half" idx="10"/>
          </p:nvPr>
        </p:nvSpPr>
        <p:spPr/>
        <p:txBody>
          <a:bodyPr/>
          <a:lstStyle/>
          <a:p>
            <a:fld id="{561EFEAF-FBC9-46A0-B9E6-4BE5008E722A}" type="datetime1">
              <a:rPr lang="lv-LV" smtClean="0"/>
              <a:t>25.07.2017</a:t>
            </a:fld>
            <a:endParaRPr lang="lv-LV"/>
          </a:p>
        </p:txBody>
      </p:sp>
      <p:sp>
        <p:nvSpPr>
          <p:cNvPr id="3" name="Kājenes vietturis 2"/>
          <p:cNvSpPr>
            <a:spLocks noGrp="1"/>
          </p:cNvSpPr>
          <p:nvPr>
            <p:ph type="ftr" sz="quarter" idx="11"/>
          </p:nvPr>
        </p:nvSpPr>
        <p:spPr/>
        <p:txBody>
          <a:bodyPr/>
          <a:lstStyle/>
          <a:p>
            <a:endParaRPr lang="lv-LV"/>
          </a:p>
        </p:txBody>
      </p:sp>
      <p:sp>
        <p:nvSpPr>
          <p:cNvPr id="4" name="Slaida numura vietturis 3"/>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3188261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Vertikāls teksta vietturis 2"/>
          <p:cNvSpPr>
            <a:spLocks noGrp="1"/>
          </p:cNvSpPr>
          <p:nvPr>
            <p:ph type="body" orient="vert" idx="1"/>
          </p:nvPr>
        </p:nvSpPr>
        <p:spPr/>
        <p:txBody>
          <a:bodyPr vert="eaVert"/>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p:cNvSpPr>
            <a:spLocks noGrp="1"/>
          </p:cNvSpPr>
          <p:nvPr>
            <p:ph type="dt" sz="half" idx="10"/>
          </p:nvPr>
        </p:nvSpPr>
        <p:spPr/>
        <p:txBody>
          <a:bodyPr/>
          <a:lstStyle/>
          <a:p>
            <a:fld id="{6858873F-C04A-49FE-9E1D-8E59B219C3AC}" type="datetime1">
              <a:rPr lang="lv-LV" smtClean="0"/>
              <a:t>25.07.2017</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2980001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p:cNvSpPr>
            <a:spLocks noGrp="1"/>
          </p:cNvSpPr>
          <p:nvPr>
            <p:ph type="title"/>
          </p:nvPr>
        </p:nvSpPr>
        <p:spPr>
          <a:xfrm>
            <a:off x="2189747" y="365125"/>
            <a:ext cx="9164053" cy="1019175"/>
          </a:xfrm>
          <a:prstGeom prst="rect">
            <a:avLst/>
          </a:prstGeom>
        </p:spPr>
        <p:txBody>
          <a:bodyPr vert="horz" lIns="91440" tIns="45720" rIns="91440" bIns="45720" rtlCol="0" anchor="ctr">
            <a:normAutofit/>
          </a:bodyPr>
          <a:lstStyle/>
          <a:p>
            <a:r>
              <a:rPr lang="lv-LV" dirty="0"/>
              <a:t>Rediģēt šablona virsraksta stilu</a:t>
            </a:r>
          </a:p>
        </p:txBody>
      </p:sp>
      <p:sp>
        <p:nvSpPr>
          <p:cNvPr id="3" name="Teksta vietturis 2"/>
          <p:cNvSpPr>
            <a:spLocks noGrp="1"/>
          </p:cNvSpPr>
          <p:nvPr>
            <p:ph type="body" idx="1"/>
          </p:nvPr>
        </p:nvSpPr>
        <p:spPr>
          <a:xfrm>
            <a:off x="2189747" y="1604211"/>
            <a:ext cx="9164053" cy="4572752"/>
          </a:xfrm>
          <a:prstGeom prst="rect">
            <a:avLst/>
          </a:prstGeom>
        </p:spPr>
        <p:txBody>
          <a:bodyPr vert="horz" lIns="91440" tIns="45720" rIns="91440" bIns="45720" rtlCol="0">
            <a:normAutofit/>
          </a:bodyPr>
          <a:lstStyle/>
          <a:p>
            <a:pPr lvl="0"/>
            <a:r>
              <a:rPr lang="lv-LV" dirty="0"/>
              <a:t>Rediģēt šablona teksta stilus</a:t>
            </a:r>
          </a:p>
          <a:p>
            <a:pPr lvl="1"/>
            <a:r>
              <a:rPr lang="lv-LV" dirty="0"/>
              <a:t>Otrais līmenis</a:t>
            </a:r>
          </a:p>
          <a:p>
            <a:pPr lvl="2"/>
            <a:r>
              <a:rPr lang="lv-LV" dirty="0"/>
              <a:t>Trešais līmenis</a:t>
            </a:r>
          </a:p>
          <a:p>
            <a:pPr lvl="3"/>
            <a:r>
              <a:rPr lang="lv-LV" dirty="0"/>
              <a:t>Ceturtais līmenis</a:t>
            </a:r>
          </a:p>
          <a:p>
            <a:pPr lvl="4"/>
            <a:r>
              <a:rPr lang="lv-LV" dirty="0"/>
              <a:t>Piektais līmenis</a:t>
            </a:r>
          </a:p>
        </p:txBody>
      </p:sp>
      <p:sp>
        <p:nvSpPr>
          <p:cNvPr id="4" name="Datuma vietturis 3"/>
          <p:cNvSpPr>
            <a:spLocks noGrp="1"/>
          </p:cNvSpPr>
          <p:nvPr>
            <p:ph type="dt" sz="half" idx="2"/>
          </p:nvPr>
        </p:nvSpPr>
        <p:spPr>
          <a:xfrm>
            <a:off x="2189747" y="6356350"/>
            <a:ext cx="1499937"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6C06C7-1AD2-4D8E-B4FE-15663E8BFD42}" type="datetime1">
              <a:rPr lang="lv-LV" smtClean="0"/>
              <a:t>25.07.2017</a:t>
            </a:fld>
            <a:endParaRPr lang="lv-LV"/>
          </a:p>
        </p:txBody>
      </p:sp>
      <p:sp>
        <p:nvSpPr>
          <p:cNvPr id="5" name="Kājenes vietturis 4"/>
          <p:cNvSpPr>
            <a:spLocks noGrp="1"/>
          </p:cNvSpPr>
          <p:nvPr>
            <p:ph type="ftr" sz="quarter" idx="3"/>
          </p:nvPr>
        </p:nvSpPr>
        <p:spPr>
          <a:xfrm>
            <a:off x="3938337" y="6356350"/>
            <a:ext cx="6432884" cy="365125"/>
          </a:xfrm>
          <a:prstGeom prst="rect">
            <a:avLst/>
          </a:prstGeom>
        </p:spPr>
        <p:txBody>
          <a:bodyPr vert="horz" lIns="91440" tIns="45720" rIns="91440" bIns="45720" rtlCol="0" anchor="ctr"/>
          <a:lstStyle>
            <a:lvl1pPr algn="ctr">
              <a:defRPr sz="1050">
                <a:solidFill>
                  <a:schemeClr val="tx1">
                    <a:tint val="75000"/>
                  </a:schemeClr>
                </a:solidFill>
              </a:defRPr>
            </a:lvl1pPr>
          </a:lstStyle>
          <a:p>
            <a:endParaRPr lang="lv-LV" dirty="0"/>
          </a:p>
        </p:txBody>
      </p:sp>
      <p:sp>
        <p:nvSpPr>
          <p:cNvPr id="6" name="Slaida numura vietturis 5"/>
          <p:cNvSpPr>
            <a:spLocks noGrp="1"/>
          </p:cNvSpPr>
          <p:nvPr>
            <p:ph type="sldNum" sz="quarter" idx="4"/>
          </p:nvPr>
        </p:nvSpPr>
        <p:spPr>
          <a:xfrm>
            <a:off x="10627894" y="6356350"/>
            <a:ext cx="725905"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12C14F-654A-48BF-A324-8B07BD5B5F7F}" type="slidenum">
              <a:rPr lang="lv-LV" smtClean="0"/>
              <a:t>‹#›</a:t>
            </a:fld>
            <a:endParaRPr lang="lv-LV" dirty="0"/>
          </a:p>
        </p:txBody>
      </p:sp>
      <p:pic>
        <p:nvPicPr>
          <p:cNvPr id="9" name="Attēls 8"/>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285137" y="1"/>
            <a:ext cx="1569299" cy="1384300"/>
          </a:xfrm>
          <a:prstGeom prst="rect">
            <a:avLst/>
          </a:prstGeom>
        </p:spPr>
      </p:pic>
    </p:spTree>
    <p:extLst>
      <p:ext uri="{BB962C8B-B14F-4D97-AF65-F5344CB8AC3E}">
        <p14:creationId xmlns:p14="http://schemas.microsoft.com/office/powerpoint/2010/main" val="1855491237"/>
      </p:ext>
    </p:extLst>
  </p:cSld>
  <p:clrMap bg1="lt1" tx1="dk1" bg2="lt2" tx2="dk2" accent1="accent1" accent2="accent2" accent3="accent3" accent4="accent4" accent5="accent5" accent6="accent6" hlink="hlink" folHlink="folHlink"/>
  <p:sldLayoutIdLst>
    <p:sldLayoutId id="2147484996" r:id="rId1"/>
    <p:sldLayoutId id="2147484997" r:id="rId2"/>
    <p:sldLayoutId id="2147484998" r:id="rId3"/>
    <p:sldLayoutId id="2147484999" r:id="rId4"/>
    <p:sldLayoutId id="2147485000" r:id="rId5"/>
    <p:sldLayoutId id="2147485001" r:id="rId6"/>
    <p:sldLayoutId id="2147485002" r:id="rId7"/>
    <p:sldLayoutId id="2147485003" r:id="rId8"/>
  </p:sldLayoutIdLst>
  <p:hf hdr="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ctrTitle"/>
          </p:nvPr>
        </p:nvSpPr>
        <p:spPr>
          <a:xfrm>
            <a:off x="1524000" y="3118630"/>
            <a:ext cx="9144000" cy="1360321"/>
          </a:xfrm>
        </p:spPr>
        <p:txBody>
          <a:bodyPr>
            <a:noAutofit/>
          </a:bodyPr>
          <a:lstStyle/>
          <a:p>
            <a:r>
              <a:rPr lang="pt-BR" sz="4400" dirty="0"/>
              <a:t>Par </a:t>
            </a:r>
            <a:r>
              <a:rPr lang="lv-LV" sz="4400" dirty="0" smtClean="0"/>
              <a:t>neatbilstības ziņojumu par nodokļu reformas likumprojektiem</a:t>
            </a:r>
            <a:endParaRPr lang="lv-LV" sz="4400" dirty="0"/>
          </a:p>
        </p:txBody>
      </p:sp>
      <p:sp>
        <p:nvSpPr>
          <p:cNvPr id="4" name="Datuma vietturis 3"/>
          <p:cNvSpPr>
            <a:spLocks noGrp="1"/>
          </p:cNvSpPr>
          <p:nvPr>
            <p:ph type="dt" sz="half" idx="10"/>
          </p:nvPr>
        </p:nvSpPr>
        <p:spPr/>
        <p:txBody>
          <a:bodyPr/>
          <a:lstStyle/>
          <a:p>
            <a:r>
              <a:rPr lang="lv-LV" dirty="0" smtClean="0"/>
              <a:t>25.07.2017.</a:t>
            </a:r>
            <a:endParaRPr lang="lv-LV" dirty="0"/>
          </a:p>
        </p:txBody>
      </p:sp>
    </p:spTree>
    <p:extLst>
      <p:ext uri="{BB962C8B-B14F-4D97-AF65-F5344CB8AC3E}">
        <p14:creationId xmlns:p14="http://schemas.microsoft.com/office/powerpoint/2010/main" val="2327578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lv-LV" sz="3200" dirty="0"/>
              <a:t>Padomes secinājumi un rekomendācijas</a:t>
            </a:r>
          </a:p>
        </p:txBody>
      </p:sp>
      <p:sp>
        <p:nvSpPr>
          <p:cNvPr id="3" name="Content Placeholder 2"/>
          <p:cNvSpPr>
            <a:spLocks noGrp="1"/>
          </p:cNvSpPr>
          <p:nvPr>
            <p:ph idx="1"/>
          </p:nvPr>
        </p:nvSpPr>
        <p:spPr/>
        <p:txBody>
          <a:bodyPr>
            <a:normAutofit fontScale="85000" lnSpcReduction="20000"/>
          </a:bodyPr>
          <a:lstStyle/>
          <a:p>
            <a:pPr algn="just"/>
            <a:r>
              <a:rPr lang="lv-LV" dirty="0"/>
              <a:t>Padome atbalsta nodokļu reformu, kas radītu stabilu pamatu ilgtspējīgai tautsaimniecības izaugsmei un valsts finansēm, vienlaicīgi efektīvi un taisnīgi pārdalot ekonomiskos </a:t>
            </a:r>
            <a:r>
              <a:rPr lang="lv-LV" dirty="0" smtClean="0"/>
              <a:t>resursus.</a:t>
            </a:r>
            <a:endParaRPr lang="lv-LV" dirty="0"/>
          </a:p>
          <a:p>
            <a:pPr algn="just"/>
            <a:r>
              <a:rPr lang="lv-LV" dirty="0" smtClean="0"/>
              <a:t>Padome </a:t>
            </a:r>
            <a:r>
              <a:rPr lang="lv-LV" dirty="0"/>
              <a:t>secina, ka FDL 9.panta pārkāpums ir izveidojies, atdalot nodokļu reformas likumprojektu nosūtīšanu izskatīšanai Saeimai atsevišķi no vidēja termiņa budžeta ietvara. Šo pārkāpumu varētu likvidēt tikai pēc jauna vidēja termiņa budžeta ietvara likuma apstiprināšanas. </a:t>
            </a:r>
          </a:p>
          <a:p>
            <a:pPr marL="0" indent="0" algn="just">
              <a:buNone/>
            </a:pPr>
            <a:r>
              <a:rPr lang="lv-LV" b="1" u="sng" dirty="0" smtClean="0"/>
              <a:t>Lai </a:t>
            </a:r>
            <a:r>
              <a:rPr lang="lv-LV" b="1" u="sng" dirty="0"/>
              <a:t>novērstu šo neatbilstību, Padome rekomendē sekojošo:</a:t>
            </a:r>
          </a:p>
          <a:p>
            <a:pPr lvl="0" algn="just"/>
            <a:r>
              <a:rPr lang="lv-LV" dirty="0"/>
              <a:t>Nodokļu reformas likumprojektu fiskālo ietekmi izskatīt vidēja termiņa budžeta ietvara 2018./2020. gadam </a:t>
            </a:r>
            <a:r>
              <a:rPr lang="lv-LV" dirty="0" smtClean="0"/>
              <a:t>kontekstā.</a:t>
            </a:r>
            <a:endParaRPr lang="lv-LV" dirty="0"/>
          </a:p>
          <a:p>
            <a:pPr algn="just"/>
            <a:r>
              <a:rPr lang="lv-LV" dirty="0"/>
              <a:t>Izstrādāt drošības pasākumus, lai novērstu budžeta bilances pasliktināšanos, ja plānotā nodokļu reformas fiskālā ietekme īstenojas mazākā mērā nekā paredzēts.</a:t>
            </a:r>
          </a:p>
        </p:txBody>
      </p:sp>
      <p:sp>
        <p:nvSpPr>
          <p:cNvPr id="4" name="Date Placeholder 3"/>
          <p:cNvSpPr>
            <a:spLocks noGrp="1"/>
          </p:cNvSpPr>
          <p:nvPr>
            <p:ph type="dt" sz="half" idx="10"/>
          </p:nvPr>
        </p:nvSpPr>
        <p:spPr/>
        <p:txBody>
          <a:bodyPr/>
          <a:lstStyle/>
          <a:p>
            <a:r>
              <a:rPr lang="lv-LV" dirty="0" smtClean="0"/>
              <a:t>25.07.2017.</a:t>
            </a:r>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6112C14F-654A-48BF-A324-8B07BD5B5F7F}" type="slidenum">
              <a:rPr lang="lv-LV" smtClean="0"/>
              <a:t>10</a:t>
            </a:fld>
            <a:endParaRPr lang="lv-LV"/>
          </a:p>
        </p:txBody>
      </p:sp>
    </p:spTree>
    <p:extLst>
      <p:ext uri="{BB962C8B-B14F-4D97-AF65-F5344CB8AC3E}">
        <p14:creationId xmlns:p14="http://schemas.microsoft.com/office/powerpoint/2010/main" val="1247045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sz="3200" dirty="0" smtClean="0"/>
              <a:t>21. jūlijā tika saņemta Finanšu ministrijas atbilde</a:t>
            </a:r>
            <a:endParaRPr lang="lv-LV" sz="3200" dirty="0"/>
          </a:p>
        </p:txBody>
      </p:sp>
      <p:sp>
        <p:nvSpPr>
          <p:cNvPr id="3" name="Content Placeholder 2"/>
          <p:cNvSpPr>
            <a:spLocks noGrp="1"/>
          </p:cNvSpPr>
          <p:nvPr>
            <p:ph idx="1"/>
          </p:nvPr>
        </p:nvSpPr>
        <p:spPr/>
        <p:txBody>
          <a:bodyPr/>
          <a:lstStyle/>
          <a:p>
            <a:pPr marL="514350" indent="-514350" algn="just">
              <a:buFont typeface="+mj-lt"/>
              <a:buAutoNum type="arabicPeriod"/>
            </a:pPr>
            <a:r>
              <a:rPr lang="lv-LV" smtClean="0"/>
              <a:t>FM apliecina, ka valsts budžeta un vidēja termiņa budžeta ietvara likumprojekti tiks sagatavoti atbilstoši FDL nosacījumiem</a:t>
            </a:r>
          </a:p>
          <a:p>
            <a:pPr marL="514350" indent="-514350" algn="just">
              <a:buFont typeface="+mj-lt"/>
              <a:buAutoNum type="arabicPeriod"/>
            </a:pPr>
            <a:r>
              <a:rPr lang="lv-LV" smtClean="0"/>
              <a:t>FM norāda, ka, izvērtējot nodokļu reformas fiskālo ietekmi, jāņem vērā arī ekonomiskā izaugsme un atgriezeniskie efekti</a:t>
            </a:r>
          </a:p>
          <a:p>
            <a:pPr marL="514350" indent="-514350" algn="just">
              <a:buFont typeface="+mj-lt"/>
              <a:buAutoNum type="arabicPeriod"/>
            </a:pPr>
            <a:r>
              <a:rPr lang="lv-LV" smtClean="0"/>
              <a:t>Nodokļu projektu savlaicīgai izskatīšanai jākļūst par normālu praksi, lai nodrošinātu nodokļu politikas prognozējamību</a:t>
            </a:r>
          </a:p>
          <a:p>
            <a:pPr marL="0" indent="0">
              <a:buNone/>
            </a:pPr>
            <a:endParaRPr lang="lv-LV"/>
          </a:p>
        </p:txBody>
      </p:sp>
      <p:sp>
        <p:nvSpPr>
          <p:cNvPr id="4" name="Date Placeholder 3"/>
          <p:cNvSpPr>
            <a:spLocks noGrp="1"/>
          </p:cNvSpPr>
          <p:nvPr>
            <p:ph type="dt" sz="half" idx="10"/>
          </p:nvPr>
        </p:nvSpPr>
        <p:spPr/>
        <p:txBody>
          <a:bodyPr/>
          <a:lstStyle/>
          <a:p>
            <a:r>
              <a:rPr lang="lv-LV" dirty="0" smtClean="0"/>
              <a:t>25.07.2017.</a:t>
            </a:r>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6112C14F-654A-48BF-A324-8B07BD5B5F7F}" type="slidenum">
              <a:rPr lang="lv-LV" smtClean="0"/>
              <a:t>11</a:t>
            </a:fld>
            <a:endParaRPr lang="lv-LV"/>
          </a:p>
        </p:txBody>
      </p:sp>
    </p:spTree>
    <p:extLst>
      <p:ext uri="{BB962C8B-B14F-4D97-AF65-F5344CB8AC3E}">
        <p14:creationId xmlns:p14="http://schemas.microsoft.com/office/powerpoint/2010/main" val="18469040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ctrTitle"/>
          </p:nvPr>
        </p:nvSpPr>
        <p:spPr>
          <a:xfrm>
            <a:off x="1524000" y="2195474"/>
            <a:ext cx="9144000" cy="1360321"/>
          </a:xfrm>
        </p:spPr>
        <p:txBody>
          <a:bodyPr>
            <a:normAutofit/>
          </a:bodyPr>
          <a:lstStyle/>
          <a:p>
            <a:r>
              <a:rPr lang="lv-LV" dirty="0"/>
              <a:t>Paldies par uzmanību</a:t>
            </a:r>
            <a:r>
              <a:rPr lang="lv-LV"/>
              <a:t>! </a:t>
            </a:r>
            <a:endParaRPr lang="lv-LV" dirty="0"/>
          </a:p>
        </p:txBody>
      </p:sp>
      <p:sp>
        <p:nvSpPr>
          <p:cNvPr id="4" name="Datuma vietturis 3"/>
          <p:cNvSpPr>
            <a:spLocks noGrp="1"/>
          </p:cNvSpPr>
          <p:nvPr>
            <p:ph type="dt" sz="half" idx="10"/>
          </p:nvPr>
        </p:nvSpPr>
        <p:spPr/>
        <p:txBody>
          <a:bodyPr/>
          <a:lstStyle/>
          <a:p>
            <a:r>
              <a:rPr lang="lv-LV" dirty="0" smtClean="0"/>
              <a:t>25.07.2017.</a:t>
            </a:r>
            <a:endParaRPr lang="lv-LV" dirty="0"/>
          </a:p>
        </p:txBody>
      </p:sp>
      <p:sp>
        <p:nvSpPr>
          <p:cNvPr id="5" name="Subtitle 2"/>
          <p:cNvSpPr txBox="1">
            <a:spLocks/>
          </p:cNvSpPr>
          <p:nvPr/>
        </p:nvSpPr>
        <p:spPr>
          <a:xfrm>
            <a:off x="5015528" y="4182930"/>
            <a:ext cx="6559485" cy="2031476"/>
          </a:xfrm>
          <a:prstGeom prst="rect">
            <a:avLst/>
          </a:prstGeom>
        </p:spPr>
        <p:txBody>
          <a:bodyPr vert="horz" lIns="91440" tIns="45720" rIns="91440" bIns="45720" rtlCol="0">
            <a:normAutofit fontScale="550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lvl="0" algn="r">
              <a:defRPr/>
            </a:pPr>
            <a:r>
              <a:rPr lang="lv-LV" dirty="0"/>
              <a:t>Fiskālās disciplīnas padome</a:t>
            </a:r>
            <a:br>
              <a:rPr lang="lv-LV" dirty="0"/>
            </a:br>
            <a:r>
              <a:rPr lang="lv-LV" dirty="0"/>
              <a:t>Smilšu ielā 1-512  Rīgā  LV-1919</a:t>
            </a:r>
            <a:br>
              <a:rPr lang="lv-LV" dirty="0"/>
            </a:br>
            <a:r>
              <a:rPr lang="lv-LV" dirty="0"/>
              <a:t>Tālr.: +371 6708 3650</a:t>
            </a:r>
            <a:br>
              <a:rPr lang="lv-LV" dirty="0"/>
            </a:br>
            <a:r>
              <a:rPr lang="lv-LV" dirty="0"/>
              <a:t>E-pasts: info@fdp.gov.lv</a:t>
            </a:r>
            <a:br>
              <a:rPr lang="lv-LV" dirty="0"/>
            </a:br>
            <a:r>
              <a:rPr lang="lv-LV" dirty="0"/>
              <a:t>Mājaslapa: http://fdp.gov.lv </a:t>
            </a:r>
            <a:br>
              <a:rPr lang="lv-LV" dirty="0"/>
            </a:br>
            <a:r>
              <a:rPr lang="lv-LV" dirty="0"/>
              <a:t>Twitter: @Fiskalapadome</a:t>
            </a:r>
            <a:br>
              <a:rPr lang="lv-LV" dirty="0"/>
            </a:br>
            <a:r>
              <a:rPr lang="lv-LV" dirty="0"/>
              <a:t>Facebook: fiskalapadome</a:t>
            </a:r>
            <a:br>
              <a:rPr lang="lv-LV" dirty="0"/>
            </a:br>
            <a:endParaRPr kumimoji="0" lang="lv-LV" sz="3200" b="0" i="0" u="none" strike="noStrike" kern="1200" cap="none" spc="0" normalizeH="0" baseline="0" noProof="0" dirty="0">
              <a:ln>
                <a:noFill/>
              </a:ln>
              <a:solidFill>
                <a:schemeClr val="tx1">
                  <a:lumMod val="65000"/>
                  <a:lumOff val="35000"/>
                </a:schemeClr>
              </a:solidFill>
              <a:effectLst/>
              <a:uLnTx/>
              <a:uFillTx/>
              <a:latin typeface="Calibri"/>
              <a:ea typeface="+mn-ea"/>
              <a:cs typeface="+mn-cs"/>
            </a:endParaRPr>
          </a:p>
        </p:txBody>
      </p:sp>
    </p:spTree>
    <p:extLst>
      <p:ext uri="{BB962C8B-B14F-4D97-AF65-F5344CB8AC3E}">
        <p14:creationId xmlns:p14="http://schemas.microsoft.com/office/powerpoint/2010/main" val="1609416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lv-LV" dirty="0" smtClean="0"/>
              <a:t>Tiesiskais ietvars neatbilstības ziņojumu sagatavošanai</a:t>
            </a:r>
            <a:endParaRPr lang="lv-LV" dirty="0"/>
          </a:p>
        </p:txBody>
      </p:sp>
      <p:sp>
        <p:nvSpPr>
          <p:cNvPr id="3" name="Content Placeholder 2"/>
          <p:cNvSpPr>
            <a:spLocks noGrp="1"/>
          </p:cNvSpPr>
          <p:nvPr>
            <p:ph idx="1"/>
          </p:nvPr>
        </p:nvSpPr>
        <p:spPr/>
        <p:txBody>
          <a:bodyPr>
            <a:normAutofit/>
          </a:bodyPr>
          <a:lstStyle/>
          <a:p>
            <a:pPr marL="514350" indent="-514350" algn="just">
              <a:buFont typeface="+mj-lt"/>
              <a:buAutoNum type="arabicPeriod"/>
            </a:pPr>
            <a:r>
              <a:rPr lang="lv-LV" dirty="0"/>
              <a:t>Saskaņā ar Fiskālās disciplīnas likuma </a:t>
            </a:r>
            <a:r>
              <a:rPr lang="lv-LV" dirty="0" smtClean="0"/>
              <a:t>(FDL) 29</a:t>
            </a:r>
            <a:r>
              <a:rPr lang="lv-LV" dirty="0"/>
              <a:t>. panta otro </a:t>
            </a:r>
            <a:r>
              <a:rPr lang="lv-LV" dirty="0" smtClean="0"/>
              <a:t>daļu, ja Padome atklāj FDL pārkāpumus, tā sagatavo neatbilstības ziņojumu, kurā ietver rekomendācijas neatbilstību novēršanai. </a:t>
            </a:r>
          </a:p>
          <a:p>
            <a:pPr marL="514350" indent="-514350" algn="just">
              <a:buFont typeface="+mj-lt"/>
              <a:buAutoNum type="arabicPeriod"/>
            </a:pPr>
            <a:r>
              <a:rPr lang="lv-LV" dirty="0" smtClean="0"/>
              <a:t>Neatbilstības ziņojumu sagatavo nekavējoties pēc neatbilstības konstatēšanas, iesniedz Ministru kabinetam un Saeimai, kā arī publisko savā un Finanšu ministrijas mājaslapā.</a:t>
            </a:r>
            <a:endParaRPr lang="lv-LV" dirty="0"/>
          </a:p>
        </p:txBody>
      </p:sp>
      <p:sp>
        <p:nvSpPr>
          <p:cNvPr id="4" name="Date Placeholder 3"/>
          <p:cNvSpPr>
            <a:spLocks noGrp="1"/>
          </p:cNvSpPr>
          <p:nvPr>
            <p:ph type="dt" sz="half" idx="10"/>
          </p:nvPr>
        </p:nvSpPr>
        <p:spPr/>
        <p:txBody>
          <a:bodyPr/>
          <a:lstStyle/>
          <a:p>
            <a:r>
              <a:rPr lang="lv-LV" dirty="0" smtClean="0"/>
              <a:t>25.07.2017.</a:t>
            </a:r>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6112C14F-654A-48BF-A324-8B07BD5B5F7F}" type="slidenum">
              <a:rPr lang="lv-LV" smtClean="0"/>
              <a:t>2</a:t>
            </a:fld>
            <a:endParaRPr lang="lv-LV"/>
          </a:p>
        </p:txBody>
      </p:sp>
    </p:spTree>
    <p:extLst>
      <p:ext uri="{BB962C8B-B14F-4D97-AF65-F5344CB8AC3E}">
        <p14:creationId xmlns:p14="http://schemas.microsoft.com/office/powerpoint/2010/main" val="4163419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v-LV" sz="3200" dirty="0" smtClean="0"/>
              <a:t>Fiskālās disciplīnas likuma 9.pants: </a:t>
            </a:r>
            <a:r>
              <a:rPr lang="en-US" sz="3200" b="1" dirty="0" err="1" smtClean="0"/>
              <a:t>Budžetu</a:t>
            </a:r>
            <a:r>
              <a:rPr lang="en-US" sz="3200" b="1" dirty="0" smtClean="0"/>
              <a:t> </a:t>
            </a:r>
            <a:r>
              <a:rPr lang="en-US" sz="3200" b="1" dirty="0" err="1"/>
              <a:t>ietekmējošo</a:t>
            </a:r>
            <a:r>
              <a:rPr lang="en-US" sz="3200" b="1" dirty="0"/>
              <a:t> </a:t>
            </a:r>
            <a:r>
              <a:rPr lang="en-US" sz="3200" b="1" dirty="0" err="1"/>
              <a:t>normatīvo</a:t>
            </a:r>
            <a:r>
              <a:rPr lang="en-US" sz="3200" b="1" dirty="0"/>
              <a:t> </a:t>
            </a:r>
            <a:r>
              <a:rPr lang="en-US" sz="3200" b="1" dirty="0" err="1"/>
              <a:t>aktu</a:t>
            </a:r>
            <a:r>
              <a:rPr lang="en-US" sz="3200" b="1" dirty="0"/>
              <a:t> </a:t>
            </a:r>
            <a:r>
              <a:rPr lang="en-US" sz="3200" b="1" dirty="0" err="1" smtClean="0"/>
              <a:t>pieņemšana</a:t>
            </a:r>
            <a:r>
              <a:rPr lang="lv-LV" sz="3200" b="1" dirty="0" smtClean="0"/>
              <a:t> (1)</a:t>
            </a:r>
            <a:endParaRPr lang="en-US" sz="3200" dirty="0"/>
          </a:p>
        </p:txBody>
      </p:sp>
      <p:sp>
        <p:nvSpPr>
          <p:cNvPr id="3" name="Content Placeholder 2"/>
          <p:cNvSpPr>
            <a:spLocks noGrp="1"/>
          </p:cNvSpPr>
          <p:nvPr>
            <p:ph idx="1"/>
          </p:nvPr>
        </p:nvSpPr>
        <p:spPr/>
        <p:txBody>
          <a:bodyPr/>
          <a:lstStyle/>
          <a:p>
            <a:pPr algn="just"/>
            <a:r>
              <a:rPr lang="en-US" dirty="0"/>
              <a:t>Ja </a:t>
            </a:r>
            <a:r>
              <a:rPr lang="en-US" dirty="0" err="1"/>
              <a:t>Ministru</a:t>
            </a:r>
            <a:r>
              <a:rPr lang="en-US" dirty="0"/>
              <a:t> </a:t>
            </a:r>
            <a:r>
              <a:rPr lang="en-US" dirty="0" err="1"/>
              <a:t>kabinets</a:t>
            </a:r>
            <a:r>
              <a:rPr lang="en-US" dirty="0"/>
              <a:t> </a:t>
            </a:r>
            <a:r>
              <a:rPr lang="en-US" dirty="0" err="1"/>
              <a:t>iesniedz</a:t>
            </a:r>
            <a:r>
              <a:rPr lang="en-US" dirty="0"/>
              <a:t> </a:t>
            </a:r>
            <a:r>
              <a:rPr lang="en-US" dirty="0" err="1"/>
              <a:t>Saeimā</a:t>
            </a:r>
            <a:r>
              <a:rPr lang="en-US" dirty="0"/>
              <a:t> </a:t>
            </a:r>
            <a:r>
              <a:rPr lang="en-US" dirty="0" err="1"/>
              <a:t>izskatīšanai</a:t>
            </a:r>
            <a:r>
              <a:rPr lang="en-US" dirty="0"/>
              <a:t> </a:t>
            </a:r>
            <a:r>
              <a:rPr lang="en-US" dirty="0" err="1"/>
              <a:t>likumprojektu</a:t>
            </a:r>
            <a:r>
              <a:rPr lang="en-US" dirty="0"/>
              <a:t>, </a:t>
            </a:r>
            <a:r>
              <a:rPr lang="en-US" dirty="0" err="1"/>
              <a:t>kas</a:t>
            </a:r>
            <a:r>
              <a:rPr lang="en-US" dirty="0"/>
              <a:t> </a:t>
            </a:r>
            <a:r>
              <a:rPr lang="en-US" dirty="0" err="1"/>
              <a:t>izraisa</a:t>
            </a:r>
            <a:r>
              <a:rPr lang="en-US" dirty="0"/>
              <a:t> </a:t>
            </a:r>
            <a:r>
              <a:rPr lang="en-US" dirty="0" err="1"/>
              <a:t>ietvara</a:t>
            </a:r>
            <a:r>
              <a:rPr lang="en-US" dirty="0"/>
              <a:t> </a:t>
            </a:r>
            <a:r>
              <a:rPr lang="en-US" dirty="0" err="1"/>
              <a:t>likumā</a:t>
            </a:r>
            <a:r>
              <a:rPr lang="en-US" dirty="0"/>
              <a:t> </a:t>
            </a:r>
            <a:r>
              <a:rPr lang="en-US" dirty="0" err="1"/>
              <a:t>noteikto</a:t>
            </a:r>
            <a:r>
              <a:rPr lang="en-US" dirty="0"/>
              <a:t> </a:t>
            </a:r>
            <a:r>
              <a:rPr lang="en-US" dirty="0" err="1"/>
              <a:t>koriģēto</a:t>
            </a:r>
            <a:r>
              <a:rPr lang="en-US" dirty="0"/>
              <a:t> </a:t>
            </a:r>
            <a:r>
              <a:rPr lang="en-US" dirty="0" err="1"/>
              <a:t>maksimāli</a:t>
            </a:r>
            <a:r>
              <a:rPr lang="en-US" dirty="0"/>
              <a:t> </a:t>
            </a:r>
            <a:r>
              <a:rPr lang="en-US" dirty="0" err="1"/>
              <a:t>pieļaujamo</a:t>
            </a:r>
            <a:r>
              <a:rPr lang="en-US" dirty="0"/>
              <a:t> </a:t>
            </a:r>
            <a:r>
              <a:rPr lang="en-US" dirty="0" err="1"/>
              <a:t>valsts</a:t>
            </a:r>
            <a:r>
              <a:rPr lang="en-US" dirty="0"/>
              <a:t> </a:t>
            </a:r>
            <a:r>
              <a:rPr lang="en-US" dirty="0" err="1"/>
              <a:t>budžeta</a:t>
            </a:r>
            <a:r>
              <a:rPr lang="en-US" dirty="0"/>
              <a:t> </a:t>
            </a:r>
            <a:r>
              <a:rPr lang="en-US" dirty="0" err="1"/>
              <a:t>izdevumu</a:t>
            </a:r>
            <a:r>
              <a:rPr lang="en-US" dirty="0"/>
              <a:t> </a:t>
            </a:r>
            <a:r>
              <a:rPr lang="en-US" dirty="0" err="1"/>
              <a:t>pārsniegumu</a:t>
            </a:r>
            <a:r>
              <a:rPr lang="en-US" dirty="0"/>
              <a:t>, </a:t>
            </a:r>
            <a:r>
              <a:rPr lang="en-US" dirty="0" err="1"/>
              <a:t>kurš</a:t>
            </a:r>
            <a:r>
              <a:rPr lang="en-US" dirty="0"/>
              <a:t> </a:t>
            </a:r>
            <a:r>
              <a:rPr lang="en-US" dirty="0" err="1"/>
              <a:t>nav</a:t>
            </a:r>
            <a:r>
              <a:rPr lang="en-US" dirty="0"/>
              <a:t> </a:t>
            </a:r>
            <a:r>
              <a:rPr lang="en-US" dirty="0" err="1"/>
              <a:t>saistīts</a:t>
            </a:r>
            <a:r>
              <a:rPr lang="en-US" dirty="0"/>
              <a:t> </a:t>
            </a:r>
            <a:r>
              <a:rPr lang="en-US" dirty="0" err="1"/>
              <a:t>ar</a:t>
            </a:r>
            <a:r>
              <a:rPr lang="en-US" dirty="0"/>
              <a:t> </a:t>
            </a:r>
            <a:r>
              <a:rPr lang="en-US" dirty="0" err="1"/>
              <a:t>šā</a:t>
            </a:r>
            <a:r>
              <a:rPr lang="en-US" dirty="0"/>
              <a:t> </a:t>
            </a:r>
            <a:r>
              <a:rPr lang="en-US" dirty="0" err="1" smtClean="0"/>
              <a:t>likuma</a:t>
            </a:r>
            <a:r>
              <a:rPr lang="lv-LV" dirty="0"/>
              <a:t> </a:t>
            </a:r>
            <a:r>
              <a:rPr lang="lv-LV" dirty="0" smtClean="0"/>
              <a:t>5.panta</a:t>
            </a:r>
            <a:r>
              <a:rPr lang="en-US" dirty="0" smtClean="0"/>
              <a:t> </a:t>
            </a:r>
            <a:r>
              <a:rPr lang="en-US" dirty="0" err="1"/>
              <a:t>pirmajā</a:t>
            </a:r>
            <a:r>
              <a:rPr lang="en-US" dirty="0"/>
              <a:t> </a:t>
            </a:r>
            <a:r>
              <a:rPr lang="en-US" dirty="0" err="1"/>
              <a:t>daļā</a:t>
            </a:r>
            <a:r>
              <a:rPr lang="en-US" dirty="0"/>
              <a:t> </a:t>
            </a:r>
            <a:r>
              <a:rPr lang="en-US" dirty="0" err="1"/>
              <a:t>minētajiem</a:t>
            </a:r>
            <a:r>
              <a:rPr lang="en-US" dirty="0"/>
              <a:t> </a:t>
            </a:r>
            <a:r>
              <a:rPr lang="en-US" dirty="0" err="1"/>
              <a:t>gadījumiem</a:t>
            </a:r>
            <a:r>
              <a:rPr lang="en-US" dirty="0"/>
              <a:t>, </a:t>
            </a:r>
            <a:r>
              <a:rPr lang="en-US" dirty="0" err="1"/>
              <a:t>vai</a:t>
            </a:r>
            <a:r>
              <a:rPr lang="en-US" dirty="0"/>
              <a:t> </a:t>
            </a:r>
            <a:r>
              <a:rPr lang="en-US" dirty="0" err="1"/>
              <a:t>kas</a:t>
            </a:r>
            <a:r>
              <a:rPr lang="en-US" dirty="0"/>
              <a:t> </a:t>
            </a:r>
            <a:r>
              <a:rPr lang="en-US" dirty="0" err="1"/>
              <a:t>izraisa</a:t>
            </a:r>
            <a:r>
              <a:rPr lang="en-US" dirty="0"/>
              <a:t> </a:t>
            </a:r>
            <a:r>
              <a:rPr lang="en-US" dirty="0" err="1"/>
              <a:t>ietvara</a:t>
            </a:r>
            <a:r>
              <a:rPr lang="en-US" dirty="0"/>
              <a:t> </a:t>
            </a:r>
            <a:r>
              <a:rPr lang="en-US" dirty="0" err="1"/>
              <a:t>likumā</a:t>
            </a:r>
            <a:r>
              <a:rPr lang="en-US" dirty="0"/>
              <a:t> </a:t>
            </a:r>
            <a:r>
              <a:rPr lang="en-US" dirty="0" err="1"/>
              <a:t>plānoto</a:t>
            </a:r>
            <a:r>
              <a:rPr lang="en-US" dirty="0"/>
              <a:t> </a:t>
            </a:r>
            <a:r>
              <a:rPr lang="en-US" dirty="0" err="1"/>
              <a:t>valsts</a:t>
            </a:r>
            <a:r>
              <a:rPr lang="en-US" dirty="0"/>
              <a:t> </a:t>
            </a:r>
            <a:r>
              <a:rPr lang="en-US" dirty="0" err="1"/>
              <a:t>budžeta</a:t>
            </a:r>
            <a:r>
              <a:rPr lang="en-US" dirty="0"/>
              <a:t> </a:t>
            </a:r>
            <a:r>
              <a:rPr lang="en-US" dirty="0" err="1"/>
              <a:t>ieņēmumu</a:t>
            </a:r>
            <a:r>
              <a:rPr lang="en-US" dirty="0"/>
              <a:t> </a:t>
            </a:r>
            <a:r>
              <a:rPr lang="en-US" dirty="0" err="1"/>
              <a:t>samazinājumu</a:t>
            </a:r>
            <a:r>
              <a:rPr lang="en-US" dirty="0"/>
              <a:t>, </a:t>
            </a:r>
            <a:r>
              <a:rPr lang="en-US" dirty="0" err="1"/>
              <a:t>Ministru</a:t>
            </a:r>
            <a:r>
              <a:rPr lang="en-US" dirty="0"/>
              <a:t> </a:t>
            </a:r>
            <a:r>
              <a:rPr lang="en-US" dirty="0" err="1"/>
              <a:t>kabinets</a:t>
            </a:r>
            <a:r>
              <a:rPr lang="en-US" dirty="0"/>
              <a:t> </a:t>
            </a:r>
            <a:r>
              <a:rPr lang="en-US" dirty="0" err="1"/>
              <a:t>vienlaikus</a:t>
            </a:r>
            <a:r>
              <a:rPr lang="en-US" dirty="0"/>
              <a:t> </a:t>
            </a:r>
            <a:r>
              <a:rPr lang="en-US" dirty="0" err="1"/>
              <a:t>iesniedz</a:t>
            </a:r>
            <a:r>
              <a:rPr lang="en-US" dirty="0"/>
              <a:t> </a:t>
            </a:r>
            <a:r>
              <a:rPr lang="en-US" dirty="0" err="1"/>
              <a:t>Saeimai</a:t>
            </a:r>
            <a:r>
              <a:rPr lang="en-US" dirty="0"/>
              <a:t> </a:t>
            </a:r>
            <a:r>
              <a:rPr lang="en-US" dirty="0" err="1"/>
              <a:t>arī</a:t>
            </a:r>
            <a:r>
              <a:rPr lang="en-US" dirty="0"/>
              <a:t> </a:t>
            </a:r>
            <a:r>
              <a:rPr lang="en-US" dirty="0" err="1"/>
              <a:t>likumprojektu</a:t>
            </a:r>
            <a:r>
              <a:rPr lang="en-US" dirty="0"/>
              <a:t> </a:t>
            </a:r>
            <a:r>
              <a:rPr lang="en-US" dirty="0" err="1"/>
              <a:t>vai</a:t>
            </a:r>
            <a:r>
              <a:rPr lang="en-US" dirty="0"/>
              <a:t> </a:t>
            </a:r>
            <a:r>
              <a:rPr lang="en-US" dirty="0" err="1"/>
              <a:t>likumprojektus</a:t>
            </a:r>
            <a:r>
              <a:rPr lang="en-US" dirty="0"/>
              <a:t>, </a:t>
            </a:r>
            <a:r>
              <a:rPr lang="en-US" dirty="0" err="1"/>
              <a:t>kas</a:t>
            </a:r>
            <a:r>
              <a:rPr lang="en-US" dirty="0"/>
              <a:t> </a:t>
            </a:r>
            <a:r>
              <a:rPr lang="en-US" dirty="0" err="1"/>
              <a:t>paredz</a:t>
            </a:r>
            <a:r>
              <a:rPr lang="en-US" dirty="0"/>
              <a:t> </a:t>
            </a:r>
            <a:r>
              <a:rPr lang="en-US" dirty="0" err="1"/>
              <a:t>izdevumu</a:t>
            </a:r>
            <a:r>
              <a:rPr lang="en-US" dirty="0"/>
              <a:t> </a:t>
            </a:r>
            <a:r>
              <a:rPr lang="en-US" dirty="0" err="1"/>
              <a:t>pieauguma</a:t>
            </a:r>
            <a:r>
              <a:rPr lang="en-US" dirty="0"/>
              <a:t> </a:t>
            </a:r>
            <a:r>
              <a:rPr lang="en-US" dirty="0" err="1"/>
              <a:t>vai</a:t>
            </a:r>
            <a:r>
              <a:rPr lang="en-US" dirty="0"/>
              <a:t> </a:t>
            </a:r>
            <a:r>
              <a:rPr lang="en-US" dirty="0" err="1"/>
              <a:t>ieņēmumu</a:t>
            </a:r>
            <a:r>
              <a:rPr lang="en-US" dirty="0"/>
              <a:t> </a:t>
            </a:r>
            <a:r>
              <a:rPr lang="en-US" dirty="0" err="1"/>
              <a:t>samazinājuma</a:t>
            </a:r>
            <a:r>
              <a:rPr lang="en-US" dirty="0"/>
              <a:t> </a:t>
            </a:r>
            <a:r>
              <a:rPr lang="en-US" dirty="0" err="1"/>
              <a:t>kompensēšanu</a:t>
            </a:r>
            <a:r>
              <a:rPr lang="en-US" dirty="0"/>
              <a:t>. </a:t>
            </a:r>
            <a:r>
              <a:rPr lang="en-US" dirty="0" err="1"/>
              <a:t>Kompensēšana</a:t>
            </a:r>
            <a:r>
              <a:rPr lang="en-US" dirty="0"/>
              <a:t> </a:t>
            </a:r>
            <a:r>
              <a:rPr lang="en-US" dirty="0" err="1"/>
              <a:t>notiek</a:t>
            </a:r>
            <a:r>
              <a:rPr lang="en-US" dirty="0"/>
              <a:t>, </a:t>
            </a:r>
            <a:r>
              <a:rPr lang="en-US" dirty="0" err="1"/>
              <a:t>palielinot</a:t>
            </a:r>
            <a:r>
              <a:rPr lang="en-US" dirty="0"/>
              <a:t> </a:t>
            </a:r>
            <a:r>
              <a:rPr lang="en-US" dirty="0" err="1"/>
              <a:t>ieņēmumus</a:t>
            </a:r>
            <a:r>
              <a:rPr lang="en-US" dirty="0"/>
              <a:t> </a:t>
            </a:r>
            <a:r>
              <a:rPr lang="en-US" dirty="0" err="1"/>
              <a:t>vai</a:t>
            </a:r>
            <a:r>
              <a:rPr lang="en-US" dirty="0"/>
              <a:t> </a:t>
            </a:r>
            <a:r>
              <a:rPr lang="en-US" dirty="0" err="1"/>
              <a:t>samazinot</a:t>
            </a:r>
            <a:r>
              <a:rPr lang="en-US" dirty="0"/>
              <a:t> </a:t>
            </a:r>
            <a:r>
              <a:rPr lang="en-US" dirty="0" err="1"/>
              <a:t>izdevumus</a:t>
            </a:r>
            <a:r>
              <a:rPr lang="en-US" dirty="0"/>
              <a:t>.</a:t>
            </a:r>
          </a:p>
        </p:txBody>
      </p:sp>
      <p:sp>
        <p:nvSpPr>
          <p:cNvPr id="4" name="Date Placeholder 3"/>
          <p:cNvSpPr>
            <a:spLocks noGrp="1"/>
          </p:cNvSpPr>
          <p:nvPr>
            <p:ph type="dt" sz="half" idx="10"/>
          </p:nvPr>
        </p:nvSpPr>
        <p:spPr/>
        <p:txBody>
          <a:bodyPr/>
          <a:lstStyle/>
          <a:p>
            <a:fld id="{78C70420-D333-4355-9204-B111B2478732}" type="datetime1">
              <a:rPr lang="lv-LV" smtClean="0"/>
              <a:t>25.07.2017</a:t>
            </a:fld>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6112C14F-654A-48BF-A324-8B07BD5B5F7F}" type="slidenum">
              <a:rPr lang="lv-LV" smtClean="0"/>
              <a:t>3</a:t>
            </a:fld>
            <a:endParaRPr lang="lv-LV"/>
          </a:p>
        </p:txBody>
      </p:sp>
    </p:spTree>
    <p:extLst>
      <p:ext uri="{BB962C8B-B14F-4D97-AF65-F5344CB8AC3E}">
        <p14:creationId xmlns:p14="http://schemas.microsoft.com/office/powerpoint/2010/main" val="2608726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v-LV" sz="3200" dirty="0"/>
              <a:t>Fiskālās disciplīnas likuma 9.pants</a:t>
            </a:r>
            <a:r>
              <a:rPr lang="lv-LV" sz="3200" dirty="0" smtClean="0"/>
              <a:t>: </a:t>
            </a:r>
            <a:r>
              <a:rPr lang="en-US" sz="3200" b="1" dirty="0" err="1" smtClean="0"/>
              <a:t>Budžetu</a:t>
            </a:r>
            <a:r>
              <a:rPr lang="en-US" sz="3200" b="1" dirty="0" smtClean="0"/>
              <a:t> </a:t>
            </a:r>
            <a:r>
              <a:rPr lang="en-US" sz="3200" b="1" dirty="0" err="1"/>
              <a:t>ietekmējošo</a:t>
            </a:r>
            <a:r>
              <a:rPr lang="en-US" sz="3200" b="1" dirty="0"/>
              <a:t> </a:t>
            </a:r>
            <a:r>
              <a:rPr lang="en-US" sz="3200" b="1" dirty="0" err="1"/>
              <a:t>normatīvo</a:t>
            </a:r>
            <a:r>
              <a:rPr lang="en-US" sz="3200" b="1" dirty="0"/>
              <a:t> </a:t>
            </a:r>
            <a:r>
              <a:rPr lang="en-US" sz="3200" b="1" dirty="0" err="1"/>
              <a:t>aktu</a:t>
            </a:r>
            <a:r>
              <a:rPr lang="en-US" sz="3200" b="1" dirty="0"/>
              <a:t> </a:t>
            </a:r>
            <a:r>
              <a:rPr lang="en-US" sz="3200" b="1" dirty="0" err="1"/>
              <a:t>pieņemšana</a:t>
            </a:r>
            <a:r>
              <a:rPr lang="lv-LV" sz="3200" b="1" dirty="0"/>
              <a:t> </a:t>
            </a:r>
            <a:r>
              <a:rPr lang="lv-LV" sz="3200" b="1" dirty="0" smtClean="0"/>
              <a:t>(2)</a:t>
            </a:r>
            <a:endParaRPr lang="en-US" sz="3200" dirty="0"/>
          </a:p>
        </p:txBody>
      </p:sp>
      <p:sp>
        <p:nvSpPr>
          <p:cNvPr id="3" name="Content Placeholder 2"/>
          <p:cNvSpPr>
            <a:spLocks noGrp="1"/>
          </p:cNvSpPr>
          <p:nvPr>
            <p:ph idx="1"/>
          </p:nvPr>
        </p:nvSpPr>
        <p:spPr/>
        <p:txBody>
          <a:bodyPr/>
          <a:lstStyle/>
          <a:p>
            <a:r>
              <a:rPr lang="en-US" dirty="0"/>
              <a:t>Ja </a:t>
            </a:r>
            <a:r>
              <a:rPr lang="en-US" dirty="0" err="1"/>
              <a:t>Ministru</a:t>
            </a:r>
            <a:r>
              <a:rPr lang="en-US" dirty="0"/>
              <a:t> </a:t>
            </a:r>
            <a:r>
              <a:rPr lang="en-US" dirty="0" err="1"/>
              <a:t>kabinets</a:t>
            </a:r>
            <a:r>
              <a:rPr lang="en-US" dirty="0"/>
              <a:t> </a:t>
            </a:r>
            <a:r>
              <a:rPr lang="en-US" dirty="0" err="1"/>
              <a:t>pieņem</a:t>
            </a:r>
            <a:r>
              <a:rPr lang="en-US" dirty="0"/>
              <a:t> </a:t>
            </a:r>
            <a:r>
              <a:rPr lang="en-US" dirty="0" err="1"/>
              <a:t>normatīvo</a:t>
            </a:r>
            <a:r>
              <a:rPr lang="en-US" dirty="0"/>
              <a:t> </a:t>
            </a:r>
            <a:r>
              <a:rPr lang="en-US" dirty="0" err="1"/>
              <a:t>aktu</a:t>
            </a:r>
            <a:r>
              <a:rPr lang="en-US" dirty="0"/>
              <a:t>, </a:t>
            </a:r>
            <a:r>
              <a:rPr lang="en-US" dirty="0" err="1"/>
              <a:t>kas</a:t>
            </a:r>
            <a:r>
              <a:rPr lang="en-US" dirty="0"/>
              <a:t> </a:t>
            </a:r>
            <a:r>
              <a:rPr lang="en-US" dirty="0" err="1"/>
              <a:t>izraisa</a:t>
            </a:r>
            <a:r>
              <a:rPr lang="en-US" dirty="0"/>
              <a:t> </a:t>
            </a:r>
            <a:r>
              <a:rPr lang="en-US" dirty="0" err="1"/>
              <a:t>ietvara</a:t>
            </a:r>
            <a:r>
              <a:rPr lang="en-US" dirty="0"/>
              <a:t> </a:t>
            </a:r>
            <a:r>
              <a:rPr lang="en-US" dirty="0" err="1"/>
              <a:t>likumā</a:t>
            </a:r>
            <a:r>
              <a:rPr lang="en-US" dirty="0"/>
              <a:t> </a:t>
            </a:r>
            <a:r>
              <a:rPr lang="en-US" dirty="0" err="1"/>
              <a:t>noteikto</a:t>
            </a:r>
            <a:r>
              <a:rPr lang="en-US" dirty="0"/>
              <a:t> </a:t>
            </a:r>
            <a:r>
              <a:rPr lang="en-US" dirty="0" err="1"/>
              <a:t>koriģēto</a:t>
            </a:r>
            <a:r>
              <a:rPr lang="en-US" dirty="0"/>
              <a:t> </a:t>
            </a:r>
            <a:r>
              <a:rPr lang="en-US" dirty="0" err="1"/>
              <a:t>maksimāli</a:t>
            </a:r>
            <a:r>
              <a:rPr lang="en-US" dirty="0"/>
              <a:t> </a:t>
            </a:r>
            <a:r>
              <a:rPr lang="en-US" dirty="0" err="1"/>
              <a:t>pieļaujamo</a:t>
            </a:r>
            <a:r>
              <a:rPr lang="en-US" dirty="0"/>
              <a:t> </a:t>
            </a:r>
            <a:r>
              <a:rPr lang="en-US" dirty="0" err="1"/>
              <a:t>valsts</a:t>
            </a:r>
            <a:r>
              <a:rPr lang="en-US" dirty="0"/>
              <a:t> </a:t>
            </a:r>
            <a:r>
              <a:rPr lang="en-US" dirty="0" err="1"/>
              <a:t>budžeta</a:t>
            </a:r>
            <a:r>
              <a:rPr lang="en-US" dirty="0"/>
              <a:t> </a:t>
            </a:r>
            <a:r>
              <a:rPr lang="en-US" dirty="0" err="1"/>
              <a:t>izdevumu</a:t>
            </a:r>
            <a:r>
              <a:rPr lang="en-US" dirty="0"/>
              <a:t> </a:t>
            </a:r>
            <a:r>
              <a:rPr lang="en-US" dirty="0" err="1"/>
              <a:t>griestu</a:t>
            </a:r>
            <a:r>
              <a:rPr lang="en-US" dirty="0"/>
              <a:t> </a:t>
            </a:r>
            <a:r>
              <a:rPr lang="en-US" dirty="0" err="1"/>
              <a:t>pārsniegumu</a:t>
            </a:r>
            <a:r>
              <a:rPr lang="en-US" dirty="0"/>
              <a:t>, </a:t>
            </a:r>
            <a:r>
              <a:rPr lang="en-US" dirty="0" err="1"/>
              <a:t>kurš</a:t>
            </a:r>
            <a:r>
              <a:rPr lang="en-US" dirty="0"/>
              <a:t> </a:t>
            </a:r>
            <a:r>
              <a:rPr lang="en-US" dirty="0" err="1"/>
              <a:t>nav</a:t>
            </a:r>
            <a:r>
              <a:rPr lang="en-US" dirty="0"/>
              <a:t> </a:t>
            </a:r>
            <a:r>
              <a:rPr lang="en-US" dirty="0" err="1"/>
              <a:t>saistīts</a:t>
            </a:r>
            <a:r>
              <a:rPr lang="en-US" dirty="0"/>
              <a:t> </a:t>
            </a:r>
            <a:r>
              <a:rPr lang="en-US" dirty="0" err="1"/>
              <a:t>ar</a:t>
            </a:r>
            <a:r>
              <a:rPr lang="en-US" dirty="0"/>
              <a:t> </a:t>
            </a:r>
            <a:r>
              <a:rPr lang="en-US" dirty="0" err="1"/>
              <a:t>šā</a:t>
            </a:r>
            <a:r>
              <a:rPr lang="en-US" dirty="0"/>
              <a:t> </a:t>
            </a:r>
            <a:r>
              <a:rPr lang="en-US" dirty="0" err="1" smtClean="0"/>
              <a:t>likuma</a:t>
            </a:r>
            <a:r>
              <a:rPr lang="lv-LV" dirty="0" smtClean="0"/>
              <a:t> 5.panta</a:t>
            </a:r>
            <a:r>
              <a:rPr lang="en-US" dirty="0" smtClean="0"/>
              <a:t> </a:t>
            </a:r>
            <a:r>
              <a:rPr lang="en-US" dirty="0" err="1" smtClean="0"/>
              <a:t>pirmajā</a:t>
            </a:r>
            <a:r>
              <a:rPr lang="en-US" dirty="0" smtClean="0"/>
              <a:t> </a:t>
            </a:r>
            <a:r>
              <a:rPr lang="en-US" dirty="0" err="1"/>
              <a:t>daļā</a:t>
            </a:r>
            <a:r>
              <a:rPr lang="en-US" dirty="0"/>
              <a:t> </a:t>
            </a:r>
            <a:r>
              <a:rPr lang="en-US" dirty="0" err="1"/>
              <a:t>minētajiem</a:t>
            </a:r>
            <a:r>
              <a:rPr lang="en-US" dirty="0"/>
              <a:t> </a:t>
            </a:r>
            <a:r>
              <a:rPr lang="en-US" dirty="0" err="1"/>
              <a:t>gadījumiem</a:t>
            </a:r>
            <a:r>
              <a:rPr lang="en-US" dirty="0"/>
              <a:t>, </a:t>
            </a:r>
            <a:r>
              <a:rPr lang="en-US" dirty="0" err="1"/>
              <a:t>vai</a:t>
            </a:r>
            <a:r>
              <a:rPr lang="en-US" dirty="0"/>
              <a:t> </a:t>
            </a:r>
            <a:r>
              <a:rPr lang="en-US" dirty="0" err="1"/>
              <a:t>kas</a:t>
            </a:r>
            <a:r>
              <a:rPr lang="en-US" dirty="0"/>
              <a:t> </a:t>
            </a:r>
            <a:r>
              <a:rPr lang="en-US" dirty="0" err="1"/>
              <a:t>izraisa</a:t>
            </a:r>
            <a:r>
              <a:rPr lang="en-US" dirty="0"/>
              <a:t> </a:t>
            </a:r>
            <a:r>
              <a:rPr lang="en-US" dirty="0" err="1"/>
              <a:t>ietvara</a:t>
            </a:r>
            <a:r>
              <a:rPr lang="en-US" dirty="0"/>
              <a:t> </a:t>
            </a:r>
            <a:r>
              <a:rPr lang="en-US" dirty="0" err="1"/>
              <a:t>likumā</a:t>
            </a:r>
            <a:r>
              <a:rPr lang="en-US" dirty="0"/>
              <a:t> </a:t>
            </a:r>
            <a:r>
              <a:rPr lang="en-US" dirty="0" err="1"/>
              <a:t>plānoto</a:t>
            </a:r>
            <a:r>
              <a:rPr lang="en-US" dirty="0"/>
              <a:t> </a:t>
            </a:r>
            <a:r>
              <a:rPr lang="en-US" dirty="0" err="1"/>
              <a:t>valsts</a:t>
            </a:r>
            <a:r>
              <a:rPr lang="en-US" dirty="0"/>
              <a:t> </a:t>
            </a:r>
            <a:r>
              <a:rPr lang="en-US" dirty="0" err="1"/>
              <a:t>budžeta</a:t>
            </a:r>
            <a:r>
              <a:rPr lang="en-US" dirty="0"/>
              <a:t> </a:t>
            </a:r>
            <a:r>
              <a:rPr lang="en-US" dirty="0" err="1"/>
              <a:t>ieņēmumu</a:t>
            </a:r>
            <a:r>
              <a:rPr lang="en-US" dirty="0"/>
              <a:t> </a:t>
            </a:r>
            <a:r>
              <a:rPr lang="en-US" dirty="0" err="1"/>
              <a:t>samazinājumu</a:t>
            </a:r>
            <a:r>
              <a:rPr lang="en-US" dirty="0"/>
              <a:t>, </a:t>
            </a:r>
            <a:r>
              <a:rPr lang="en-US" dirty="0" err="1"/>
              <a:t>Ministru</a:t>
            </a:r>
            <a:r>
              <a:rPr lang="en-US" dirty="0"/>
              <a:t> </a:t>
            </a:r>
            <a:r>
              <a:rPr lang="en-US" dirty="0" err="1"/>
              <a:t>kabinets</a:t>
            </a:r>
            <a:r>
              <a:rPr lang="en-US" dirty="0"/>
              <a:t> </a:t>
            </a:r>
            <a:r>
              <a:rPr lang="en-US" dirty="0" err="1"/>
              <a:t>nodrošina</a:t>
            </a:r>
            <a:r>
              <a:rPr lang="en-US" dirty="0"/>
              <a:t>, </a:t>
            </a:r>
            <a:r>
              <a:rPr lang="en-US" dirty="0" err="1"/>
              <a:t>ka</a:t>
            </a:r>
            <a:r>
              <a:rPr lang="en-US" dirty="0"/>
              <a:t> </a:t>
            </a:r>
            <a:r>
              <a:rPr lang="en-US" dirty="0" err="1"/>
              <a:t>vienlaikus</a:t>
            </a:r>
            <a:r>
              <a:rPr lang="en-US" dirty="0"/>
              <a:t> </a:t>
            </a:r>
            <a:r>
              <a:rPr lang="en-US" dirty="0" err="1"/>
              <a:t>stājas</a:t>
            </a:r>
            <a:r>
              <a:rPr lang="en-US" dirty="0"/>
              <a:t> </a:t>
            </a:r>
            <a:r>
              <a:rPr lang="en-US" dirty="0" err="1"/>
              <a:t>spēkā</a:t>
            </a:r>
            <a:r>
              <a:rPr lang="en-US" dirty="0"/>
              <a:t> </a:t>
            </a:r>
            <a:r>
              <a:rPr lang="en-US" dirty="0" err="1"/>
              <a:t>arī</a:t>
            </a:r>
            <a:r>
              <a:rPr lang="en-US" dirty="0"/>
              <a:t> </a:t>
            </a:r>
            <a:r>
              <a:rPr lang="en-US" dirty="0" err="1"/>
              <a:t>tāds</a:t>
            </a:r>
            <a:r>
              <a:rPr lang="en-US" dirty="0"/>
              <a:t> </a:t>
            </a:r>
            <a:r>
              <a:rPr lang="en-US" dirty="0" err="1"/>
              <a:t>normatīvais</a:t>
            </a:r>
            <a:r>
              <a:rPr lang="en-US" dirty="0"/>
              <a:t> </a:t>
            </a:r>
            <a:r>
              <a:rPr lang="en-US" dirty="0" err="1"/>
              <a:t>akts</a:t>
            </a:r>
            <a:r>
              <a:rPr lang="en-US" dirty="0"/>
              <a:t> </a:t>
            </a:r>
            <a:r>
              <a:rPr lang="en-US" dirty="0" err="1"/>
              <a:t>vai</a:t>
            </a:r>
            <a:r>
              <a:rPr lang="en-US" dirty="0"/>
              <a:t> </a:t>
            </a:r>
            <a:r>
              <a:rPr lang="en-US" dirty="0" err="1"/>
              <a:t>tādi</a:t>
            </a:r>
            <a:r>
              <a:rPr lang="en-US" dirty="0"/>
              <a:t> </a:t>
            </a:r>
            <a:r>
              <a:rPr lang="en-US" dirty="0" err="1"/>
              <a:t>normatīvie</a:t>
            </a:r>
            <a:r>
              <a:rPr lang="en-US" dirty="0"/>
              <a:t> </a:t>
            </a:r>
            <a:r>
              <a:rPr lang="en-US" dirty="0" err="1"/>
              <a:t>akti</a:t>
            </a:r>
            <a:r>
              <a:rPr lang="en-US" dirty="0"/>
              <a:t>, </a:t>
            </a:r>
            <a:r>
              <a:rPr lang="en-US" dirty="0" err="1"/>
              <a:t>kas</a:t>
            </a:r>
            <a:r>
              <a:rPr lang="en-US" dirty="0"/>
              <a:t> </a:t>
            </a:r>
            <a:r>
              <a:rPr lang="en-US" dirty="0" err="1"/>
              <a:t>kompensē</a:t>
            </a:r>
            <a:r>
              <a:rPr lang="en-US" dirty="0"/>
              <a:t> </a:t>
            </a:r>
            <a:r>
              <a:rPr lang="en-US" dirty="0" err="1"/>
              <a:t>izdevumu</a:t>
            </a:r>
            <a:r>
              <a:rPr lang="en-US" dirty="0"/>
              <a:t> </a:t>
            </a:r>
            <a:r>
              <a:rPr lang="en-US" dirty="0" err="1"/>
              <a:t>pieaugumu</a:t>
            </a:r>
            <a:r>
              <a:rPr lang="en-US" dirty="0"/>
              <a:t> </a:t>
            </a:r>
            <a:r>
              <a:rPr lang="en-US" dirty="0" err="1"/>
              <a:t>vai</a:t>
            </a:r>
            <a:r>
              <a:rPr lang="en-US" dirty="0"/>
              <a:t> </a:t>
            </a:r>
            <a:r>
              <a:rPr lang="en-US" dirty="0" err="1"/>
              <a:t>ieņēmumu</a:t>
            </a:r>
            <a:r>
              <a:rPr lang="en-US" dirty="0"/>
              <a:t> </a:t>
            </a:r>
            <a:r>
              <a:rPr lang="en-US" dirty="0" err="1"/>
              <a:t>samazinājumu</a:t>
            </a:r>
            <a:r>
              <a:rPr lang="en-US" dirty="0"/>
              <a:t>. </a:t>
            </a:r>
            <a:r>
              <a:rPr lang="en-US" dirty="0" err="1"/>
              <a:t>Kompensēšana</a:t>
            </a:r>
            <a:r>
              <a:rPr lang="en-US" dirty="0"/>
              <a:t> </a:t>
            </a:r>
            <a:r>
              <a:rPr lang="en-US" dirty="0" err="1"/>
              <a:t>notiek</a:t>
            </a:r>
            <a:r>
              <a:rPr lang="en-US" dirty="0"/>
              <a:t>, </a:t>
            </a:r>
            <a:r>
              <a:rPr lang="en-US" dirty="0" err="1"/>
              <a:t>palielinot</a:t>
            </a:r>
            <a:r>
              <a:rPr lang="en-US" dirty="0"/>
              <a:t> </a:t>
            </a:r>
            <a:r>
              <a:rPr lang="en-US" dirty="0" err="1"/>
              <a:t>ieņēmumus</a:t>
            </a:r>
            <a:r>
              <a:rPr lang="en-US" dirty="0"/>
              <a:t> </a:t>
            </a:r>
            <a:r>
              <a:rPr lang="en-US" dirty="0" err="1"/>
              <a:t>vai</a:t>
            </a:r>
            <a:r>
              <a:rPr lang="en-US" dirty="0"/>
              <a:t> </a:t>
            </a:r>
            <a:r>
              <a:rPr lang="en-US" dirty="0" err="1"/>
              <a:t>samazinot</a:t>
            </a:r>
            <a:r>
              <a:rPr lang="en-US" dirty="0"/>
              <a:t> </a:t>
            </a:r>
            <a:r>
              <a:rPr lang="en-US" dirty="0" err="1"/>
              <a:t>izdevumus</a:t>
            </a:r>
            <a:r>
              <a:rPr lang="en-US" dirty="0"/>
              <a:t>.</a:t>
            </a:r>
          </a:p>
        </p:txBody>
      </p:sp>
      <p:sp>
        <p:nvSpPr>
          <p:cNvPr id="4" name="Date Placeholder 3"/>
          <p:cNvSpPr>
            <a:spLocks noGrp="1"/>
          </p:cNvSpPr>
          <p:nvPr>
            <p:ph type="dt" sz="half" idx="10"/>
          </p:nvPr>
        </p:nvSpPr>
        <p:spPr/>
        <p:txBody>
          <a:bodyPr/>
          <a:lstStyle/>
          <a:p>
            <a:fld id="{78C70420-D333-4355-9204-B111B2478732}" type="datetime1">
              <a:rPr lang="lv-LV" smtClean="0"/>
              <a:t>25.07.2017</a:t>
            </a:fld>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6112C14F-654A-48BF-A324-8B07BD5B5F7F}" type="slidenum">
              <a:rPr lang="lv-LV" smtClean="0"/>
              <a:t>4</a:t>
            </a:fld>
            <a:endParaRPr lang="lv-LV"/>
          </a:p>
        </p:txBody>
      </p:sp>
    </p:spTree>
    <p:extLst>
      <p:ext uri="{BB962C8B-B14F-4D97-AF65-F5344CB8AC3E}">
        <p14:creationId xmlns:p14="http://schemas.microsoft.com/office/powerpoint/2010/main" val="2728550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sz="3200" dirty="0" smtClean="0"/>
              <a:t>Izņēmumi, kurus pieļauj FDL 5.panta (1) daļa</a:t>
            </a:r>
            <a:endParaRPr lang="en-US" sz="3200" dirty="0"/>
          </a:p>
        </p:txBody>
      </p:sp>
      <p:sp>
        <p:nvSpPr>
          <p:cNvPr id="3" name="Content Placeholder 2"/>
          <p:cNvSpPr>
            <a:spLocks noGrp="1"/>
          </p:cNvSpPr>
          <p:nvPr>
            <p:ph idx="1"/>
          </p:nvPr>
        </p:nvSpPr>
        <p:spPr>
          <a:xfrm>
            <a:off x="2189747" y="1604211"/>
            <a:ext cx="9164053" cy="5117264"/>
          </a:xfrm>
        </p:spPr>
        <p:txBody>
          <a:bodyPr>
            <a:normAutofit fontScale="47500" lnSpcReduction="20000"/>
          </a:bodyPr>
          <a:lstStyle/>
          <a:p>
            <a:pPr>
              <a:spcBef>
                <a:spcPts val="0"/>
              </a:spcBef>
            </a:pPr>
            <a:r>
              <a:rPr lang="en-US" sz="4200" dirty="0" err="1" smtClean="0"/>
              <a:t>pamatbudžeta</a:t>
            </a:r>
            <a:r>
              <a:rPr lang="en-US" sz="4200" dirty="0" smtClean="0"/>
              <a:t> </a:t>
            </a:r>
            <a:r>
              <a:rPr lang="en-US" sz="4200" dirty="0" err="1"/>
              <a:t>izdevumos</a:t>
            </a:r>
            <a:r>
              <a:rPr lang="en-US" sz="4200" dirty="0"/>
              <a:t> </a:t>
            </a:r>
            <a:r>
              <a:rPr lang="en-US" sz="4200" dirty="0" err="1"/>
              <a:t>sakarā</a:t>
            </a:r>
            <a:r>
              <a:rPr lang="en-US" sz="4200" dirty="0"/>
              <a:t> </a:t>
            </a:r>
            <a:r>
              <a:rPr lang="en-US" sz="4200" dirty="0" err="1"/>
              <a:t>ar</a:t>
            </a:r>
            <a:r>
              <a:rPr lang="en-US" sz="4200" dirty="0"/>
              <a:t> </a:t>
            </a:r>
            <a:r>
              <a:rPr lang="en-US" sz="4200" dirty="0" err="1"/>
              <a:t>aktuālākām</a:t>
            </a:r>
            <a:r>
              <a:rPr lang="en-US" sz="4200" dirty="0"/>
              <a:t> </a:t>
            </a:r>
            <a:r>
              <a:rPr lang="en-US" sz="4200" dirty="0" err="1"/>
              <a:t>valsts</a:t>
            </a:r>
            <a:r>
              <a:rPr lang="en-US" sz="4200" dirty="0"/>
              <a:t> </a:t>
            </a:r>
            <a:r>
              <a:rPr lang="en-US" sz="4200" dirty="0" err="1"/>
              <a:t>sociālo</a:t>
            </a:r>
            <a:r>
              <a:rPr lang="en-US" sz="4200" dirty="0"/>
              <a:t> </a:t>
            </a:r>
            <a:r>
              <a:rPr lang="en-US" sz="4200" dirty="0" err="1"/>
              <a:t>pabalstu</a:t>
            </a:r>
            <a:r>
              <a:rPr lang="en-US" sz="4200" dirty="0"/>
              <a:t> un </a:t>
            </a:r>
            <a:r>
              <a:rPr lang="en-US" sz="4200" dirty="0" err="1"/>
              <a:t>pensiju</a:t>
            </a:r>
            <a:r>
              <a:rPr lang="en-US" sz="4200" dirty="0"/>
              <a:t> </a:t>
            </a:r>
            <a:r>
              <a:rPr lang="en-US" sz="4200" dirty="0" err="1"/>
              <a:t>saņēmēju</a:t>
            </a:r>
            <a:r>
              <a:rPr lang="en-US" sz="4200" dirty="0"/>
              <a:t> </a:t>
            </a:r>
            <a:r>
              <a:rPr lang="en-US" sz="4200" dirty="0" err="1"/>
              <a:t>kontingenta</a:t>
            </a:r>
            <a:r>
              <a:rPr lang="en-US" sz="4200" dirty="0"/>
              <a:t> </a:t>
            </a:r>
            <a:r>
              <a:rPr lang="en-US" sz="4200" dirty="0" err="1"/>
              <a:t>prognozēm</a:t>
            </a:r>
            <a:r>
              <a:rPr lang="en-US" sz="4200" dirty="0"/>
              <a:t>;</a:t>
            </a:r>
          </a:p>
          <a:p>
            <a:pPr>
              <a:spcBef>
                <a:spcPts val="0"/>
              </a:spcBef>
            </a:pPr>
            <a:r>
              <a:rPr lang="en-US" sz="4200" dirty="0" err="1" smtClean="0"/>
              <a:t>speciālā</a:t>
            </a:r>
            <a:r>
              <a:rPr lang="en-US" sz="4200" dirty="0" smtClean="0"/>
              <a:t> </a:t>
            </a:r>
            <a:r>
              <a:rPr lang="en-US" sz="4200" dirty="0" err="1"/>
              <a:t>budžeta</a:t>
            </a:r>
            <a:r>
              <a:rPr lang="en-US" sz="4200" dirty="0"/>
              <a:t> </a:t>
            </a:r>
            <a:r>
              <a:rPr lang="en-US" sz="4200" dirty="0" err="1"/>
              <a:t>izdevumos</a:t>
            </a:r>
            <a:r>
              <a:rPr lang="en-US" sz="4200" dirty="0"/>
              <a:t> </a:t>
            </a:r>
            <a:r>
              <a:rPr lang="en-US" sz="4200" dirty="0" err="1"/>
              <a:t>sakarā</a:t>
            </a:r>
            <a:r>
              <a:rPr lang="en-US" sz="4200" dirty="0"/>
              <a:t> </a:t>
            </a:r>
            <a:r>
              <a:rPr lang="en-US" sz="4200" dirty="0" err="1"/>
              <a:t>ar</a:t>
            </a:r>
            <a:r>
              <a:rPr lang="en-US" sz="4200" dirty="0"/>
              <a:t> </a:t>
            </a:r>
            <a:r>
              <a:rPr lang="en-US" sz="4200" dirty="0" err="1"/>
              <a:t>aktuālākām</a:t>
            </a:r>
            <a:r>
              <a:rPr lang="en-US" sz="4200" dirty="0"/>
              <a:t> </a:t>
            </a:r>
            <a:r>
              <a:rPr lang="en-US" sz="4200" dirty="0" err="1"/>
              <a:t>sociālās</a:t>
            </a:r>
            <a:r>
              <a:rPr lang="en-US" sz="4200" dirty="0"/>
              <a:t> </a:t>
            </a:r>
            <a:r>
              <a:rPr lang="en-US" sz="4200" dirty="0" err="1"/>
              <a:t>apdrošināšanas</a:t>
            </a:r>
            <a:r>
              <a:rPr lang="en-US" sz="4200" dirty="0"/>
              <a:t> </a:t>
            </a:r>
            <a:r>
              <a:rPr lang="en-US" sz="4200" dirty="0" err="1"/>
              <a:t>pakalpojumu</a:t>
            </a:r>
            <a:r>
              <a:rPr lang="en-US" sz="4200" dirty="0"/>
              <a:t> </a:t>
            </a:r>
            <a:r>
              <a:rPr lang="en-US" sz="4200" dirty="0" err="1"/>
              <a:t>saņēmēju</a:t>
            </a:r>
            <a:r>
              <a:rPr lang="en-US" sz="4200" dirty="0"/>
              <a:t> </a:t>
            </a:r>
            <a:r>
              <a:rPr lang="en-US" sz="4200" dirty="0" err="1"/>
              <a:t>kontingenta</a:t>
            </a:r>
            <a:r>
              <a:rPr lang="en-US" sz="4200" dirty="0"/>
              <a:t>, </a:t>
            </a:r>
            <a:r>
              <a:rPr lang="en-US" sz="4200" dirty="0" err="1"/>
              <a:t>kā</a:t>
            </a:r>
            <a:r>
              <a:rPr lang="en-US" sz="4200" dirty="0"/>
              <a:t> </a:t>
            </a:r>
            <a:r>
              <a:rPr lang="en-US" sz="4200" dirty="0" err="1"/>
              <a:t>arī</a:t>
            </a:r>
            <a:r>
              <a:rPr lang="en-US" sz="4200" dirty="0"/>
              <a:t> </a:t>
            </a:r>
            <a:r>
              <a:rPr lang="en-US" sz="4200" dirty="0" err="1"/>
              <a:t>pensiju</a:t>
            </a:r>
            <a:r>
              <a:rPr lang="en-US" sz="4200" dirty="0"/>
              <a:t> un </a:t>
            </a:r>
            <a:r>
              <a:rPr lang="en-US" sz="4200" dirty="0" err="1"/>
              <a:t>pabalstu</a:t>
            </a:r>
            <a:r>
              <a:rPr lang="en-US" sz="4200" dirty="0"/>
              <a:t> </a:t>
            </a:r>
            <a:r>
              <a:rPr lang="en-US" sz="4200" dirty="0" err="1"/>
              <a:t>vidējā</a:t>
            </a:r>
            <a:r>
              <a:rPr lang="en-US" sz="4200" dirty="0"/>
              <a:t> </a:t>
            </a:r>
            <a:r>
              <a:rPr lang="en-US" sz="4200" dirty="0" err="1"/>
              <a:t>apmēra</a:t>
            </a:r>
            <a:r>
              <a:rPr lang="en-US" sz="4200" dirty="0"/>
              <a:t> </a:t>
            </a:r>
            <a:r>
              <a:rPr lang="en-US" sz="4200" dirty="0" err="1"/>
              <a:t>prognozēm</a:t>
            </a:r>
            <a:r>
              <a:rPr lang="en-US" sz="4200" dirty="0"/>
              <a:t>;</a:t>
            </a:r>
          </a:p>
          <a:p>
            <a:pPr>
              <a:spcBef>
                <a:spcPts val="0"/>
              </a:spcBef>
            </a:pPr>
            <a:r>
              <a:rPr lang="en-US" sz="4200" dirty="0" err="1" smtClean="0"/>
              <a:t>izdevumos</a:t>
            </a:r>
            <a:r>
              <a:rPr lang="en-US" sz="4200" dirty="0"/>
              <a:t>, </a:t>
            </a:r>
            <a:r>
              <a:rPr lang="en-US" sz="4200" dirty="0" err="1"/>
              <a:t>kuri</a:t>
            </a:r>
            <a:r>
              <a:rPr lang="en-US" sz="4200" dirty="0"/>
              <a:t> </a:t>
            </a:r>
            <a:r>
              <a:rPr lang="en-US" sz="4200" dirty="0" err="1"/>
              <a:t>izriet</a:t>
            </a:r>
            <a:r>
              <a:rPr lang="en-US" sz="4200" dirty="0"/>
              <a:t> no </a:t>
            </a:r>
            <a:r>
              <a:rPr lang="en-US" sz="4200" dirty="0" err="1"/>
              <a:t>prognozēto</a:t>
            </a:r>
            <a:r>
              <a:rPr lang="en-US" sz="4200" dirty="0"/>
              <a:t> </a:t>
            </a:r>
            <a:r>
              <a:rPr lang="en-US" sz="4200" dirty="0" err="1"/>
              <a:t>maksas</a:t>
            </a:r>
            <a:r>
              <a:rPr lang="en-US" sz="4200" dirty="0"/>
              <a:t> </a:t>
            </a:r>
            <a:r>
              <a:rPr lang="en-US" sz="4200" dirty="0" err="1"/>
              <a:t>pakalpojumu</a:t>
            </a:r>
            <a:r>
              <a:rPr lang="en-US" sz="4200" dirty="0"/>
              <a:t> un </a:t>
            </a:r>
            <a:r>
              <a:rPr lang="en-US" sz="4200" dirty="0" err="1"/>
              <a:t>citu</a:t>
            </a:r>
            <a:r>
              <a:rPr lang="en-US" sz="4200" dirty="0"/>
              <a:t> </a:t>
            </a:r>
            <a:r>
              <a:rPr lang="en-US" sz="4200" dirty="0" err="1"/>
              <a:t>pašu</a:t>
            </a:r>
            <a:r>
              <a:rPr lang="en-US" sz="4200" dirty="0"/>
              <a:t> </a:t>
            </a:r>
            <a:r>
              <a:rPr lang="en-US" sz="4200" dirty="0" err="1"/>
              <a:t>ieņēmumu</a:t>
            </a:r>
            <a:r>
              <a:rPr lang="en-US" sz="4200" dirty="0"/>
              <a:t> </a:t>
            </a:r>
            <a:r>
              <a:rPr lang="en-US" sz="4200" dirty="0" err="1"/>
              <a:t>izmaiņām</a:t>
            </a:r>
            <a:r>
              <a:rPr lang="en-US" sz="4200" dirty="0"/>
              <a:t>, </a:t>
            </a:r>
            <a:r>
              <a:rPr lang="en-US" sz="4200" dirty="0" err="1"/>
              <a:t>kā</a:t>
            </a:r>
            <a:r>
              <a:rPr lang="en-US" sz="4200" dirty="0"/>
              <a:t> </a:t>
            </a:r>
            <a:r>
              <a:rPr lang="en-US" sz="4200" dirty="0" err="1"/>
              <a:t>arī</a:t>
            </a:r>
            <a:r>
              <a:rPr lang="en-US" sz="4200" dirty="0"/>
              <a:t> no </a:t>
            </a:r>
            <a:r>
              <a:rPr lang="en-US" sz="4200" dirty="0" err="1"/>
              <a:t>kārtējā</a:t>
            </a:r>
            <a:r>
              <a:rPr lang="en-US" sz="4200" dirty="0"/>
              <a:t> </a:t>
            </a:r>
            <a:r>
              <a:rPr lang="en-US" sz="4200" dirty="0" err="1"/>
              <a:t>gada</a:t>
            </a:r>
            <a:r>
              <a:rPr lang="en-US" sz="4200" dirty="0"/>
              <a:t> </a:t>
            </a:r>
            <a:r>
              <a:rPr lang="en-US" sz="4200" dirty="0" err="1"/>
              <a:t>sākumā</a:t>
            </a:r>
            <a:r>
              <a:rPr lang="en-US" sz="4200" dirty="0"/>
              <a:t> </a:t>
            </a:r>
            <a:r>
              <a:rPr lang="en-US" sz="4200" dirty="0" err="1"/>
              <a:t>fiksētās</a:t>
            </a:r>
            <a:r>
              <a:rPr lang="en-US" sz="4200" dirty="0"/>
              <a:t> </a:t>
            </a:r>
            <a:r>
              <a:rPr lang="en-US" sz="4200" dirty="0" err="1"/>
              <a:t>maksas</a:t>
            </a:r>
            <a:r>
              <a:rPr lang="en-US" sz="4200" dirty="0"/>
              <a:t> </a:t>
            </a:r>
            <a:r>
              <a:rPr lang="en-US" sz="4200" dirty="0" err="1"/>
              <a:t>pakalpojumu</a:t>
            </a:r>
            <a:r>
              <a:rPr lang="en-US" sz="4200" dirty="0"/>
              <a:t> un </a:t>
            </a:r>
            <a:r>
              <a:rPr lang="en-US" sz="4200" dirty="0" err="1"/>
              <a:t>citu</a:t>
            </a:r>
            <a:r>
              <a:rPr lang="en-US" sz="4200" dirty="0"/>
              <a:t> </a:t>
            </a:r>
            <a:r>
              <a:rPr lang="en-US" sz="4200" dirty="0" err="1"/>
              <a:t>pašu</a:t>
            </a:r>
            <a:r>
              <a:rPr lang="en-US" sz="4200" dirty="0"/>
              <a:t> </a:t>
            </a:r>
            <a:r>
              <a:rPr lang="en-US" sz="4200" dirty="0" err="1"/>
              <a:t>ieņēmumu</a:t>
            </a:r>
            <a:r>
              <a:rPr lang="en-US" sz="4200" dirty="0"/>
              <a:t> </a:t>
            </a:r>
            <a:r>
              <a:rPr lang="en-US" sz="4200" dirty="0" err="1"/>
              <a:t>atlikuma</a:t>
            </a:r>
            <a:r>
              <a:rPr lang="en-US" sz="4200" dirty="0"/>
              <a:t> </a:t>
            </a:r>
            <a:r>
              <a:rPr lang="en-US" sz="4200" dirty="0" err="1"/>
              <a:t>summas</a:t>
            </a:r>
            <a:r>
              <a:rPr lang="en-US" sz="4200" dirty="0"/>
              <a:t>;</a:t>
            </a:r>
          </a:p>
          <a:p>
            <a:pPr>
              <a:spcBef>
                <a:spcPts val="0"/>
              </a:spcBef>
            </a:pPr>
            <a:r>
              <a:rPr lang="en-US" sz="4200" dirty="0" smtClean="0"/>
              <a:t>to </a:t>
            </a:r>
            <a:r>
              <a:rPr lang="en-US" sz="4200" dirty="0" err="1"/>
              <a:t>izdevumu</a:t>
            </a:r>
            <a:r>
              <a:rPr lang="en-US" sz="4200" dirty="0"/>
              <a:t> </a:t>
            </a:r>
            <a:r>
              <a:rPr lang="en-US" sz="4200" dirty="0" err="1"/>
              <a:t>palielināšana</a:t>
            </a:r>
            <a:r>
              <a:rPr lang="en-US" sz="4200" dirty="0"/>
              <a:t>, </a:t>
            </a:r>
            <a:r>
              <a:rPr lang="en-US" sz="4200" dirty="0" err="1"/>
              <a:t>kuri</a:t>
            </a:r>
            <a:r>
              <a:rPr lang="en-US" sz="4200" dirty="0"/>
              <a:t> </a:t>
            </a:r>
            <a:r>
              <a:rPr lang="en-US" sz="4200" dirty="0" err="1"/>
              <a:t>nepieciešami</a:t>
            </a:r>
            <a:r>
              <a:rPr lang="en-US" sz="4200" dirty="0"/>
              <a:t> </a:t>
            </a:r>
            <a:r>
              <a:rPr lang="en-US" sz="4200" dirty="0" err="1"/>
              <a:t>Satversmes</a:t>
            </a:r>
            <a:r>
              <a:rPr lang="en-US" sz="4200" dirty="0"/>
              <a:t> 62.pantā </a:t>
            </a:r>
            <a:r>
              <a:rPr lang="en-US" sz="4200" dirty="0" err="1"/>
              <a:t>minētā</a:t>
            </a:r>
            <a:r>
              <a:rPr lang="en-US" sz="4200" dirty="0"/>
              <a:t> </a:t>
            </a:r>
            <a:r>
              <a:rPr lang="en-US" sz="4200" dirty="0" err="1"/>
              <a:t>apdraudējuma</a:t>
            </a:r>
            <a:r>
              <a:rPr lang="en-US" sz="4200" dirty="0"/>
              <a:t> </a:t>
            </a:r>
            <a:r>
              <a:rPr lang="en-US" sz="4200" dirty="0" err="1"/>
              <a:t>novēršanai</a:t>
            </a:r>
            <a:r>
              <a:rPr lang="en-US" sz="4200" dirty="0"/>
              <a:t>, </a:t>
            </a:r>
            <a:r>
              <a:rPr lang="en-US" sz="4200" dirty="0" err="1"/>
              <a:t>kā</a:t>
            </a:r>
            <a:r>
              <a:rPr lang="en-US" sz="4200" dirty="0"/>
              <a:t> </a:t>
            </a:r>
            <a:r>
              <a:rPr lang="en-US" sz="4200" dirty="0" err="1"/>
              <a:t>arī</a:t>
            </a:r>
            <a:r>
              <a:rPr lang="en-US" sz="4200" dirty="0"/>
              <a:t> </a:t>
            </a:r>
            <a:r>
              <a:rPr lang="en-US" sz="4200" dirty="0" err="1"/>
              <a:t>dabas</a:t>
            </a:r>
            <a:r>
              <a:rPr lang="en-US" sz="4200" dirty="0"/>
              <a:t> </a:t>
            </a:r>
            <a:r>
              <a:rPr lang="en-US" sz="4200" dirty="0" err="1"/>
              <a:t>katastrofu</a:t>
            </a:r>
            <a:r>
              <a:rPr lang="en-US" sz="4200" dirty="0"/>
              <a:t>, </a:t>
            </a:r>
            <a:r>
              <a:rPr lang="en-US" sz="4200" dirty="0" err="1"/>
              <a:t>avāriju</a:t>
            </a:r>
            <a:r>
              <a:rPr lang="en-US" sz="4200" dirty="0"/>
              <a:t> un </a:t>
            </a:r>
            <a:r>
              <a:rPr lang="en-US" sz="4200" dirty="0" err="1"/>
              <a:t>citu</a:t>
            </a:r>
            <a:r>
              <a:rPr lang="en-US" sz="4200" dirty="0"/>
              <a:t> </a:t>
            </a:r>
            <a:r>
              <a:rPr lang="en-US" sz="4200" dirty="0" err="1"/>
              <a:t>dabas</a:t>
            </a:r>
            <a:r>
              <a:rPr lang="en-US" sz="4200" dirty="0"/>
              <a:t> </a:t>
            </a:r>
            <a:r>
              <a:rPr lang="en-US" sz="4200" dirty="0" err="1"/>
              <a:t>vai</a:t>
            </a:r>
            <a:r>
              <a:rPr lang="en-US" sz="4200" dirty="0"/>
              <a:t> </a:t>
            </a:r>
            <a:r>
              <a:rPr lang="en-US" sz="4200" dirty="0" err="1"/>
              <a:t>sociālo</a:t>
            </a:r>
            <a:r>
              <a:rPr lang="en-US" sz="4200" dirty="0"/>
              <a:t> </a:t>
            </a:r>
            <a:r>
              <a:rPr lang="en-US" sz="4200" dirty="0" err="1"/>
              <a:t>procesu</a:t>
            </a:r>
            <a:r>
              <a:rPr lang="en-US" sz="4200" dirty="0"/>
              <a:t> </a:t>
            </a:r>
            <a:r>
              <a:rPr lang="en-US" sz="4200" dirty="0" err="1"/>
              <a:t>izraisītu</a:t>
            </a:r>
            <a:r>
              <a:rPr lang="en-US" sz="4200" dirty="0"/>
              <a:t> </a:t>
            </a:r>
            <a:r>
              <a:rPr lang="en-US" sz="4200" dirty="0" err="1"/>
              <a:t>materiālo</a:t>
            </a:r>
            <a:r>
              <a:rPr lang="en-US" sz="4200" dirty="0"/>
              <a:t> </a:t>
            </a:r>
            <a:r>
              <a:rPr lang="en-US" sz="4200" dirty="0" err="1"/>
              <a:t>zaudējumu</a:t>
            </a:r>
            <a:r>
              <a:rPr lang="en-US" sz="4200" dirty="0"/>
              <a:t> </a:t>
            </a:r>
            <a:r>
              <a:rPr lang="en-US" sz="4200" dirty="0" err="1"/>
              <a:t>novēršanai</a:t>
            </a:r>
            <a:r>
              <a:rPr lang="en-US" sz="4200" dirty="0"/>
              <a:t>, — </a:t>
            </a:r>
            <a:r>
              <a:rPr lang="en-US" sz="4200" dirty="0" err="1"/>
              <a:t>ievērojot</a:t>
            </a:r>
            <a:r>
              <a:rPr lang="en-US" sz="4200" dirty="0"/>
              <a:t> </a:t>
            </a:r>
            <a:r>
              <a:rPr lang="lv-LV" sz="4200" dirty="0" smtClean="0"/>
              <a:t>FDL 12.panta (2) </a:t>
            </a:r>
            <a:r>
              <a:rPr lang="en-US" sz="4200" dirty="0" err="1" smtClean="0"/>
              <a:t>daļas</a:t>
            </a:r>
            <a:r>
              <a:rPr lang="en-US" sz="4200" dirty="0" smtClean="0"/>
              <a:t> </a:t>
            </a:r>
            <a:r>
              <a:rPr lang="en-US" sz="4200" dirty="0" err="1"/>
              <a:t>nosacījumu</a:t>
            </a:r>
            <a:r>
              <a:rPr lang="en-US" sz="4200" dirty="0"/>
              <a:t>;</a:t>
            </a:r>
          </a:p>
          <a:p>
            <a:pPr>
              <a:spcBef>
                <a:spcPts val="0"/>
              </a:spcBef>
            </a:pPr>
            <a:r>
              <a:rPr lang="en-US" sz="4200" dirty="0" smtClean="0"/>
              <a:t>to </a:t>
            </a:r>
            <a:r>
              <a:rPr lang="en-US" sz="4200" dirty="0" err="1"/>
              <a:t>izdevumu</a:t>
            </a:r>
            <a:r>
              <a:rPr lang="en-US" sz="4200" dirty="0"/>
              <a:t> </a:t>
            </a:r>
            <a:r>
              <a:rPr lang="en-US" sz="4200" dirty="0" err="1"/>
              <a:t>palielināšana</a:t>
            </a:r>
            <a:r>
              <a:rPr lang="en-US" sz="4200" dirty="0"/>
              <a:t>, </a:t>
            </a:r>
            <a:r>
              <a:rPr lang="en-US" sz="4200" dirty="0" err="1"/>
              <a:t>kuri</a:t>
            </a:r>
            <a:r>
              <a:rPr lang="en-US" sz="4200" dirty="0"/>
              <a:t> </a:t>
            </a:r>
            <a:r>
              <a:rPr lang="en-US" sz="4200" dirty="0" err="1"/>
              <a:t>nepieciešami</a:t>
            </a:r>
            <a:r>
              <a:rPr lang="en-US" sz="4200" dirty="0"/>
              <a:t>, </a:t>
            </a:r>
            <a:r>
              <a:rPr lang="en-US" sz="4200" dirty="0" err="1"/>
              <a:t>lai</a:t>
            </a:r>
            <a:r>
              <a:rPr lang="en-US" sz="4200" dirty="0"/>
              <a:t> </a:t>
            </a:r>
            <a:r>
              <a:rPr lang="en-US" sz="4200" dirty="0" err="1"/>
              <a:t>izpildītu</a:t>
            </a:r>
            <a:r>
              <a:rPr lang="en-US" sz="4200" dirty="0"/>
              <a:t> </a:t>
            </a:r>
            <a:r>
              <a:rPr lang="en-US" sz="4200" dirty="0" err="1"/>
              <a:t>starptautisko</a:t>
            </a:r>
            <a:r>
              <a:rPr lang="en-US" sz="4200" dirty="0"/>
              <a:t> </a:t>
            </a:r>
            <a:r>
              <a:rPr lang="en-US" sz="4200" dirty="0" err="1"/>
              <a:t>tiesu</a:t>
            </a:r>
            <a:r>
              <a:rPr lang="en-US" sz="4200" dirty="0"/>
              <a:t> un </a:t>
            </a:r>
            <a:r>
              <a:rPr lang="en-US" sz="4200" dirty="0" err="1"/>
              <a:t>Satversmes</a:t>
            </a:r>
            <a:r>
              <a:rPr lang="en-US" sz="4200" dirty="0"/>
              <a:t> </a:t>
            </a:r>
            <a:r>
              <a:rPr lang="en-US" sz="4200" dirty="0" err="1"/>
              <a:t>tiesas</a:t>
            </a:r>
            <a:r>
              <a:rPr lang="en-US" sz="4200" dirty="0"/>
              <a:t> </a:t>
            </a:r>
            <a:r>
              <a:rPr lang="en-US" sz="4200" dirty="0" err="1"/>
              <a:t>spriedumus</a:t>
            </a:r>
            <a:r>
              <a:rPr lang="en-US" sz="4200" dirty="0"/>
              <a:t>;</a:t>
            </a:r>
          </a:p>
          <a:p>
            <a:pPr>
              <a:spcBef>
                <a:spcPts val="0"/>
              </a:spcBef>
            </a:pPr>
            <a:r>
              <a:rPr lang="en-US" sz="4200" dirty="0" err="1" smtClean="0"/>
              <a:t>izdevumos</a:t>
            </a:r>
            <a:r>
              <a:rPr lang="en-US" sz="4200" dirty="0" smtClean="0"/>
              <a:t> </a:t>
            </a:r>
            <a:r>
              <a:rPr lang="en-US" sz="4200" dirty="0" err="1"/>
              <a:t>saistībā</a:t>
            </a:r>
            <a:r>
              <a:rPr lang="en-US" sz="4200" dirty="0"/>
              <a:t> </a:t>
            </a:r>
            <a:r>
              <a:rPr lang="en-US" sz="4200" dirty="0" err="1"/>
              <a:t>ar</a:t>
            </a:r>
            <a:r>
              <a:rPr lang="en-US" sz="4200" dirty="0"/>
              <a:t> </a:t>
            </a:r>
            <a:r>
              <a:rPr lang="en-US" sz="4200" dirty="0" err="1"/>
              <a:t>Eiropas</a:t>
            </a:r>
            <a:r>
              <a:rPr lang="en-US" sz="4200" dirty="0"/>
              <a:t> </a:t>
            </a:r>
            <a:r>
              <a:rPr lang="en-US" sz="4200" dirty="0" err="1"/>
              <a:t>Savienības</a:t>
            </a:r>
            <a:r>
              <a:rPr lang="en-US" sz="4200" dirty="0"/>
              <a:t> </a:t>
            </a:r>
            <a:r>
              <a:rPr lang="en-US" sz="4200" dirty="0" err="1"/>
              <a:t>politiku</a:t>
            </a:r>
            <a:r>
              <a:rPr lang="en-US" sz="4200" dirty="0"/>
              <a:t> </a:t>
            </a:r>
            <a:r>
              <a:rPr lang="en-US" sz="4200" dirty="0" err="1"/>
              <a:t>instrumentu</a:t>
            </a:r>
            <a:r>
              <a:rPr lang="en-US" sz="4200" dirty="0"/>
              <a:t> un </a:t>
            </a:r>
            <a:r>
              <a:rPr lang="en-US" sz="4200" dirty="0" err="1"/>
              <a:t>pārējās</a:t>
            </a:r>
            <a:r>
              <a:rPr lang="en-US" sz="4200" dirty="0"/>
              <a:t> </a:t>
            </a:r>
            <a:r>
              <a:rPr lang="en-US" sz="4200" dirty="0" err="1"/>
              <a:t>ārvalstu</a:t>
            </a:r>
            <a:r>
              <a:rPr lang="en-US" sz="4200" dirty="0"/>
              <a:t> </a:t>
            </a:r>
            <a:r>
              <a:rPr lang="en-US" sz="4200" dirty="0" err="1"/>
              <a:t>finanšu</a:t>
            </a:r>
            <a:r>
              <a:rPr lang="en-US" sz="4200" dirty="0"/>
              <a:t> </a:t>
            </a:r>
            <a:r>
              <a:rPr lang="en-US" sz="4200" dirty="0" err="1"/>
              <a:t>palīdzības</a:t>
            </a:r>
            <a:r>
              <a:rPr lang="en-US" sz="4200" dirty="0"/>
              <a:t> </a:t>
            </a:r>
            <a:r>
              <a:rPr lang="en-US" sz="4200" dirty="0" err="1"/>
              <a:t>līdzekļu</a:t>
            </a:r>
            <a:r>
              <a:rPr lang="en-US" sz="4200" dirty="0"/>
              <a:t> </a:t>
            </a:r>
            <a:r>
              <a:rPr lang="en-US" sz="4200" dirty="0" err="1"/>
              <a:t>finansētiem</a:t>
            </a:r>
            <a:r>
              <a:rPr lang="en-US" sz="4200" dirty="0"/>
              <a:t> </a:t>
            </a:r>
            <a:r>
              <a:rPr lang="en-US" sz="4200" dirty="0" err="1"/>
              <a:t>projektiem</a:t>
            </a:r>
            <a:r>
              <a:rPr lang="en-US" sz="4200" dirty="0"/>
              <a:t> un </a:t>
            </a:r>
            <a:r>
              <a:rPr lang="en-US" sz="4200" dirty="0" err="1"/>
              <a:t>pasākumiem</a:t>
            </a:r>
            <a:r>
              <a:rPr lang="en-US" sz="4200" dirty="0"/>
              <a:t>;</a:t>
            </a:r>
          </a:p>
          <a:p>
            <a:pPr>
              <a:spcBef>
                <a:spcPts val="0"/>
              </a:spcBef>
            </a:pPr>
            <a:r>
              <a:rPr lang="en-US" sz="4200" dirty="0" err="1" smtClean="0"/>
              <a:t>izdevumos</a:t>
            </a:r>
            <a:r>
              <a:rPr lang="en-US" sz="4200" dirty="0" smtClean="0"/>
              <a:t> </a:t>
            </a:r>
            <a:r>
              <a:rPr lang="en-US" sz="4200" dirty="0" err="1"/>
              <a:t>tās</a:t>
            </a:r>
            <a:r>
              <a:rPr lang="en-US" sz="4200" dirty="0"/>
              <a:t> </a:t>
            </a:r>
            <a:r>
              <a:rPr lang="en-US" sz="4200" dirty="0" err="1"/>
              <a:t>valsts</a:t>
            </a:r>
            <a:r>
              <a:rPr lang="en-US" sz="4200" dirty="0"/>
              <a:t> </a:t>
            </a:r>
            <a:r>
              <a:rPr lang="en-US" sz="4200" dirty="0" err="1"/>
              <a:t>parāda</a:t>
            </a:r>
            <a:r>
              <a:rPr lang="en-US" sz="4200" dirty="0"/>
              <a:t> </a:t>
            </a:r>
            <a:r>
              <a:rPr lang="en-US" sz="4200" dirty="0" err="1"/>
              <a:t>daļas</a:t>
            </a:r>
            <a:r>
              <a:rPr lang="en-US" sz="4200" dirty="0"/>
              <a:t> </a:t>
            </a:r>
            <a:r>
              <a:rPr lang="en-US" sz="4200" dirty="0" err="1"/>
              <a:t>apkalpošanai</a:t>
            </a:r>
            <a:r>
              <a:rPr lang="en-US" sz="4200" dirty="0"/>
              <a:t>, </a:t>
            </a:r>
            <a:r>
              <a:rPr lang="en-US" sz="4200" dirty="0" err="1"/>
              <a:t>kura</a:t>
            </a:r>
            <a:r>
              <a:rPr lang="en-US" sz="4200" dirty="0"/>
              <a:t> </a:t>
            </a:r>
            <a:r>
              <a:rPr lang="en-US" sz="4200" dirty="0" err="1"/>
              <a:t>ietilpst</a:t>
            </a:r>
            <a:r>
              <a:rPr lang="en-US" sz="4200" dirty="0"/>
              <a:t> </a:t>
            </a:r>
            <a:r>
              <a:rPr lang="en-US" sz="4200" dirty="0" err="1"/>
              <a:t>Valsts</a:t>
            </a:r>
            <a:r>
              <a:rPr lang="en-US" sz="4200" dirty="0"/>
              <a:t> </a:t>
            </a:r>
            <a:r>
              <a:rPr lang="en-US" sz="4200" dirty="0" err="1"/>
              <a:t>kases</a:t>
            </a:r>
            <a:r>
              <a:rPr lang="en-US" sz="4200" dirty="0"/>
              <a:t> </a:t>
            </a:r>
            <a:r>
              <a:rPr lang="en-US" sz="4200" dirty="0" err="1"/>
              <a:t>kompetencē</a:t>
            </a:r>
            <a:r>
              <a:rPr lang="en-US" sz="4200" dirty="0"/>
              <a:t>;</a:t>
            </a:r>
          </a:p>
          <a:p>
            <a:pPr>
              <a:spcBef>
                <a:spcPts val="0"/>
              </a:spcBef>
            </a:pPr>
            <a:r>
              <a:rPr lang="en-US" sz="4200" dirty="0" err="1" smtClean="0"/>
              <a:t>kārtējos</a:t>
            </a:r>
            <a:r>
              <a:rPr lang="en-US" sz="4200" dirty="0" smtClean="0"/>
              <a:t> </a:t>
            </a:r>
            <a:r>
              <a:rPr lang="en-US" sz="4200" dirty="0" err="1"/>
              <a:t>maksājumos</a:t>
            </a:r>
            <a:r>
              <a:rPr lang="en-US" sz="4200" dirty="0"/>
              <a:t> </a:t>
            </a:r>
            <a:r>
              <a:rPr lang="en-US" sz="4200" dirty="0" err="1"/>
              <a:t>Eiropas</a:t>
            </a:r>
            <a:r>
              <a:rPr lang="en-US" sz="4200" dirty="0"/>
              <a:t> </a:t>
            </a:r>
            <a:r>
              <a:rPr lang="en-US" sz="4200" dirty="0" err="1"/>
              <a:t>Savienības</a:t>
            </a:r>
            <a:r>
              <a:rPr lang="en-US" sz="4200" dirty="0"/>
              <a:t> </a:t>
            </a:r>
            <a:r>
              <a:rPr lang="en-US" sz="4200" dirty="0" err="1"/>
              <a:t>budžetā</a:t>
            </a:r>
            <a:r>
              <a:rPr lang="en-US" sz="4200" dirty="0"/>
              <a:t> un </a:t>
            </a:r>
            <a:r>
              <a:rPr lang="en-US" sz="4200" dirty="0" err="1"/>
              <a:t>starptautiskai</a:t>
            </a:r>
            <a:r>
              <a:rPr lang="en-US" sz="4200" dirty="0"/>
              <a:t> </a:t>
            </a:r>
            <a:r>
              <a:rPr lang="en-US" sz="4200" dirty="0" err="1"/>
              <a:t>sadarbībai</a:t>
            </a:r>
            <a:r>
              <a:rPr lang="en-US" sz="4200" dirty="0"/>
              <a:t>;</a:t>
            </a:r>
          </a:p>
          <a:p>
            <a:pPr>
              <a:spcBef>
                <a:spcPts val="0"/>
              </a:spcBef>
            </a:pPr>
            <a:r>
              <a:rPr lang="lv-LV" sz="4200" dirty="0" smtClean="0"/>
              <a:t>FDL 16.panta (5) </a:t>
            </a:r>
            <a:r>
              <a:rPr lang="en-US" sz="4200" dirty="0" err="1" smtClean="0"/>
              <a:t>daļā</a:t>
            </a:r>
            <a:r>
              <a:rPr lang="en-US" sz="4200" dirty="0" smtClean="0"/>
              <a:t> </a:t>
            </a:r>
            <a:r>
              <a:rPr lang="en-US" sz="4200" dirty="0" err="1"/>
              <a:t>neminētu</a:t>
            </a:r>
            <a:r>
              <a:rPr lang="en-US" sz="4200" dirty="0"/>
              <a:t> </a:t>
            </a:r>
            <a:r>
              <a:rPr lang="en-US" sz="4200" dirty="0" err="1"/>
              <a:t>fiskālo</a:t>
            </a:r>
            <a:r>
              <a:rPr lang="en-US" sz="4200" dirty="0"/>
              <a:t> </a:t>
            </a:r>
            <a:r>
              <a:rPr lang="en-US" sz="4200" dirty="0" err="1"/>
              <a:t>risku</a:t>
            </a:r>
            <a:r>
              <a:rPr lang="en-US" sz="4200" dirty="0"/>
              <a:t> </a:t>
            </a:r>
            <a:r>
              <a:rPr lang="en-US" sz="4200" dirty="0" err="1"/>
              <a:t>izraisīto</a:t>
            </a:r>
            <a:r>
              <a:rPr lang="en-US" sz="4200" dirty="0"/>
              <a:t> </a:t>
            </a:r>
            <a:r>
              <a:rPr lang="en-US" sz="4200" dirty="0" err="1"/>
              <a:t>izdevumu</a:t>
            </a:r>
            <a:r>
              <a:rPr lang="en-US" sz="4200" dirty="0"/>
              <a:t> </a:t>
            </a:r>
            <a:r>
              <a:rPr lang="en-US" sz="4200" dirty="0" err="1"/>
              <a:t>palielināšana</a:t>
            </a:r>
            <a:r>
              <a:rPr lang="en-US" sz="4200" dirty="0"/>
              <a:t> </a:t>
            </a:r>
            <a:r>
              <a:rPr lang="lv-LV" sz="4200" dirty="0" smtClean="0"/>
              <a:t>FDL 17.panta (4) un (5) </a:t>
            </a:r>
            <a:r>
              <a:rPr lang="en-US" sz="4200" dirty="0" err="1" smtClean="0"/>
              <a:t>daļā</a:t>
            </a:r>
            <a:r>
              <a:rPr lang="en-US" sz="4200" dirty="0" smtClean="0"/>
              <a:t> </a:t>
            </a:r>
            <a:r>
              <a:rPr lang="en-US" sz="4200" dirty="0" err="1"/>
              <a:t>minētajos</a:t>
            </a:r>
            <a:r>
              <a:rPr lang="en-US" sz="4200" dirty="0"/>
              <a:t> </a:t>
            </a:r>
            <a:r>
              <a:rPr lang="en-US" sz="4200" dirty="0" err="1"/>
              <a:t>gadījumos</a:t>
            </a:r>
            <a:r>
              <a:rPr lang="en-US" sz="4200" dirty="0"/>
              <a:t>, — </a:t>
            </a:r>
            <a:r>
              <a:rPr lang="en-US" sz="4200" dirty="0" err="1"/>
              <a:t>ievērojot</a:t>
            </a:r>
            <a:r>
              <a:rPr lang="en-US" sz="4200" dirty="0"/>
              <a:t> </a:t>
            </a:r>
            <a:r>
              <a:rPr lang="en-US" sz="4200" dirty="0" err="1"/>
              <a:t>šo</a:t>
            </a:r>
            <a:r>
              <a:rPr lang="en-US" sz="4200" dirty="0"/>
              <a:t> </a:t>
            </a:r>
            <a:r>
              <a:rPr lang="en-US" sz="4200" dirty="0" err="1"/>
              <a:t>daļu</a:t>
            </a:r>
            <a:r>
              <a:rPr lang="en-US" sz="4200" dirty="0"/>
              <a:t> </a:t>
            </a:r>
            <a:r>
              <a:rPr lang="en-US" sz="4200" dirty="0" err="1" smtClean="0"/>
              <a:t>nosacījumus</a:t>
            </a:r>
            <a:r>
              <a:rPr lang="en-US" sz="4200" dirty="0" smtClean="0"/>
              <a:t>.</a:t>
            </a:r>
            <a:endParaRPr lang="en-US" sz="4200" dirty="0"/>
          </a:p>
          <a:p>
            <a:pPr>
              <a:spcBef>
                <a:spcPts val="0"/>
              </a:spcBef>
            </a:pPr>
            <a:endParaRPr lang="en-US" dirty="0"/>
          </a:p>
        </p:txBody>
      </p:sp>
      <p:sp>
        <p:nvSpPr>
          <p:cNvPr id="4" name="Date Placeholder 3"/>
          <p:cNvSpPr>
            <a:spLocks noGrp="1"/>
          </p:cNvSpPr>
          <p:nvPr>
            <p:ph type="dt" sz="half" idx="10"/>
          </p:nvPr>
        </p:nvSpPr>
        <p:spPr/>
        <p:txBody>
          <a:bodyPr/>
          <a:lstStyle/>
          <a:p>
            <a:r>
              <a:rPr lang="lv-LV" dirty="0" smtClean="0"/>
              <a:t>25.07.2017.</a:t>
            </a:r>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6112C14F-654A-48BF-A324-8B07BD5B5F7F}" type="slidenum">
              <a:rPr lang="lv-LV" smtClean="0"/>
              <a:t>5</a:t>
            </a:fld>
            <a:endParaRPr lang="lv-LV"/>
          </a:p>
        </p:txBody>
      </p:sp>
    </p:spTree>
    <p:extLst>
      <p:ext uri="{BB962C8B-B14F-4D97-AF65-F5344CB8AC3E}">
        <p14:creationId xmlns:p14="http://schemas.microsoft.com/office/powerpoint/2010/main" val="3548746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v-LV" sz="3200" dirty="0"/>
              <a:t>Fiskālās disciplīnas likuma 9.pants: </a:t>
            </a:r>
            <a:r>
              <a:rPr lang="en-US" sz="3200" b="1" dirty="0" err="1"/>
              <a:t>Budžetu</a:t>
            </a:r>
            <a:r>
              <a:rPr lang="en-US" sz="3200" b="1" dirty="0"/>
              <a:t> </a:t>
            </a:r>
            <a:r>
              <a:rPr lang="en-US" sz="3200" b="1" dirty="0" err="1"/>
              <a:t>ietekmējošo</a:t>
            </a:r>
            <a:r>
              <a:rPr lang="en-US" sz="3200" b="1" dirty="0"/>
              <a:t> </a:t>
            </a:r>
            <a:r>
              <a:rPr lang="en-US" sz="3200" b="1" dirty="0" err="1"/>
              <a:t>normatīvo</a:t>
            </a:r>
            <a:r>
              <a:rPr lang="en-US" sz="3200" b="1" dirty="0"/>
              <a:t> </a:t>
            </a:r>
            <a:r>
              <a:rPr lang="en-US" sz="3200" b="1" dirty="0" err="1"/>
              <a:t>aktu</a:t>
            </a:r>
            <a:r>
              <a:rPr lang="en-US" sz="3200" b="1" dirty="0"/>
              <a:t> </a:t>
            </a:r>
            <a:r>
              <a:rPr lang="en-US" sz="3200" b="1" dirty="0" err="1"/>
              <a:t>pieņemšana</a:t>
            </a:r>
            <a:r>
              <a:rPr lang="lv-LV" sz="3200" b="1" dirty="0"/>
              <a:t> </a:t>
            </a:r>
            <a:r>
              <a:rPr lang="lv-LV" sz="3200" b="1" dirty="0" smtClean="0"/>
              <a:t>(3)</a:t>
            </a:r>
            <a:endParaRPr lang="en-US" sz="3200" dirty="0"/>
          </a:p>
        </p:txBody>
      </p:sp>
      <p:sp>
        <p:nvSpPr>
          <p:cNvPr id="3" name="Content Placeholder 2"/>
          <p:cNvSpPr>
            <a:spLocks noGrp="1"/>
          </p:cNvSpPr>
          <p:nvPr>
            <p:ph idx="1"/>
          </p:nvPr>
        </p:nvSpPr>
        <p:spPr/>
        <p:txBody>
          <a:bodyPr/>
          <a:lstStyle/>
          <a:p>
            <a:r>
              <a:rPr lang="en-US" dirty="0"/>
              <a:t>Ja </a:t>
            </a:r>
            <a:r>
              <a:rPr lang="en-US" dirty="0" err="1"/>
              <a:t>šā</a:t>
            </a:r>
            <a:r>
              <a:rPr lang="en-US" dirty="0"/>
              <a:t> </a:t>
            </a:r>
            <a:r>
              <a:rPr lang="en-US" dirty="0" err="1"/>
              <a:t>panta</a:t>
            </a:r>
            <a:r>
              <a:rPr lang="en-US" dirty="0"/>
              <a:t> </a:t>
            </a:r>
            <a:r>
              <a:rPr lang="en-US" dirty="0" err="1"/>
              <a:t>pirmajā</a:t>
            </a:r>
            <a:r>
              <a:rPr lang="en-US" dirty="0"/>
              <a:t> un </a:t>
            </a:r>
            <a:r>
              <a:rPr lang="en-US" dirty="0" err="1"/>
              <a:t>otrajā</a:t>
            </a:r>
            <a:r>
              <a:rPr lang="en-US" dirty="0"/>
              <a:t> </a:t>
            </a:r>
            <a:r>
              <a:rPr lang="en-US" dirty="0" err="1"/>
              <a:t>daļā</a:t>
            </a:r>
            <a:r>
              <a:rPr lang="en-US" dirty="0"/>
              <a:t> </a:t>
            </a:r>
            <a:r>
              <a:rPr lang="en-US" dirty="0" err="1"/>
              <a:t>minētie</a:t>
            </a:r>
            <a:r>
              <a:rPr lang="en-US" dirty="0"/>
              <a:t> </a:t>
            </a:r>
            <a:r>
              <a:rPr lang="en-US" dirty="0" err="1"/>
              <a:t>izdevumus</a:t>
            </a:r>
            <a:r>
              <a:rPr lang="en-US" dirty="0"/>
              <a:t> </a:t>
            </a:r>
            <a:r>
              <a:rPr lang="en-US" dirty="0" err="1"/>
              <a:t>palielinošie</a:t>
            </a:r>
            <a:r>
              <a:rPr lang="en-US" dirty="0"/>
              <a:t> </a:t>
            </a:r>
            <a:r>
              <a:rPr lang="en-US" dirty="0" err="1"/>
              <a:t>vai</a:t>
            </a:r>
            <a:r>
              <a:rPr lang="en-US" dirty="0"/>
              <a:t> </a:t>
            </a:r>
            <a:r>
              <a:rPr lang="en-US" dirty="0" err="1"/>
              <a:t>ieņēmumus</a:t>
            </a:r>
            <a:r>
              <a:rPr lang="en-US" dirty="0"/>
              <a:t> </a:t>
            </a:r>
            <a:r>
              <a:rPr lang="en-US" dirty="0" err="1"/>
              <a:t>samazinošie</a:t>
            </a:r>
            <a:r>
              <a:rPr lang="en-US" dirty="0"/>
              <a:t> </a:t>
            </a:r>
            <a:r>
              <a:rPr lang="en-US" dirty="0" err="1"/>
              <a:t>normatīvie</a:t>
            </a:r>
            <a:r>
              <a:rPr lang="en-US" dirty="0"/>
              <a:t> </a:t>
            </a:r>
            <a:r>
              <a:rPr lang="en-US" dirty="0" err="1"/>
              <a:t>akti</a:t>
            </a:r>
            <a:r>
              <a:rPr lang="en-US" dirty="0"/>
              <a:t> </a:t>
            </a:r>
            <a:r>
              <a:rPr lang="en-US" dirty="0" err="1"/>
              <a:t>pasliktina</a:t>
            </a:r>
            <a:r>
              <a:rPr lang="en-US" dirty="0"/>
              <a:t> </a:t>
            </a:r>
            <a:r>
              <a:rPr lang="en-US" dirty="0" err="1"/>
              <a:t>arī</a:t>
            </a:r>
            <a:r>
              <a:rPr lang="en-US" dirty="0"/>
              <a:t> </a:t>
            </a:r>
            <a:r>
              <a:rPr lang="en-US" dirty="0" err="1"/>
              <a:t>vispārējās</a:t>
            </a:r>
            <a:r>
              <a:rPr lang="en-US" dirty="0"/>
              <a:t> </a:t>
            </a:r>
            <a:r>
              <a:rPr lang="en-US" dirty="0" err="1"/>
              <a:t>valdības</a:t>
            </a:r>
            <a:r>
              <a:rPr lang="en-US" dirty="0"/>
              <a:t> </a:t>
            </a:r>
            <a:r>
              <a:rPr lang="en-US" dirty="0" err="1"/>
              <a:t>budžeta</a:t>
            </a:r>
            <a:r>
              <a:rPr lang="en-US" dirty="0"/>
              <a:t> </a:t>
            </a:r>
            <a:r>
              <a:rPr lang="en-US" dirty="0" err="1"/>
              <a:t>strukturālo</a:t>
            </a:r>
            <a:r>
              <a:rPr lang="en-US" dirty="0"/>
              <a:t> </a:t>
            </a:r>
            <a:r>
              <a:rPr lang="en-US" dirty="0" err="1"/>
              <a:t>bilanci</a:t>
            </a:r>
            <a:r>
              <a:rPr lang="en-US" dirty="0"/>
              <a:t>, </a:t>
            </a:r>
            <a:r>
              <a:rPr lang="en-US" dirty="0" err="1"/>
              <a:t>Ministru</a:t>
            </a:r>
            <a:r>
              <a:rPr lang="en-US" dirty="0"/>
              <a:t> </a:t>
            </a:r>
            <a:r>
              <a:rPr lang="en-US" dirty="0" err="1"/>
              <a:t>kabinets</a:t>
            </a:r>
            <a:r>
              <a:rPr lang="en-US" dirty="0"/>
              <a:t> </a:t>
            </a:r>
            <a:r>
              <a:rPr lang="en-US" dirty="0" err="1"/>
              <a:t>nodrošina</a:t>
            </a:r>
            <a:r>
              <a:rPr lang="en-US" dirty="0"/>
              <a:t>, </a:t>
            </a:r>
            <a:r>
              <a:rPr lang="en-US" dirty="0" err="1"/>
              <a:t>ka</a:t>
            </a:r>
            <a:r>
              <a:rPr lang="en-US" dirty="0"/>
              <a:t> </a:t>
            </a:r>
            <a:r>
              <a:rPr lang="en-US" dirty="0" err="1"/>
              <a:t>Saeimai</a:t>
            </a:r>
            <a:r>
              <a:rPr lang="en-US" dirty="0"/>
              <a:t> </a:t>
            </a:r>
            <a:r>
              <a:rPr lang="en-US" dirty="0" err="1"/>
              <a:t>iesniegtais</a:t>
            </a:r>
            <a:r>
              <a:rPr lang="en-US" dirty="0"/>
              <a:t> </a:t>
            </a:r>
            <a:r>
              <a:rPr lang="en-US" dirty="0" err="1"/>
              <a:t>kompensējošais</a:t>
            </a:r>
            <a:r>
              <a:rPr lang="en-US" dirty="0"/>
              <a:t> </a:t>
            </a:r>
            <a:r>
              <a:rPr lang="en-US" dirty="0" err="1"/>
              <a:t>normatīvais</a:t>
            </a:r>
            <a:r>
              <a:rPr lang="en-US" dirty="0"/>
              <a:t> </a:t>
            </a:r>
            <a:r>
              <a:rPr lang="en-US" dirty="0" err="1"/>
              <a:t>akts</a:t>
            </a:r>
            <a:r>
              <a:rPr lang="en-US" dirty="0"/>
              <a:t> </a:t>
            </a:r>
            <a:r>
              <a:rPr lang="en-US" dirty="0" err="1"/>
              <a:t>vai</a:t>
            </a:r>
            <a:r>
              <a:rPr lang="en-US" dirty="0"/>
              <a:t> </a:t>
            </a:r>
            <a:r>
              <a:rPr lang="en-US" dirty="0" err="1"/>
              <a:t>kompensējošie</a:t>
            </a:r>
            <a:r>
              <a:rPr lang="en-US" dirty="0"/>
              <a:t> </a:t>
            </a:r>
            <a:r>
              <a:rPr lang="en-US" dirty="0" err="1"/>
              <a:t>normatīvie</a:t>
            </a:r>
            <a:r>
              <a:rPr lang="en-US" dirty="0"/>
              <a:t> </a:t>
            </a:r>
            <a:r>
              <a:rPr lang="en-US" dirty="0" err="1"/>
              <a:t>akti</a:t>
            </a:r>
            <a:r>
              <a:rPr lang="en-US" dirty="0"/>
              <a:t> (</a:t>
            </a:r>
            <a:r>
              <a:rPr lang="en-US" dirty="0" err="1"/>
              <a:t>šā</a:t>
            </a:r>
            <a:r>
              <a:rPr lang="en-US" dirty="0"/>
              <a:t> </a:t>
            </a:r>
            <a:r>
              <a:rPr lang="en-US" dirty="0" err="1"/>
              <a:t>panta</a:t>
            </a:r>
            <a:r>
              <a:rPr lang="en-US" dirty="0"/>
              <a:t> </a:t>
            </a:r>
            <a:r>
              <a:rPr lang="en-US" dirty="0" err="1"/>
              <a:t>pirmajā</a:t>
            </a:r>
            <a:r>
              <a:rPr lang="en-US" dirty="0"/>
              <a:t> </a:t>
            </a:r>
            <a:r>
              <a:rPr lang="en-US" dirty="0" err="1"/>
              <a:t>daļā</a:t>
            </a:r>
            <a:r>
              <a:rPr lang="en-US" dirty="0"/>
              <a:t> </a:t>
            </a:r>
            <a:r>
              <a:rPr lang="en-US" dirty="0" err="1"/>
              <a:t>minētajā</a:t>
            </a:r>
            <a:r>
              <a:rPr lang="en-US" dirty="0"/>
              <a:t> </a:t>
            </a:r>
            <a:r>
              <a:rPr lang="en-US" dirty="0" err="1"/>
              <a:t>gadījumā</a:t>
            </a:r>
            <a:r>
              <a:rPr lang="en-US" dirty="0"/>
              <a:t>), </a:t>
            </a:r>
            <a:r>
              <a:rPr lang="en-US" dirty="0" err="1"/>
              <a:t>vai</a:t>
            </a:r>
            <a:r>
              <a:rPr lang="en-US" dirty="0"/>
              <a:t> </a:t>
            </a:r>
            <a:r>
              <a:rPr lang="en-US" dirty="0" err="1"/>
              <a:t>Ministru</a:t>
            </a:r>
            <a:r>
              <a:rPr lang="en-US" dirty="0"/>
              <a:t> </a:t>
            </a:r>
            <a:r>
              <a:rPr lang="en-US" dirty="0" err="1"/>
              <a:t>kabineta</a:t>
            </a:r>
            <a:r>
              <a:rPr lang="en-US" dirty="0"/>
              <a:t> </a:t>
            </a:r>
            <a:r>
              <a:rPr lang="en-US" dirty="0" err="1"/>
              <a:t>pieņemtais</a:t>
            </a:r>
            <a:r>
              <a:rPr lang="en-US" dirty="0"/>
              <a:t> </a:t>
            </a:r>
            <a:r>
              <a:rPr lang="en-US" dirty="0" err="1"/>
              <a:t>normatīvais</a:t>
            </a:r>
            <a:r>
              <a:rPr lang="en-US" dirty="0"/>
              <a:t> </a:t>
            </a:r>
            <a:r>
              <a:rPr lang="en-US" dirty="0" err="1"/>
              <a:t>akts</a:t>
            </a:r>
            <a:r>
              <a:rPr lang="en-US" dirty="0"/>
              <a:t> </a:t>
            </a:r>
            <a:r>
              <a:rPr lang="en-US" dirty="0" err="1"/>
              <a:t>vai</a:t>
            </a:r>
            <a:r>
              <a:rPr lang="en-US" dirty="0"/>
              <a:t> </a:t>
            </a:r>
            <a:r>
              <a:rPr lang="en-US" dirty="0" err="1"/>
              <a:t>normatīvie</a:t>
            </a:r>
            <a:r>
              <a:rPr lang="en-US" dirty="0"/>
              <a:t> </a:t>
            </a:r>
            <a:r>
              <a:rPr lang="en-US" dirty="0" err="1"/>
              <a:t>akti</a:t>
            </a:r>
            <a:r>
              <a:rPr lang="en-US" dirty="0"/>
              <a:t> (</a:t>
            </a:r>
            <a:r>
              <a:rPr lang="en-US" dirty="0" err="1"/>
              <a:t>šā</a:t>
            </a:r>
            <a:r>
              <a:rPr lang="en-US" dirty="0"/>
              <a:t> </a:t>
            </a:r>
            <a:r>
              <a:rPr lang="en-US" dirty="0" err="1"/>
              <a:t>panta</a:t>
            </a:r>
            <a:r>
              <a:rPr lang="en-US" dirty="0"/>
              <a:t> </a:t>
            </a:r>
            <a:r>
              <a:rPr lang="en-US" dirty="0" err="1"/>
              <a:t>otrajā</a:t>
            </a:r>
            <a:r>
              <a:rPr lang="en-US" dirty="0"/>
              <a:t> </a:t>
            </a:r>
            <a:r>
              <a:rPr lang="en-US" dirty="0" err="1"/>
              <a:t>daļā</a:t>
            </a:r>
            <a:r>
              <a:rPr lang="en-US" dirty="0"/>
              <a:t> </a:t>
            </a:r>
            <a:r>
              <a:rPr lang="en-US" dirty="0" err="1"/>
              <a:t>minētajā</a:t>
            </a:r>
            <a:r>
              <a:rPr lang="en-US" dirty="0"/>
              <a:t> </a:t>
            </a:r>
            <a:r>
              <a:rPr lang="en-US" dirty="0" err="1"/>
              <a:t>gadījumā</a:t>
            </a:r>
            <a:r>
              <a:rPr lang="en-US" dirty="0"/>
              <a:t>) </a:t>
            </a:r>
            <a:r>
              <a:rPr lang="en-US" dirty="0" err="1"/>
              <a:t>garantē</a:t>
            </a:r>
            <a:r>
              <a:rPr lang="en-US" dirty="0"/>
              <a:t> </a:t>
            </a:r>
            <a:r>
              <a:rPr lang="en-US" dirty="0" err="1"/>
              <a:t>vispārējās</a:t>
            </a:r>
            <a:r>
              <a:rPr lang="en-US" dirty="0"/>
              <a:t> </a:t>
            </a:r>
            <a:r>
              <a:rPr lang="en-US" dirty="0" err="1"/>
              <a:t>valdības</a:t>
            </a:r>
            <a:r>
              <a:rPr lang="en-US" dirty="0"/>
              <a:t> </a:t>
            </a:r>
            <a:r>
              <a:rPr lang="en-US" dirty="0" err="1"/>
              <a:t>budžeta</a:t>
            </a:r>
            <a:r>
              <a:rPr lang="en-US" dirty="0"/>
              <a:t> </a:t>
            </a:r>
            <a:r>
              <a:rPr lang="en-US" dirty="0" err="1"/>
              <a:t>strukturālās</a:t>
            </a:r>
            <a:r>
              <a:rPr lang="en-US" dirty="0"/>
              <a:t> </a:t>
            </a:r>
            <a:r>
              <a:rPr lang="en-US" dirty="0" err="1"/>
              <a:t>bilances</a:t>
            </a:r>
            <a:r>
              <a:rPr lang="en-US" dirty="0"/>
              <a:t> </a:t>
            </a:r>
            <a:r>
              <a:rPr lang="en-US" dirty="0" err="1"/>
              <a:t>izlīdzināšanos</a:t>
            </a:r>
            <a:r>
              <a:rPr lang="en-US" dirty="0"/>
              <a:t>.</a:t>
            </a:r>
          </a:p>
        </p:txBody>
      </p:sp>
      <p:sp>
        <p:nvSpPr>
          <p:cNvPr id="4" name="Date Placeholder 3"/>
          <p:cNvSpPr>
            <a:spLocks noGrp="1"/>
          </p:cNvSpPr>
          <p:nvPr>
            <p:ph type="dt" sz="half" idx="10"/>
          </p:nvPr>
        </p:nvSpPr>
        <p:spPr/>
        <p:txBody>
          <a:bodyPr/>
          <a:lstStyle/>
          <a:p>
            <a:r>
              <a:rPr lang="lv-LV" dirty="0" smtClean="0"/>
              <a:t>25.07.2017.</a:t>
            </a:r>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6112C14F-654A-48BF-A324-8B07BD5B5F7F}" type="slidenum">
              <a:rPr lang="lv-LV" smtClean="0"/>
              <a:t>6</a:t>
            </a:fld>
            <a:endParaRPr lang="lv-LV"/>
          </a:p>
        </p:txBody>
      </p:sp>
    </p:spTree>
    <p:extLst>
      <p:ext uri="{BB962C8B-B14F-4D97-AF65-F5344CB8AC3E}">
        <p14:creationId xmlns:p14="http://schemas.microsoft.com/office/powerpoint/2010/main" val="747575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lv-LV" dirty="0" smtClean="0"/>
              <a:t>Nodokļu reformas likumprojektu fiskālā ietekme 	1/2</a:t>
            </a:r>
            <a:endParaRPr lang="lv-LV" dirty="0"/>
          </a:p>
        </p:txBody>
      </p:sp>
      <p:sp>
        <p:nvSpPr>
          <p:cNvPr id="3" name="Content Placeholder 2"/>
          <p:cNvSpPr>
            <a:spLocks noGrp="1"/>
          </p:cNvSpPr>
          <p:nvPr>
            <p:ph idx="1"/>
          </p:nvPr>
        </p:nvSpPr>
        <p:spPr/>
        <p:txBody>
          <a:bodyPr>
            <a:normAutofit fontScale="92500" lnSpcReduction="10000"/>
          </a:bodyPr>
          <a:lstStyle/>
          <a:p>
            <a:pPr algn="just"/>
            <a:r>
              <a:rPr lang="lv-LV" dirty="0"/>
              <a:t>Strādājot pie plānotās nodokļu reformas ieviešanas, </a:t>
            </a:r>
            <a:r>
              <a:rPr lang="lv-LV" dirty="0" smtClean="0"/>
              <a:t>š.g. 4</a:t>
            </a:r>
            <a:r>
              <a:rPr lang="lv-LV" dirty="0"/>
              <a:t>. un 11. jūlija Ministru kabineta sēdēs tika apstiprināti un 13. jūlijā Saeimā iesniegti vairāki likumprojekti, </a:t>
            </a:r>
            <a:r>
              <a:rPr lang="lv-LV" b="1" dirty="0"/>
              <a:t>kas paredz negatīvu fiskālo ietekmi 2018.-2020. gadā</a:t>
            </a:r>
            <a:r>
              <a:rPr lang="lv-LV" dirty="0"/>
              <a:t>. </a:t>
            </a:r>
            <a:endParaRPr lang="lv-LV" dirty="0" smtClean="0"/>
          </a:p>
          <a:p>
            <a:pPr algn="just"/>
            <a:r>
              <a:rPr lang="lv-LV" dirty="0" smtClean="0"/>
              <a:t>Iesniedzot </a:t>
            </a:r>
            <a:r>
              <a:rPr lang="lv-LV" dirty="0"/>
              <a:t>Saeimā likumprojektus ar negatīvu fiskālo ietekmi pirms jauna vidējā termiņa budžeta ietvara izstrādes, </a:t>
            </a:r>
            <a:r>
              <a:rPr lang="lv-LV" b="1" dirty="0"/>
              <a:t>rodas iespējama neatbilstība ar FDL 9. pantu</a:t>
            </a:r>
            <a:r>
              <a:rPr lang="lv-LV" dirty="0"/>
              <a:t>. </a:t>
            </a:r>
            <a:endParaRPr lang="lv-LV" dirty="0" smtClean="0"/>
          </a:p>
          <a:p>
            <a:pPr algn="just"/>
            <a:r>
              <a:rPr lang="lv-LV" dirty="0"/>
              <a:t>Saskaņā ar FDL 9. pantu, ja Ministru kabinets izskatīšanai Saeimā iesniedz likumprojektu, kas izraisa ietvara likumā plānoto valsts budžeta ieņēmumu samazinājumu, </a:t>
            </a:r>
            <a:r>
              <a:rPr lang="lv-LV" b="1" dirty="0"/>
              <a:t>Ministru kabinets vienlaikus iesniedz Saeimai arī likumprojektu vai likumprojektus, kas paredz ieņēmumu samazinājuma kompensēšanu</a:t>
            </a:r>
            <a:r>
              <a:rPr lang="lv-LV" dirty="0"/>
              <a:t>.</a:t>
            </a:r>
            <a:endParaRPr lang="lv-LV" dirty="0" smtClean="0"/>
          </a:p>
          <a:p>
            <a:pPr marL="514350" indent="-514350" algn="just">
              <a:buFont typeface="+mj-lt"/>
              <a:buAutoNum type="arabicPeriod"/>
            </a:pPr>
            <a:endParaRPr lang="lv-LV" dirty="0"/>
          </a:p>
        </p:txBody>
      </p:sp>
      <p:sp>
        <p:nvSpPr>
          <p:cNvPr id="4" name="Date Placeholder 3"/>
          <p:cNvSpPr>
            <a:spLocks noGrp="1"/>
          </p:cNvSpPr>
          <p:nvPr>
            <p:ph type="dt" sz="half" idx="10"/>
          </p:nvPr>
        </p:nvSpPr>
        <p:spPr/>
        <p:txBody>
          <a:bodyPr/>
          <a:lstStyle/>
          <a:p>
            <a:r>
              <a:rPr lang="lv-LV" dirty="0" smtClean="0"/>
              <a:t>25.07.2017.</a:t>
            </a:r>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6112C14F-654A-48BF-A324-8B07BD5B5F7F}" type="slidenum">
              <a:rPr lang="lv-LV" smtClean="0"/>
              <a:t>7</a:t>
            </a:fld>
            <a:endParaRPr lang="lv-LV"/>
          </a:p>
        </p:txBody>
      </p:sp>
    </p:spTree>
    <p:extLst>
      <p:ext uri="{BB962C8B-B14F-4D97-AF65-F5344CB8AC3E}">
        <p14:creationId xmlns:p14="http://schemas.microsoft.com/office/powerpoint/2010/main" val="39458032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lv-LV" dirty="0" smtClean="0"/>
              <a:t>Nodokļu reformas likumprojektu fiskālā ietekme	2/2</a:t>
            </a:r>
            <a:endParaRPr lang="lv-LV"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105994259"/>
              </p:ext>
            </p:extLst>
          </p:nvPr>
        </p:nvGraphicFramePr>
        <p:xfrm>
          <a:off x="723481" y="1460183"/>
          <a:ext cx="10480431" cy="5216431"/>
        </p:xfrm>
        <a:graphic>
          <a:graphicData uri="http://schemas.openxmlformats.org/drawingml/2006/table">
            <a:tbl>
              <a:tblPr firstRow="1" firstCol="1" bandRow="1">
                <a:tableStyleId>{5C22544A-7EE6-4342-B048-85BDC9FD1C3A}</a:tableStyleId>
              </a:tblPr>
              <a:tblGrid>
                <a:gridCol w="838535"/>
                <a:gridCol w="6505837"/>
                <a:gridCol w="1003078"/>
                <a:gridCol w="1037667"/>
                <a:gridCol w="1095314"/>
              </a:tblGrid>
              <a:tr h="163286">
                <a:tc>
                  <a:txBody>
                    <a:bodyPr/>
                    <a:lstStyle/>
                    <a:p>
                      <a:pPr algn="just">
                        <a:spcAft>
                          <a:spcPts val="0"/>
                        </a:spcAft>
                      </a:pPr>
                      <a:r>
                        <a:rPr lang="lv-LV" sz="1600" dirty="0">
                          <a:effectLst/>
                        </a:rPr>
                        <a:t>#</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just">
                        <a:spcAft>
                          <a:spcPts val="0"/>
                        </a:spcAft>
                      </a:pPr>
                      <a:r>
                        <a:rPr lang="lv-LV" sz="1600" dirty="0">
                          <a:effectLst/>
                        </a:rPr>
                        <a:t>Nodokļu reformas likumprojekti</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ctr">
                        <a:spcAft>
                          <a:spcPts val="0"/>
                        </a:spcAft>
                      </a:pPr>
                      <a:r>
                        <a:rPr lang="lv-LV" sz="1600" dirty="0">
                          <a:effectLst/>
                        </a:rPr>
                        <a:t>2018</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ctr">
                        <a:spcAft>
                          <a:spcPts val="0"/>
                        </a:spcAft>
                      </a:pPr>
                      <a:r>
                        <a:rPr lang="lv-LV" sz="1600" dirty="0">
                          <a:effectLst/>
                        </a:rPr>
                        <a:t>2019</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ctr">
                        <a:spcAft>
                          <a:spcPts val="0"/>
                        </a:spcAft>
                      </a:pPr>
                      <a:r>
                        <a:rPr lang="lv-LV" sz="1600" dirty="0">
                          <a:effectLst/>
                        </a:rPr>
                        <a:t>2020</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r>
              <a:tr h="489857">
                <a:tc>
                  <a:txBody>
                    <a:bodyPr/>
                    <a:lstStyle/>
                    <a:p>
                      <a:pPr algn="just">
                        <a:spcAft>
                          <a:spcPts val="0"/>
                        </a:spcAft>
                      </a:pPr>
                      <a:r>
                        <a:rPr lang="lv-LV" sz="1600" dirty="0">
                          <a:effectLst/>
                        </a:rPr>
                        <a:t>1</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just">
                        <a:spcAft>
                          <a:spcPts val="0"/>
                        </a:spcAft>
                      </a:pPr>
                      <a:r>
                        <a:rPr lang="lv-LV" sz="1600" dirty="0">
                          <a:effectLst/>
                        </a:rPr>
                        <a:t>Likumprojekts "Grozījumi Transportlīdzekļa ekspluatācijas nodokļa un uzņēmumu vieglo transportlīdzekļu nodokļa likumā"</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 </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46,4</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 </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r>
              <a:tr h="489857">
                <a:tc>
                  <a:txBody>
                    <a:bodyPr/>
                    <a:lstStyle/>
                    <a:p>
                      <a:pPr algn="just">
                        <a:spcAft>
                          <a:spcPts val="0"/>
                        </a:spcAft>
                      </a:pPr>
                      <a:r>
                        <a:rPr lang="lv-LV" sz="1600" dirty="0">
                          <a:effectLst/>
                        </a:rPr>
                        <a:t>2</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just">
                        <a:spcAft>
                          <a:spcPts val="0"/>
                        </a:spcAft>
                      </a:pPr>
                      <a:r>
                        <a:rPr lang="lv-LV" sz="1600" dirty="0">
                          <a:effectLst/>
                        </a:rPr>
                        <a:t>Likumprojekts "Par atbalstu nodokļu maksātājiem nokavējuma naudas un soda naudas dzēšanai"</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33,0</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33,0</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33,0</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r>
              <a:tr h="326571">
                <a:tc>
                  <a:txBody>
                    <a:bodyPr/>
                    <a:lstStyle/>
                    <a:p>
                      <a:pPr algn="just">
                        <a:spcAft>
                          <a:spcPts val="0"/>
                        </a:spcAft>
                      </a:pPr>
                      <a:r>
                        <a:rPr lang="lv-LV" sz="1600" dirty="0">
                          <a:effectLst/>
                        </a:rPr>
                        <a:t>3</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just">
                        <a:spcAft>
                          <a:spcPts val="0"/>
                        </a:spcAft>
                      </a:pPr>
                      <a:r>
                        <a:rPr lang="lv-LV" sz="1600" dirty="0">
                          <a:effectLst/>
                        </a:rPr>
                        <a:t>Likumprojekts "Grozījumi likumā "Par nodokļiem un nodevām""</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a:effectLst/>
                        </a:rPr>
                        <a:t>15,3</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15,3</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15,3</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r>
              <a:tr h="326571">
                <a:tc>
                  <a:txBody>
                    <a:bodyPr/>
                    <a:lstStyle/>
                    <a:p>
                      <a:pPr algn="just">
                        <a:spcAft>
                          <a:spcPts val="0"/>
                        </a:spcAft>
                      </a:pPr>
                      <a:r>
                        <a:rPr lang="lv-LV" sz="1600" dirty="0">
                          <a:effectLst/>
                        </a:rPr>
                        <a:t>4</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just">
                        <a:spcAft>
                          <a:spcPts val="0"/>
                        </a:spcAft>
                      </a:pPr>
                      <a:r>
                        <a:rPr lang="lv-LV" sz="1600" dirty="0">
                          <a:effectLst/>
                        </a:rPr>
                        <a:t>Likumprojekts "Grozījumi Pievienotās vērtības nodokļa likumā"</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a:effectLst/>
                        </a:rPr>
                        <a:t>67,7</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67,7</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67,7</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r>
              <a:tr h="326571">
                <a:tc>
                  <a:txBody>
                    <a:bodyPr/>
                    <a:lstStyle/>
                    <a:p>
                      <a:pPr algn="just">
                        <a:spcAft>
                          <a:spcPts val="0"/>
                        </a:spcAft>
                      </a:pPr>
                      <a:r>
                        <a:rPr lang="lv-LV" sz="1600" dirty="0">
                          <a:effectLst/>
                        </a:rPr>
                        <a:t>5</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just">
                        <a:spcAft>
                          <a:spcPts val="0"/>
                        </a:spcAft>
                      </a:pPr>
                      <a:r>
                        <a:rPr lang="lv-LV" sz="1600">
                          <a:effectLst/>
                        </a:rPr>
                        <a:t>Likumprojekts "Grozījumi likumā "Par izložu un azartspēļu nodevu un nodokli""</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a:effectLst/>
                        </a:rPr>
                        <a:t>8,3</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9,0</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9,0</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r>
              <a:tr h="326571">
                <a:tc>
                  <a:txBody>
                    <a:bodyPr/>
                    <a:lstStyle/>
                    <a:p>
                      <a:pPr algn="just">
                        <a:spcAft>
                          <a:spcPts val="0"/>
                        </a:spcAft>
                      </a:pPr>
                      <a:r>
                        <a:rPr lang="lv-LV" sz="1600" dirty="0">
                          <a:effectLst/>
                        </a:rPr>
                        <a:t>6</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just">
                        <a:spcAft>
                          <a:spcPts val="0"/>
                        </a:spcAft>
                      </a:pPr>
                      <a:r>
                        <a:rPr lang="lv-LV" sz="1600" dirty="0">
                          <a:effectLst/>
                        </a:rPr>
                        <a:t>Likumprojekts "Grozījumi likumā "Par iedzīvotāju ienākuma nodokli""</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a:effectLst/>
                        </a:rPr>
                        <a:t>-153,6</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-202,5</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-266,4</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r>
              <a:tr h="326571">
                <a:tc>
                  <a:txBody>
                    <a:bodyPr/>
                    <a:lstStyle/>
                    <a:p>
                      <a:pPr algn="just">
                        <a:spcAft>
                          <a:spcPts val="0"/>
                        </a:spcAft>
                      </a:pPr>
                      <a:r>
                        <a:rPr lang="lv-LV" sz="1600" dirty="0">
                          <a:effectLst/>
                        </a:rPr>
                        <a:t>7</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just">
                        <a:spcAft>
                          <a:spcPts val="0"/>
                        </a:spcAft>
                      </a:pPr>
                      <a:r>
                        <a:rPr lang="lv-LV" sz="1600">
                          <a:effectLst/>
                        </a:rPr>
                        <a:t>Likumprojekts "Grozījumi likumā "Par akcīzes nodokli"" </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a:effectLst/>
                        </a:rPr>
                        <a:t>44,9</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63,0</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99,8</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r>
              <a:tr h="326571">
                <a:tc>
                  <a:txBody>
                    <a:bodyPr/>
                    <a:lstStyle/>
                    <a:p>
                      <a:pPr algn="just">
                        <a:spcAft>
                          <a:spcPts val="0"/>
                        </a:spcAft>
                      </a:pPr>
                      <a:r>
                        <a:rPr lang="lv-LV" sz="1600" dirty="0">
                          <a:effectLst/>
                        </a:rPr>
                        <a:t>8</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just">
                        <a:spcAft>
                          <a:spcPts val="0"/>
                        </a:spcAft>
                      </a:pPr>
                      <a:r>
                        <a:rPr lang="lv-LV" sz="1600" dirty="0">
                          <a:effectLst/>
                        </a:rPr>
                        <a:t>Likumprojekts "Par Solidaritātes nodokļa likuma atzīšanu par spēku zaudējušu"</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a:effectLst/>
                        </a:rPr>
                        <a:t>2,3</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-30,1</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-29,7</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r>
              <a:tr h="326571">
                <a:tc>
                  <a:txBody>
                    <a:bodyPr/>
                    <a:lstStyle/>
                    <a:p>
                      <a:pPr algn="just">
                        <a:spcAft>
                          <a:spcPts val="0"/>
                        </a:spcAft>
                      </a:pPr>
                      <a:r>
                        <a:rPr lang="lv-LV" sz="1600" dirty="0">
                          <a:effectLst/>
                        </a:rPr>
                        <a:t>9</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just">
                        <a:spcAft>
                          <a:spcPts val="0"/>
                        </a:spcAft>
                      </a:pPr>
                      <a:r>
                        <a:rPr lang="lv-LV" sz="1600" dirty="0">
                          <a:effectLst/>
                        </a:rPr>
                        <a:t>Likumprojekts "Grozījumi likumā "Par valsts sociālo apdrošināšanu""</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a:effectLst/>
                        </a:rPr>
                        <a:t>2,2</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2,2</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2,2</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r>
              <a:tr h="326571">
                <a:tc>
                  <a:txBody>
                    <a:bodyPr/>
                    <a:lstStyle/>
                    <a:p>
                      <a:pPr algn="just">
                        <a:spcAft>
                          <a:spcPts val="0"/>
                        </a:spcAft>
                      </a:pPr>
                      <a:r>
                        <a:rPr lang="lv-LV" sz="1600" dirty="0">
                          <a:effectLst/>
                        </a:rPr>
                        <a:t>10</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just">
                        <a:spcAft>
                          <a:spcPts val="0"/>
                        </a:spcAft>
                      </a:pPr>
                      <a:r>
                        <a:rPr lang="lv-LV" sz="1600" dirty="0">
                          <a:effectLst/>
                        </a:rPr>
                        <a:t>Likumprojekts "Uzņēmumu ienākuma nodokļa likums"</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a:effectLst/>
                        </a:rPr>
                        <a:t>-89,1</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a:effectLst/>
                        </a:rPr>
                        <a:t>-293,0</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-206,8</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r>
              <a:tr h="326571">
                <a:tc>
                  <a:txBody>
                    <a:bodyPr/>
                    <a:lstStyle/>
                    <a:p>
                      <a:pPr algn="just">
                        <a:spcAft>
                          <a:spcPts val="0"/>
                        </a:spcAft>
                      </a:pPr>
                      <a:r>
                        <a:rPr lang="lv-LV" sz="1600" dirty="0">
                          <a:effectLst/>
                        </a:rPr>
                        <a:t>11</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just">
                        <a:spcAft>
                          <a:spcPts val="0"/>
                        </a:spcAft>
                      </a:pPr>
                      <a:r>
                        <a:rPr lang="lv-LV" sz="1600" dirty="0">
                          <a:effectLst/>
                        </a:rPr>
                        <a:t>Likumprojekts "Grozījumi </a:t>
                      </a:r>
                      <a:r>
                        <a:rPr lang="lv-LV" sz="1600" dirty="0" err="1">
                          <a:effectLst/>
                        </a:rPr>
                        <a:t>Mikrouzņēmumu</a:t>
                      </a:r>
                      <a:r>
                        <a:rPr lang="lv-LV" sz="1600" dirty="0">
                          <a:effectLst/>
                        </a:rPr>
                        <a:t> nodokļa likumā"</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a:effectLst/>
                        </a:rPr>
                        <a:t>4,2</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a:effectLst/>
                        </a:rPr>
                        <a:t>4,2</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4,2</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r>
              <a:tr h="163286">
                <a:tc>
                  <a:txBody>
                    <a:bodyPr/>
                    <a:lstStyle/>
                    <a:p>
                      <a:pPr algn="just">
                        <a:spcAft>
                          <a:spcPts val="0"/>
                        </a:spcAft>
                      </a:pPr>
                      <a:r>
                        <a:rPr lang="lv-LV" sz="1600" dirty="0">
                          <a:effectLst/>
                        </a:rPr>
                        <a:t>A</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Kopējā ietekme:</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a:effectLst/>
                        </a:rPr>
                        <a:t>-64,9</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a:effectLst/>
                        </a:rPr>
                        <a:t>-284,7</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-271,7</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r>
              <a:tr h="163286">
                <a:tc>
                  <a:txBody>
                    <a:bodyPr/>
                    <a:lstStyle/>
                    <a:p>
                      <a:pPr algn="just">
                        <a:spcAft>
                          <a:spcPts val="0"/>
                        </a:spcAft>
                      </a:pPr>
                      <a:r>
                        <a:rPr lang="lv-LV" sz="1600" dirty="0">
                          <a:effectLst/>
                        </a:rPr>
                        <a:t>B</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Fiskālā telpa (VTBIL 2017./19.)</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a:effectLst/>
                        </a:rPr>
                        <a:t>-8,1</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a:effectLst/>
                        </a:rPr>
                        <a:t>81,6</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X</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r>
              <a:tr h="163286">
                <a:tc>
                  <a:txBody>
                    <a:bodyPr/>
                    <a:lstStyle/>
                    <a:p>
                      <a:pPr algn="just">
                        <a:spcAft>
                          <a:spcPts val="0"/>
                        </a:spcAft>
                      </a:pPr>
                      <a:r>
                        <a:rPr lang="lv-LV" sz="1600" dirty="0">
                          <a:effectLst/>
                        </a:rPr>
                        <a:t>C</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Novirze (A+B)</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a:effectLst/>
                        </a:rPr>
                        <a:t>-73,0</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a:effectLst/>
                        </a:rPr>
                        <a:t>-203,1</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c>
                  <a:txBody>
                    <a:bodyPr/>
                    <a:lstStyle/>
                    <a:p>
                      <a:pPr algn="r">
                        <a:spcAft>
                          <a:spcPts val="0"/>
                        </a:spcAft>
                      </a:pPr>
                      <a:r>
                        <a:rPr lang="lv-LV" sz="1600" dirty="0">
                          <a:effectLst/>
                        </a:rPr>
                        <a:t>X</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799" marR="66799" marT="0" marB="0"/>
                </a:tc>
              </a:tr>
            </a:tbl>
          </a:graphicData>
        </a:graphic>
      </p:graphicFrame>
    </p:spTree>
    <p:extLst>
      <p:ext uri="{BB962C8B-B14F-4D97-AF65-F5344CB8AC3E}">
        <p14:creationId xmlns:p14="http://schemas.microsoft.com/office/powerpoint/2010/main" val="29647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lv-LV" sz="3200" dirty="0" smtClean="0"/>
              <a:t>Nodokļu reformas atgriezeniskie efekti 		1/2</a:t>
            </a:r>
            <a:endParaRPr lang="lv-LV" sz="3200" dirty="0"/>
          </a:p>
        </p:txBody>
      </p:sp>
      <p:sp>
        <p:nvSpPr>
          <p:cNvPr id="3" name="Content Placeholder 2"/>
          <p:cNvSpPr>
            <a:spLocks noGrp="1"/>
          </p:cNvSpPr>
          <p:nvPr>
            <p:ph idx="1"/>
          </p:nvPr>
        </p:nvSpPr>
        <p:spPr/>
        <p:txBody>
          <a:bodyPr>
            <a:normAutofit/>
          </a:bodyPr>
          <a:lstStyle/>
          <a:p>
            <a:r>
              <a:rPr lang="lv-LV" dirty="0"/>
              <a:t>Likumprojektu anotācijās ir minēti arī atgriezeniskie efekti, kas varētu daļēji kompensēt reformas fiskālo ietekmi: </a:t>
            </a:r>
          </a:p>
          <a:p>
            <a:pPr marL="457200" lvl="1" indent="0">
              <a:buNone/>
            </a:pPr>
            <a:r>
              <a:rPr lang="lv-LV" dirty="0" smtClean="0"/>
              <a:t>2018</a:t>
            </a:r>
            <a:r>
              <a:rPr lang="lv-LV" dirty="0"/>
              <a:t>. gadā – 75,8 miljoni eiro;</a:t>
            </a:r>
          </a:p>
          <a:p>
            <a:pPr marL="457200" lvl="1" indent="0">
              <a:buNone/>
            </a:pPr>
            <a:r>
              <a:rPr lang="lv-LV" dirty="0"/>
              <a:t>2019. gadā – 118,5 miljoni eiro;</a:t>
            </a:r>
          </a:p>
          <a:p>
            <a:pPr marL="457200" lvl="1" indent="0">
              <a:buNone/>
            </a:pPr>
            <a:r>
              <a:rPr lang="lv-LV" dirty="0"/>
              <a:t>2020. gadā – 233,5 miljoni eiro.</a:t>
            </a:r>
          </a:p>
          <a:p>
            <a:pPr algn="just"/>
            <a:r>
              <a:rPr lang="lv-LV" smtClean="0"/>
              <a:t>Padome </a:t>
            </a:r>
            <a:r>
              <a:rPr lang="lv-LV" dirty="0"/>
              <a:t>iebilst pret ieņēmumu prognozēšanu, balstoties uz nodokļu reformas atgriezenisko ietekmi uz tautsaimniecību, nepārskatot un neapstiprinot galvenos makroekonomiskos rādītājus apstiprinājuma procedūras ietvaros.</a:t>
            </a:r>
          </a:p>
        </p:txBody>
      </p:sp>
      <p:sp>
        <p:nvSpPr>
          <p:cNvPr id="4" name="Date Placeholder 3"/>
          <p:cNvSpPr>
            <a:spLocks noGrp="1"/>
          </p:cNvSpPr>
          <p:nvPr>
            <p:ph type="dt" sz="half" idx="10"/>
          </p:nvPr>
        </p:nvSpPr>
        <p:spPr/>
        <p:txBody>
          <a:bodyPr/>
          <a:lstStyle/>
          <a:p>
            <a:r>
              <a:rPr lang="lv-LV" dirty="0" smtClean="0"/>
              <a:t>25.07.2017.</a:t>
            </a:r>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6112C14F-654A-48BF-A324-8B07BD5B5F7F}" type="slidenum">
              <a:rPr lang="lv-LV" smtClean="0"/>
              <a:t>9</a:t>
            </a:fld>
            <a:endParaRPr lang="lv-LV"/>
          </a:p>
        </p:txBody>
      </p:sp>
    </p:spTree>
    <p:extLst>
      <p:ext uri="{BB962C8B-B14F-4D97-AF65-F5344CB8AC3E}">
        <p14:creationId xmlns:p14="http://schemas.microsoft.com/office/powerpoint/2010/main" val="1502620083"/>
      </p:ext>
    </p:extLst>
  </p:cSld>
  <p:clrMapOvr>
    <a:masterClrMapping/>
  </p:clrMapOvr>
</p:sld>
</file>

<file path=ppt/theme/theme1.xml><?xml version="1.0" encoding="utf-8"?>
<a:theme xmlns:a="http://schemas.openxmlformats.org/drawingml/2006/main" name="7_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D32ED45F9124C54C9993D8F9B90B6509" ma:contentTypeVersion="4" ma:contentTypeDescription="Izveidot jaunu dokumentu." ma:contentTypeScope="" ma:versionID="c60e24f10b1d6fc209805aa0764068cc">
  <xsd:schema xmlns:xsd="http://www.w3.org/2001/XMLSchema" xmlns:xs="http://www.w3.org/2001/XMLSchema" xmlns:p="http://schemas.microsoft.com/office/2006/metadata/properties" xmlns:ns2="18cde31a-aed2-49ce-b570-e812b29b6342" xmlns:ns3="8a96bb65-8a47-495a-ab2f-bcb1e653263c" targetNamespace="http://schemas.microsoft.com/office/2006/metadata/properties" ma:root="true" ma:fieldsID="4dc9de9b0b67f4cfdc69ad121503f33e" ns2:_="" ns3:_="">
    <xsd:import namespace="18cde31a-aed2-49ce-b570-e812b29b6342"/>
    <xsd:import namespace="8a96bb65-8a47-495a-ab2f-bcb1e653263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cde31a-aed2-49ce-b570-e812b29b6342" elementFormDefault="qualified">
    <xsd:import namespace="http://schemas.microsoft.com/office/2006/documentManagement/types"/>
    <xsd:import namespace="http://schemas.microsoft.com/office/infopath/2007/PartnerControls"/>
    <xsd:element name="SharedWithUsers" ma:index="8" nillable="true" ma:displayName="Koplietots ar"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Koplietots ar: detalizēti"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a96bb65-8a47-495a-ab2f-bcb1e653263c"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18cde31a-aed2-49ce-b570-e812b29b6342">
      <UserInfo>
        <DisplayName>Emils Kilis</DisplayName>
        <AccountId>23</AccountId>
        <AccountType/>
      </UserInfo>
      <UserInfo>
        <DisplayName>Jānis Platais</DisplayName>
        <AccountId>12</AccountId>
        <AccountType/>
      </UserInfo>
      <UserInfo>
        <DisplayName>Dace Kalsone</DisplayName>
        <AccountId>11</AccountId>
        <AccountType/>
      </UserInfo>
    </SharedWithUsers>
  </documentManagement>
</p:properties>
</file>

<file path=customXml/itemProps1.xml><?xml version="1.0" encoding="utf-8"?>
<ds:datastoreItem xmlns:ds="http://schemas.openxmlformats.org/officeDocument/2006/customXml" ds:itemID="{F643E19A-C020-4F48-BFD7-1F59762202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8cde31a-aed2-49ce-b570-e812b29b6342"/>
    <ds:schemaRef ds:uri="8a96bb65-8a47-495a-ab2f-bcb1e65326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032299E-B1F3-4420-96E2-630224179A8A}">
  <ds:schemaRefs>
    <ds:schemaRef ds:uri="http://schemas.microsoft.com/sharepoint/v3/contenttype/forms"/>
  </ds:schemaRefs>
</ds:datastoreItem>
</file>

<file path=customXml/itemProps3.xml><?xml version="1.0" encoding="utf-8"?>
<ds:datastoreItem xmlns:ds="http://schemas.openxmlformats.org/officeDocument/2006/customXml" ds:itemID="{C72C8CC1-AEF4-424E-BF75-336EA2EFAB17}">
  <ds:schemaRefs>
    <ds:schemaRef ds:uri="http://schemas.openxmlformats.org/package/2006/metadata/core-properties"/>
    <ds:schemaRef ds:uri="http://schemas.microsoft.com/office/2006/documentManagement/types"/>
    <ds:schemaRef ds:uri="8a96bb65-8a47-495a-ab2f-bcb1e653263c"/>
    <ds:schemaRef ds:uri="http://schemas.microsoft.com/office/2006/metadata/properties"/>
    <ds:schemaRef ds:uri="http://www.w3.org/XML/1998/namespace"/>
    <ds:schemaRef ds:uri="http://purl.org/dc/dcmitype/"/>
    <ds:schemaRef ds:uri="http://purl.org/dc/terms/"/>
    <ds:schemaRef ds:uri="http://schemas.microsoft.com/office/infopath/2007/PartnerControls"/>
    <ds:schemaRef ds:uri="18cde31a-aed2-49ce-b570-e812b29b6342"/>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2361</TotalTime>
  <Words>1123</Words>
  <Application>Microsoft Office PowerPoint</Application>
  <PresentationFormat>Widescreen</PresentationFormat>
  <Paragraphs>142</Paragraphs>
  <Slides>12</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7_Office dizains</vt:lpstr>
      <vt:lpstr>Par neatbilstības ziņojumu par nodokļu reformas likumprojektiem</vt:lpstr>
      <vt:lpstr>Tiesiskais ietvars neatbilstības ziņojumu sagatavošanai</vt:lpstr>
      <vt:lpstr>Fiskālās disciplīnas likuma 9.pants: Budžetu ietekmējošo normatīvo aktu pieņemšana (1)</vt:lpstr>
      <vt:lpstr>Fiskālās disciplīnas likuma 9.pants: Budžetu ietekmējošo normatīvo aktu pieņemšana (2)</vt:lpstr>
      <vt:lpstr>Izņēmumi, kurus pieļauj FDL 5.panta (1) daļa</vt:lpstr>
      <vt:lpstr>Fiskālās disciplīnas likuma 9.pants: Budžetu ietekmējošo normatīvo aktu pieņemšana (3)</vt:lpstr>
      <vt:lpstr>Nodokļu reformas likumprojektu fiskālā ietekme  1/2</vt:lpstr>
      <vt:lpstr>Nodokļu reformas likumprojektu fiskālā ietekme 2/2</vt:lpstr>
      <vt:lpstr>Nodokļu reformas atgriezeniskie efekti   1/2</vt:lpstr>
      <vt:lpstr>Padomes secinājumi un rekomendācijas</vt:lpstr>
      <vt:lpstr>21. jūlijā tika saņemta Finanšu ministrijas atbilde</vt:lpstr>
      <vt:lpstr>Paldies par uzmanību!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NZ par nodokļu reformas likumprojektiem</dc:title>
  <dc:creator>FDP</dc:creator>
  <cp:lastModifiedBy>Dace Kalsone</cp:lastModifiedBy>
  <cp:revision>203</cp:revision>
  <dcterms:created xsi:type="dcterms:W3CDTF">2016-08-11T12:43:48Z</dcterms:created>
  <dcterms:modified xsi:type="dcterms:W3CDTF">2017-07-25T06:19:23Z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0x010100D32ED45F9124C54C9993D8F9B90B6509</vt:lpwstr>
  </property>
</Properties>
</file>