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1" r:id="rId3"/>
    <p:sldId id="290" r:id="rId4"/>
    <p:sldId id="297" r:id="rId5"/>
    <p:sldId id="302" r:id="rId6"/>
    <p:sldId id="298" r:id="rId7"/>
    <p:sldId id="289" r:id="rId8"/>
    <p:sldId id="294" r:id="rId9"/>
    <p:sldId id="286" r:id="rId10"/>
    <p:sldId id="301" r:id="rId11"/>
    <p:sldId id="259" r:id="rId12"/>
    <p:sldId id="300" r:id="rId13"/>
  </p:sldIdLst>
  <p:sldSz cx="9144000" cy="6858000" type="screen4x3"/>
  <p:notesSz cx="6797675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4"/>
    <p:restoredTop sz="50104" autoAdjust="0"/>
  </p:normalViewPr>
  <p:slideViewPr>
    <p:cSldViewPr>
      <p:cViewPr>
        <p:scale>
          <a:sx n="70" d="100"/>
          <a:sy n="70" d="100"/>
        </p:scale>
        <p:origin x="-138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AE423-CCF8-471E-8AA4-B8E4FE322751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E8111-E2C9-4BCE-9AB8-31391103162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197414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D685E-CEF8-4E44-8B55-38EB1CFC71EB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21D41-F308-496E-8C90-12487028FAD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2328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21D41-F308-496E-8C90-12487028FAD6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7469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 smtClean="0"/>
              <a:t>Pildi lisamiseks klõpsake ikooni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Klõpsake tiitlilaadi muutmiseks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AE99A-A1D1-4ABE-8257-4DFE65B69C3F}" type="datetimeFigureOut">
              <a:rPr lang="et-EE" smtClean="0"/>
              <a:t>11.06.2018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D0617-0E67-4722-BF70-32AD8983E014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064896" cy="2160240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r>
              <a:rPr lang="et-EE" sz="3600" b="1" dirty="0" err="1" smtClean="0">
                <a:solidFill>
                  <a:schemeClr val="accent6">
                    <a:lumMod val="75000"/>
                  </a:schemeClr>
                </a:solidFill>
              </a:rPr>
              <a:t>Macroeconomic</a:t>
            </a:r>
            <a:r>
              <a:rPr lang="et-EE" sz="36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t-EE" sz="3600" b="1" dirty="0" err="1" smtClean="0">
                <a:solidFill>
                  <a:schemeClr val="accent6">
                    <a:lumMod val="75000"/>
                  </a:schemeClr>
                </a:solidFill>
              </a:rPr>
              <a:t>heatmap</a:t>
            </a:r>
            <a:r>
              <a:rPr lang="et-EE" sz="3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t-EE" sz="3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t-EE" sz="3000" b="1" i="1" dirty="0" err="1" smtClean="0">
                <a:solidFill>
                  <a:schemeClr val="accent6">
                    <a:lumMod val="75000"/>
                  </a:schemeClr>
                </a:solidFill>
              </a:rPr>
              <a:t>taking</a:t>
            </a:r>
            <a:r>
              <a:rPr lang="et-EE" sz="30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t-EE" sz="3000" b="1" i="1" dirty="0" err="1" smtClean="0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et-EE" sz="30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t-EE" sz="3000" b="1" i="1" dirty="0" err="1" smtClean="0">
                <a:solidFill>
                  <a:schemeClr val="accent6">
                    <a:lumMod val="75000"/>
                  </a:schemeClr>
                </a:solidFill>
              </a:rPr>
              <a:t>temperature</a:t>
            </a:r>
            <a:r>
              <a:rPr lang="et-EE" sz="30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t-EE" sz="3000" b="1" i="1" dirty="0" err="1" smtClean="0">
                <a:solidFill>
                  <a:schemeClr val="accent6">
                    <a:lumMod val="75000"/>
                  </a:schemeClr>
                </a:solidFill>
              </a:rPr>
              <a:t>of</a:t>
            </a:r>
            <a:r>
              <a:rPr lang="et-EE" sz="30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t-EE" sz="3000" b="1" i="1" dirty="0" err="1" smtClean="0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et-EE" sz="30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t-EE" sz="3000" b="1" i="1" dirty="0" err="1" smtClean="0">
                <a:solidFill>
                  <a:schemeClr val="accent6">
                    <a:lumMod val="75000"/>
                  </a:schemeClr>
                </a:solidFill>
              </a:rPr>
              <a:t>Estonian</a:t>
            </a:r>
            <a:r>
              <a:rPr lang="et-EE" sz="30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t-EE" sz="3000" b="1" i="1" dirty="0" err="1" smtClean="0">
                <a:solidFill>
                  <a:schemeClr val="accent6">
                    <a:lumMod val="75000"/>
                  </a:schemeClr>
                </a:solidFill>
              </a:rPr>
              <a:t>economy</a:t>
            </a:r>
            <a:endParaRPr lang="et-EE" sz="30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4005064"/>
            <a:ext cx="6400800" cy="2592288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r>
              <a:rPr lang="et-EE" sz="2000" b="1" dirty="0" smtClean="0">
                <a:solidFill>
                  <a:schemeClr val="tx1"/>
                </a:solidFill>
              </a:rPr>
              <a:t>Lauri Punga</a:t>
            </a:r>
          </a:p>
          <a:p>
            <a:r>
              <a:rPr lang="et-EE" sz="2000" dirty="0" err="1" smtClean="0">
                <a:solidFill>
                  <a:schemeClr val="tx1"/>
                </a:solidFill>
              </a:rPr>
              <a:t>Fiscal</a:t>
            </a:r>
            <a:r>
              <a:rPr lang="et-EE" sz="2000" dirty="0" smtClean="0">
                <a:solidFill>
                  <a:schemeClr val="tx1"/>
                </a:solidFill>
              </a:rPr>
              <a:t> </a:t>
            </a:r>
            <a:r>
              <a:rPr lang="et-EE" sz="2000" dirty="0" err="1" smtClean="0">
                <a:solidFill>
                  <a:schemeClr val="tx1"/>
                </a:solidFill>
              </a:rPr>
              <a:t>Council</a:t>
            </a:r>
            <a:r>
              <a:rPr lang="et-EE" sz="2000" dirty="0" smtClean="0">
                <a:solidFill>
                  <a:schemeClr val="tx1"/>
                </a:solidFill>
              </a:rPr>
              <a:t> </a:t>
            </a:r>
            <a:r>
              <a:rPr lang="et-EE" sz="2000" dirty="0" err="1" smtClean="0">
                <a:solidFill>
                  <a:schemeClr val="tx1"/>
                </a:solidFill>
              </a:rPr>
              <a:t>of</a:t>
            </a:r>
            <a:r>
              <a:rPr lang="et-EE" sz="2000" dirty="0" smtClean="0">
                <a:solidFill>
                  <a:schemeClr val="tx1"/>
                </a:solidFill>
              </a:rPr>
              <a:t> Estonia</a:t>
            </a:r>
          </a:p>
          <a:p>
            <a:endParaRPr lang="et-EE" sz="2000" dirty="0" smtClean="0">
              <a:solidFill>
                <a:schemeClr val="tx1"/>
              </a:solidFill>
            </a:endParaRPr>
          </a:p>
          <a:p>
            <a:endParaRPr lang="et-EE" sz="2000" dirty="0">
              <a:solidFill>
                <a:schemeClr val="tx1"/>
              </a:solidFill>
            </a:endParaRPr>
          </a:p>
          <a:p>
            <a:endParaRPr lang="et-EE" sz="2000" dirty="0">
              <a:solidFill>
                <a:schemeClr val="tx1"/>
              </a:solidFill>
            </a:endParaRPr>
          </a:p>
          <a:p>
            <a:r>
              <a:rPr lang="et-EE" sz="2000" dirty="0" err="1" smtClean="0">
                <a:solidFill>
                  <a:schemeClr val="tx1"/>
                </a:solidFill>
              </a:rPr>
              <a:t>Riga</a:t>
            </a:r>
            <a:r>
              <a:rPr lang="et-EE" sz="2000" dirty="0" smtClean="0">
                <a:solidFill>
                  <a:schemeClr val="tx1"/>
                </a:solidFill>
              </a:rPr>
              <a:t>, 11 </a:t>
            </a:r>
            <a:r>
              <a:rPr lang="et-EE" sz="2000" dirty="0" err="1" smtClean="0">
                <a:solidFill>
                  <a:schemeClr val="tx1"/>
                </a:solidFill>
              </a:rPr>
              <a:t>June</a:t>
            </a:r>
            <a:r>
              <a:rPr lang="et-EE" sz="2000" dirty="0" smtClean="0">
                <a:solidFill>
                  <a:schemeClr val="tx1"/>
                </a:solidFill>
              </a:rPr>
              <a:t> 2018</a:t>
            </a:r>
            <a:endParaRPr lang="et-EE" sz="2000" dirty="0">
              <a:solidFill>
                <a:schemeClr val="tx1"/>
              </a:solidFill>
            </a:endParaRPr>
          </a:p>
        </p:txBody>
      </p:sp>
      <p:pic>
        <p:nvPicPr>
          <p:cNvPr id="4" name="Pilt 3"/>
          <p:cNvPicPr/>
          <p:nvPr/>
        </p:nvPicPr>
        <p:blipFill>
          <a:blip r:embed="rId3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pic>
        <p:nvPicPr>
          <p:cNvPr id="2051" name="Picture 3" descr="C:\Users\kasutaja\Desktop\HEATMAP\Värviskaala (final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797" y="3290888"/>
            <a:ext cx="4143375" cy="57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954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4056"/>
          </a:xfrm>
        </p:spPr>
        <p:txBody>
          <a:bodyPr>
            <a:normAutofit/>
          </a:bodyPr>
          <a:lstStyle/>
          <a:p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In conclusion</a:t>
            </a:r>
            <a:endParaRPr lang="et-EE" sz="2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958011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r>
              <a:rPr lang="et-EE" sz="1800" dirty="0" smtClean="0">
                <a:solidFill>
                  <a:prstClr val="black"/>
                </a:solidFill>
              </a:rPr>
              <a:t>‘Heatmap’ is a </a:t>
            </a:r>
            <a:r>
              <a:rPr lang="et-EE" sz="1800" b="1" dirty="0" smtClean="0">
                <a:solidFill>
                  <a:prstClr val="black"/>
                </a:solidFill>
              </a:rPr>
              <a:t>fast and efficient way to assess data </a:t>
            </a:r>
            <a:r>
              <a:rPr lang="et-EE" sz="1800" dirty="0" smtClean="0">
                <a:solidFill>
                  <a:prstClr val="black"/>
                </a:solidFill>
              </a:rPr>
              <a:t>both in the short-term and over longer time periods</a:t>
            </a:r>
          </a:p>
          <a:p>
            <a:r>
              <a:rPr lang="et-EE" sz="1800" dirty="0" smtClean="0">
                <a:solidFill>
                  <a:prstClr val="black"/>
                </a:solidFill>
              </a:rPr>
              <a:t>A good </a:t>
            </a:r>
            <a:r>
              <a:rPr lang="et-EE" sz="1800" b="1" dirty="0" smtClean="0">
                <a:solidFill>
                  <a:prstClr val="black"/>
                </a:solidFill>
              </a:rPr>
              <a:t>visual tool </a:t>
            </a:r>
            <a:r>
              <a:rPr lang="et-EE" sz="1800" dirty="0" smtClean="0">
                <a:solidFill>
                  <a:prstClr val="black"/>
                </a:solidFill>
              </a:rPr>
              <a:t>we can use in our papers &amp; presentations</a:t>
            </a:r>
          </a:p>
          <a:p>
            <a:r>
              <a:rPr lang="et-EE" sz="1800" dirty="0" smtClean="0">
                <a:solidFill>
                  <a:prstClr val="black"/>
                </a:solidFill>
              </a:rPr>
              <a:t>Another tool in the Council’s toolbox that we can use in our thinking regarding the Estonian economic cycle</a:t>
            </a:r>
          </a:p>
          <a:p>
            <a:endParaRPr lang="et-EE" sz="1800" dirty="0" smtClean="0">
              <a:solidFill>
                <a:prstClr val="black"/>
              </a:solidFill>
            </a:endParaRPr>
          </a:p>
          <a:p>
            <a:r>
              <a:rPr lang="et-EE" sz="1800" dirty="0" smtClean="0">
                <a:solidFill>
                  <a:prstClr val="black"/>
                </a:solidFill>
              </a:rPr>
              <a:t>Possible to build similar maps that focus on a more specific area of the economy (e.g. prices, labor market, tax revenues)</a:t>
            </a:r>
            <a:endParaRPr lang="et-EE" sz="1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endParaRPr lang="et-EE" dirty="0"/>
          </a:p>
        </p:txBody>
      </p:sp>
      <p:pic>
        <p:nvPicPr>
          <p:cNvPr id="4" name="Pilt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sp>
        <p:nvSpPr>
          <p:cNvPr id="5" name="Slaidinumbri kohatäid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4D0617-0E67-4722-BF70-32AD8983E014}" type="slidenum">
              <a:rPr lang="et-EE" b="1" smtClean="0">
                <a:solidFill>
                  <a:srgbClr val="0070C0"/>
                </a:solidFill>
              </a:rPr>
              <a:pPr/>
              <a:t>10</a:t>
            </a:fld>
            <a:endParaRPr lang="et-E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61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2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t-EE" sz="1800" dirty="0" err="1" smtClean="0"/>
              <a:t>Chairman</a:t>
            </a:r>
            <a:r>
              <a:rPr lang="et-EE" sz="1800" dirty="0" smtClean="0"/>
              <a:t> Raul Eamets</a:t>
            </a:r>
          </a:p>
          <a:p>
            <a:pPr marL="0" indent="0" algn="ctr">
              <a:buNone/>
            </a:pPr>
            <a:r>
              <a:rPr lang="et-EE" sz="1800" dirty="0" smtClean="0"/>
              <a:t>raul.eamets@ut.ee</a:t>
            </a:r>
          </a:p>
          <a:p>
            <a:pPr marL="0" indent="0" algn="ctr">
              <a:buNone/>
            </a:pPr>
            <a:r>
              <a:rPr lang="et-EE" sz="1800" dirty="0" smtClean="0"/>
              <a:t>+372 514 0082</a:t>
            </a:r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endParaRPr lang="et-EE" sz="1800" dirty="0" smtClean="0"/>
          </a:p>
          <a:p>
            <a:pPr marL="0" indent="0" algn="ctr">
              <a:buNone/>
            </a:pPr>
            <a:endParaRPr lang="et-EE" sz="1800" dirty="0" smtClean="0"/>
          </a:p>
          <a:p>
            <a:pPr marL="0" indent="0" algn="ctr">
              <a:buNone/>
            </a:pPr>
            <a:r>
              <a:rPr lang="et-EE" sz="1800" dirty="0" err="1" smtClean="0"/>
              <a:t>Secretary</a:t>
            </a:r>
            <a:r>
              <a:rPr lang="et-EE" sz="1800" dirty="0" smtClean="0"/>
              <a:t> </a:t>
            </a:r>
            <a:r>
              <a:rPr lang="et-EE" sz="1800" dirty="0" err="1" smtClean="0"/>
              <a:t>to</a:t>
            </a:r>
            <a:r>
              <a:rPr lang="et-EE" sz="1800" dirty="0" smtClean="0"/>
              <a:t> </a:t>
            </a:r>
            <a:r>
              <a:rPr lang="et-EE" sz="1800" dirty="0" err="1" smtClean="0"/>
              <a:t>the</a:t>
            </a:r>
            <a:r>
              <a:rPr lang="et-EE" sz="1800" dirty="0" smtClean="0"/>
              <a:t> </a:t>
            </a:r>
            <a:r>
              <a:rPr lang="et-EE" sz="1800" dirty="0" err="1" smtClean="0"/>
              <a:t>Council</a:t>
            </a:r>
            <a:endParaRPr lang="et-EE" sz="1800" dirty="0" smtClean="0"/>
          </a:p>
          <a:p>
            <a:pPr marL="0" indent="0" algn="ctr">
              <a:buNone/>
            </a:pPr>
            <a:r>
              <a:rPr lang="et-EE" sz="1800" dirty="0" smtClean="0"/>
              <a:t>info@eelarvenoukogu.ee</a:t>
            </a:r>
          </a:p>
          <a:p>
            <a:pPr marL="0" indent="0" algn="ctr">
              <a:buNone/>
            </a:pPr>
            <a:endParaRPr lang="et-EE" sz="1800" dirty="0" smtClean="0"/>
          </a:p>
          <a:p>
            <a:pPr marL="0" indent="0" algn="ctr">
              <a:buNone/>
            </a:pPr>
            <a:endParaRPr lang="et-EE" sz="1800" dirty="0" smtClean="0"/>
          </a:p>
          <a:p>
            <a:pPr marL="0" indent="0" algn="ctr">
              <a:buNone/>
            </a:pPr>
            <a:endParaRPr lang="et-EE" sz="1800" dirty="0" smtClean="0"/>
          </a:p>
          <a:p>
            <a:pPr marL="0" indent="0" algn="ctr">
              <a:buNone/>
            </a:pPr>
            <a:endParaRPr lang="et-EE" sz="1800" dirty="0" smtClean="0"/>
          </a:p>
          <a:p>
            <a:pPr marL="0" indent="0" algn="ctr">
              <a:buNone/>
            </a:pPr>
            <a:endParaRPr lang="et-EE" sz="1800" dirty="0"/>
          </a:p>
          <a:p>
            <a:pPr marL="0" indent="0" algn="ctr">
              <a:buNone/>
            </a:pPr>
            <a:r>
              <a:rPr lang="et-EE" sz="1800" dirty="0" smtClean="0"/>
              <a:t>www.eelarvenoukogu.ee</a:t>
            </a:r>
          </a:p>
          <a:p>
            <a:pPr marL="0" indent="0">
              <a:buNone/>
            </a:pPr>
            <a:endParaRPr lang="et-EE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t-EE" dirty="0"/>
          </a:p>
        </p:txBody>
      </p:sp>
      <p:pic>
        <p:nvPicPr>
          <p:cNvPr id="4" name="Pilt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sp>
        <p:nvSpPr>
          <p:cNvPr id="5" name="Pealkiri 4"/>
          <p:cNvSpPr>
            <a:spLocks noGrp="1"/>
          </p:cNvSpPr>
          <p:nvPr>
            <p:ph type="title"/>
          </p:nvPr>
        </p:nvSpPr>
        <p:spPr>
          <a:xfrm>
            <a:off x="334194" y="1052735"/>
            <a:ext cx="8419156" cy="530513"/>
          </a:xfrm>
        </p:spPr>
        <p:txBody>
          <a:bodyPr anchor="ctr">
            <a:normAutofit/>
          </a:bodyPr>
          <a:lstStyle/>
          <a:p>
            <a:r>
              <a:rPr lang="et-EE" sz="2200" b="1" dirty="0" err="1" smtClean="0">
                <a:solidFill>
                  <a:schemeClr val="accent6">
                    <a:lumMod val="75000"/>
                  </a:schemeClr>
                </a:solidFill>
              </a:rPr>
              <a:t>Contacts</a:t>
            </a:r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t-EE" sz="2200" b="1" dirty="0" err="1" smtClean="0">
                <a:solidFill>
                  <a:schemeClr val="accent6">
                    <a:lumMod val="75000"/>
                  </a:schemeClr>
                </a:solidFill>
              </a:rPr>
              <a:t>of</a:t>
            </a:r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t-EE" sz="2200" b="1" dirty="0" err="1" smtClean="0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t-EE" sz="2200" b="1" dirty="0" err="1" smtClean="0">
                <a:solidFill>
                  <a:schemeClr val="accent6">
                    <a:lumMod val="75000"/>
                  </a:schemeClr>
                </a:solidFill>
              </a:rPr>
              <a:t>Fiscal</a:t>
            </a:r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t-EE" sz="2200" b="1" dirty="0" err="1" smtClean="0">
                <a:solidFill>
                  <a:schemeClr val="accent6">
                    <a:lumMod val="75000"/>
                  </a:schemeClr>
                </a:solidFill>
              </a:rPr>
              <a:t>Council</a:t>
            </a:r>
            <a:endParaRPr lang="et-EE" sz="2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13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4056"/>
          </a:xfrm>
        </p:spPr>
        <p:txBody>
          <a:bodyPr>
            <a:normAutofit/>
          </a:bodyPr>
          <a:lstStyle/>
          <a:p>
            <a:r>
              <a:rPr lang="et-EE" sz="2200" b="1" dirty="0" err="1" smtClean="0">
                <a:solidFill>
                  <a:schemeClr val="accent6">
                    <a:lumMod val="75000"/>
                  </a:schemeClr>
                </a:solidFill>
              </a:rPr>
              <a:t>Data</a:t>
            </a:r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 &amp; </a:t>
            </a:r>
            <a:r>
              <a:rPr lang="et-EE" sz="2200" b="1" dirty="0" err="1" smtClean="0">
                <a:solidFill>
                  <a:schemeClr val="accent6">
                    <a:lumMod val="75000"/>
                  </a:schemeClr>
                </a:solidFill>
              </a:rPr>
              <a:t>sources</a:t>
            </a:r>
            <a:endParaRPr lang="et-EE" sz="2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958011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endParaRPr lang="et-EE" dirty="0"/>
          </a:p>
        </p:txBody>
      </p:sp>
      <p:pic>
        <p:nvPicPr>
          <p:cNvPr id="4" name="Pilt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sp>
        <p:nvSpPr>
          <p:cNvPr id="5" name="Slaidinumbri kohatäid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4D0617-0E67-4722-BF70-32AD8983E014}" type="slidenum">
              <a:rPr lang="et-EE" b="1" smtClean="0">
                <a:solidFill>
                  <a:srgbClr val="0070C0"/>
                </a:solidFill>
              </a:rPr>
              <a:pPr/>
              <a:t>12</a:t>
            </a:fld>
            <a:endParaRPr lang="et-EE" b="1" dirty="0">
              <a:solidFill>
                <a:srgbClr val="0070C0"/>
              </a:solidFill>
            </a:endParaRPr>
          </a:p>
        </p:txBody>
      </p:sp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970677"/>
              </p:ext>
            </p:extLst>
          </p:nvPr>
        </p:nvGraphicFramePr>
        <p:xfrm>
          <a:off x="395536" y="1700808"/>
          <a:ext cx="8435280" cy="4536505"/>
        </p:xfrm>
        <a:graphic>
          <a:graphicData uri="http://schemas.openxmlformats.org/drawingml/2006/table">
            <a:tbl>
              <a:tblPr/>
              <a:tblGrid>
                <a:gridCol w="1152128"/>
                <a:gridCol w="3384376"/>
                <a:gridCol w="2664296"/>
                <a:gridCol w="1234480"/>
              </a:tblGrid>
              <a:tr h="335313"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Indicator</a:t>
                      </a:r>
                      <a:endParaRPr lang="et-EE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Full description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Source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</a:tr>
              <a:tr h="319348"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Core inflation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HICP excluding energy, food, alcohol and tobacco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change y-o-y, quarter = 3 month average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Eurostat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9348"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Average wage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Average monthly gross wages, </a:t>
                      </a:r>
                      <a:r>
                        <a:rPr lang="et-EE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economic 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activities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change y-o-y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Statistics Estonia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319348"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Unemployment rate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Unemployment rate, population aged 15-74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Statistics Estonia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348"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Employment</a:t>
                      </a:r>
                      <a:r>
                        <a:rPr lang="et-E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t-EE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rate</a:t>
                      </a:r>
                      <a:endParaRPr lang="et-E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Employment rate, population aged 15-74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Statistics Estonia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319348"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Vacancies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job vacancies, </a:t>
                      </a:r>
                      <a:r>
                        <a:rPr lang="et-EE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economic activities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Statistics</a:t>
                      </a:r>
                      <a:r>
                        <a:rPr lang="et-E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Estonia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348"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Capacity utilization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level of capacity utilization in manufacturing industry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%, seasonally adjusted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Eurostat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571276"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Demand in construction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Construction survey: 'insufficient demand' as the main factor limiting building activity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of enterprises, 4 quarter average, quarter = 3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month average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Estonian Institute of Economic Research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276"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Demand in industry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Industry survey: 'insufficient demand' as the main factor currently limiting production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of enterprises, 4 quarter average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Estonian Institute of Economic Research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571276"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Demand in services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Services survey: 'insufficient demand' as the main factor currently limiting business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of enterprises, 4 quarter average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Estonian Institute of Economic Research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276">
                <a:tc>
                  <a:txBody>
                    <a:bodyPr/>
                    <a:lstStyle/>
                    <a:p>
                      <a:pPr algn="l" fontAlgn="b"/>
                      <a:r>
                        <a:rPr lang="et-E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Economic sentiment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Economic Sentiment Indicator, composite indicator made up of five sectoral confidence indicators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Level, quarter = 3 month average, seasonally adjusted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Estonian Institute of Economic Research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53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4056"/>
          </a:xfrm>
        </p:spPr>
        <p:txBody>
          <a:bodyPr>
            <a:normAutofit/>
          </a:bodyPr>
          <a:lstStyle/>
          <a:p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Introduction</a:t>
            </a:r>
            <a:endParaRPr lang="et-EE" sz="2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958011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r>
              <a:rPr lang="et-EE" sz="1800" b="1" dirty="0" smtClean="0"/>
              <a:t>‘Heatmaps’ </a:t>
            </a:r>
            <a:r>
              <a:rPr lang="et-EE" sz="1800" dirty="0" smtClean="0"/>
              <a:t>have become quite popular as a means of visually representing a wide range of data in fast and convenient manner + easy to understand for the average reader</a:t>
            </a:r>
          </a:p>
          <a:p>
            <a:endParaRPr lang="et-EE" sz="1800" dirty="0"/>
          </a:p>
          <a:p>
            <a:r>
              <a:rPr lang="et-EE" sz="1800" dirty="0" smtClean="0"/>
              <a:t>Tool that helps to </a:t>
            </a:r>
            <a:r>
              <a:rPr lang="et-EE" sz="1800" b="1" dirty="0" smtClean="0"/>
              <a:t>formulate our understanding of the Estonian economic cycle</a:t>
            </a:r>
          </a:p>
          <a:p>
            <a:pPr lvl="1"/>
            <a:r>
              <a:rPr lang="et-EE" sz="1800" dirty="0"/>
              <a:t>t</a:t>
            </a:r>
            <a:r>
              <a:rPr lang="et-EE" sz="1800" dirty="0" smtClean="0"/>
              <a:t>o assess the output gap estimates in the macroeconomic forecasts produced by the Ministry of Finance</a:t>
            </a:r>
          </a:p>
          <a:p>
            <a:pPr lvl="1"/>
            <a:r>
              <a:rPr lang="et-EE" sz="1800" dirty="0"/>
              <a:t>t</a:t>
            </a:r>
            <a:r>
              <a:rPr lang="et-EE" sz="1800" dirty="0" smtClean="0"/>
              <a:t>o assess compliance with the national structural balance rule</a:t>
            </a:r>
          </a:p>
          <a:p>
            <a:pPr marL="0" indent="0">
              <a:buNone/>
            </a:pPr>
            <a:endParaRPr lang="et-EE" sz="1800" dirty="0"/>
          </a:p>
          <a:p>
            <a:pPr marL="0" indent="0">
              <a:buNone/>
            </a:pPr>
            <a:endParaRPr lang="et-EE" sz="1800" dirty="0" smtClean="0"/>
          </a:p>
          <a:p>
            <a:pPr marL="0" indent="0">
              <a:buNone/>
            </a:pPr>
            <a:endParaRPr lang="et-EE" sz="1800" dirty="0"/>
          </a:p>
          <a:p>
            <a:pPr marL="0" indent="0">
              <a:buNone/>
            </a:pPr>
            <a:endParaRPr lang="et-EE" sz="1800" dirty="0" smtClean="0"/>
          </a:p>
          <a:p>
            <a:pPr marL="0" indent="0">
              <a:buNone/>
            </a:pPr>
            <a:endParaRPr lang="et-EE" sz="1800" dirty="0"/>
          </a:p>
          <a:p>
            <a:pPr marL="0" indent="0">
              <a:buNone/>
            </a:pPr>
            <a:endParaRPr lang="et-EE" sz="1800" dirty="0" smtClean="0"/>
          </a:p>
          <a:p>
            <a:pPr marL="0" indent="0">
              <a:buNone/>
            </a:pPr>
            <a:endParaRPr lang="et-EE" sz="1800" dirty="0"/>
          </a:p>
          <a:p>
            <a:endParaRPr lang="et-EE" sz="1800" dirty="0"/>
          </a:p>
        </p:txBody>
      </p:sp>
      <p:pic>
        <p:nvPicPr>
          <p:cNvPr id="4" name="Pilt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sp>
        <p:nvSpPr>
          <p:cNvPr id="5" name="Slaidinumbri kohatäid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4D0617-0E67-4722-BF70-32AD8983E014}" type="slidenum">
              <a:rPr lang="et-EE" b="1" smtClean="0">
                <a:solidFill>
                  <a:srgbClr val="0070C0"/>
                </a:solidFill>
              </a:rPr>
              <a:pPr/>
              <a:t>2</a:t>
            </a:fld>
            <a:endParaRPr lang="et-E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4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4056"/>
          </a:xfrm>
        </p:spPr>
        <p:txBody>
          <a:bodyPr>
            <a:normAutofit/>
          </a:bodyPr>
          <a:lstStyle/>
          <a:p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Measuring the economic cycle</a:t>
            </a:r>
            <a:endParaRPr lang="et-EE" sz="2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958011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r>
              <a:rPr lang="et-EE" sz="1800" dirty="0"/>
              <a:t>O</a:t>
            </a:r>
            <a:r>
              <a:rPr lang="et-EE" sz="1800" dirty="0" smtClean="0"/>
              <a:t>utput gap is unobservable and therefore have to be estimated</a:t>
            </a:r>
          </a:p>
          <a:p>
            <a:pPr marL="0" indent="0">
              <a:buNone/>
            </a:pPr>
            <a:r>
              <a:rPr lang="et-EE" sz="1800" dirty="0"/>
              <a:t>	</a:t>
            </a:r>
            <a:r>
              <a:rPr lang="et-EE" sz="1800" dirty="0" smtClean="0"/>
              <a:t>1) statistical filters</a:t>
            </a:r>
          </a:p>
          <a:p>
            <a:pPr marL="0" indent="0">
              <a:buNone/>
            </a:pPr>
            <a:r>
              <a:rPr lang="et-EE" sz="1800" dirty="0"/>
              <a:t>	</a:t>
            </a:r>
            <a:r>
              <a:rPr lang="et-EE" sz="1800" dirty="0" smtClean="0"/>
              <a:t>2) production functions</a:t>
            </a:r>
          </a:p>
          <a:p>
            <a:pPr marL="0" indent="0">
              <a:buNone/>
            </a:pPr>
            <a:r>
              <a:rPr lang="et-EE" sz="1800" dirty="0"/>
              <a:t>	</a:t>
            </a:r>
            <a:r>
              <a:rPr lang="et-EE" sz="1800" dirty="0" smtClean="0"/>
              <a:t>3) ‘cyclical indicators’ approach</a:t>
            </a:r>
          </a:p>
          <a:p>
            <a:endParaRPr lang="et-EE" sz="1800" dirty="0"/>
          </a:p>
          <a:p>
            <a:r>
              <a:rPr lang="et-EE" sz="1800" b="1" dirty="0" smtClean="0"/>
              <a:t>‘Cyclical indicators</a:t>
            </a:r>
            <a:r>
              <a:rPr lang="et-EE" sz="1800" dirty="0" smtClean="0"/>
              <a:t>’ approach – a wide range of high frequency indicators that might be expected to reflect cyclical development; attempt to measure the state of the cycle directly from survey data (consumer confidence &amp; business conditions), labor market and financial indicators</a:t>
            </a:r>
            <a:endParaRPr lang="et-EE" sz="1800" dirty="0"/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endParaRPr lang="et-EE" dirty="0"/>
          </a:p>
        </p:txBody>
      </p:sp>
      <p:pic>
        <p:nvPicPr>
          <p:cNvPr id="4" name="Pilt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sp>
        <p:nvSpPr>
          <p:cNvPr id="5" name="Slaidinumbri kohatäid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4D0617-0E67-4722-BF70-32AD8983E014}" type="slidenum">
              <a:rPr lang="et-EE" b="1" smtClean="0">
                <a:solidFill>
                  <a:srgbClr val="0070C0"/>
                </a:solidFill>
              </a:rPr>
              <a:pPr/>
              <a:t>3</a:t>
            </a:fld>
            <a:endParaRPr lang="et-E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4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4056"/>
          </a:xfrm>
        </p:spPr>
        <p:txBody>
          <a:bodyPr>
            <a:normAutofit/>
          </a:bodyPr>
          <a:lstStyle/>
          <a:p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Output gap &amp; fiscal policy</a:t>
            </a:r>
            <a:endParaRPr lang="et-EE" sz="2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628801"/>
            <a:ext cx="8496944" cy="1512168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r>
              <a:rPr lang="et-EE" sz="1800" dirty="0" smtClean="0"/>
              <a:t>Output gap is a </a:t>
            </a:r>
            <a:r>
              <a:rPr lang="et-EE" sz="1800" b="1" dirty="0" smtClean="0"/>
              <a:t>summary indicator </a:t>
            </a:r>
            <a:r>
              <a:rPr lang="et-EE" sz="1800" dirty="0" smtClean="0"/>
              <a:t>that may not always best describe the macro developments that influence tax revenues</a:t>
            </a:r>
          </a:p>
          <a:p>
            <a:r>
              <a:rPr lang="et-EE" sz="1800" dirty="0" smtClean="0"/>
              <a:t>Wise</a:t>
            </a:r>
            <a:r>
              <a:rPr lang="et-EE" sz="1800" dirty="0" smtClean="0"/>
              <a:t> </a:t>
            </a:r>
            <a:r>
              <a:rPr lang="et-EE" sz="1800" dirty="0" smtClean="0"/>
              <a:t>not to rely on a single method or measure, but to account for a wider range of indicators</a:t>
            </a:r>
          </a:p>
          <a:p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endParaRPr lang="et-EE" dirty="0"/>
          </a:p>
        </p:txBody>
      </p:sp>
      <p:pic>
        <p:nvPicPr>
          <p:cNvPr id="4" name="Pilt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sp>
        <p:nvSpPr>
          <p:cNvPr id="5" name="Slaidinumbri kohatäid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4D0617-0E67-4722-BF70-32AD8983E014}" type="slidenum">
              <a:rPr lang="et-EE" b="1" smtClean="0">
                <a:solidFill>
                  <a:srgbClr val="0070C0"/>
                </a:solidFill>
              </a:rPr>
              <a:pPr/>
              <a:t>4</a:t>
            </a:fld>
            <a:endParaRPr lang="et-EE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270598"/>
            <a:ext cx="4343170" cy="2807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847" y="3270598"/>
            <a:ext cx="4398641" cy="2843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47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4056"/>
          </a:xfrm>
        </p:spPr>
        <p:txBody>
          <a:bodyPr>
            <a:normAutofit/>
          </a:bodyPr>
          <a:lstStyle/>
          <a:p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Constructing a ‘heatmap’</a:t>
            </a:r>
            <a:endParaRPr lang="et-EE" sz="2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958011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r>
              <a:rPr lang="et-EE" sz="1800" dirty="0" smtClean="0"/>
              <a:t>Heatmap of the Estonian economy uses quarterly data and a total of 10 economic indicators to </a:t>
            </a:r>
            <a:r>
              <a:rPr lang="et-EE" sz="1800" b="1" dirty="0" smtClean="0"/>
              <a:t>describe the current cyclical position </a:t>
            </a:r>
            <a:r>
              <a:rPr lang="et-EE" sz="1800" dirty="0" smtClean="0"/>
              <a:t>of the economy and how it has developed</a:t>
            </a:r>
          </a:p>
          <a:p>
            <a:endParaRPr lang="et-EE" sz="1800" dirty="0" smtClean="0"/>
          </a:p>
          <a:p>
            <a:r>
              <a:rPr lang="et-EE" sz="1800" dirty="0" smtClean="0"/>
              <a:t>This analysis is presented in the form of a </a:t>
            </a:r>
            <a:r>
              <a:rPr lang="et-EE" sz="1800" b="1" dirty="0" smtClean="0"/>
              <a:t>‘heatmap’ </a:t>
            </a:r>
            <a:r>
              <a:rPr lang="et-EE" sz="1800" dirty="0" smtClean="0"/>
              <a:t>(or a weather map)</a:t>
            </a:r>
          </a:p>
          <a:p>
            <a:pPr lvl="1"/>
            <a:r>
              <a:rPr lang="et-EE" sz="1800" dirty="0" smtClean="0"/>
              <a:t>darker shade of</a:t>
            </a:r>
            <a:r>
              <a:rPr lang="et-EE" sz="1800" b="1" dirty="0" smtClean="0"/>
              <a:t> blue </a:t>
            </a:r>
            <a:r>
              <a:rPr lang="et-EE" sz="1800" dirty="0" smtClean="0">
                <a:latin typeface="Calibri"/>
              </a:rPr>
              <a:t>→ economy is cooling</a:t>
            </a:r>
            <a:endParaRPr lang="et-EE" sz="1800" dirty="0" smtClean="0"/>
          </a:p>
          <a:p>
            <a:pPr lvl="1"/>
            <a:r>
              <a:rPr lang="et-EE" sz="1800" dirty="0" smtClean="0"/>
              <a:t>darker shade of </a:t>
            </a:r>
            <a:r>
              <a:rPr lang="et-EE" sz="1800" b="1" dirty="0" smtClean="0"/>
              <a:t>orange</a:t>
            </a:r>
            <a:r>
              <a:rPr lang="et-EE" sz="1800" dirty="0" smtClean="0"/>
              <a:t> </a:t>
            </a:r>
            <a:r>
              <a:rPr lang="et-EE" sz="1800" dirty="0" smtClean="0">
                <a:latin typeface="Calibri"/>
              </a:rPr>
              <a:t>→ </a:t>
            </a:r>
            <a:r>
              <a:rPr lang="et-EE" sz="1800" dirty="0" smtClean="0"/>
              <a:t> economy is overheating</a:t>
            </a:r>
            <a:endParaRPr lang="et-EE" sz="1800" dirty="0"/>
          </a:p>
          <a:p>
            <a:pPr marL="0" indent="0">
              <a:buNone/>
            </a:pPr>
            <a:endParaRPr lang="et-EE" sz="1800" dirty="0" smtClean="0"/>
          </a:p>
          <a:p>
            <a:r>
              <a:rPr lang="et-EE" sz="1800" dirty="0" smtClean="0"/>
              <a:t>Good times: rapid wage growth and inflation, low unemployment, high employment &amp; capacity utilization, lots of vacancies, strong economic sentiment and strong demand</a:t>
            </a:r>
            <a:endParaRPr lang="et-EE" sz="1800" dirty="0"/>
          </a:p>
          <a:p>
            <a:endParaRPr lang="et-EE" sz="1800" dirty="0" smtClean="0"/>
          </a:p>
          <a:p>
            <a:r>
              <a:rPr lang="et-EE" sz="1800" dirty="0" smtClean="0"/>
              <a:t>Advantages: not as prone to revisions (so real-time data have more value), can be updated each quarter without relying on MoF’s estimates or forecasts</a:t>
            </a:r>
            <a:endParaRPr lang="et-EE" sz="1800" dirty="0"/>
          </a:p>
        </p:txBody>
      </p:sp>
      <p:pic>
        <p:nvPicPr>
          <p:cNvPr id="4" name="Pilt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sp>
        <p:nvSpPr>
          <p:cNvPr id="5" name="Slaidinumbri kohatäid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4D0617-0E67-4722-BF70-32AD8983E014}" type="slidenum">
              <a:rPr lang="et-EE" b="1" smtClean="0">
                <a:solidFill>
                  <a:srgbClr val="0070C0"/>
                </a:solidFill>
              </a:rPr>
              <a:pPr/>
              <a:t>5</a:t>
            </a:fld>
            <a:endParaRPr lang="et-E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08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4056"/>
          </a:xfrm>
        </p:spPr>
        <p:txBody>
          <a:bodyPr>
            <a:normAutofit/>
          </a:bodyPr>
          <a:lstStyle/>
          <a:p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Selection of indicators</a:t>
            </a:r>
            <a:endParaRPr lang="et-EE" sz="2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958011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sz="1800" dirty="0" smtClean="0">
                <a:solidFill>
                  <a:prstClr val="black"/>
                </a:solidFill>
              </a:rPr>
              <a:t>Selection of indicators:</a:t>
            </a:r>
          </a:p>
          <a:p>
            <a:pPr lvl="1"/>
            <a:r>
              <a:rPr lang="et-EE" sz="1800" b="1" dirty="0">
                <a:solidFill>
                  <a:prstClr val="black"/>
                </a:solidFill>
              </a:rPr>
              <a:t>d</a:t>
            </a:r>
            <a:r>
              <a:rPr lang="et-EE" sz="1800" b="1" dirty="0" smtClean="0">
                <a:solidFill>
                  <a:prstClr val="black"/>
                </a:solidFill>
              </a:rPr>
              <a:t>ata available </a:t>
            </a:r>
            <a:r>
              <a:rPr lang="et-EE" sz="1800" dirty="0" smtClean="0">
                <a:solidFill>
                  <a:prstClr val="black"/>
                </a:solidFill>
              </a:rPr>
              <a:t>for each quarter</a:t>
            </a:r>
          </a:p>
          <a:p>
            <a:pPr lvl="1"/>
            <a:r>
              <a:rPr lang="et-EE" sz="1800" dirty="0" smtClean="0">
                <a:solidFill>
                  <a:prstClr val="black"/>
                </a:solidFill>
              </a:rPr>
              <a:t>historically </a:t>
            </a:r>
            <a:r>
              <a:rPr lang="et-EE" sz="1800" b="1" dirty="0" smtClean="0">
                <a:solidFill>
                  <a:prstClr val="black"/>
                </a:solidFill>
              </a:rPr>
              <a:t>strongly linked </a:t>
            </a:r>
            <a:r>
              <a:rPr lang="et-EE" sz="1800" dirty="0" smtClean="0">
                <a:solidFill>
                  <a:prstClr val="black"/>
                </a:solidFill>
              </a:rPr>
              <a:t>with the economic cycle </a:t>
            </a:r>
            <a:r>
              <a:rPr lang="et-EE" sz="1800" dirty="0" smtClean="0">
                <a:solidFill>
                  <a:prstClr val="black"/>
                </a:solidFill>
                <a:latin typeface="Calibri"/>
              </a:rPr>
              <a:t>→ </a:t>
            </a:r>
            <a:r>
              <a:rPr lang="et-EE" sz="1800" dirty="0" smtClean="0">
                <a:solidFill>
                  <a:prstClr val="black"/>
                </a:solidFill>
              </a:rPr>
              <a:t>correlation analysis</a:t>
            </a:r>
          </a:p>
          <a:p>
            <a:pPr lvl="1"/>
            <a:r>
              <a:rPr lang="et-EE" sz="1800" dirty="0">
                <a:solidFill>
                  <a:prstClr val="black"/>
                </a:solidFill>
              </a:rPr>
              <a:t>p</a:t>
            </a:r>
            <a:r>
              <a:rPr lang="et-EE" sz="1800" dirty="0" smtClean="0">
                <a:solidFill>
                  <a:prstClr val="black"/>
                </a:solidFill>
              </a:rPr>
              <a:t>referred ‘level’ indicators to growth rates (more similar to the output gap concept)</a:t>
            </a:r>
          </a:p>
          <a:p>
            <a:pPr lvl="1"/>
            <a:r>
              <a:rPr lang="en-US" sz="1800" dirty="0">
                <a:solidFill>
                  <a:prstClr val="black"/>
                </a:solidFill>
              </a:rPr>
              <a:t>altogether give a sufficiently </a:t>
            </a:r>
            <a:r>
              <a:rPr lang="en-US" sz="1800" b="1" dirty="0">
                <a:solidFill>
                  <a:prstClr val="black"/>
                </a:solidFill>
              </a:rPr>
              <a:t>broad picture </a:t>
            </a:r>
            <a:r>
              <a:rPr lang="en-US" sz="1800" dirty="0">
                <a:solidFill>
                  <a:prstClr val="black"/>
                </a:solidFill>
              </a:rPr>
              <a:t>of the Estonian economy</a:t>
            </a:r>
          </a:p>
          <a:p>
            <a:pPr marL="457200" lvl="1" indent="0">
              <a:buNone/>
            </a:pPr>
            <a:endParaRPr lang="et-EE" sz="1800" dirty="0" smtClean="0"/>
          </a:p>
          <a:p>
            <a:pPr marL="0" indent="0">
              <a:buNone/>
            </a:pPr>
            <a:r>
              <a:rPr lang="et-EE" sz="1800" dirty="0" smtClean="0"/>
              <a:t>Final selection:</a:t>
            </a:r>
          </a:p>
          <a:p>
            <a:pPr lvl="1"/>
            <a:r>
              <a:rPr lang="et-EE" sz="1800" dirty="0" smtClean="0"/>
              <a:t>5 indicators of the labour market and price level </a:t>
            </a:r>
          </a:p>
          <a:p>
            <a:pPr lvl="1"/>
            <a:r>
              <a:rPr lang="et-EE" sz="1800" dirty="0" smtClean="0"/>
              <a:t>5 so-called ‘soft indicators’ from survey data</a:t>
            </a:r>
            <a:endParaRPr lang="et-EE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1800" dirty="0">
              <a:solidFill>
                <a:srgbClr val="FF0000"/>
              </a:solidFill>
            </a:endParaRPr>
          </a:p>
          <a:p>
            <a:endParaRPr lang="et-EE" dirty="0"/>
          </a:p>
        </p:txBody>
      </p:sp>
      <p:pic>
        <p:nvPicPr>
          <p:cNvPr id="4" name="Pilt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sp>
        <p:nvSpPr>
          <p:cNvPr id="5" name="Slaidinumbri kohatäid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4D0617-0E67-4722-BF70-32AD8983E014}" type="slidenum">
              <a:rPr lang="et-EE" b="1" smtClean="0">
                <a:solidFill>
                  <a:srgbClr val="0070C0"/>
                </a:solidFill>
              </a:rPr>
              <a:pPr/>
              <a:t>6</a:t>
            </a:fld>
            <a:endParaRPr lang="et-E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47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4056"/>
          </a:xfrm>
        </p:spPr>
        <p:txBody>
          <a:bodyPr>
            <a:normAutofit/>
          </a:bodyPr>
          <a:lstStyle/>
          <a:p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Data &amp; methodology</a:t>
            </a:r>
            <a:endParaRPr lang="et-EE" sz="2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958011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r>
              <a:rPr lang="et-EE" sz="1800" dirty="0"/>
              <a:t>T</a:t>
            </a:r>
            <a:r>
              <a:rPr lang="et-EE" sz="1800" dirty="0" smtClean="0"/>
              <a:t>o convert the data into orange-and-blue colour scale, the </a:t>
            </a:r>
            <a:r>
              <a:rPr lang="et-EE" sz="1800" b="1" dirty="0" smtClean="0"/>
              <a:t>quarterly value for each indicator is compared with its long-term average value</a:t>
            </a:r>
          </a:p>
          <a:p>
            <a:endParaRPr lang="et-EE" sz="1800" dirty="0" smtClean="0"/>
          </a:p>
          <a:p>
            <a:r>
              <a:rPr lang="et-EE" sz="1800" b="1" dirty="0" smtClean="0"/>
              <a:t>Sample period </a:t>
            </a:r>
            <a:r>
              <a:rPr lang="et-EE" sz="1800" dirty="0" smtClean="0"/>
              <a:t>starts from 2007Q1</a:t>
            </a:r>
          </a:p>
          <a:p>
            <a:r>
              <a:rPr lang="et-EE" sz="1800" dirty="0" smtClean="0"/>
              <a:t>Each value is </a:t>
            </a:r>
            <a:r>
              <a:rPr lang="et-EE" sz="1800" b="1" dirty="0" smtClean="0"/>
              <a:t>normalized </a:t>
            </a:r>
            <a:r>
              <a:rPr lang="et-EE" sz="1800" dirty="0" smtClean="0"/>
              <a:t>by subtracting the series mean and dividing by its standard deviation (to take into account differences in long-term trends and volatility across series)</a:t>
            </a:r>
          </a:p>
          <a:p>
            <a:r>
              <a:rPr lang="et-EE" sz="1800" dirty="0" smtClean="0"/>
              <a:t>Heatmap’s shadings are determined by the </a:t>
            </a:r>
            <a:r>
              <a:rPr lang="et-EE" sz="1800" b="1" dirty="0" smtClean="0"/>
              <a:t>number of SDs from the mean </a:t>
            </a:r>
            <a:r>
              <a:rPr lang="et-EE" sz="1800" dirty="0" smtClean="0"/>
              <a:t>for each component </a:t>
            </a:r>
            <a:r>
              <a:rPr lang="et-EE" sz="1800" dirty="0" smtClean="0">
                <a:latin typeface="Calibri"/>
              </a:rPr>
              <a:t>→ </a:t>
            </a:r>
            <a:r>
              <a:rPr lang="et-EE" sz="1800" dirty="0" smtClean="0"/>
              <a:t>2 (or more) SDs below the mean is assigned the darkest blue, while 2 (or more) SDs above the mean is shaded the darkest orange; observations close to mean are shaded white</a:t>
            </a:r>
          </a:p>
          <a:p>
            <a:endParaRPr lang="et-EE" sz="1800" dirty="0" smtClean="0"/>
          </a:p>
          <a:p>
            <a:r>
              <a:rPr lang="et-EE" sz="1800" dirty="0" smtClean="0"/>
              <a:t>MS Excel </a:t>
            </a:r>
            <a:r>
              <a:rPr lang="et-EE" sz="1800" dirty="0" smtClean="0">
                <a:latin typeface="Calibri"/>
              </a:rPr>
              <a:t>→ Conditional Formatting → New rule → 3-Color Scale</a:t>
            </a:r>
            <a:endParaRPr lang="et-EE" sz="1800" dirty="0" smtClean="0"/>
          </a:p>
          <a:p>
            <a:endParaRPr lang="et-EE" sz="1800" dirty="0"/>
          </a:p>
          <a:p>
            <a:pPr marL="0" indent="0">
              <a:buNone/>
            </a:pPr>
            <a:endParaRPr lang="et-EE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endParaRPr lang="et-EE" dirty="0"/>
          </a:p>
        </p:txBody>
      </p:sp>
      <p:pic>
        <p:nvPicPr>
          <p:cNvPr id="4" name="Pilt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sp>
        <p:nvSpPr>
          <p:cNvPr id="5" name="Slaidinumbri kohatäid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4D0617-0E67-4722-BF70-32AD8983E014}" type="slidenum">
              <a:rPr lang="et-EE" b="1" smtClean="0">
                <a:solidFill>
                  <a:srgbClr val="0070C0"/>
                </a:solidFill>
              </a:rPr>
              <a:pPr/>
              <a:t>7</a:t>
            </a:fld>
            <a:endParaRPr lang="et-E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4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4056"/>
          </a:xfrm>
        </p:spPr>
        <p:txBody>
          <a:bodyPr>
            <a:normAutofit/>
          </a:bodyPr>
          <a:lstStyle/>
          <a:p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Composite indicator</a:t>
            </a:r>
            <a:endParaRPr lang="et-EE" sz="2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958011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r>
              <a:rPr lang="et-EE" sz="1800" b="1" dirty="0" smtClean="0">
                <a:solidFill>
                  <a:prstClr val="black"/>
                </a:solidFill>
              </a:rPr>
              <a:t>Composite indicator </a:t>
            </a:r>
            <a:r>
              <a:rPr lang="et-EE" sz="1800" dirty="0" smtClean="0">
                <a:solidFill>
                  <a:prstClr val="black"/>
                </a:solidFill>
              </a:rPr>
              <a:t>(row under the line) is made up as an average of all the economic indicators used in the heatmap</a:t>
            </a:r>
          </a:p>
          <a:p>
            <a:r>
              <a:rPr lang="et-EE" sz="1800" dirty="0" smtClean="0">
                <a:solidFill>
                  <a:prstClr val="black"/>
                </a:solidFill>
              </a:rPr>
              <a:t>... </a:t>
            </a:r>
            <a:r>
              <a:rPr lang="et-EE" sz="1800" dirty="0">
                <a:solidFill>
                  <a:prstClr val="black"/>
                </a:solidFill>
              </a:rPr>
              <a:t>w</a:t>
            </a:r>
            <a:r>
              <a:rPr lang="et-EE" sz="1800" dirty="0" smtClean="0">
                <a:solidFill>
                  <a:prstClr val="black"/>
                </a:solidFill>
              </a:rPr>
              <a:t>ith equal weights</a:t>
            </a:r>
          </a:p>
          <a:p>
            <a:r>
              <a:rPr lang="et-EE" sz="1800" dirty="0" smtClean="0">
                <a:solidFill>
                  <a:prstClr val="black"/>
                </a:solidFill>
              </a:rPr>
              <a:t>Relatively good match with various output gap estimates</a:t>
            </a:r>
            <a:endParaRPr lang="et-EE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endParaRPr lang="et-EE" dirty="0"/>
          </a:p>
        </p:txBody>
      </p:sp>
      <p:pic>
        <p:nvPicPr>
          <p:cNvPr id="4" name="Pilt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sp>
        <p:nvSpPr>
          <p:cNvPr id="5" name="Slaidinumbri kohatäid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4D0617-0E67-4722-BF70-32AD8983E014}" type="slidenum">
              <a:rPr lang="et-EE" b="1" smtClean="0">
                <a:solidFill>
                  <a:srgbClr val="0070C0"/>
                </a:solidFill>
              </a:rPr>
              <a:pPr/>
              <a:t>8</a:t>
            </a:fld>
            <a:endParaRPr lang="et-EE" b="1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019728"/>
            <a:ext cx="5902524" cy="3562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47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504056"/>
          </a:xfrm>
        </p:spPr>
        <p:txBody>
          <a:bodyPr>
            <a:normAutofit/>
          </a:bodyPr>
          <a:lstStyle/>
          <a:p>
            <a:r>
              <a:rPr lang="et-EE" sz="2200" b="1" dirty="0" smtClean="0">
                <a:solidFill>
                  <a:schemeClr val="accent6">
                    <a:lumMod val="75000"/>
                  </a:schemeClr>
                </a:solidFill>
              </a:rPr>
              <a:t>Latest update – 2018Q1</a:t>
            </a:r>
            <a:endParaRPr lang="et-EE" sz="2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958011"/>
          </a:xfrm>
          <a:ln w="28575">
            <a:noFill/>
            <a:prstDash val="sysDot"/>
          </a:ln>
        </p:spPr>
        <p:txBody>
          <a:bodyPr>
            <a:normAutofit/>
          </a:bodyPr>
          <a:lstStyle/>
          <a:p>
            <a:r>
              <a:rPr lang="et-EE" sz="1800" dirty="0" smtClean="0"/>
              <a:t>Heatmap updated with 2018Q1 data (not shown on the handouts)</a:t>
            </a:r>
          </a:p>
          <a:p>
            <a:r>
              <a:rPr lang="et-EE" sz="1800" dirty="0" smtClean="0"/>
              <a:t>Broad-based improvement in the last two years</a:t>
            </a:r>
          </a:p>
          <a:p>
            <a:r>
              <a:rPr lang="et-EE" sz="1800" dirty="0" smtClean="0"/>
              <a:t>Last 3 quarters relatively similar strong state of the cycle</a:t>
            </a: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t-EE" sz="2000" dirty="0">
              <a:solidFill>
                <a:srgbClr val="FF0000"/>
              </a:solidFill>
            </a:endParaRPr>
          </a:p>
          <a:p>
            <a:endParaRPr lang="et-EE" dirty="0"/>
          </a:p>
        </p:txBody>
      </p:sp>
      <p:pic>
        <p:nvPicPr>
          <p:cNvPr id="4" name="Pilt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77949" y="260648"/>
            <a:ext cx="4864735" cy="664210"/>
          </a:xfrm>
          <a:prstGeom prst="rect">
            <a:avLst/>
          </a:prstGeom>
        </p:spPr>
      </p:pic>
      <p:sp>
        <p:nvSpPr>
          <p:cNvPr id="5" name="Slaidinumbri kohatäid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A4D0617-0E67-4722-BF70-32AD8983E014}" type="slidenum">
              <a:rPr lang="et-EE" b="1" smtClean="0">
                <a:solidFill>
                  <a:srgbClr val="0070C0"/>
                </a:solidFill>
              </a:rPr>
              <a:pPr/>
              <a:t>9</a:t>
            </a:fld>
            <a:endParaRPr lang="et-EE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81" y="2708920"/>
            <a:ext cx="8306403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74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ogoga slaidipõh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Logoga slaidipõhi</Template>
  <TotalTime>5536</TotalTime>
  <Words>848</Words>
  <Application>Microsoft Office PowerPoint</Application>
  <PresentationFormat>On-screen Show (4:3)</PresentationFormat>
  <Paragraphs>180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Logoga slaidipõhi</vt:lpstr>
      <vt:lpstr>Macroeconomic heatmap taking the temperature of the Estonian economy</vt:lpstr>
      <vt:lpstr>Introduction</vt:lpstr>
      <vt:lpstr>Measuring the economic cycle</vt:lpstr>
      <vt:lpstr>Output gap &amp; fiscal policy</vt:lpstr>
      <vt:lpstr>Constructing a ‘heatmap’</vt:lpstr>
      <vt:lpstr>Selection of indicators</vt:lpstr>
      <vt:lpstr>Data &amp; methodology</vt:lpstr>
      <vt:lpstr>Composite indicator</vt:lpstr>
      <vt:lpstr>Latest update – 2018Q1</vt:lpstr>
      <vt:lpstr>In conclusion</vt:lpstr>
      <vt:lpstr>Contacts of the Fiscal Council</vt:lpstr>
      <vt:lpstr>Data &amp; sources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ESITLUSE PEALKIRI</dc:title>
  <dc:creator>Lauri Punga</dc:creator>
  <cp:lastModifiedBy>Lauri</cp:lastModifiedBy>
  <cp:revision>589</cp:revision>
  <cp:lastPrinted>2017-05-22T15:02:46Z</cp:lastPrinted>
  <dcterms:created xsi:type="dcterms:W3CDTF">2016-04-25T07:31:23Z</dcterms:created>
  <dcterms:modified xsi:type="dcterms:W3CDTF">2018-06-11T05:43:31Z</dcterms:modified>
</cp:coreProperties>
</file>