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61" r:id="rId4"/>
    <p:sldId id="262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50D1"/>
    <a:srgbClr val="F49716"/>
    <a:srgbClr val="B4151B"/>
    <a:srgbClr val="B68666"/>
    <a:srgbClr val="991518"/>
    <a:srgbClr val="37B9E8"/>
    <a:srgbClr val="FBF850"/>
    <a:srgbClr val="AA670F"/>
    <a:srgbClr val="61430E"/>
    <a:srgbClr val="8DB7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21B74-40D1-4A22-A217-2BDE6520360B}" type="datetimeFigureOut">
              <a:rPr lang="fi-FI" smtClean="0"/>
              <a:t>11.6.2018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A885E-5AD9-41EE-914D-6E148AFC9C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0487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71600" y="908721"/>
            <a:ext cx="7200800" cy="2691730"/>
          </a:xfrm>
        </p:spPr>
        <p:txBody>
          <a:bodyPr anchor="b">
            <a:normAutofit/>
          </a:bodyPr>
          <a:lstStyle>
            <a:lvl1pPr>
              <a:defRPr sz="4000" b="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71600" y="4149080"/>
            <a:ext cx="7200800" cy="216024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0" y="6408000"/>
            <a:ext cx="1043608" cy="450000"/>
          </a:xfrm>
          <a:prstGeom prst="rect">
            <a:avLst/>
          </a:prstGeom>
        </p:spPr>
        <p:txBody>
          <a:bodyPr lIns="108000"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33FE31A2-71BD-414D-A594-B13CDAEE863F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043609" y="6408000"/>
            <a:ext cx="7560839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04448" y="6408000"/>
            <a:ext cx="539552" cy="450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1043608" y="4149080"/>
            <a:ext cx="7128792" cy="0"/>
          </a:xfrm>
          <a:prstGeom prst="line">
            <a:avLst/>
          </a:prstGeom>
          <a:ln w="38100" cap="flat">
            <a:solidFill>
              <a:srgbClr val="7950D1"/>
            </a:solidFill>
          </a:ln>
          <a:effectLst>
            <a:outerShdw sx="1000" sy="1000" algn="ctr" rotWithShape="0">
              <a:schemeClr val="bg1">
                <a:lumMod val="85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381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anchor="t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67544" y="1484784"/>
            <a:ext cx="8208912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67544" y="5661248"/>
            <a:ext cx="8208912" cy="5109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7544" y="6408000"/>
            <a:ext cx="864096" cy="450000"/>
          </a:xfrm>
          <a:prstGeom prst="rect">
            <a:avLst/>
          </a:prstGeom>
        </p:spPr>
        <p:txBody>
          <a:bodyPr lIns="108000"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8E13534-2C3E-4DF3-8B36-72D074BB92B5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331640" y="6408000"/>
            <a:ext cx="6984776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16416" y="6408000"/>
            <a:ext cx="360040" cy="450000"/>
          </a:xfrm>
          <a:prstGeom prst="rect">
            <a:avLst/>
          </a:prstGeom>
        </p:spPr>
        <p:txBody>
          <a:bodyPr anchor="ctr" anchorCtr="0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548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llinen X/Y-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923152"/>
          </a:xfrm>
        </p:spPr>
        <p:txBody>
          <a:bodyPr anchor="t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99592" y="1268760"/>
            <a:ext cx="7776864" cy="45365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 dirty="0"/>
          </a:p>
        </p:txBody>
      </p:sp>
      <p:sp>
        <p:nvSpPr>
          <p:cNvPr id="8" name="Tekstin paikkamerkki 3"/>
          <p:cNvSpPr>
            <a:spLocks noGrp="1"/>
          </p:cNvSpPr>
          <p:nvPr>
            <p:ph type="body" sz="half" idx="13"/>
          </p:nvPr>
        </p:nvSpPr>
        <p:spPr>
          <a:xfrm rot="16200000">
            <a:off x="-1620688" y="3356992"/>
            <a:ext cx="4536504" cy="36004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half" idx="14"/>
          </p:nvPr>
        </p:nvSpPr>
        <p:spPr>
          <a:xfrm>
            <a:off x="899592" y="5877272"/>
            <a:ext cx="7776864" cy="36004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67544" y="6381328"/>
            <a:ext cx="8208912" cy="438944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49017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67544" y="6408000"/>
            <a:ext cx="864096" cy="450000"/>
          </a:xfrm>
          <a:prstGeom prst="rect">
            <a:avLst/>
          </a:prstGeom>
        </p:spPr>
        <p:txBody>
          <a:bodyPr lIns="108000"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A762C3C9-D888-4415-A4D3-0E2D0774E8F9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331640" y="6408000"/>
            <a:ext cx="6984776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16416" y="6408000"/>
            <a:ext cx="360040" cy="450000"/>
          </a:xfrm>
          <a:prstGeom prst="rect">
            <a:avLst/>
          </a:prstGeom>
        </p:spPr>
        <p:txBody>
          <a:bodyPr anchor="ctr" anchorCtr="0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774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67544" y="6408000"/>
            <a:ext cx="864096" cy="450000"/>
          </a:xfrm>
          <a:prstGeom prst="rect">
            <a:avLst/>
          </a:prstGeom>
        </p:spPr>
        <p:txBody>
          <a:bodyPr lIns="108000"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21709523-0CBD-4862-9944-BD98B9A3A7DB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331640" y="6408000"/>
            <a:ext cx="6984776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16416" y="6408000"/>
            <a:ext cx="360040" cy="450000"/>
          </a:xfrm>
          <a:prstGeom prst="rect">
            <a:avLst/>
          </a:prstGeom>
        </p:spPr>
        <p:txBody>
          <a:bodyPr anchor="ctr" anchorCtr="0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04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0" y="6408000"/>
            <a:ext cx="1043608" cy="450000"/>
          </a:xfrm>
          <a:prstGeom prst="rect">
            <a:avLst/>
          </a:prstGeom>
        </p:spPr>
        <p:txBody>
          <a:bodyPr lIns="108000"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774A7C2-AF28-4C32-9EBC-BE6C49E97BDC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043609" y="6408000"/>
            <a:ext cx="7560839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04448" y="6408000"/>
            <a:ext cx="539552" cy="450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222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ko 1"/>
          <p:cNvSpPr>
            <a:spLocks noGrp="1"/>
          </p:cNvSpPr>
          <p:nvPr>
            <p:ph type="ctrTitle"/>
          </p:nvPr>
        </p:nvSpPr>
        <p:spPr>
          <a:xfrm>
            <a:off x="971600" y="908721"/>
            <a:ext cx="7200800" cy="269173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7" name="Alaotsikko 2"/>
          <p:cNvSpPr>
            <a:spLocks noGrp="1"/>
          </p:cNvSpPr>
          <p:nvPr>
            <p:ph type="subTitle" idx="1"/>
          </p:nvPr>
        </p:nvSpPr>
        <p:spPr>
          <a:xfrm>
            <a:off x="971600" y="4149080"/>
            <a:ext cx="7200800" cy="216024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1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0" y="6408000"/>
            <a:ext cx="1043608" cy="450000"/>
          </a:xfrm>
          <a:prstGeom prst="rect">
            <a:avLst/>
          </a:prstGeom>
        </p:spPr>
        <p:txBody>
          <a:bodyPr lIns="108000"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33FE31A2-71BD-414D-A594-B13CDAEE863F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1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043609" y="6408000"/>
            <a:ext cx="7560839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2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04448" y="6408000"/>
            <a:ext cx="539552" cy="450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1043608" y="4149080"/>
            <a:ext cx="7128792" cy="0"/>
          </a:xfrm>
          <a:prstGeom prst="line">
            <a:avLst/>
          </a:prstGeom>
          <a:ln w="38100" cap="flat">
            <a:solidFill>
              <a:srgbClr val="7950D1"/>
            </a:solidFill>
          </a:ln>
          <a:effectLst>
            <a:outerShdw sx="1000" sy="1000" algn="ctr" rotWithShape="0">
              <a:schemeClr val="bg1">
                <a:lumMod val="85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34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ilman vii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ko 1"/>
          <p:cNvSpPr>
            <a:spLocks noGrp="1"/>
          </p:cNvSpPr>
          <p:nvPr>
            <p:ph type="ctrTitle"/>
          </p:nvPr>
        </p:nvSpPr>
        <p:spPr>
          <a:xfrm>
            <a:off x="971600" y="908721"/>
            <a:ext cx="7200800" cy="269173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7" name="Alaotsikko 2"/>
          <p:cNvSpPr>
            <a:spLocks noGrp="1"/>
          </p:cNvSpPr>
          <p:nvPr>
            <p:ph type="subTitle" idx="1"/>
          </p:nvPr>
        </p:nvSpPr>
        <p:spPr>
          <a:xfrm>
            <a:off x="971600" y="4149080"/>
            <a:ext cx="7200800" cy="216024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1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0" y="6408000"/>
            <a:ext cx="1043608" cy="450000"/>
          </a:xfrm>
          <a:prstGeom prst="rect">
            <a:avLst/>
          </a:prstGeom>
        </p:spPr>
        <p:txBody>
          <a:bodyPr lIns="108000"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33FE31A2-71BD-414D-A594-B13CDAEE863F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1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043609" y="6408000"/>
            <a:ext cx="7560839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2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04448" y="6408000"/>
            <a:ext cx="539552" cy="450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12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0" y="6408000"/>
            <a:ext cx="1043608" cy="450000"/>
          </a:xfrm>
          <a:prstGeom prst="rect">
            <a:avLst/>
          </a:prstGeom>
        </p:spPr>
        <p:txBody>
          <a:bodyPr lIns="108000"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B7F979BD-18AD-4F4C-A435-AEE791852DC3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043609" y="6408000"/>
            <a:ext cx="7560839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04448" y="6408000"/>
            <a:ext cx="539552" cy="450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72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7544" y="6408000"/>
            <a:ext cx="864096" cy="450000"/>
          </a:xfrm>
          <a:prstGeom prst="rect">
            <a:avLst/>
          </a:prstGeom>
        </p:spPr>
        <p:txBody>
          <a:bodyPr lIns="108000"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78217048-38F5-477C-9DF6-AAE291A058F4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331640" y="6408000"/>
            <a:ext cx="6984776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316416" y="6408000"/>
            <a:ext cx="360040" cy="450000"/>
          </a:xfrm>
          <a:prstGeom prst="rect">
            <a:avLst/>
          </a:prstGeom>
        </p:spPr>
        <p:txBody>
          <a:bodyPr anchor="ctr" anchorCtr="0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397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67544" y="6408000"/>
            <a:ext cx="864096" cy="450000"/>
          </a:xfrm>
          <a:prstGeom prst="rect">
            <a:avLst/>
          </a:prstGeom>
        </p:spPr>
        <p:txBody>
          <a:bodyPr lIns="108000"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141D35E6-85E0-42E1-AA8A-DFDFEA6859F8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331640" y="6408000"/>
            <a:ext cx="6984776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16416" y="6408000"/>
            <a:ext cx="360040" cy="450000"/>
          </a:xfrm>
          <a:prstGeom prst="rect">
            <a:avLst/>
          </a:prstGeom>
        </p:spPr>
        <p:txBody>
          <a:bodyPr anchor="ctr" anchorCtr="0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55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67544" y="6408000"/>
            <a:ext cx="864096" cy="450000"/>
          </a:xfrm>
          <a:prstGeom prst="rect">
            <a:avLst/>
          </a:prstGeom>
        </p:spPr>
        <p:txBody>
          <a:bodyPr lIns="108000"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0AF17797-DDAD-4E22-992C-B9C5D3041176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331640" y="6408000"/>
            <a:ext cx="6984776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16416" y="6408000"/>
            <a:ext cx="360040" cy="450000"/>
          </a:xfrm>
          <a:prstGeom prst="rect">
            <a:avLst/>
          </a:prstGeom>
        </p:spPr>
        <p:txBody>
          <a:bodyPr anchor="ctr" anchorCtr="0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52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7544" y="6408000"/>
            <a:ext cx="864096" cy="450000"/>
          </a:xfrm>
          <a:prstGeom prst="rect">
            <a:avLst/>
          </a:prstGeom>
        </p:spPr>
        <p:txBody>
          <a:bodyPr lIns="108000"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6F0773E0-9018-4ED0-911A-772FC15C21F9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331640" y="6408000"/>
            <a:ext cx="6984776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16416" y="6408000"/>
            <a:ext cx="360040" cy="450000"/>
          </a:xfrm>
          <a:prstGeom prst="rect">
            <a:avLst/>
          </a:prstGeom>
        </p:spPr>
        <p:txBody>
          <a:bodyPr anchor="ctr" anchorCtr="0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52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571" y="0"/>
            <a:ext cx="591429" cy="540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0" y="6408000"/>
            <a:ext cx="1043608" cy="450000"/>
          </a:xfrm>
          <a:prstGeom prst="rect">
            <a:avLst/>
          </a:prstGeom>
        </p:spPr>
        <p:txBody>
          <a:bodyPr lIns="108000"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CCFC9250-9100-4A4E-8C54-E9C819934ADD}" type="datetime1">
              <a:rPr lang="fi-FI" smtClean="0"/>
              <a:t>11.6.2018</a:t>
            </a:fld>
            <a:endParaRPr lang="en-US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043609" y="6408000"/>
            <a:ext cx="7560839" cy="450000"/>
          </a:xfrm>
          <a:prstGeom prst="rect">
            <a:avLst/>
          </a:prstGeom>
        </p:spPr>
        <p:txBody>
          <a:bodyPr anchor="ctr" anchorCtr="0"/>
          <a:lstStyle>
            <a:lvl1pPr algn="l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fi-FI" smtClean="0"/>
              <a:t>Mallialatunniste, näitä voi muokata Lisää -&gt; Ylä- ja alatunniste</a:t>
            </a:r>
            <a:endParaRPr lang="en-US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04448" y="6408000"/>
            <a:ext cx="539552" cy="450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813ED9BA-3DE5-430E-8883-0B0B599A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99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Fiscal</a:t>
            </a:r>
            <a:r>
              <a:rPr lang="fi-FI" dirty="0" smtClean="0"/>
              <a:t> </a:t>
            </a:r>
            <a:r>
              <a:rPr lang="fi-FI" dirty="0" err="1" smtClean="0"/>
              <a:t>sustainability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71600" y="4149080"/>
            <a:ext cx="7200800" cy="1872208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65304"/>
            <a:ext cx="389572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54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Path to stable, but low, deb-to-GDP ratio is hard to motivate to the audience</a:t>
            </a:r>
          </a:p>
          <a:p>
            <a:r>
              <a:rPr lang="en-GB" dirty="0" smtClean="0"/>
              <a:t>Higher stable debt-to-GDP ratio</a:t>
            </a:r>
            <a:br>
              <a:rPr lang="en-GB" dirty="0" smtClean="0"/>
            </a:br>
            <a:r>
              <a:rPr lang="en-GB" dirty="0" smtClean="0"/>
              <a:t>-&gt; higher primary surplus or higher wealth</a:t>
            </a:r>
            <a:br>
              <a:rPr lang="en-GB" dirty="0" smtClean="0"/>
            </a:br>
            <a:r>
              <a:rPr lang="en-GB" dirty="0" smtClean="0"/>
              <a:t>-&gt; higher initial adjustment</a:t>
            </a:r>
            <a:br>
              <a:rPr lang="en-GB" dirty="0" smtClean="0"/>
            </a:br>
            <a:r>
              <a:rPr lang="en-GB" dirty="0" smtClean="0"/>
              <a:t>but with higher primary surplus, debt would be consumed before 2060</a:t>
            </a:r>
          </a:p>
          <a:p>
            <a:r>
              <a:rPr lang="en-GB" dirty="0" smtClean="0"/>
              <a:t>Any partial adjustment would not lead to sustainability in infinite horizon</a:t>
            </a:r>
          </a:p>
          <a:p>
            <a:pPr marL="0" indent="0">
              <a:buNone/>
            </a:pP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3343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Maximum </a:t>
            </a:r>
            <a:r>
              <a:rPr lang="en-TT" dirty="0" smtClean="0"/>
              <a:t>sustainable</a:t>
            </a:r>
            <a:r>
              <a:rPr lang="fi-FI" dirty="0" smtClean="0"/>
              <a:t> </a:t>
            </a:r>
            <a:r>
              <a:rPr lang="en-TT" dirty="0" smtClean="0"/>
              <a:t>debt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Maximum sustainable debt-to-GDP ratio depends on growth and interest rates, on wealth and on maximum primary surplus that citizens can tolerate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s </a:t>
            </a:r>
            <a:r>
              <a:rPr lang="en-GB" i="1" baseline="30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max  </a:t>
            </a:r>
            <a:r>
              <a:rPr lang="en-GB" dirty="0" smtClean="0"/>
              <a:t>also defines the maximum speed of adjustment towards possible debt target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503" y="3140968"/>
            <a:ext cx="41338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10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TT" dirty="0" smtClean="0"/>
              <a:t>In the medium-term, such thresholds should not be reached</a:t>
            </a:r>
            <a:endParaRPr lang="en-TT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1916832"/>
            <a:ext cx="40386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916832"/>
            <a:ext cx="40386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3568" y="634997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/>
              <a:t>Source</a:t>
            </a:r>
            <a:r>
              <a:rPr lang="fi-FI" sz="1200" dirty="0" smtClean="0"/>
              <a:t>: EPC.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305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Questions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public</a:t>
            </a:r>
            <a:r>
              <a:rPr lang="fi-FI" dirty="0" smtClean="0"/>
              <a:t> </a:t>
            </a:r>
            <a:r>
              <a:rPr lang="fi-FI" dirty="0" err="1" smtClean="0"/>
              <a:t>finances</a:t>
            </a:r>
            <a:r>
              <a:rPr lang="fi-FI" dirty="0" smtClean="0"/>
              <a:t> </a:t>
            </a:r>
            <a:r>
              <a:rPr lang="fi-FI" dirty="0" err="1" smtClean="0"/>
              <a:t>sustainable</a:t>
            </a:r>
            <a:r>
              <a:rPr lang="fi-FI" dirty="0" smtClean="0"/>
              <a:t>,</a:t>
            </a:r>
            <a:br>
              <a:rPr lang="fi-FI" dirty="0" smtClean="0"/>
            </a:br>
            <a:r>
              <a:rPr lang="fi-FI" dirty="0" smtClean="0"/>
              <a:t>as long as the </a:t>
            </a:r>
            <a:r>
              <a:rPr lang="fi-FI" dirty="0" err="1" smtClean="0"/>
              <a:t>primary</a:t>
            </a:r>
            <a:r>
              <a:rPr lang="fi-FI" dirty="0" smtClean="0"/>
              <a:t> </a:t>
            </a:r>
            <a:r>
              <a:rPr lang="fi-FI" dirty="0" err="1" smtClean="0"/>
              <a:t>surplus</a:t>
            </a:r>
            <a:r>
              <a:rPr lang="fi-FI" dirty="0" smtClean="0"/>
              <a:t> </a:t>
            </a:r>
            <a:r>
              <a:rPr lang="fi-FI" dirty="0" err="1" smtClean="0"/>
              <a:t>required</a:t>
            </a:r>
            <a:r>
              <a:rPr lang="fi-FI" dirty="0" smtClean="0"/>
              <a:t> to </a:t>
            </a:r>
            <a:r>
              <a:rPr lang="fi-FI" dirty="0" err="1" smtClean="0"/>
              <a:t>decrease</a:t>
            </a:r>
            <a:r>
              <a:rPr lang="fi-FI" dirty="0" smtClean="0"/>
              <a:t> the </a:t>
            </a:r>
            <a:r>
              <a:rPr lang="fi-FI" dirty="0" err="1" smtClean="0"/>
              <a:t>debt</a:t>
            </a:r>
            <a:r>
              <a:rPr lang="fi-FI" dirty="0" smtClean="0"/>
              <a:t> is </a:t>
            </a:r>
            <a:r>
              <a:rPr lang="fi-FI" dirty="0" err="1" smtClean="0"/>
              <a:t>below</a:t>
            </a:r>
            <a:r>
              <a:rPr lang="fi-FI" dirty="0" smtClean="0"/>
              <a:t> the </a:t>
            </a:r>
            <a:r>
              <a:rPr lang="fi-FI" dirty="0" err="1" smtClean="0"/>
              <a:t>maximum</a:t>
            </a:r>
            <a:r>
              <a:rPr lang="fi-FI" dirty="0" smtClean="0"/>
              <a:t> </a:t>
            </a:r>
            <a:r>
              <a:rPr lang="fi-FI" dirty="0" err="1" smtClean="0"/>
              <a:t>tolerable</a:t>
            </a:r>
            <a:r>
              <a:rPr lang="fi-FI" dirty="0" smtClean="0"/>
              <a:t> </a:t>
            </a:r>
            <a:r>
              <a:rPr lang="fi-FI" dirty="0" err="1" smtClean="0"/>
              <a:t>primary</a:t>
            </a:r>
            <a:r>
              <a:rPr lang="fi-FI" dirty="0" smtClean="0"/>
              <a:t> </a:t>
            </a:r>
            <a:r>
              <a:rPr lang="fi-FI" dirty="0" err="1" smtClean="0"/>
              <a:t>surplus</a:t>
            </a:r>
            <a:r>
              <a:rPr lang="fi-FI" dirty="0" smtClean="0"/>
              <a:t>,</a:t>
            </a:r>
            <a:br>
              <a:rPr lang="fi-FI" dirty="0" smtClean="0"/>
            </a:br>
            <a:r>
              <a:rPr lang="fi-FI" dirty="0" smtClean="0"/>
              <a:t> </a:t>
            </a:r>
            <a:r>
              <a:rPr lang="fi-FI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s </a:t>
            </a:r>
            <a:r>
              <a:rPr lang="fi-FI" i="1" baseline="30000" dirty="0" err="1" smtClean="0">
                <a:latin typeface="Batang" panose="02030600000101010101" pitchFamily="18" charset="-127"/>
                <a:ea typeface="Batang" panose="02030600000101010101" pitchFamily="18" charset="-127"/>
              </a:rPr>
              <a:t>max</a:t>
            </a:r>
            <a:r>
              <a:rPr lang="fi-FI" i="1" baseline="30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fi-FI" dirty="0" smtClean="0"/>
              <a:t>?</a:t>
            </a:r>
            <a:endParaRPr lang="fi-FI" i="1" baseline="300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fi-FI" dirty="0" smtClean="0"/>
              <a:t>Is the </a:t>
            </a:r>
            <a:r>
              <a:rPr lang="fi-FI" dirty="0" err="1" smtClean="0"/>
              <a:t>debt-anchor</a:t>
            </a:r>
            <a:r>
              <a:rPr lang="fi-FI" dirty="0" smtClean="0"/>
              <a:t> with a </a:t>
            </a:r>
            <a:r>
              <a:rPr lang="fi-FI" dirty="0" err="1" smtClean="0"/>
              <a:t>primary</a:t>
            </a:r>
            <a:r>
              <a:rPr lang="fi-FI" dirty="0" smtClean="0"/>
              <a:t> </a:t>
            </a:r>
            <a:r>
              <a:rPr lang="fi-FI" dirty="0" err="1" smtClean="0"/>
              <a:t>surplus</a:t>
            </a:r>
            <a:r>
              <a:rPr lang="fi-FI" dirty="0" smtClean="0"/>
              <a:t> </a:t>
            </a:r>
            <a:r>
              <a:rPr lang="fi-FI" dirty="0" err="1" smtClean="0"/>
              <a:t>target</a:t>
            </a:r>
            <a:r>
              <a:rPr lang="fi-FI" dirty="0" smtClean="0"/>
              <a:t> </a:t>
            </a:r>
            <a:r>
              <a:rPr lang="fi-FI" dirty="0" err="1" smtClean="0"/>
              <a:t>enough</a:t>
            </a:r>
            <a:r>
              <a:rPr lang="fi-FI" dirty="0" smtClean="0"/>
              <a:t> to </a:t>
            </a:r>
            <a:r>
              <a:rPr lang="fi-FI" dirty="0" err="1" smtClean="0"/>
              <a:t>secure</a:t>
            </a:r>
            <a:r>
              <a:rPr lang="fi-FI" dirty="0" smtClean="0"/>
              <a:t> </a:t>
            </a:r>
            <a:r>
              <a:rPr lang="fi-FI" dirty="0" err="1" smtClean="0"/>
              <a:t>long-run</a:t>
            </a:r>
            <a:r>
              <a:rPr lang="fi-FI" dirty="0" smtClean="0"/>
              <a:t> </a:t>
            </a:r>
            <a:r>
              <a:rPr lang="fi-FI" dirty="0" err="1" smtClean="0"/>
              <a:t>sustainability</a:t>
            </a:r>
            <a:r>
              <a:rPr lang="fi-FI" dirty="0" smtClean="0"/>
              <a:t>?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41800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EPC’s</a:t>
            </a:r>
            <a:r>
              <a:rPr lang="fi-FI" dirty="0" smtClean="0"/>
              <a:t> </a:t>
            </a:r>
            <a:r>
              <a:rPr lang="fi-FI" dirty="0" err="1" smtClean="0"/>
              <a:t>mandate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Economic Policy Council was established in January 2014 to provide independent evaluation of economic policies in Finland. According to the government decree (61/2014) the council should evaluate: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the appropriateness of economic policy goals;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whether the goals have been achieved and whether the means to achieve the policy goals have been appropriate;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the quality of the forecasting and assessment methods used in policy planning;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coordination of different aspects of economic policy and how they relate to other social policies;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success of economic policy, especially with respect to economic growth and stability, employment and the 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long-term sustainability of public finances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the appropriateness of economic policy institutions.</a:t>
            </a:r>
            <a:endParaRPr lang="fi-FI" sz="1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17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S1 and S2 </a:t>
            </a:r>
            <a:r>
              <a:rPr lang="fi-FI" dirty="0" err="1" smtClean="0"/>
              <a:t>indicators</a:t>
            </a:r>
            <a:r>
              <a:rPr lang="fi-FI" dirty="0" smtClean="0"/>
              <a:t> for </a:t>
            </a:r>
            <a:r>
              <a:rPr lang="fi-FI" dirty="0" err="1" smtClean="0"/>
              <a:t>fiscal</a:t>
            </a:r>
            <a:r>
              <a:rPr lang="fi-FI" dirty="0" smtClean="0"/>
              <a:t> </a:t>
            </a:r>
            <a:r>
              <a:rPr lang="fi-FI" dirty="0" err="1" smtClean="0"/>
              <a:t>sustainability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TT" sz="2400" dirty="0" smtClean="0"/>
              <a:t>The medium term indicator  S1 shows the  additional  fiscal  adjustment effort required (in terms of improvement in the government structural primary balance) over five post-forecast years to reach the 60% of GDP debt ratio target in 2032</a:t>
            </a:r>
          </a:p>
          <a:p>
            <a:r>
              <a:rPr lang="en-TT" sz="2400" dirty="0" smtClean="0"/>
              <a:t>The long term indicator S2 shows the upfront fiscal adjustment (to the government structural primary balance) required to stabilise the debt ratio over the infinite horizon</a:t>
            </a:r>
          </a:p>
          <a:p>
            <a:endParaRPr lang="en-TT" sz="2400" dirty="0"/>
          </a:p>
        </p:txBody>
      </p:sp>
    </p:spTree>
    <p:extLst>
      <p:ext uri="{BB962C8B-B14F-4D97-AF65-F5344CB8AC3E}">
        <p14:creationId xmlns:p14="http://schemas.microsoft.com/office/powerpoint/2010/main" val="379877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S1 and S2 </a:t>
            </a:r>
            <a:r>
              <a:rPr lang="fi-FI" dirty="0" err="1" smtClean="0"/>
              <a:t>indicators</a:t>
            </a:r>
            <a:r>
              <a:rPr lang="fi-FI" dirty="0" smtClean="0"/>
              <a:t> for </a:t>
            </a:r>
            <a:r>
              <a:rPr lang="fi-FI" dirty="0" err="1" smtClean="0"/>
              <a:t>fiscal</a:t>
            </a:r>
            <a:r>
              <a:rPr lang="fi-FI" dirty="0" smtClean="0"/>
              <a:t> </a:t>
            </a:r>
            <a:r>
              <a:rPr lang="fi-FI" dirty="0" err="1" smtClean="0"/>
              <a:t>sustainability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TT" sz="2400" dirty="0" smtClean="0">
                <a:solidFill>
                  <a:schemeClr val="bg1">
                    <a:lumMod val="75000"/>
                  </a:schemeClr>
                </a:solidFill>
              </a:rPr>
              <a:t>The medium term indicator  </a:t>
            </a:r>
            <a:r>
              <a:rPr lang="en-TT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S1</a:t>
            </a:r>
            <a:r>
              <a:rPr lang="en-TT" sz="2400" dirty="0" smtClean="0">
                <a:solidFill>
                  <a:schemeClr val="bg1">
                    <a:lumMod val="75000"/>
                  </a:schemeClr>
                </a:solidFill>
              </a:rPr>
              <a:t> shows the  additional  fiscal  adjustment effort required (in terms of improvement in the government structural primary balance) over five post-forecast years </a:t>
            </a:r>
            <a:r>
              <a:rPr lang="en-TT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 reach the 60% </a:t>
            </a:r>
            <a:r>
              <a:rPr lang="en-TT" sz="2400" dirty="0" smtClean="0">
                <a:solidFill>
                  <a:schemeClr val="bg1">
                    <a:lumMod val="75000"/>
                  </a:schemeClr>
                </a:solidFill>
              </a:rPr>
              <a:t>of GDP debt ratio target</a:t>
            </a:r>
            <a:br>
              <a:rPr lang="en-TT" sz="24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en-TT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2032</a:t>
            </a:r>
          </a:p>
          <a:p>
            <a:r>
              <a:rPr lang="en-TT" sz="2400" dirty="0" smtClean="0">
                <a:solidFill>
                  <a:schemeClr val="bg1">
                    <a:lumMod val="75000"/>
                  </a:schemeClr>
                </a:solidFill>
              </a:rPr>
              <a:t>The long term indicator </a:t>
            </a:r>
            <a:r>
              <a:rPr lang="en-TT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S2</a:t>
            </a:r>
            <a:r>
              <a:rPr lang="en-TT" sz="2400" dirty="0" smtClean="0">
                <a:solidFill>
                  <a:schemeClr val="bg1">
                    <a:lumMod val="75000"/>
                  </a:schemeClr>
                </a:solidFill>
              </a:rPr>
              <a:t> shows </a:t>
            </a:r>
            <a:r>
              <a:rPr lang="en-TT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upfront fiscal </a:t>
            </a:r>
            <a:r>
              <a:rPr lang="en-TT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adjustment </a:t>
            </a:r>
            <a:r>
              <a:rPr lang="en-TT" sz="2400" dirty="0" smtClean="0">
                <a:solidFill>
                  <a:schemeClr val="bg1">
                    <a:lumMod val="75000"/>
                  </a:schemeClr>
                </a:solidFill>
              </a:rPr>
              <a:t>(to the government structural primary balance) required </a:t>
            </a:r>
            <a:r>
              <a:rPr lang="en-TT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 stabilise </a:t>
            </a:r>
            <a:r>
              <a:rPr lang="en-TT" sz="2400" dirty="0" smtClean="0">
                <a:solidFill>
                  <a:schemeClr val="bg1">
                    <a:lumMod val="75000"/>
                  </a:schemeClr>
                </a:solidFill>
              </a:rPr>
              <a:t>the debt ratio </a:t>
            </a:r>
            <a:br>
              <a:rPr lang="en-TT" sz="24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en-TT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over the infinite horizon</a:t>
            </a:r>
          </a:p>
          <a:p>
            <a:endParaRPr lang="en-TT" sz="2400" dirty="0"/>
          </a:p>
        </p:txBody>
      </p:sp>
    </p:spTree>
    <p:extLst>
      <p:ext uri="{BB962C8B-B14F-4D97-AF65-F5344CB8AC3E}">
        <p14:creationId xmlns:p14="http://schemas.microsoft.com/office/powerpoint/2010/main" val="226307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Simple</a:t>
            </a:r>
            <a:r>
              <a:rPr lang="fi-FI" dirty="0" smtClean="0"/>
              <a:t> </a:t>
            </a:r>
            <a:r>
              <a:rPr lang="fi-FI" dirty="0" err="1"/>
              <a:t>d</a:t>
            </a:r>
            <a:r>
              <a:rPr lang="fi-FI" dirty="0" err="1" smtClean="0"/>
              <a:t>ebt</a:t>
            </a:r>
            <a:r>
              <a:rPr lang="fi-FI" dirty="0" smtClean="0"/>
              <a:t> </a:t>
            </a:r>
            <a:r>
              <a:rPr lang="fi-FI" dirty="0" err="1" smtClean="0"/>
              <a:t>dynamics</a:t>
            </a:r>
            <a:r>
              <a:rPr lang="fi-FI" dirty="0" smtClean="0"/>
              <a:t>: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The </a:t>
            </a:r>
            <a:r>
              <a:rPr lang="fi-FI" dirty="0" err="1" smtClean="0"/>
              <a:t>primary</a:t>
            </a:r>
            <a:r>
              <a:rPr lang="fi-FI" dirty="0" smtClean="0"/>
              <a:t> </a:t>
            </a:r>
            <a:r>
              <a:rPr lang="fi-FI" dirty="0" err="1" smtClean="0"/>
              <a:t>surplus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holds</a:t>
            </a:r>
            <a:r>
              <a:rPr lang="fi-FI" dirty="0" smtClean="0"/>
              <a:t> the </a:t>
            </a:r>
            <a:r>
              <a:rPr lang="fi-FI" dirty="0" err="1" smtClean="0"/>
              <a:t>debt-to-GDP</a:t>
            </a:r>
            <a:r>
              <a:rPr lang="fi-FI" dirty="0" smtClean="0"/>
              <a:t> </a:t>
            </a:r>
            <a:r>
              <a:rPr lang="fi-FI" dirty="0" err="1" smtClean="0"/>
              <a:t>ratio</a:t>
            </a:r>
            <a:r>
              <a:rPr lang="fi-FI" dirty="0" smtClean="0"/>
              <a:t> </a:t>
            </a:r>
            <a:r>
              <a:rPr lang="fi-FI" dirty="0" err="1" smtClean="0"/>
              <a:t>constant</a:t>
            </a:r>
            <a:r>
              <a:rPr lang="fi-FI" dirty="0" smtClean="0"/>
              <a:t> </a:t>
            </a:r>
            <a:r>
              <a:rPr lang="fi-FI" dirty="0" err="1" smtClean="0"/>
              <a:t>depends</a:t>
            </a:r>
            <a:r>
              <a:rPr lang="fi-FI" dirty="0" smtClean="0"/>
              <a:t> on </a:t>
            </a:r>
            <a:r>
              <a:rPr lang="fi-FI" dirty="0" err="1" smtClean="0"/>
              <a:t>interest</a:t>
            </a:r>
            <a:r>
              <a:rPr lang="fi-FI" dirty="0" smtClean="0"/>
              <a:t> </a:t>
            </a:r>
            <a:r>
              <a:rPr lang="fi-FI" dirty="0" err="1" smtClean="0"/>
              <a:t>rate</a:t>
            </a:r>
            <a:r>
              <a:rPr lang="fi-FI" dirty="0" smtClean="0"/>
              <a:t>, </a:t>
            </a:r>
            <a:r>
              <a:rPr lang="fi-FI" dirty="0" err="1" smtClean="0"/>
              <a:t>growth</a:t>
            </a:r>
            <a:r>
              <a:rPr lang="fi-FI" dirty="0" smtClean="0"/>
              <a:t> </a:t>
            </a:r>
            <a:r>
              <a:rPr lang="fi-FI" dirty="0" err="1" smtClean="0"/>
              <a:t>rate</a:t>
            </a:r>
            <a:r>
              <a:rPr lang="fi-FI" dirty="0" smtClean="0"/>
              <a:t> and </a:t>
            </a:r>
            <a:r>
              <a:rPr lang="fi-FI" dirty="0" err="1" smtClean="0"/>
              <a:t>debt-to-GDP</a:t>
            </a:r>
            <a:r>
              <a:rPr lang="fi-FI" dirty="0" smtClean="0"/>
              <a:t> </a:t>
            </a:r>
            <a:r>
              <a:rPr lang="fi-FI" dirty="0" err="1" smtClean="0"/>
              <a:t>ratio</a:t>
            </a:r>
            <a:endParaRPr lang="fi-FI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330" y="5075882"/>
            <a:ext cx="16192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80" y="2277616"/>
            <a:ext cx="73723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312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Projections</a:t>
            </a:r>
            <a:r>
              <a:rPr lang="fi-FI" dirty="0" smtClean="0"/>
              <a:t> to 2060 </a:t>
            </a:r>
            <a:r>
              <a:rPr lang="fi-FI" dirty="0" err="1" smtClean="0"/>
              <a:t>indicate</a:t>
            </a:r>
            <a:r>
              <a:rPr lang="fi-FI" dirty="0" smtClean="0"/>
              <a:t> the </a:t>
            </a:r>
            <a:r>
              <a:rPr lang="fi-FI" dirty="0" err="1" smtClean="0"/>
              <a:t>need</a:t>
            </a:r>
            <a:r>
              <a:rPr lang="fi-FI" dirty="0" smtClean="0"/>
              <a:t> for </a:t>
            </a:r>
            <a:r>
              <a:rPr lang="fi-FI" dirty="0" err="1" smtClean="0"/>
              <a:t>fiscal</a:t>
            </a:r>
            <a:r>
              <a:rPr lang="fi-FI" dirty="0" smtClean="0"/>
              <a:t> </a:t>
            </a:r>
            <a:r>
              <a:rPr lang="fi-FI" dirty="0" err="1" smtClean="0"/>
              <a:t>adjustments</a:t>
            </a:r>
            <a:r>
              <a:rPr lang="fi-FI" dirty="0" smtClean="0"/>
              <a:t> in Finland</a:t>
            </a:r>
            <a:endParaRPr lang="fi-FI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670" y="1600200"/>
            <a:ext cx="693466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113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The </a:t>
            </a:r>
            <a:r>
              <a:rPr lang="fi-FI" dirty="0" err="1" smtClean="0"/>
              <a:t>increase</a:t>
            </a:r>
            <a:r>
              <a:rPr lang="fi-FI" dirty="0" smtClean="0"/>
              <a:t> of </a:t>
            </a:r>
            <a:r>
              <a:rPr lang="fi-FI" dirty="0" err="1" smtClean="0"/>
              <a:t>age-related</a:t>
            </a:r>
            <a:r>
              <a:rPr lang="fi-FI" dirty="0" smtClean="0"/>
              <a:t> </a:t>
            </a:r>
            <a:r>
              <a:rPr lang="fi-FI" dirty="0" err="1" smtClean="0"/>
              <a:t>costs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err="1" smtClean="0"/>
              <a:t>decreases</a:t>
            </a:r>
            <a:r>
              <a:rPr lang="fi-FI" dirty="0" smtClean="0"/>
              <a:t> the </a:t>
            </a:r>
            <a:r>
              <a:rPr lang="fi-FI" dirty="0" err="1" smtClean="0"/>
              <a:t>primary</a:t>
            </a:r>
            <a:r>
              <a:rPr lang="fi-FI" dirty="0" smtClean="0"/>
              <a:t> </a:t>
            </a:r>
            <a:r>
              <a:rPr lang="fi-FI" dirty="0" err="1" smtClean="0"/>
              <a:t>surplus</a:t>
            </a:r>
            <a:endParaRPr lang="fi-FI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670" y="1600200"/>
            <a:ext cx="693466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383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Long-run</a:t>
            </a:r>
            <a:r>
              <a:rPr lang="fi-FI" dirty="0" smtClean="0"/>
              <a:t> </a:t>
            </a:r>
            <a:r>
              <a:rPr lang="fi-FI" dirty="0" err="1" smtClean="0"/>
              <a:t>fiscal</a:t>
            </a:r>
            <a:r>
              <a:rPr lang="fi-FI" dirty="0" smtClean="0"/>
              <a:t> </a:t>
            </a:r>
            <a:r>
              <a:rPr lang="fi-FI" dirty="0" err="1" smtClean="0"/>
              <a:t>sustainability</a:t>
            </a:r>
            <a:r>
              <a:rPr lang="fi-FI" dirty="0" smtClean="0"/>
              <a:t> in Finland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In the long </a:t>
            </a:r>
            <a:r>
              <a:rPr lang="fi-FI" dirty="0" err="1" smtClean="0"/>
              <a:t>run</a:t>
            </a:r>
            <a:r>
              <a:rPr lang="fi-FI" dirty="0" smtClean="0"/>
              <a:t>, i.e. </a:t>
            </a:r>
            <a:r>
              <a:rPr lang="fi-FI" dirty="0" err="1" smtClean="0"/>
              <a:t>after</a:t>
            </a:r>
            <a:r>
              <a:rPr lang="fi-FI" dirty="0" smtClean="0"/>
              <a:t> 2060, </a:t>
            </a:r>
            <a:r>
              <a:rPr lang="fi-FI" dirty="0" err="1" smtClean="0"/>
              <a:t>interest</a:t>
            </a:r>
            <a:r>
              <a:rPr lang="fi-FI" dirty="0" smtClean="0"/>
              <a:t> on </a:t>
            </a:r>
            <a:r>
              <a:rPr lang="fi-FI" dirty="0" err="1" smtClean="0"/>
              <a:t>wealth</a:t>
            </a:r>
            <a:r>
              <a:rPr lang="fi-FI" dirty="0" smtClean="0"/>
              <a:t> and </a:t>
            </a:r>
            <a:r>
              <a:rPr lang="fi-FI" dirty="0" err="1" smtClean="0"/>
              <a:t>debt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higher</a:t>
            </a:r>
            <a:r>
              <a:rPr lang="fi-FI" dirty="0" smtClean="0"/>
              <a:t> </a:t>
            </a:r>
            <a:r>
              <a:rPr lang="fi-FI" dirty="0" err="1" smtClean="0"/>
              <a:t>than</a:t>
            </a:r>
            <a:r>
              <a:rPr lang="fi-FI" dirty="0" smtClean="0"/>
              <a:t> the </a:t>
            </a:r>
            <a:r>
              <a:rPr lang="fi-FI" dirty="0" err="1" smtClean="0"/>
              <a:t>nominal</a:t>
            </a:r>
            <a:r>
              <a:rPr lang="fi-FI" dirty="0" smtClean="0"/>
              <a:t> </a:t>
            </a:r>
            <a:r>
              <a:rPr lang="fi-FI" dirty="0" err="1" smtClean="0"/>
              <a:t>growth</a:t>
            </a:r>
            <a:r>
              <a:rPr lang="fi-FI" dirty="0" smtClean="0"/>
              <a:t> </a:t>
            </a:r>
            <a:r>
              <a:rPr lang="fi-FI" dirty="0" err="1" smtClean="0"/>
              <a:t>rate</a:t>
            </a:r>
            <a:endParaRPr lang="fi-FI" dirty="0" smtClean="0"/>
          </a:p>
          <a:p>
            <a:pPr marL="457200" lvl="1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fi-FI" dirty="0" smtClean="0"/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i&gt;r&gt;g</a:t>
            </a:r>
          </a:p>
          <a:p>
            <a:pPr marL="457200" lvl="1" indent="0">
              <a:buNone/>
            </a:pP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w&gt;d </a:t>
            </a:r>
            <a:r>
              <a:rPr lang="fi-FI" dirty="0" smtClean="0"/>
              <a:t>-&gt; </a:t>
            </a:r>
            <a:r>
              <a:rPr lang="fi-FI" dirty="0" err="1"/>
              <a:t>d</a:t>
            </a:r>
            <a:r>
              <a:rPr lang="fi-FI" dirty="0" err="1" smtClean="0"/>
              <a:t>ebt</a:t>
            </a:r>
            <a:r>
              <a:rPr lang="fi-FI" dirty="0" smtClean="0"/>
              <a:t> </a:t>
            </a:r>
            <a:r>
              <a:rPr lang="fi-FI" dirty="0" err="1" smtClean="0"/>
              <a:t>stabilizing</a:t>
            </a:r>
            <a:r>
              <a:rPr lang="fi-FI" dirty="0" smtClean="0"/>
              <a:t> </a:t>
            </a:r>
            <a:r>
              <a:rPr lang="fi-FI" dirty="0" err="1" smtClean="0"/>
              <a:t>primary</a:t>
            </a:r>
            <a:r>
              <a:rPr lang="fi-FI" dirty="0" smtClean="0"/>
              <a:t> </a:t>
            </a:r>
            <a:r>
              <a:rPr lang="fi-FI" dirty="0" err="1" smtClean="0"/>
              <a:t>surplus</a:t>
            </a:r>
            <a:r>
              <a:rPr lang="fi-FI" dirty="0" smtClean="0"/>
              <a:t> is </a:t>
            </a:r>
            <a:r>
              <a:rPr lang="fi-FI" dirty="0" err="1" smtClean="0"/>
              <a:t>negative</a:t>
            </a:r>
            <a:endParaRPr lang="fi-FI" i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36912"/>
            <a:ext cx="2981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111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600" dirty="0" err="1" smtClean="0"/>
              <a:t>Fullfilling</a:t>
            </a:r>
            <a:r>
              <a:rPr lang="fi-FI" sz="3600" dirty="0" smtClean="0"/>
              <a:t> the </a:t>
            </a:r>
            <a:r>
              <a:rPr lang="fi-FI" sz="3600" dirty="0" err="1" smtClean="0"/>
              <a:t>required</a:t>
            </a:r>
            <a:r>
              <a:rPr lang="fi-FI" sz="3600" dirty="0" smtClean="0"/>
              <a:t> </a:t>
            </a:r>
            <a:r>
              <a:rPr lang="fi-FI" sz="3600" dirty="0" err="1" smtClean="0"/>
              <a:t>adjustment</a:t>
            </a:r>
            <a:r>
              <a:rPr lang="fi-FI" sz="3600" dirty="0" smtClean="0"/>
              <a:t> </a:t>
            </a:r>
            <a:r>
              <a:rPr lang="fi-FI" sz="3600" dirty="0" err="1" smtClean="0"/>
              <a:t>would</a:t>
            </a:r>
            <a:r>
              <a:rPr lang="fi-FI" sz="3600" dirty="0" smtClean="0"/>
              <a:t> </a:t>
            </a:r>
            <a:r>
              <a:rPr lang="fi-FI" sz="3600" dirty="0" err="1" smtClean="0"/>
              <a:t>stabilize</a:t>
            </a:r>
            <a:r>
              <a:rPr lang="fi-FI" sz="3600" dirty="0" smtClean="0"/>
              <a:t> the </a:t>
            </a:r>
            <a:r>
              <a:rPr lang="fi-FI" sz="3600" dirty="0" err="1" smtClean="0"/>
              <a:t>debt</a:t>
            </a:r>
            <a:r>
              <a:rPr lang="fi-FI" sz="3600" dirty="0" smtClean="0"/>
              <a:t> </a:t>
            </a:r>
            <a:r>
              <a:rPr lang="fi-FI" sz="3600" dirty="0" err="1" smtClean="0"/>
              <a:t>below</a:t>
            </a:r>
            <a:r>
              <a:rPr lang="fi-FI" sz="3600" dirty="0" smtClean="0"/>
              <a:t> 15% to GDP</a:t>
            </a:r>
            <a:endParaRPr lang="fi-FI" sz="3600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670" y="1600200"/>
            <a:ext cx="693466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31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AN">
  <a:themeElements>
    <a:clrScheme name="VATT">
      <a:dk1>
        <a:srgbClr val="262626"/>
      </a:dk1>
      <a:lt1>
        <a:sysClr val="window" lastClr="FFFFFF"/>
      </a:lt1>
      <a:dk2>
        <a:srgbClr val="3F3F3F"/>
      </a:dk2>
      <a:lt2>
        <a:srgbClr val="EEECE1"/>
      </a:lt2>
      <a:accent1>
        <a:srgbClr val="8DB728"/>
      </a:accent1>
      <a:accent2>
        <a:srgbClr val="66A1A5"/>
      </a:accent2>
      <a:accent3>
        <a:srgbClr val="F49716"/>
      </a:accent3>
      <a:accent4>
        <a:srgbClr val="7950D1"/>
      </a:accent4>
      <a:accent5>
        <a:srgbClr val="37B9E8"/>
      </a:accent5>
      <a:accent6>
        <a:srgbClr val="AA670F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TPAN</Template>
  <TotalTime>55</TotalTime>
  <Words>399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TPAN</vt:lpstr>
      <vt:lpstr>Fiscal sustainability</vt:lpstr>
      <vt:lpstr>EPC’s mandate</vt:lpstr>
      <vt:lpstr>S1 and S2 indicators for fiscal sustainability</vt:lpstr>
      <vt:lpstr>S1 and S2 indicators for fiscal sustainability</vt:lpstr>
      <vt:lpstr>PowerPoint Presentation</vt:lpstr>
      <vt:lpstr>Projections to 2060 indicate the need for fiscal adjustments in Finland</vt:lpstr>
      <vt:lpstr>The increase of age-related costs decreases the primary surplus</vt:lpstr>
      <vt:lpstr>Long-run fiscal sustainability in Finland</vt:lpstr>
      <vt:lpstr>Fullfilling the required adjustment would stabilize the debt below 15% to GDP</vt:lpstr>
      <vt:lpstr>PowerPoint Presentation</vt:lpstr>
      <vt:lpstr>Maximum sustainable debt</vt:lpstr>
      <vt:lpstr>In the medium-term, such thresholds should not be reached</vt:lpstr>
      <vt:lpstr>Questions</vt:lpstr>
    </vt:vector>
  </TitlesOfParts>
  <Company>Valtion Taloudellinen Tutkimuskeskus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sustainability</dc:title>
  <dc:creator>Seppo Orjasniemi (EPC)</dc:creator>
  <cp:lastModifiedBy>Seppo Orjasniemi (EPC)</cp:lastModifiedBy>
  <cp:revision>5</cp:revision>
  <dcterms:created xsi:type="dcterms:W3CDTF">2018-06-08T12:51:05Z</dcterms:created>
  <dcterms:modified xsi:type="dcterms:W3CDTF">2018-06-11T06:17:22Z</dcterms:modified>
</cp:coreProperties>
</file>