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43" r:id="rId2"/>
    <p:sldId id="297" r:id="rId3"/>
    <p:sldId id="344" r:id="rId4"/>
    <p:sldId id="345" r:id="rId5"/>
    <p:sldId id="346" r:id="rId6"/>
    <p:sldId id="347" r:id="rId7"/>
    <p:sldId id="348" r:id="rId8"/>
    <p:sldId id="349" r:id="rId9"/>
    <p:sldId id="350" r:id="rId10"/>
    <p:sldId id="351" r:id="rId11"/>
    <p:sldId id="352" r:id="rId12"/>
    <p:sldId id="353" r:id="rId13"/>
    <p:sldId id="354" r:id="rId14"/>
  </p:sldIdLst>
  <p:sldSz cx="9144000" cy="6858000" type="screen4x3"/>
  <p:notesSz cx="6799263" cy="9929813"/>
  <p:defaultTextStyle>
    <a:defPPr>
      <a:defRPr lang="en-US"/>
    </a:defPPr>
    <a:lvl1pPr algn="l" defTabSz="457200" rtl="0" fontAlgn="base">
      <a:spcBef>
        <a:spcPct val="0"/>
      </a:spcBef>
      <a:spcAft>
        <a:spcPct val="0"/>
      </a:spcAft>
      <a:defRPr kern="1200">
        <a:solidFill>
          <a:schemeClr val="tx1"/>
        </a:solidFill>
        <a:latin typeface="Calibri" pitchFamily="34" charset="0"/>
        <a:ea typeface="Geneva" pitchFamily="124" charset="-128"/>
        <a:cs typeface="+mn-cs"/>
      </a:defRPr>
    </a:lvl1pPr>
    <a:lvl2pPr marL="457200" algn="l" defTabSz="457200" rtl="0" fontAlgn="base">
      <a:spcBef>
        <a:spcPct val="0"/>
      </a:spcBef>
      <a:spcAft>
        <a:spcPct val="0"/>
      </a:spcAft>
      <a:defRPr kern="1200">
        <a:solidFill>
          <a:schemeClr val="tx1"/>
        </a:solidFill>
        <a:latin typeface="Calibri" pitchFamily="34" charset="0"/>
        <a:ea typeface="Geneva" pitchFamily="124" charset="-128"/>
        <a:cs typeface="+mn-cs"/>
      </a:defRPr>
    </a:lvl2pPr>
    <a:lvl3pPr marL="914400" algn="l" defTabSz="457200" rtl="0" fontAlgn="base">
      <a:spcBef>
        <a:spcPct val="0"/>
      </a:spcBef>
      <a:spcAft>
        <a:spcPct val="0"/>
      </a:spcAft>
      <a:defRPr kern="1200">
        <a:solidFill>
          <a:schemeClr val="tx1"/>
        </a:solidFill>
        <a:latin typeface="Calibri" pitchFamily="34" charset="0"/>
        <a:ea typeface="Geneva" pitchFamily="12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Geneva" pitchFamily="12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Geneva" pitchFamily="124" charset="-128"/>
        <a:cs typeface="+mn-cs"/>
      </a:defRPr>
    </a:lvl5pPr>
    <a:lvl6pPr marL="2286000" algn="l" defTabSz="914400" rtl="0" eaLnBrk="1" latinLnBrk="0" hangingPunct="1">
      <a:defRPr kern="1200">
        <a:solidFill>
          <a:schemeClr val="tx1"/>
        </a:solidFill>
        <a:latin typeface="Calibri" pitchFamily="34" charset="0"/>
        <a:ea typeface="Geneva" pitchFamily="124" charset="-128"/>
        <a:cs typeface="+mn-cs"/>
      </a:defRPr>
    </a:lvl6pPr>
    <a:lvl7pPr marL="2743200" algn="l" defTabSz="914400" rtl="0" eaLnBrk="1" latinLnBrk="0" hangingPunct="1">
      <a:defRPr kern="1200">
        <a:solidFill>
          <a:schemeClr val="tx1"/>
        </a:solidFill>
        <a:latin typeface="Calibri" pitchFamily="34" charset="0"/>
        <a:ea typeface="Geneva" pitchFamily="124" charset="-128"/>
        <a:cs typeface="+mn-cs"/>
      </a:defRPr>
    </a:lvl7pPr>
    <a:lvl8pPr marL="3200400" algn="l" defTabSz="914400" rtl="0" eaLnBrk="1" latinLnBrk="0" hangingPunct="1">
      <a:defRPr kern="1200">
        <a:solidFill>
          <a:schemeClr val="tx1"/>
        </a:solidFill>
        <a:latin typeface="Calibri" pitchFamily="34" charset="0"/>
        <a:ea typeface="Geneva" pitchFamily="124" charset="-128"/>
        <a:cs typeface="+mn-cs"/>
      </a:defRPr>
    </a:lvl8pPr>
    <a:lvl9pPr marL="3657600" algn="l" defTabSz="914400" rtl="0" eaLnBrk="1" latinLnBrk="0" hangingPunct="1">
      <a:defRPr kern="1200">
        <a:solidFill>
          <a:schemeClr val="tx1"/>
        </a:solidFill>
        <a:latin typeface="Calibri" pitchFamily="34" charset="0"/>
        <a:ea typeface="Geneva" pitchFamily="124" charset="-128"/>
        <a:cs typeface="+mn-cs"/>
      </a:defRPr>
    </a:lvl9pPr>
  </p:defaultTextStyle>
  <p:extLst>
    <p:ext uri="{521415D9-36F7-43E2-AB2F-B90AF26B5E84}">
      <p14:sectionLst xmlns:p14="http://schemas.microsoft.com/office/powerpoint/2010/main">
        <p14:section name="Oletusosa" id="{445CBED9-459C-4B09-A749-8AC8AF460CC5}">
          <p14:sldIdLst>
            <p14:sldId id="343"/>
            <p14:sldId id="297"/>
            <p14:sldId id="344"/>
            <p14:sldId id="345"/>
            <p14:sldId id="346"/>
            <p14:sldId id="347"/>
            <p14:sldId id="348"/>
            <p14:sldId id="349"/>
            <p14:sldId id="350"/>
            <p14:sldId id="351"/>
            <p14:sldId id="352"/>
            <p14:sldId id="353"/>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C5F"/>
    <a:srgbClr val="C50084"/>
    <a:srgbClr val="E37222"/>
    <a:srgbClr val="970254"/>
    <a:srgbClr val="DE3831"/>
    <a:srgbClr val="00B092"/>
    <a:srgbClr val="0075B0"/>
    <a:srgbClr val="8CB8C6"/>
    <a:srgbClr val="D7D3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6792" autoAdjust="0"/>
  </p:normalViewPr>
  <p:slideViewPr>
    <p:cSldViewPr snapToGrid="0" snapToObjects="1" showGuides="1">
      <p:cViewPr varScale="1">
        <p:scale>
          <a:sx n="81" d="100"/>
          <a:sy n="81" d="100"/>
        </p:scale>
        <p:origin x="102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76" d="100"/>
          <a:sy n="76" d="100"/>
        </p:scale>
        <p:origin x="-3318"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347" cy="496491"/>
          </a:xfrm>
          <a:prstGeom prst="rect">
            <a:avLst/>
          </a:prstGeom>
        </p:spPr>
        <p:txBody>
          <a:bodyPr vert="horz" lIns="91450" tIns="45724" rIns="91450" bIns="45724"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51344" y="1"/>
            <a:ext cx="2946347" cy="496491"/>
          </a:xfrm>
          <a:prstGeom prst="rect">
            <a:avLst/>
          </a:prstGeom>
        </p:spPr>
        <p:txBody>
          <a:bodyPr vert="horz" wrap="square" lIns="91450" tIns="45724" rIns="91450" bIns="45724" numCol="1" anchor="t" anchorCtr="0" compatLnSpc="1">
            <a:prstTxWarp prst="textNoShape">
              <a:avLst/>
            </a:prstTxWarp>
          </a:bodyPr>
          <a:lstStyle>
            <a:lvl1pPr algn="r">
              <a:defRPr sz="1200" smtClean="0"/>
            </a:lvl1pPr>
          </a:lstStyle>
          <a:p>
            <a:pPr>
              <a:defRPr/>
            </a:pPr>
            <a:fld id="{9E2F1201-0E76-4103-B9C0-FDE86B00D476}" type="datetimeFigureOut">
              <a:rPr lang="en-US" altLang="fi-FI"/>
              <a:pPr>
                <a:defRPr/>
              </a:pPr>
              <a:t>6/8/2018</a:t>
            </a:fld>
            <a:endParaRPr lang="en-US" altLang="fi-FI" dirty="0"/>
          </a:p>
        </p:txBody>
      </p:sp>
      <p:sp>
        <p:nvSpPr>
          <p:cNvPr id="4" name="Footer Placeholder 3"/>
          <p:cNvSpPr>
            <a:spLocks noGrp="1"/>
          </p:cNvSpPr>
          <p:nvPr>
            <p:ph type="ftr" sz="quarter" idx="2"/>
          </p:nvPr>
        </p:nvSpPr>
        <p:spPr>
          <a:xfrm>
            <a:off x="2" y="9431600"/>
            <a:ext cx="2946347" cy="496491"/>
          </a:xfrm>
          <a:prstGeom prst="rect">
            <a:avLst/>
          </a:prstGeom>
        </p:spPr>
        <p:txBody>
          <a:bodyPr vert="horz" lIns="91450" tIns="45724" rIns="91450" bIns="45724"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51344" y="9431600"/>
            <a:ext cx="2946347" cy="496491"/>
          </a:xfrm>
          <a:prstGeom prst="rect">
            <a:avLst/>
          </a:prstGeom>
        </p:spPr>
        <p:txBody>
          <a:bodyPr vert="horz" wrap="square" lIns="91450" tIns="45724" rIns="91450" bIns="45724" numCol="1" anchor="b" anchorCtr="0" compatLnSpc="1">
            <a:prstTxWarp prst="textNoShape">
              <a:avLst/>
            </a:prstTxWarp>
          </a:bodyPr>
          <a:lstStyle>
            <a:lvl1pPr algn="r">
              <a:defRPr sz="1200" smtClean="0"/>
            </a:lvl1pPr>
          </a:lstStyle>
          <a:p>
            <a:pPr>
              <a:defRPr/>
            </a:pPr>
            <a:fld id="{4B7D3A12-3A78-429C-8356-28EF1484BE77}" type="slidenum">
              <a:rPr lang="en-US" altLang="fi-FI"/>
              <a:pPr>
                <a:defRPr/>
              </a:pPr>
              <a:t>‹#›</a:t>
            </a:fld>
            <a:endParaRPr lang="en-US" altLang="fi-FI" dirty="0"/>
          </a:p>
        </p:txBody>
      </p:sp>
    </p:spTree>
    <p:extLst>
      <p:ext uri="{BB962C8B-B14F-4D97-AF65-F5344CB8AC3E}">
        <p14:creationId xmlns:p14="http://schemas.microsoft.com/office/powerpoint/2010/main" val="16158109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347" cy="496491"/>
          </a:xfrm>
          <a:prstGeom prst="rect">
            <a:avLst/>
          </a:prstGeom>
        </p:spPr>
        <p:txBody>
          <a:bodyPr vert="horz" lIns="91450" tIns="45724" rIns="91450" bIns="45724"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51344" y="1"/>
            <a:ext cx="2946347" cy="496491"/>
          </a:xfrm>
          <a:prstGeom prst="rect">
            <a:avLst/>
          </a:prstGeom>
        </p:spPr>
        <p:txBody>
          <a:bodyPr vert="horz" wrap="square" lIns="91450" tIns="45724" rIns="91450" bIns="45724" numCol="1" anchor="t" anchorCtr="0" compatLnSpc="1">
            <a:prstTxWarp prst="textNoShape">
              <a:avLst/>
            </a:prstTxWarp>
          </a:bodyPr>
          <a:lstStyle>
            <a:lvl1pPr algn="r">
              <a:defRPr sz="1200" smtClean="0"/>
            </a:lvl1pPr>
          </a:lstStyle>
          <a:p>
            <a:pPr>
              <a:defRPr/>
            </a:pPr>
            <a:fld id="{5A2DA677-E466-4F63-B98C-CBE3D56EBD58}" type="datetimeFigureOut">
              <a:rPr lang="en-US" altLang="fi-FI"/>
              <a:pPr>
                <a:defRPr/>
              </a:pPr>
              <a:t>6/8/2018</a:t>
            </a:fld>
            <a:endParaRPr lang="en-US" altLang="fi-FI"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0" tIns="45724" rIns="91450" bIns="45724" rtlCol="0" anchor="ctr"/>
          <a:lstStyle/>
          <a:p>
            <a:pPr lvl="0"/>
            <a:endParaRPr lang="en-US" noProof="0" dirty="0" smtClean="0"/>
          </a:p>
        </p:txBody>
      </p:sp>
      <p:sp>
        <p:nvSpPr>
          <p:cNvPr id="5" name="Notes Placeholder 4"/>
          <p:cNvSpPr>
            <a:spLocks noGrp="1"/>
          </p:cNvSpPr>
          <p:nvPr>
            <p:ph type="body" sz="quarter" idx="3"/>
          </p:nvPr>
        </p:nvSpPr>
        <p:spPr>
          <a:xfrm>
            <a:off x="679927" y="4716663"/>
            <a:ext cx="5439410" cy="4468416"/>
          </a:xfrm>
          <a:prstGeom prst="rect">
            <a:avLst/>
          </a:prstGeom>
        </p:spPr>
        <p:txBody>
          <a:bodyPr vert="horz" lIns="91450" tIns="45724" rIns="91450" bIns="45724" rtlCol="0"/>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endParaRPr lang="en-US" noProof="0" smtClean="0"/>
          </a:p>
        </p:txBody>
      </p:sp>
      <p:sp>
        <p:nvSpPr>
          <p:cNvPr id="6" name="Footer Placeholder 5"/>
          <p:cNvSpPr>
            <a:spLocks noGrp="1"/>
          </p:cNvSpPr>
          <p:nvPr>
            <p:ph type="ftr" sz="quarter" idx="4"/>
          </p:nvPr>
        </p:nvSpPr>
        <p:spPr>
          <a:xfrm>
            <a:off x="2" y="9431600"/>
            <a:ext cx="2946347" cy="496491"/>
          </a:xfrm>
          <a:prstGeom prst="rect">
            <a:avLst/>
          </a:prstGeom>
        </p:spPr>
        <p:txBody>
          <a:bodyPr vert="horz" lIns="91450" tIns="45724" rIns="91450" bIns="45724"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51344" y="9431600"/>
            <a:ext cx="2946347" cy="496491"/>
          </a:xfrm>
          <a:prstGeom prst="rect">
            <a:avLst/>
          </a:prstGeom>
        </p:spPr>
        <p:txBody>
          <a:bodyPr vert="horz" wrap="square" lIns="91450" tIns="45724" rIns="91450" bIns="45724" numCol="1" anchor="b" anchorCtr="0" compatLnSpc="1">
            <a:prstTxWarp prst="textNoShape">
              <a:avLst/>
            </a:prstTxWarp>
          </a:bodyPr>
          <a:lstStyle>
            <a:lvl1pPr algn="r">
              <a:defRPr sz="1200" smtClean="0"/>
            </a:lvl1pPr>
          </a:lstStyle>
          <a:p>
            <a:pPr>
              <a:defRPr/>
            </a:pPr>
            <a:fld id="{E9A0ACD1-02BD-4C62-98C2-E5DDA6EEF28F}" type="slidenum">
              <a:rPr lang="en-US" altLang="fi-FI"/>
              <a:pPr>
                <a:defRPr/>
              </a:pPr>
              <a:t>‹#›</a:t>
            </a:fld>
            <a:endParaRPr lang="en-US" altLang="fi-FI" dirty="0"/>
          </a:p>
        </p:txBody>
      </p:sp>
    </p:spTree>
    <p:extLst>
      <p:ext uri="{BB962C8B-B14F-4D97-AF65-F5344CB8AC3E}">
        <p14:creationId xmlns:p14="http://schemas.microsoft.com/office/powerpoint/2010/main" val="1783812903"/>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17575" y="744538"/>
            <a:ext cx="4964113" cy="3724275"/>
          </a:xfrm>
        </p:spPr>
      </p:sp>
      <p:sp>
        <p:nvSpPr>
          <p:cNvPr id="3" name="Huomautusten paikkamerkki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351591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976132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2311772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17575" y="744538"/>
            <a:ext cx="4964113" cy="3724275"/>
          </a:xfrm>
          <a:ln>
            <a:noFill/>
          </a:ln>
        </p:spPr>
      </p:sp>
      <p:sp>
        <p:nvSpPr>
          <p:cNvPr id="3" name="Huomautusten paikkamerkki 2"/>
          <p:cNvSpPr>
            <a:spLocks noGrp="1"/>
          </p:cNvSpPr>
          <p:nvPr>
            <p:ph type="body" idx="1"/>
          </p:nvPr>
        </p:nvSpPr>
        <p:spPr/>
        <p:txBody>
          <a:bodyPr/>
          <a:lstStyle/>
          <a:p>
            <a:pPr eaLnBrk="1" hangingPunct="1"/>
            <a:endParaRPr lang="fi-FI" altLang="fi-FI" dirty="0">
              <a:ea typeface="Geneva" pitchFamily="124" charset="-128"/>
            </a:endParaRPr>
          </a:p>
        </p:txBody>
      </p:sp>
    </p:spTree>
    <p:extLst>
      <p:ext uri="{BB962C8B-B14F-4D97-AF65-F5344CB8AC3E}">
        <p14:creationId xmlns:p14="http://schemas.microsoft.com/office/powerpoint/2010/main" val="3375780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17575" y="744538"/>
            <a:ext cx="4964113" cy="3724275"/>
          </a:xfrm>
          <a:ln>
            <a:noFill/>
          </a:ln>
        </p:spPr>
      </p:sp>
      <p:sp>
        <p:nvSpPr>
          <p:cNvPr id="3" name="Huomautusten paikkamerkki 2"/>
          <p:cNvSpPr>
            <a:spLocks noGrp="1"/>
          </p:cNvSpPr>
          <p:nvPr>
            <p:ph type="body" idx="1"/>
          </p:nvPr>
        </p:nvSpPr>
        <p:spPr/>
        <p:txBody>
          <a:bodyPr/>
          <a:lstStyle/>
          <a:p>
            <a:pPr eaLnBrk="1" hangingPunct="1"/>
            <a:endParaRPr lang="fi-FI" altLang="fi-FI" dirty="0">
              <a:ea typeface="Geneva" pitchFamily="124" charset="-128"/>
            </a:endParaRPr>
          </a:p>
        </p:txBody>
      </p:sp>
    </p:spTree>
    <p:extLst>
      <p:ext uri="{BB962C8B-B14F-4D97-AF65-F5344CB8AC3E}">
        <p14:creationId xmlns:p14="http://schemas.microsoft.com/office/powerpoint/2010/main" val="146934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17575" y="744538"/>
            <a:ext cx="4964113" cy="3724275"/>
          </a:xfrm>
          <a:ln>
            <a:noFill/>
          </a:ln>
        </p:spPr>
      </p:sp>
      <p:sp>
        <p:nvSpPr>
          <p:cNvPr id="3" name="Huomautusten paikkamerkki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2232780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17575" y="744538"/>
            <a:ext cx="4964113" cy="3724275"/>
          </a:xfrm>
          <a:ln>
            <a:noFill/>
          </a:ln>
        </p:spPr>
      </p:sp>
      <p:sp>
        <p:nvSpPr>
          <p:cNvPr id="3" name="Huomautusten paikkamerkki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4115746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2365665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3606692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1671532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i="1" baseline="0" dirty="0" smtClean="0"/>
              <a:t>-  t</a:t>
            </a:r>
            <a:r>
              <a:rPr lang="fi-FI" i="0" baseline="0" dirty="0" smtClean="0"/>
              <a:t>-jakauman 95 %:n luottamusvälit, </a:t>
            </a:r>
            <a:r>
              <a:rPr lang="fi-FI" i="1" baseline="0" dirty="0" smtClean="0"/>
              <a:t>HAC</a:t>
            </a:r>
            <a:r>
              <a:rPr lang="fi-FI" i="0" baseline="0" dirty="0" smtClean="0"/>
              <a:t>-keskivirhein</a:t>
            </a:r>
            <a:endParaRPr lang="fi-FI" i="1" baseline="0" dirty="0" smtClean="0"/>
          </a:p>
        </p:txBody>
      </p:sp>
    </p:spTree>
    <p:extLst>
      <p:ext uri="{BB962C8B-B14F-4D97-AF65-F5344CB8AC3E}">
        <p14:creationId xmlns:p14="http://schemas.microsoft.com/office/powerpoint/2010/main" val="402948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fi-FI" i="1" baseline="0" dirty="0" smtClean="0"/>
              <a:t>-  t</a:t>
            </a:r>
            <a:r>
              <a:rPr lang="fi-FI" i="0" baseline="0" dirty="0" smtClean="0"/>
              <a:t>-jakauman 95 %:n luottamusvälit, </a:t>
            </a:r>
            <a:r>
              <a:rPr lang="fi-FI" i="1" baseline="0" dirty="0" smtClean="0"/>
              <a:t>HAC</a:t>
            </a:r>
            <a:r>
              <a:rPr lang="fi-FI" i="0" baseline="0" dirty="0" smtClean="0"/>
              <a:t>-keskivirhein</a:t>
            </a:r>
            <a:endParaRPr lang="fi-FI" i="1" baseline="0" dirty="0" smtClean="0"/>
          </a:p>
          <a:p>
            <a:endParaRPr lang="fi-FI" baseline="0" dirty="0" smtClean="0"/>
          </a:p>
        </p:txBody>
      </p:sp>
    </p:spTree>
    <p:extLst>
      <p:ext uri="{BB962C8B-B14F-4D97-AF65-F5344CB8AC3E}">
        <p14:creationId xmlns:p14="http://schemas.microsoft.com/office/powerpoint/2010/main" val="170164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smtClean="0"/>
          </a:p>
        </p:txBody>
      </p:sp>
    </p:spTree>
    <p:extLst>
      <p:ext uri="{BB962C8B-B14F-4D97-AF65-F5344CB8AC3E}">
        <p14:creationId xmlns:p14="http://schemas.microsoft.com/office/powerpoint/2010/main" val="3670797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sivu 01">
    <p:spTree>
      <p:nvGrpSpPr>
        <p:cNvPr id="1" name=""/>
        <p:cNvGrpSpPr/>
        <p:nvPr/>
      </p:nvGrpSpPr>
      <p:grpSpPr>
        <a:xfrm>
          <a:off x="0" y="0"/>
          <a:ext cx="0" cy="0"/>
          <a:chOff x="0" y="0"/>
          <a:chExt cx="0" cy="0"/>
        </a:xfrm>
      </p:grpSpPr>
      <p:pic>
        <p:nvPicPr>
          <p:cNvPr id="4" name="Picture 6" descr="PPT_cover_VTV_01-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1407583"/>
            <a:ext cx="8001000" cy="1979084"/>
          </a:xfrm>
        </p:spPr>
        <p:txBody>
          <a:bodyPr>
            <a:normAutofit/>
          </a:bodyPr>
          <a:lstStyle>
            <a:lvl1pPr algn="l">
              <a:defRPr sz="5000" b="1" i="0"/>
            </a:lvl1pPr>
          </a:lstStyle>
          <a:p>
            <a:r>
              <a:rPr lang="fi-FI" smtClean="0"/>
              <a:t>Muokkaa perustyyl. napsautt.</a:t>
            </a:r>
            <a:endParaRPr lang="en-US" dirty="0"/>
          </a:p>
        </p:txBody>
      </p:sp>
      <p:sp>
        <p:nvSpPr>
          <p:cNvPr id="3" name="Subtitle 2"/>
          <p:cNvSpPr>
            <a:spLocks noGrp="1"/>
          </p:cNvSpPr>
          <p:nvPr>
            <p:ph type="subTitle" idx="1"/>
          </p:nvPr>
        </p:nvSpPr>
        <p:spPr>
          <a:xfrm>
            <a:off x="457200" y="3386667"/>
            <a:ext cx="4603750" cy="2328334"/>
          </a:xfrm>
        </p:spPr>
        <p:txBody>
          <a:bodyPr lIns="0" tIns="0" rIns="0" bIns="0"/>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4247143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stosivu 07">
    <p:bg>
      <p:bgPr>
        <a:solidFill>
          <a:srgbClr val="E3722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B92A2274-E2C3-4BBE-9984-AEE201A2EECE}" type="slidenum">
              <a:rPr lang="en-US" altLang="fi-FI"/>
              <a:pPr>
                <a:defRPr/>
              </a:pPr>
              <a:t>‹#›</a:t>
            </a:fld>
            <a:endParaRPr lang="en-US" altLang="fi-FI" dirty="0"/>
          </a:p>
        </p:txBody>
      </p:sp>
    </p:spTree>
    <p:extLst>
      <p:ext uri="{BB962C8B-B14F-4D97-AF65-F5344CB8AC3E}">
        <p14:creationId xmlns:p14="http://schemas.microsoft.com/office/powerpoint/2010/main" val="38678418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Sisältösivu, 2 palstaa">
    <p:spTree>
      <p:nvGrpSpPr>
        <p:cNvPr id="1" name=""/>
        <p:cNvGrpSpPr/>
        <p:nvPr/>
      </p:nvGrpSpPr>
      <p:grpSpPr>
        <a:xfrm>
          <a:off x="0" y="0"/>
          <a:ext cx="0" cy="0"/>
          <a:chOff x="0" y="0"/>
          <a:chExt cx="0" cy="0"/>
        </a:xfrm>
      </p:grpSpPr>
      <p:pic>
        <p:nvPicPr>
          <p:cNvPr id="5" name="Picture 6" descr="PPT_cover_VTV_01-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baseline="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p:txBody>
      </p:sp>
      <p:sp>
        <p:nvSpPr>
          <p:cNvPr id="6" name="Date Placeholder 4"/>
          <p:cNvSpPr>
            <a:spLocks noGrp="1"/>
          </p:cNvSpPr>
          <p:nvPr>
            <p:ph type="dt" sz="half" idx="10"/>
          </p:nvPr>
        </p:nvSpPr>
        <p:spPr/>
        <p:txBody>
          <a:bodyPr/>
          <a:lstStyle>
            <a:lvl1pPr>
              <a:defRPr smtClean="0">
                <a:solidFill>
                  <a:schemeClr val="tx2"/>
                </a:solidFill>
              </a:defRPr>
            </a:lvl1pPr>
          </a:lstStyle>
          <a:p>
            <a:pPr>
              <a:defRPr/>
            </a:pPr>
            <a:fld id="{F8609FEA-3C1F-429C-BBC4-52E41A4CCAAC}" type="datetime1">
              <a:rPr lang="fi-FI" altLang="fi-FI" smtClean="0"/>
              <a:t>8.6.2018</a:t>
            </a:fld>
            <a:endParaRPr lang="en-US" altLang="fi-FI" dirty="0"/>
          </a:p>
        </p:txBody>
      </p:sp>
      <p:sp>
        <p:nvSpPr>
          <p:cNvPr id="7" name="Footer Placeholder 5"/>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smtClean="0">
                <a:solidFill>
                  <a:schemeClr val="tx2"/>
                </a:solidFill>
              </a:defRPr>
            </a:lvl1pPr>
          </a:lstStyle>
          <a:p>
            <a:pPr>
              <a:defRPr/>
            </a:pPr>
            <a:fld id="{64CF5EF3-D692-4CDF-A665-7B9EC3DB961F}" type="slidenum">
              <a:rPr lang="en-US" altLang="fi-FI" smtClean="0"/>
              <a:pPr>
                <a:defRPr/>
              </a:pPr>
              <a:t>‹#›</a:t>
            </a:fld>
            <a:endParaRPr lang="en-US" altLang="fi-FI" dirty="0"/>
          </a:p>
        </p:txBody>
      </p:sp>
    </p:spTree>
    <p:extLst>
      <p:ext uri="{BB962C8B-B14F-4D97-AF65-F5344CB8AC3E}">
        <p14:creationId xmlns:p14="http://schemas.microsoft.com/office/powerpoint/2010/main" val="29028923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isältösivu, 2 palstaa väliotsikoilla">
    <p:spTree>
      <p:nvGrpSpPr>
        <p:cNvPr id="1" name=""/>
        <p:cNvGrpSpPr/>
        <p:nvPr/>
      </p:nvGrpSpPr>
      <p:grpSpPr>
        <a:xfrm>
          <a:off x="0" y="0"/>
          <a:ext cx="0" cy="0"/>
          <a:chOff x="0" y="0"/>
          <a:chExt cx="0" cy="0"/>
        </a:xfrm>
      </p:grpSpPr>
      <p:pic>
        <p:nvPicPr>
          <p:cNvPr id="7" name="Picture 6" descr="PPT_cover_VTV_01.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aseline="0"/>
            </a:lvl1pPr>
          </a:lstStyle>
          <a:p>
            <a:r>
              <a:rPr lang="fi-FI" smtClean="0"/>
              <a:t>Muokkaa perustyyl. napsautt.</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baseline="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p:txBody>
      </p:sp>
      <p:sp>
        <p:nvSpPr>
          <p:cNvPr id="8" name="Date Placeholder 6"/>
          <p:cNvSpPr>
            <a:spLocks noGrp="1"/>
          </p:cNvSpPr>
          <p:nvPr>
            <p:ph type="dt" sz="half" idx="10"/>
          </p:nvPr>
        </p:nvSpPr>
        <p:spPr/>
        <p:txBody>
          <a:bodyPr/>
          <a:lstStyle>
            <a:lvl1pPr>
              <a:defRPr smtClean="0">
                <a:solidFill>
                  <a:schemeClr val="tx2"/>
                </a:solidFill>
              </a:defRPr>
            </a:lvl1pPr>
          </a:lstStyle>
          <a:p>
            <a:pPr>
              <a:defRPr/>
            </a:pPr>
            <a:fld id="{449F047D-D671-46F0-AC96-4D023446B53F}" type="datetime1">
              <a:rPr lang="fi-FI" altLang="fi-FI" smtClean="0"/>
              <a:t>8.6.2018</a:t>
            </a:fld>
            <a:endParaRPr lang="en-US" altLang="fi-FI" dirty="0"/>
          </a:p>
        </p:txBody>
      </p:sp>
      <p:sp>
        <p:nvSpPr>
          <p:cNvPr id="9" name="Footer Placeholder 7"/>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smtClean="0">
                <a:solidFill>
                  <a:schemeClr val="tx2"/>
                </a:solidFill>
              </a:defRPr>
            </a:lvl1pPr>
          </a:lstStyle>
          <a:p>
            <a:pPr>
              <a:defRPr/>
            </a:pPr>
            <a:fld id="{B736D849-7EF8-4397-96A6-7901E4535E9D}" type="slidenum">
              <a:rPr lang="en-US" altLang="fi-FI" smtClean="0"/>
              <a:pPr>
                <a:defRPr/>
              </a:pPr>
              <a:t>‹#›</a:t>
            </a:fld>
            <a:endParaRPr lang="en-US" altLang="fi-FI" dirty="0"/>
          </a:p>
        </p:txBody>
      </p:sp>
    </p:spTree>
    <p:extLst>
      <p:ext uri="{BB962C8B-B14F-4D97-AF65-F5344CB8AC3E}">
        <p14:creationId xmlns:p14="http://schemas.microsoft.com/office/powerpoint/2010/main" val="33837169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uva / graafisivu">
    <p:spTree>
      <p:nvGrpSpPr>
        <p:cNvPr id="1" name=""/>
        <p:cNvGrpSpPr/>
        <p:nvPr/>
      </p:nvGrpSpPr>
      <p:grpSpPr>
        <a:xfrm>
          <a:off x="0" y="0"/>
          <a:ext cx="0" cy="0"/>
          <a:chOff x="0" y="0"/>
          <a:chExt cx="0" cy="0"/>
        </a:xfrm>
      </p:grpSpPr>
      <p:pic>
        <p:nvPicPr>
          <p:cNvPr id="2" name="Picture 6" descr="PPT_logopag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457200" y="274638"/>
            <a:ext cx="8229600" cy="1143000"/>
          </a:xfrm>
        </p:spPr>
        <p:txBody>
          <a:bodyPr/>
          <a:lstStyle/>
          <a:p>
            <a:r>
              <a:rPr lang="fi-FI" smtClean="0"/>
              <a:t>Muokkaa perustyyl. napsautt.</a:t>
            </a:r>
            <a:endParaRPr lang="en-US" dirty="0"/>
          </a:p>
        </p:txBody>
      </p:sp>
      <p:sp>
        <p:nvSpPr>
          <p:cNvPr id="4" name="Content Placeholder 9"/>
          <p:cNvSpPr>
            <a:spLocks noGrp="1"/>
          </p:cNvSpPr>
          <p:nvPr>
            <p:ph sz="quarter" idx="13"/>
          </p:nvPr>
        </p:nvSpPr>
        <p:spPr>
          <a:xfrm>
            <a:off x="457200" y="1512892"/>
            <a:ext cx="8229600" cy="4340225"/>
          </a:xfrm>
        </p:spPr>
        <p:txBody>
          <a:bodyPr/>
          <a:lstStyle>
            <a:lvl1pPr>
              <a:defRPr baseline="0"/>
            </a:lvl1pPr>
          </a:lstStyle>
          <a:p>
            <a:pPr lvl="0"/>
            <a:r>
              <a:rPr lang="fi-FI" smtClean="0"/>
              <a:t>Muokkaa tekstin perustyylejä</a:t>
            </a:r>
          </a:p>
        </p:txBody>
      </p:sp>
      <p:sp>
        <p:nvSpPr>
          <p:cNvPr id="5" name="Date Placeholder 2"/>
          <p:cNvSpPr>
            <a:spLocks noGrp="1"/>
          </p:cNvSpPr>
          <p:nvPr>
            <p:ph type="dt" sz="half" idx="14"/>
          </p:nvPr>
        </p:nvSpPr>
        <p:spPr>
          <a:xfrm>
            <a:off x="793750" y="6113467"/>
            <a:ext cx="730250" cy="401637"/>
          </a:xfrm>
        </p:spPr>
        <p:txBody>
          <a:bodyPr/>
          <a:lstStyle>
            <a:lvl1pPr>
              <a:defRPr smtClean="0">
                <a:solidFill>
                  <a:schemeClr val="tx2"/>
                </a:solidFill>
              </a:defRPr>
            </a:lvl1pPr>
          </a:lstStyle>
          <a:p>
            <a:pPr>
              <a:defRPr/>
            </a:pPr>
            <a:fld id="{4D3AED0D-6A0B-4830-A5D5-0F9476614E99}" type="datetime1">
              <a:rPr lang="fi-FI" altLang="fi-FI" smtClean="0"/>
              <a:t>8.6.2018</a:t>
            </a:fld>
            <a:endParaRPr lang="en-US" altLang="fi-FI" dirty="0"/>
          </a:p>
        </p:txBody>
      </p:sp>
      <p:sp>
        <p:nvSpPr>
          <p:cNvPr id="6" name="Footer Placeholder 3"/>
          <p:cNvSpPr>
            <a:spLocks noGrp="1"/>
          </p:cNvSpPr>
          <p:nvPr>
            <p:ph type="ftr" sz="quarter" idx="15"/>
          </p:nvPr>
        </p:nvSpPr>
        <p:spPr>
          <a:xfrm>
            <a:off x="1524002" y="6113467"/>
            <a:ext cx="3662363" cy="401637"/>
          </a:xfrm>
        </p:spPr>
        <p:txBody>
          <a:bodyPr/>
          <a:lstStyle>
            <a:lvl1pPr>
              <a:defRPr>
                <a:solidFill>
                  <a:schemeClr val="tx2"/>
                </a:solidFill>
              </a:defRPr>
            </a:lvl1pPr>
          </a:lstStyle>
          <a:p>
            <a:pPr>
              <a:defRPr/>
            </a:pPr>
            <a:endParaRPr lang="en-US" dirty="0"/>
          </a:p>
        </p:txBody>
      </p:sp>
      <p:sp>
        <p:nvSpPr>
          <p:cNvPr id="7" name="Slide Number Placeholder 4"/>
          <p:cNvSpPr>
            <a:spLocks noGrp="1"/>
          </p:cNvSpPr>
          <p:nvPr>
            <p:ph type="sldNum" sz="quarter" idx="16"/>
          </p:nvPr>
        </p:nvSpPr>
        <p:spPr>
          <a:xfrm>
            <a:off x="457200" y="6113467"/>
            <a:ext cx="336550" cy="401637"/>
          </a:xfrm>
        </p:spPr>
        <p:txBody>
          <a:bodyPr/>
          <a:lstStyle>
            <a:lvl1pPr>
              <a:defRPr smtClean="0">
                <a:solidFill>
                  <a:schemeClr val="tx2"/>
                </a:solidFill>
              </a:defRPr>
            </a:lvl1pPr>
          </a:lstStyle>
          <a:p>
            <a:pPr>
              <a:defRPr/>
            </a:pPr>
            <a:fld id="{1FA087F1-8FB8-480C-AA1D-040A1422189C}" type="slidenum">
              <a:rPr lang="en-US" altLang="fi-FI" smtClean="0"/>
              <a:pPr>
                <a:defRPr/>
              </a:pPr>
              <a:t>‹#›</a:t>
            </a:fld>
            <a:endParaRPr lang="en-US" altLang="fi-FI" dirty="0"/>
          </a:p>
        </p:txBody>
      </p:sp>
    </p:spTree>
    <p:extLst>
      <p:ext uri="{BB962C8B-B14F-4D97-AF65-F5344CB8AC3E}">
        <p14:creationId xmlns:p14="http://schemas.microsoft.com/office/powerpoint/2010/main" val="755562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yhjä sivu">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4289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sivu 02">
    <p:spTree>
      <p:nvGrpSpPr>
        <p:cNvPr id="1" name=""/>
        <p:cNvGrpSpPr/>
        <p:nvPr/>
      </p:nvGrpSpPr>
      <p:grpSpPr>
        <a:xfrm>
          <a:off x="0" y="0"/>
          <a:ext cx="0" cy="0"/>
          <a:chOff x="0" y="0"/>
          <a:chExt cx="0" cy="0"/>
        </a:xfrm>
      </p:grpSpPr>
      <p:pic>
        <p:nvPicPr>
          <p:cNvPr id="4" name="Picture 6" descr="PPT_cover_VTV_02.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457200" y="1407583"/>
            <a:ext cx="8001000" cy="1979084"/>
          </a:xfrm>
        </p:spPr>
        <p:txBody>
          <a:bodyPr>
            <a:normAutofit/>
          </a:bodyPr>
          <a:lstStyle>
            <a:lvl1pPr algn="l">
              <a:defRPr sz="5000" b="1" i="0">
                <a:solidFill>
                  <a:schemeClr val="bg1"/>
                </a:solidFill>
              </a:defRPr>
            </a:lvl1pPr>
          </a:lstStyle>
          <a:p>
            <a:r>
              <a:rPr lang="fi-FI" smtClean="0"/>
              <a:t>Muokkaa perustyyl. napsautt.</a:t>
            </a:r>
            <a:endParaRPr lang="en-US" dirty="0"/>
          </a:p>
        </p:txBody>
      </p:sp>
      <p:sp>
        <p:nvSpPr>
          <p:cNvPr id="7" name="Subtitle 2"/>
          <p:cNvSpPr>
            <a:spLocks noGrp="1"/>
          </p:cNvSpPr>
          <p:nvPr>
            <p:ph type="subTitle" idx="1"/>
          </p:nvPr>
        </p:nvSpPr>
        <p:spPr>
          <a:xfrm>
            <a:off x="457200" y="3386667"/>
            <a:ext cx="4603750" cy="2328334"/>
          </a:xfrm>
        </p:spPr>
        <p:txBody>
          <a:bodyPr lIns="0" tIns="0" rIns="0" bIns="0"/>
          <a:lstStyle>
            <a:lvl1pPr marL="0" indent="0" algn="l">
              <a:spcBef>
                <a:spcPts val="0"/>
              </a:spcBef>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3192064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sältösivu, perusmalli">
    <p:spTree>
      <p:nvGrpSpPr>
        <p:cNvPr id="1" name=""/>
        <p:cNvGrpSpPr/>
        <p:nvPr/>
      </p:nvGrpSpPr>
      <p:grpSpPr>
        <a:xfrm>
          <a:off x="0" y="0"/>
          <a:ext cx="0" cy="0"/>
          <a:chOff x="0" y="0"/>
          <a:chExt cx="0" cy="0"/>
        </a:xfrm>
      </p:grpSpPr>
      <p:pic>
        <p:nvPicPr>
          <p:cNvPr id="4" name="Picture 6" descr="PPT_cover_VTV_01-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3"/>
          <p:cNvSpPr>
            <a:spLocks noGrp="1"/>
          </p:cNvSpPr>
          <p:nvPr>
            <p:ph type="dt" sz="half" idx="10"/>
          </p:nvPr>
        </p:nvSpPr>
        <p:spPr/>
        <p:txBody>
          <a:bodyPr/>
          <a:lstStyle>
            <a:lvl1pPr>
              <a:defRPr smtClean="0">
                <a:solidFill>
                  <a:schemeClr val="tx2"/>
                </a:solidFill>
              </a:defRPr>
            </a:lvl1pPr>
          </a:lstStyle>
          <a:p>
            <a:pPr>
              <a:defRPr/>
            </a:pPr>
            <a:fld id="{3078E543-6125-4CE5-82A5-D21F61BB9D97}" type="datetime1">
              <a:rPr lang="fi-FI" altLang="fi-FI" smtClean="0"/>
              <a:t>8.6.2018</a:t>
            </a:fld>
            <a:endParaRPr lang="en-US" altLang="fi-FI" dirty="0"/>
          </a:p>
        </p:txBody>
      </p:sp>
      <p:sp>
        <p:nvSpPr>
          <p:cNvPr id="6" name="Footer Placeholder 4"/>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solidFill>
                  <a:schemeClr val="tx2"/>
                </a:solidFill>
              </a:defRPr>
            </a:lvl1pPr>
          </a:lstStyle>
          <a:p>
            <a:pPr>
              <a:defRPr/>
            </a:pPr>
            <a:fld id="{9D88ED5C-1A88-4253-A7D1-3670ACBC71FC}" type="slidenum">
              <a:rPr lang="en-US" altLang="fi-FI" smtClean="0"/>
              <a:pPr>
                <a:defRPr/>
              </a:pPr>
              <a:t>‹#›</a:t>
            </a:fld>
            <a:endParaRPr lang="en-US" altLang="fi-FI" dirty="0"/>
          </a:p>
        </p:txBody>
      </p:sp>
    </p:spTree>
    <p:extLst>
      <p:ext uri="{BB962C8B-B14F-4D97-AF65-F5344CB8AC3E}">
        <p14:creationId xmlns:p14="http://schemas.microsoft.com/office/powerpoint/2010/main" val="9685726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stosivu 01">
    <p:spTree>
      <p:nvGrpSpPr>
        <p:cNvPr id="1" name=""/>
        <p:cNvGrpSpPr/>
        <p:nvPr/>
      </p:nvGrpSpPr>
      <p:grpSpPr>
        <a:xfrm>
          <a:off x="0" y="0"/>
          <a:ext cx="0" cy="0"/>
          <a:chOff x="0" y="0"/>
          <a:chExt cx="0" cy="0"/>
        </a:xfrm>
      </p:grpSpPr>
      <p:pic>
        <p:nvPicPr>
          <p:cNvPr id="3" name="Picture 6" descr="PPT_cover_VTV_01-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57200" y="518583"/>
            <a:ext cx="8001000" cy="5250392"/>
          </a:xfrm>
        </p:spPr>
        <p:txBody>
          <a:bodyPr>
            <a:normAutofit/>
          </a:bodyPr>
          <a:lstStyle>
            <a:lvl1pPr algn="l">
              <a:defRPr sz="5000" b="0" i="0">
                <a:solidFill>
                  <a:srgbClr val="0075B0"/>
                </a:solidFill>
              </a:defRPr>
            </a:lvl1pPr>
          </a:lstStyle>
          <a:p>
            <a:r>
              <a:rPr lang="fi-FI" smtClean="0"/>
              <a:t>Muokkaa perustyyl. napsautt.</a:t>
            </a:r>
            <a:endParaRPr lang="en-US" dirty="0"/>
          </a:p>
        </p:txBody>
      </p:sp>
      <p:sp>
        <p:nvSpPr>
          <p:cNvPr id="4" name="Slide Number Placeholder 5"/>
          <p:cNvSpPr>
            <a:spLocks noGrp="1"/>
          </p:cNvSpPr>
          <p:nvPr>
            <p:ph type="sldNum" sz="quarter" idx="10"/>
          </p:nvPr>
        </p:nvSpPr>
        <p:spPr/>
        <p:txBody>
          <a:bodyPr/>
          <a:lstStyle>
            <a:lvl1pPr>
              <a:defRPr smtClean="0"/>
            </a:lvl1pPr>
          </a:lstStyle>
          <a:p>
            <a:pPr>
              <a:defRPr/>
            </a:pPr>
            <a:fld id="{899582C6-E76F-4EA0-B27F-08068019E59E}" type="slidenum">
              <a:rPr lang="en-US" altLang="fi-FI"/>
              <a:pPr>
                <a:defRPr/>
              </a:pPr>
              <a:t>‹#›</a:t>
            </a:fld>
            <a:endParaRPr lang="en-US" altLang="fi-FI" dirty="0"/>
          </a:p>
        </p:txBody>
      </p:sp>
    </p:spTree>
    <p:extLst>
      <p:ext uri="{BB962C8B-B14F-4D97-AF65-F5344CB8AC3E}">
        <p14:creationId xmlns:p14="http://schemas.microsoft.com/office/powerpoint/2010/main" val="39172785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stosivu 02">
    <p:bg>
      <p:bgPr>
        <a:solidFill>
          <a:srgbClr val="C50084"/>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9D081E42-A430-4D91-9BF9-4D445FC8E836}" type="slidenum">
              <a:rPr lang="en-US" altLang="fi-FI"/>
              <a:pPr>
                <a:defRPr/>
              </a:pPr>
              <a:t>‹#›</a:t>
            </a:fld>
            <a:endParaRPr lang="en-US" altLang="fi-FI" dirty="0"/>
          </a:p>
        </p:txBody>
      </p:sp>
    </p:spTree>
    <p:extLst>
      <p:ext uri="{BB962C8B-B14F-4D97-AF65-F5344CB8AC3E}">
        <p14:creationId xmlns:p14="http://schemas.microsoft.com/office/powerpoint/2010/main" val="33408608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stosivu 03">
    <p:bg>
      <p:bgPr>
        <a:solidFill>
          <a:srgbClr val="8CB8C6"/>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C15EB45C-23FC-49A5-B6D3-131EB5591A1A}" type="slidenum">
              <a:rPr lang="en-US" altLang="fi-FI"/>
              <a:pPr>
                <a:defRPr/>
              </a:pPr>
              <a:t>‹#›</a:t>
            </a:fld>
            <a:endParaRPr lang="en-US" altLang="fi-FI" dirty="0"/>
          </a:p>
        </p:txBody>
      </p:sp>
    </p:spTree>
    <p:extLst>
      <p:ext uri="{BB962C8B-B14F-4D97-AF65-F5344CB8AC3E}">
        <p14:creationId xmlns:p14="http://schemas.microsoft.com/office/powerpoint/2010/main" val="10535557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stosivu 04">
    <p:bg>
      <p:bgPr>
        <a:solidFill>
          <a:srgbClr val="0075B0"/>
        </a:solidFill>
        <a:effectLst/>
      </p:bgPr>
    </p:bg>
    <p:spTree>
      <p:nvGrpSpPr>
        <p:cNvPr id="1" name=""/>
        <p:cNvGrpSpPr/>
        <p:nvPr/>
      </p:nvGrpSpPr>
      <p:grpSpPr>
        <a:xfrm>
          <a:off x="0" y="0"/>
          <a:ext cx="0" cy="0"/>
          <a:chOff x="0" y="0"/>
          <a:chExt cx="0" cy="0"/>
        </a:xfrm>
      </p:grpSpPr>
      <p:sp>
        <p:nvSpPr>
          <p:cNvPr id="10"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1E6107A2-BE08-46E4-9FF3-2FF3206B0CBF}" type="slidenum">
              <a:rPr lang="en-US" altLang="fi-FI"/>
              <a:pPr>
                <a:defRPr/>
              </a:pPr>
              <a:t>‹#›</a:t>
            </a:fld>
            <a:endParaRPr lang="en-US" altLang="fi-FI" dirty="0"/>
          </a:p>
        </p:txBody>
      </p:sp>
    </p:spTree>
    <p:extLst>
      <p:ext uri="{BB962C8B-B14F-4D97-AF65-F5344CB8AC3E}">
        <p14:creationId xmlns:p14="http://schemas.microsoft.com/office/powerpoint/2010/main" val="38324804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stosivu 05">
    <p:bg>
      <p:bgPr>
        <a:solidFill>
          <a:srgbClr val="00B09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9D081E42-A430-4D91-9BF9-4D445FC8E836}" type="slidenum">
              <a:rPr lang="en-US" altLang="fi-FI"/>
              <a:pPr>
                <a:defRPr/>
              </a:pPr>
              <a:t>‹#›</a:t>
            </a:fld>
            <a:endParaRPr lang="en-US" altLang="fi-FI" dirty="0"/>
          </a:p>
        </p:txBody>
      </p:sp>
    </p:spTree>
    <p:extLst>
      <p:ext uri="{BB962C8B-B14F-4D97-AF65-F5344CB8AC3E}">
        <p14:creationId xmlns:p14="http://schemas.microsoft.com/office/powerpoint/2010/main" val="27671695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stosivu 06">
    <p:bg>
      <p:bgPr>
        <a:solidFill>
          <a:srgbClr val="970254"/>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518583"/>
            <a:ext cx="8001000" cy="5250392"/>
          </a:xfrm>
        </p:spPr>
        <p:txBody>
          <a:bodyPr>
            <a:normAutofit/>
          </a:bodyPr>
          <a:lstStyle>
            <a:lvl1pPr algn="l">
              <a:defRPr sz="5000" b="0" i="0">
                <a:solidFill>
                  <a:schemeClr val="bg1"/>
                </a:solidFill>
              </a:defRPr>
            </a:lvl1pPr>
          </a:lstStyle>
          <a:p>
            <a:r>
              <a:rPr lang="fi-FI" smtClean="0"/>
              <a:t>Muokkaa perustyyl. napsautt.</a:t>
            </a:r>
            <a:endParaRPr lang="en-US" dirty="0"/>
          </a:p>
        </p:txBody>
      </p:sp>
      <p:sp>
        <p:nvSpPr>
          <p:cNvPr id="3" name="Slide Number Placeholder 5"/>
          <p:cNvSpPr>
            <a:spLocks noGrp="1"/>
          </p:cNvSpPr>
          <p:nvPr>
            <p:ph type="sldNum" sz="quarter" idx="10"/>
          </p:nvPr>
        </p:nvSpPr>
        <p:spPr/>
        <p:txBody>
          <a:bodyPr/>
          <a:lstStyle>
            <a:lvl1pPr>
              <a:defRPr smtClean="0">
                <a:solidFill>
                  <a:schemeClr val="bg1"/>
                </a:solidFill>
              </a:defRPr>
            </a:lvl1pPr>
          </a:lstStyle>
          <a:p>
            <a:pPr>
              <a:defRPr/>
            </a:pPr>
            <a:fld id="{298D9137-0A9D-470D-9DAE-DDE58171FDD1}" type="slidenum">
              <a:rPr lang="en-US" altLang="fi-FI"/>
              <a:pPr>
                <a:defRPr/>
              </a:pPr>
              <a:t>‹#›</a:t>
            </a:fld>
            <a:endParaRPr lang="en-US" altLang="fi-FI" dirty="0"/>
          </a:p>
        </p:txBody>
      </p:sp>
    </p:spTree>
    <p:extLst>
      <p:ext uri="{BB962C8B-B14F-4D97-AF65-F5344CB8AC3E}">
        <p14:creationId xmlns:p14="http://schemas.microsoft.com/office/powerpoint/2010/main" val="35266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tyyliä napsauttamalla</a:t>
            </a:r>
            <a:endParaRPr lang="en-US" altLang="fi-FI" smtClean="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tyyliä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endParaRPr lang="en-US" altLang="fi-FI" smtClean="0"/>
          </a:p>
        </p:txBody>
      </p:sp>
      <p:sp>
        <p:nvSpPr>
          <p:cNvPr id="4" name="Date Placeholder 3"/>
          <p:cNvSpPr>
            <a:spLocks noGrp="1"/>
          </p:cNvSpPr>
          <p:nvPr>
            <p:ph type="dt" sz="half" idx="2"/>
          </p:nvPr>
        </p:nvSpPr>
        <p:spPr>
          <a:xfrm>
            <a:off x="793750" y="6113467"/>
            <a:ext cx="730250" cy="401637"/>
          </a:xfrm>
          <a:prstGeom prst="rect">
            <a:avLst/>
          </a:prstGeom>
        </p:spPr>
        <p:txBody>
          <a:bodyPr vert="horz" wrap="square" lIns="0" tIns="0" rIns="0" bIns="0" numCol="1" anchor="ctr" anchorCtr="0" compatLnSpc="1">
            <a:prstTxWarp prst="textNoShape">
              <a:avLst/>
            </a:prstTxWarp>
          </a:bodyPr>
          <a:lstStyle>
            <a:lvl1pPr>
              <a:defRPr sz="1200" smtClean="0">
                <a:solidFill>
                  <a:schemeClr val="tx2"/>
                </a:solidFill>
              </a:defRPr>
            </a:lvl1pPr>
          </a:lstStyle>
          <a:p>
            <a:pPr>
              <a:defRPr/>
            </a:pPr>
            <a:fld id="{C8992C9F-35C4-48D1-96AD-03F74675831E}" type="datetime1">
              <a:rPr lang="fi-FI" altLang="fi-FI" smtClean="0"/>
              <a:t>8.6.2018</a:t>
            </a:fld>
            <a:endParaRPr lang="en-US" altLang="fi-FI" dirty="0"/>
          </a:p>
        </p:txBody>
      </p:sp>
      <p:sp>
        <p:nvSpPr>
          <p:cNvPr id="5" name="Footer Placeholder 4"/>
          <p:cNvSpPr>
            <a:spLocks noGrp="1"/>
          </p:cNvSpPr>
          <p:nvPr>
            <p:ph type="ftr" sz="quarter" idx="3"/>
          </p:nvPr>
        </p:nvSpPr>
        <p:spPr>
          <a:xfrm>
            <a:off x="1524002" y="6113467"/>
            <a:ext cx="3662363" cy="401637"/>
          </a:xfrm>
          <a:prstGeom prst="rect">
            <a:avLst/>
          </a:prstGeom>
        </p:spPr>
        <p:txBody>
          <a:bodyPr vert="horz" lIns="0" tIns="0" rIns="0" bIns="0" rtlCol="0" anchor="ctr"/>
          <a:lstStyle>
            <a:lvl1pPr algn="ctr" fontAlgn="auto">
              <a:spcBef>
                <a:spcPts val="0"/>
              </a:spcBef>
              <a:spcAft>
                <a:spcPts val="0"/>
              </a:spcAft>
              <a:defRPr sz="1200" b="0" i="0">
                <a:solidFill>
                  <a:schemeClr val="tx2"/>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457200" y="6113467"/>
            <a:ext cx="336550" cy="401637"/>
          </a:xfrm>
          <a:prstGeom prst="rect">
            <a:avLst/>
          </a:prstGeom>
        </p:spPr>
        <p:txBody>
          <a:bodyPr vert="horz" wrap="square" lIns="0" tIns="0" rIns="0" bIns="0" numCol="1" anchor="ctr" anchorCtr="0" compatLnSpc="1">
            <a:prstTxWarp prst="textNoShape">
              <a:avLst/>
            </a:prstTxWarp>
          </a:bodyPr>
          <a:lstStyle>
            <a:lvl1pPr>
              <a:defRPr sz="1200" smtClean="0">
                <a:solidFill>
                  <a:schemeClr val="tx2"/>
                </a:solidFill>
              </a:defRPr>
            </a:lvl1pPr>
          </a:lstStyle>
          <a:p>
            <a:pPr>
              <a:defRPr/>
            </a:pPr>
            <a:fld id="{E296F9E1-0714-4D1E-8657-29DCFD993B67}" type="slidenum">
              <a:rPr lang="en-US" altLang="fi-FI" smtClean="0"/>
              <a:pPr>
                <a:defRPr/>
              </a:pPr>
              <a:t>‹#›</a:t>
            </a:fld>
            <a:endParaRPr lang="en-US" altLang="fi-FI"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8" r:id="rId6"/>
    <p:sldLayoutId id="2147483835" r:id="rId7"/>
    <p:sldLayoutId id="2147483845" r:id="rId8"/>
    <p:sldLayoutId id="2147483839" r:id="rId9"/>
    <p:sldLayoutId id="2147483837" r:id="rId10"/>
    <p:sldLayoutId id="2147483840" r:id="rId11"/>
    <p:sldLayoutId id="2147483841" r:id="rId12"/>
    <p:sldLayoutId id="2147483843" r:id="rId13"/>
    <p:sldLayoutId id="2147483844" r:id="rId14"/>
  </p:sldLayoutIdLst>
  <p:timing>
    <p:tnLst>
      <p:par>
        <p:cTn id="1" dur="indefinite" restart="never" nodeType="tmRoot"/>
      </p:par>
    </p:tnLst>
  </p:timing>
  <p:hf hdr="0" ftr="0" dt="0"/>
  <p:txStyles>
    <p:title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Clr>
          <a:schemeClr val="tx2"/>
        </a:buClr>
        <a:buFont typeface="Arial" pitchFamily="34"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pitchFamily="34" charset="0"/>
        <a:buChar char="–"/>
        <a:defRPr sz="26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tv.fi/en/publications/naos_reports_to_parliament/fiscal_policy_evaluations_other_repor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330642" y="440596"/>
            <a:ext cx="8442960" cy="1979084"/>
          </a:xfrm>
        </p:spPr>
        <p:txBody>
          <a:bodyPr>
            <a:normAutofit fontScale="90000"/>
          </a:bodyPr>
          <a:lstStyle/>
          <a:p>
            <a:pPr algn="ctr"/>
            <a:r>
              <a:rPr lang="en-GB" sz="4000" dirty="0" smtClean="0"/>
              <a:t>Assessing </a:t>
            </a:r>
            <a:r>
              <a:rPr lang="en-GB" sz="4000" dirty="0"/>
              <a:t>the reliability of the</a:t>
            </a:r>
            <a:br>
              <a:rPr lang="en-GB" sz="4000" dirty="0"/>
            </a:br>
            <a:r>
              <a:rPr lang="en-GB" sz="4000" dirty="0"/>
              <a:t>Ministry of Finance </a:t>
            </a:r>
            <a:br>
              <a:rPr lang="en-GB" sz="4000" dirty="0"/>
            </a:br>
            <a:r>
              <a:rPr lang="en-GB" sz="4000" dirty="0"/>
              <a:t>macroeconomic </a:t>
            </a:r>
            <a:r>
              <a:rPr lang="en-GB" sz="4000" dirty="0" smtClean="0"/>
              <a:t>forecasts in FIN</a:t>
            </a:r>
            <a:br>
              <a:rPr lang="en-GB" sz="4000" dirty="0" smtClean="0"/>
            </a:br>
            <a:r>
              <a:rPr lang="en-GB" altLang="fi-FI" sz="2900" dirty="0" smtClean="0">
                <a:ea typeface="Geneva" pitchFamily="124" charset="-128"/>
              </a:rPr>
              <a:t/>
            </a:r>
            <a:br>
              <a:rPr lang="en-GB" altLang="fi-FI" sz="2900" dirty="0" smtClean="0">
                <a:ea typeface="Geneva" pitchFamily="124" charset="-128"/>
              </a:rPr>
            </a:br>
            <a:r>
              <a:rPr lang="en-GB" sz="3100" dirty="0" smtClean="0"/>
              <a:t>– </a:t>
            </a:r>
            <a:r>
              <a:rPr lang="en-GB" sz="3100" dirty="0"/>
              <a:t>The short-term forecasts of GDP growth, </a:t>
            </a:r>
            <a:br>
              <a:rPr lang="en-GB" sz="3100" dirty="0"/>
            </a:br>
            <a:r>
              <a:rPr lang="en-GB" sz="3100" dirty="0"/>
              <a:t>unemployment rate and inflation for </a:t>
            </a:r>
            <a:br>
              <a:rPr lang="en-GB" sz="3100" dirty="0"/>
            </a:br>
            <a:r>
              <a:rPr lang="en-GB" sz="3100" dirty="0"/>
              <a:t>the years 1976-2016 under </a:t>
            </a:r>
            <a:r>
              <a:rPr lang="en-GB" sz="3100" dirty="0" smtClean="0"/>
              <a:t>review</a:t>
            </a:r>
            <a:br>
              <a:rPr lang="en-GB" sz="3100" dirty="0" smtClean="0"/>
            </a:br>
            <a:r>
              <a:rPr lang="en-GB" sz="3100" dirty="0"/>
              <a:t/>
            </a:r>
            <a:br>
              <a:rPr lang="en-GB" sz="3100" dirty="0"/>
            </a:br>
            <a:r>
              <a:rPr lang="fi-FI" sz="2000" u="sng" dirty="0">
                <a:solidFill>
                  <a:schemeClr val="bg1">
                    <a:lumMod val="95000"/>
                  </a:schemeClr>
                </a:solidFill>
                <a:hlinkClick r:id="rId3"/>
              </a:rPr>
              <a:t>https://www.vtv.fi/en/publications/naos_reports_to_parliament/fiscal_policy_evaluations_other_reports</a:t>
            </a:r>
            <a:r>
              <a:rPr lang="fi-FI" sz="2000" dirty="0"/>
              <a:t/>
            </a:r>
            <a:br>
              <a:rPr lang="fi-FI" sz="2000" dirty="0"/>
            </a:br>
            <a:endParaRPr lang="en-GB" altLang="fi-FI" sz="2900" dirty="0" smtClean="0">
              <a:ea typeface="Geneva" pitchFamily="124" charset="-128"/>
            </a:endParaRPr>
          </a:p>
        </p:txBody>
      </p:sp>
      <p:sp>
        <p:nvSpPr>
          <p:cNvPr id="16387" name="Subtitle 2"/>
          <p:cNvSpPr>
            <a:spLocks noGrp="1"/>
          </p:cNvSpPr>
          <p:nvPr>
            <p:ph type="subTitle" idx="1"/>
          </p:nvPr>
        </p:nvSpPr>
        <p:spPr>
          <a:xfrm>
            <a:off x="457199" y="4942838"/>
            <a:ext cx="5694219" cy="1582421"/>
          </a:xfrm>
        </p:spPr>
        <p:txBody>
          <a:bodyPr/>
          <a:lstStyle/>
          <a:p>
            <a:pPr>
              <a:spcBef>
                <a:spcPct val="0"/>
              </a:spcBef>
            </a:pPr>
            <a:r>
              <a:rPr lang="en-GB" sz="1800" b="1" dirty="0"/>
              <a:t>4th MEETING OF BALTIC-NORDIC INDEPENDENT FISCAL </a:t>
            </a:r>
            <a:r>
              <a:rPr lang="en-GB" sz="1800" b="1" dirty="0" smtClean="0"/>
              <a:t>INSTITUTIONS, </a:t>
            </a:r>
          </a:p>
          <a:p>
            <a:pPr>
              <a:spcBef>
                <a:spcPct val="0"/>
              </a:spcBef>
            </a:pPr>
            <a:r>
              <a:rPr lang="en-GB" sz="1800" b="1" dirty="0" smtClean="0"/>
              <a:t>Fiscal </a:t>
            </a:r>
            <a:r>
              <a:rPr lang="en-GB" sz="1800" b="1" dirty="0"/>
              <a:t>discipline council, Riga, </a:t>
            </a:r>
            <a:r>
              <a:rPr lang="en-GB" sz="1800" b="1" dirty="0" smtClean="0"/>
              <a:t>Latvia, </a:t>
            </a:r>
            <a:r>
              <a:rPr lang="en-US" altLang="fi-FI" sz="2000" dirty="0" smtClean="0">
                <a:ea typeface="Geneva" pitchFamily="124" charset="-128"/>
              </a:rPr>
              <a:t>10.-11.6.2018</a:t>
            </a:r>
            <a:endParaRPr lang="en-US" altLang="fi-FI" sz="2000" dirty="0" smtClean="0">
              <a:ea typeface="Geneva" pitchFamily="124" charset="-128"/>
            </a:endParaRPr>
          </a:p>
          <a:p>
            <a:pPr eaLnBrk="1" hangingPunct="1">
              <a:spcBef>
                <a:spcPct val="0"/>
              </a:spcBef>
            </a:pPr>
            <a:endParaRPr lang="en-US" altLang="fi-FI" sz="2000" dirty="0" smtClean="0">
              <a:ea typeface="Geneva" pitchFamily="124" charset="-128"/>
            </a:endParaRPr>
          </a:p>
          <a:p>
            <a:pPr>
              <a:spcBef>
                <a:spcPct val="0"/>
              </a:spcBef>
            </a:pPr>
            <a:r>
              <a:rPr lang="en-US" altLang="fi-FI" sz="2000" dirty="0">
                <a:ea typeface="Geneva" pitchFamily="124" charset="-128"/>
              </a:rPr>
              <a:t>Arto Kokkinen</a:t>
            </a:r>
          </a:p>
          <a:p>
            <a:pPr eaLnBrk="1" hangingPunct="1">
              <a:spcBef>
                <a:spcPct val="0"/>
              </a:spcBef>
            </a:pPr>
            <a:r>
              <a:rPr lang="en-US" altLang="fi-FI" sz="2000" dirty="0" smtClean="0">
                <a:ea typeface="Geneva" pitchFamily="124" charset="-128"/>
              </a:rPr>
              <a:t>NAOF (IFI of FIN)</a:t>
            </a:r>
            <a:endParaRPr lang="en-US" altLang="fi-FI" sz="2000" dirty="0" smtClean="0">
              <a:ea typeface="Geneva" pitchFamily="124" charset="-128"/>
            </a:endParaRPr>
          </a:p>
          <a:p>
            <a:pPr eaLnBrk="1" hangingPunct="1">
              <a:spcBef>
                <a:spcPct val="0"/>
              </a:spcBef>
            </a:pPr>
            <a:endParaRPr lang="en-US" altLang="fi-FI" dirty="0" smtClean="0">
              <a:ea typeface="Geneva" pitchFamily="124" charset="-128"/>
            </a:endParaRPr>
          </a:p>
        </p:txBody>
      </p:sp>
    </p:spTree>
    <p:extLst>
      <p:ext uri="{BB962C8B-B14F-4D97-AF65-F5344CB8AC3E}">
        <p14:creationId xmlns:p14="http://schemas.microsoft.com/office/powerpoint/2010/main" val="1707096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10</a:t>
            </a:fld>
            <a:endParaRPr lang="en-US" altLang="fi-FI" dirty="0"/>
          </a:p>
        </p:txBody>
      </p:sp>
      <p:sp>
        <p:nvSpPr>
          <p:cNvPr id="10" name="Title 1"/>
          <p:cNvSpPr txBox="1">
            <a:spLocks/>
          </p:cNvSpPr>
          <p:nvPr/>
        </p:nvSpPr>
        <p:spPr bwMode="auto">
          <a:xfrm>
            <a:off x="106878" y="347822"/>
            <a:ext cx="9037122"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3200" dirty="0" smtClean="0">
                <a:ea typeface="Geneva" pitchFamily="124" charset="-128"/>
              </a:rPr>
              <a:t>Result tables</a:t>
            </a:r>
            <a:r>
              <a:rPr lang="en-GB" altLang="fi-FI" sz="3200" dirty="0" smtClean="0">
                <a:ea typeface="Geneva" pitchFamily="124" charset="-128"/>
              </a:rPr>
              <a:t> t+1, </a:t>
            </a:r>
            <a:r>
              <a:rPr lang="en-GB" altLang="fi-FI" sz="2800" dirty="0" smtClean="0">
                <a:ea typeface="Geneva" pitchFamily="124" charset="-128"/>
              </a:rPr>
              <a:t>stat. tests:</a:t>
            </a:r>
            <a:r>
              <a:rPr lang="en-GB" altLang="fi-FI" sz="3200" dirty="0" smtClean="0">
                <a:ea typeface="Geneva" pitchFamily="124" charset="-128"/>
              </a:rPr>
              <a:t> unemployment rate ..(2)..</a:t>
            </a:r>
            <a:endParaRPr lang="en-GB" altLang="fi-FI" sz="3200" dirty="0" smtClean="0">
              <a:ea typeface="Geneva" pitchFamily="124" charset="-128"/>
            </a:endParaRPr>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1935163455"/>
              </p:ext>
            </p:extLst>
          </p:nvPr>
        </p:nvGraphicFramePr>
        <p:xfrm>
          <a:off x="457200" y="1951534"/>
          <a:ext cx="8304893" cy="4480831"/>
        </p:xfrm>
        <a:graphic>
          <a:graphicData uri="http://schemas.openxmlformats.org/drawingml/2006/table">
            <a:tbl>
              <a:tblPr firstRow="1" firstCol="1" bandRow="1">
                <a:tableStyleId>{5C22544A-7EE6-4342-B048-85BDC9FD1C3A}</a:tableStyleId>
              </a:tblPr>
              <a:tblGrid>
                <a:gridCol w="1359118">
                  <a:extLst>
                    <a:ext uri="{9D8B030D-6E8A-4147-A177-3AD203B41FA5}">
                      <a16:colId xmlns:a16="http://schemas.microsoft.com/office/drawing/2014/main" val="72486492"/>
                    </a:ext>
                  </a:extLst>
                </a:gridCol>
                <a:gridCol w="1388942">
                  <a:extLst>
                    <a:ext uri="{9D8B030D-6E8A-4147-A177-3AD203B41FA5}">
                      <a16:colId xmlns:a16="http://schemas.microsoft.com/office/drawing/2014/main" val="395102599"/>
                    </a:ext>
                  </a:extLst>
                </a:gridCol>
                <a:gridCol w="1388942">
                  <a:extLst>
                    <a:ext uri="{9D8B030D-6E8A-4147-A177-3AD203B41FA5}">
                      <a16:colId xmlns:a16="http://schemas.microsoft.com/office/drawing/2014/main" val="215124249"/>
                    </a:ext>
                  </a:extLst>
                </a:gridCol>
                <a:gridCol w="1388942">
                  <a:extLst>
                    <a:ext uri="{9D8B030D-6E8A-4147-A177-3AD203B41FA5}">
                      <a16:colId xmlns:a16="http://schemas.microsoft.com/office/drawing/2014/main" val="293040167"/>
                    </a:ext>
                  </a:extLst>
                </a:gridCol>
                <a:gridCol w="1388942">
                  <a:extLst>
                    <a:ext uri="{9D8B030D-6E8A-4147-A177-3AD203B41FA5}">
                      <a16:colId xmlns:a16="http://schemas.microsoft.com/office/drawing/2014/main" val="3197662082"/>
                    </a:ext>
                  </a:extLst>
                </a:gridCol>
                <a:gridCol w="1390007">
                  <a:extLst>
                    <a:ext uri="{9D8B030D-6E8A-4147-A177-3AD203B41FA5}">
                      <a16:colId xmlns:a16="http://schemas.microsoft.com/office/drawing/2014/main" val="241731953"/>
                    </a:ext>
                  </a:extLst>
                </a:gridCol>
              </a:tblGrid>
              <a:tr h="758099">
                <a:tc>
                  <a:txBody>
                    <a:bodyPr/>
                    <a:lstStyle/>
                    <a:p>
                      <a:pPr algn="ctr">
                        <a:lnSpc>
                          <a:spcPct val="107000"/>
                        </a:lnSpc>
                        <a:spcAft>
                          <a:spcPts val="0"/>
                        </a:spcAft>
                      </a:pPr>
                      <a:r>
                        <a:rPr lang="en-GB" sz="1400" dirty="0">
                          <a:effectLst/>
                        </a:rPr>
                        <a:t>Unemployment rate (t+1)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1. Temporal independence of forecast errors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2. Unbiasedness</a:t>
                      </a:r>
                      <a:br>
                        <a:rPr lang="en-GB" sz="1400" dirty="0">
                          <a:effectLst/>
                        </a:rPr>
                      </a:br>
                      <a:r>
                        <a:rPr lang="en-GB" sz="1400" dirty="0">
                          <a:effectLst/>
                        </a:rPr>
                        <a:t>of forecast</a:t>
                      </a:r>
                      <a:br>
                        <a:rPr lang="en-GB" sz="1400" dirty="0">
                          <a:effectLst/>
                        </a:rPr>
                      </a:br>
                      <a:r>
                        <a:rPr lang="en-GB" sz="1400" dirty="0">
                          <a:effectLst/>
                        </a:rPr>
                        <a:t>– t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3. Unbiasedness of forecast</a:t>
                      </a:r>
                      <a:br>
                        <a:rPr lang="en-GB" sz="1400" dirty="0">
                          <a:effectLst/>
                        </a:rPr>
                      </a:br>
                      <a:r>
                        <a:rPr lang="en-GB" sz="1400" dirty="0">
                          <a:effectLst/>
                        </a:rPr>
                        <a:t>– regression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4. Does the forecast encompass the naïve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5. Forecast information efficiency</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708833127"/>
                  </a:ext>
                </a:extLst>
              </a:tr>
              <a:tr h="734996">
                <a:tc>
                  <a:txBody>
                    <a:bodyPr/>
                    <a:lstStyle/>
                    <a:p>
                      <a:pPr algn="ctr">
                        <a:lnSpc>
                          <a:spcPct val="107000"/>
                        </a:lnSpc>
                        <a:spcAft>
                          <a:spcPts val="0"/>
                        </a:spcAft>
                      </a:pPr>
                      <a:r>
                        <a:rPr lang="en-GB" sz="1400" dirty="0">
                          <a:effectLst/>
                        </a:rPr>
                        <a:t>Test hypothesis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errors are independent</a:t>
                      </a:r>
                      <a:endParaRPr lang="fi-FI" sz="1300" dirty="0">
                        <a:effectLst/>
                      </a:endParaRPr>
                    </a:p>
                    <a:p>
                      <a:pPr algn="ctr">
                        <a:lnSpc>
                          <a:spcPct val="107000"/>
                        </a:lnSpc>
                        <a:spcAft>
                          <a:spcPts val="0"/>
                        </a:spcAft>
                      </a:pPr>
                      <a:r>
                        <a:rPr lang="en-GB" sz="1300" dirty="0">
                          <a:effectLst/>
                        </a:rPr>
                        <a:t>with lags 1–3</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Forecast is unbiased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Forecast is unbiased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Forecast encompasses the naïve forecast</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covers all pertinent information</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897246614"/>
                  </a:ext>
                </a:extLst>
              </a:tr>
              <a:tr h="363412">
                <a:tc>
                  <a:txBody>
                    <a:bodyPr/>
                    <a:lstStyle/>
                    <a:p>
                      <a:pPr algn="ctr">
                        <a:lnSpc>
                          <a:spcPct val="107000"/>
                        </a:lnSpc>
                        <a:spcAft>
                          <a:spcPts val="0"/>
                        </a:spcAft>
                      </a:pPr>
                      <a:r>
                        <a:rPr lang="en-GB" sz="1400" dirty="0">
                          <a:effectLst/>
                        </a:rPr>
                        <a:t>FM</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27328951"/>
                  </a:ext>
                </a:extLst>
              </a:tr>
              <a:tr h="549205">
                <a:tc>
                  <a:txBody>
                    <a:bodyPr/>
                    <a:lstStyle/>
                    <a:p>
                      <a:pPr algn="ctr">
                        <a:lnSpc>
                          <a:spcPct val="107000"/>
                        </a:lnSpc>
                        <a:spcAft>
                          <a:spcPts val="0"/>
                        </a:spcAft>
                      </a:pPr>
                      <a:r>
                        <a:rPr lang="en-GB" sz="1400" dirty="0">
                          <a:effectLst/>
                        </a:rPr>
                        <a:t>ETLA</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 (at the rejection limit)</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885770853"/>
                  </a:ext>
                </a:extLst>
              </a:tr>
              <a:tr h="734996">
                <a:tc>
                  <a:txBody>
                    <a:bodyPr/>
                    <a:lstStyle/>
                    <a:p>
                      <a:pPr algn="ctr">
                        <a:lnSpc>
                          <a:spcPct val="107000"/>
                        </a:lnSpc>
                        <a:spcAft>
                          <a:spcPts val="0"/>
                        </a:spcAft>
                      </a:pPr>
                      <a:r>
                        <a:rPr lang="en-GB" sz="1400" dirty="0">
                          <a:effectLst/>
                        </a:rPr>
                        <a:t>OECD</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 (residual non-random)</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01525686"/>
                  </a:ext>
                </a:extLst>
              </a:tr>
              <a:tr h="734996">
                <a:tc>
                  <a:txBody>
                    <a:bodyPr/>
                    <a:lstStyle/>
                    <a:p>
                      <a:pPr algn="ctr">
                        <a:lnSpc>
                          <a:spcPct val="107000"/>
                        </a:lnSpc>
                        <a:spcAft>
                          <a:spcPts val="0"/>
                        </a:spcAft>
                      </a:pPr>
                      <a:r>
                        <a:rPr lang="en-GB" sz="1400" dirty="0">
                          <a:effectLst/>
                        </a:rPr>
                        <a:t>PT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 (residual non-random)</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43747921"/>
                  </a:ext>
                </a:extLst>
              </a:tr>
              <a:tr h="363412">
                <a:tc>
                  <a:txBody>
                    <a:bodyPr/>
                    <a:lstStyle/>
                    <a:p>
                      <a:pPr algn="ctr">
                        <a:lnSpc>
                          <a:spcPct val="107000"/>
                        </a:lnSpc>
                        <a:spcAft>
                          <a:spcPts val="0"/>
                        </a:spcAft>
                      </a:pPr>
                      <a:r>
                        <a:rPr lang="en-GB" sz="1400" dirty="0">
                          <a:effectLst/>
                        </a:rPr>
                        <a:t>PTT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432851713"/>
                  </a:ext>
                </a:extLst>
              </a:tr>
            </a:tbl>
          </a:graphicData>
        </a:graphic>
      </p:graphicFrame>
    </p:spTree>
    <p:extLst>
      <p:ext uri="{BB962C8B-B14F-4D97-AF65-F5344CB8AC3E}">
        <p14:creationId xmlns:p14="http://schemas.microsoft.com/office/powerpoint/2010/main" val="2126226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11</a:t>
            </a:fld>
            <a:endParaRPr lang="en-US" altLang="fi-FI" dirty="0"/>
          </a:p>
        </p:txBody>
      </p:sp>
      <p:sp>
        <p:nvSpPr>
          <p:cNvPr id="10" name="Title 1"/>
          <p:cNvSpPr txBox="1">
            <a:spLocks/>
          </p:cNvSpPr>
          <p:nvPr/>
        </p:nvSpPr>
        <p:spPr bwMode="auto">
          <a:xfrm>
            <a:off x="216217" y="347822"/>
            <a:ext cx="8838883"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3200" dirty="0" smtClean="0">
                <a:ea typeface="Geneva" pitchFamily="124" charset="-128"/>
              </a:rPr>
              <a:t>Result tables</a:t>
            </a:r>
            <a:r>
              <a:rPr lang="en-GB" altLang="fi-FI" sz="3200" dirty="0" smtClean="0">
                <a:ea typeface="Geneva" pitchFamily="124" charset="-128"/>
              </a:rPr>
              <a:t> t+1, stat. tests: inflation</a:t>
            </a:r>
            <a:r>
              <a:rPr lang="en-GB" altLang="fi-FI" sz="2800" dirty="0" smtClean="0">
                <a:ea typeface="Geneva" pitchFamily="124" charset="-128"/>
              </a:rPr>
              <a:t>				…</a:t>
            </a:r>
            <a:r>
              <a:rPr lang="en-GB" altLang="fi-FI" sz="3200" dirty="0" smtClean="0">
                <a:ea typeface="Geneva" pitchFamily="124" charset="-128"/>
              </a:rPr>
              <a:t>(3)</a:t>
            </a:r>
            <a:endParaRPr lang="en-GB" altLang="fi-FI" sz="3200" dirty="0" smtClean="0">
              <a:ea typeface="Geneva" pitchFamily="124" charset="-128"/>
            </a:endParaRPr>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1840846431"/>
              </p:ext>
            </p:extLst>
          </p:nvPr>
        </p:nvGraphicFramePr>
        <p:xfrm>
          <a:off x="457199" y="1945230"/>
          <a:ext cx="8259288" cy="4486747"/>
        </p:xfrm>
        <a:graphic>
          <a:graphicData uri="http://schemas.openxmlformats.org/drawingml/2006/table">
            <a:tbl>
              <a:tblPr firstRow="1" firstCol="1" bandRow="1">
                <a:tableStyleId>{5C22544A-7EE6-4342-B048-85BDC9FD1C3A}</a:tableStyleId>
              </a:tblPr>
              <a:tblGrid>
                <a:gridCol w="1351655">
                  <a:extLst>
                    <a:ext uri="{9D8B030D-6E8A-4147-A177-3AD203B41FA5}">
                      <a16:colId xmlns:a16="http://schemas.microsoft.com/office/drawing/2014/main" val="3670964607"/>
                    </a:ext>
                  </a:extLst>
                </a:gridCol>
                <a:gridCol w="1381315">
                  <a:extLst>
                    <a:ext uri="{9D8B030D-6E8A-4147-A177-3AD203B41FA5}">
                      <a16:colId xmlns:a16="http://schemas.microsoft.com/office/drawing/2014/main" val="3956663073"/>
                    </a:ext>
                  </a:extLst>
                </a:gridCol>
                <a:gridCol w="1381315">
                  <a:extLst>
                    <a:ext uri="{9D8B030D-6E8A-4147-A177-3AD203B41FA5}">
                      <a16:colId xmlns:a16="http://schemas.microsoft.com/office/drawing/2014/main" val="673147841"/>
                    </a:ext>
                  </a:extLst>
                </a:gridCol>
                <a:gridCol w="1381315">
                  <a:extLst>
                    <a:ext uri="{9D8B030D-6E8A-4147-A177-3AD203B41FA5}">
                      <a16:colId xmlns:a16="http://schemas.microsoft.com/office/drawing/2014/main" val="2459580724"/>
                    </a:ext>
                  </a:extLst>
                </a:gridCol>
                <a:gridCol w="1381315">
                  <a:extLst>
                    <a:ext uri="{9D8B030D-6E8A-4147-A177-3AD203B41FA5}">
                      <a16:colId xmlns:a16="http://schemas.microsoft.com/office/drawing/2014/main" val="1908735135"/>
                    </a:ext>
                  </a:extLst>
                </a:gridCol>
                <a:gridCol w="1382373">
                  <a:extLst>
                    <a:ext uri="{9D8B030D-6E8A-4147-A177-3AD203B41FA5}">
                      <a16:colId xmlns:a16="http://schemas.microsoft.com/office/drawing/2014/main" val="3226989051"/>
                    </a:ext>
                  </a:extLst>
                </a:gridCol>
              </a:tblGrid>
              <a:tr h="1003251">
                <a:tc>
                  <a:txBody>
                    <a:bodyPr/>
                    <a:lstStyle/>
                    <a:p>
                      <a:pPr algn="ctr">
                        <a:lnSpc>
                          <a:spcPct val="107000"/>
                        </a:lnSpc>
                        <a:spcAft>
                          <a:spcPts val="0"/>
                        </a:spcAft>
                      </a:pPr>
                      <a:r>
                        <a:rPr lang="en-GB" sz="1400" dirty="0">
                          <a:effectLst/>
                        </a:rPr>
                        <a:t>Inflation (t+1)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1. Temporal independence of forecast errors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2. Unbiasedness</a:t>
                      </a:r>
                      <a:br>
                        <a:rPr lang="en-GB" sz="1400" dirty="0">
                          <a:effectLst/>
                        </a:rPr>
                      </a:br>
                      <a:r>
                        <a:rPr lang="en-GB" sz="1400" dirty="0">
                          <a:effectLst/>
                        </a:rPr>
                        <a:t>of forecast</a:t>
                      </a:r>
                      <a:br>
                        <a:rPr lang="en-GB" sz="1400" dirty="0">
                          <a:effectLst/>
                        </a:rPr>
                      </a:br>
                      <a:r>
                        <a:rPr lang="en-GB" sz="1400" dirty="0">
                          <a:effectLst/>
                        </a:rPr>
                        <a:t>– t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3. Unbiasedness of forecast</a:t>
                      </a:r>
                      <a:br>
                        <a:rPr lang="en-GB" sz="1400" dirty="0">
                          <a:effectLst/>
                        </a:rPr>
                      </a:br>
                      <a:r>
                        <a:rPr lang="en-GB" sz="1400" dirty="0">
                          <a:effectLst/>
                        </a:rPr>
                        <a:t>– regression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4. Does the forecast encompass the naïve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5. Forecast information efficiency</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805215682"/>
                  </a:ext>
                </a:extLst>
              </a:tr>
              <a:tr h="1003251">
                <a:tc>
                  <a:txBody>
                    <a:bodyPr/>
                    <a:lstStyle/>
                    <a:p>
                      <a:pPr>
                        <a:lnSpc>
                          <a:spcPct val="107000"/>
                        </a:lnSpc>
                        <a:spcAft>
                          <a:spcPts val="0"/>
                        </a:spcAft>
                      </a:pPr>
                      <a:r>
                        <a:rPr lang="en-GB" sz="1400" dirty="0">
                          <a:effectLst/>
                        </a:rPr>
                        <a:t>Test hypothesis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dirty="0">
                          <a:effectLst/>
                        </a:rPr>
                        <a:t>Forecast errors are independent</a:t>
                      </a:r>
                      <a:endParaRPr lang="fi-FI" sz="1300" dirty="0">
                        <a:effectLst/>
                      </a:endParaRPr>
                    </a:p>
                    <a:p>
                      <a:pPr algn="ctr">
                        <a:lnSpc>
                          <a:spcPct val="107000"/>
                        </a:lnSpc>
                        <a:spcAft>
                          <a:spcPts val="0"/>
                        </a:spcAft>
                      </a:pPr>
                      <a:r>
                        <a:rPr lang="en-GB" sz="1300" dirty="0">
                          <a:effectLst/>
                        </a:rPr>
                        <a:t>with lags 1–3</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is unbiased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is unbiased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encompasses the naïve forecast</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covers all pertinent information</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696098014"/>
                  </a:ext>
                </a:extLst>
              </a:tr>
              <a:tr h="496049">
                <a:tc>
                  <a:txBody>
                    <a:bodyPr/>
                    <a:lstStyle/>
                    <a:p>
                      <a:pPr>
                        <a:lnSpc>
                          <a:spcPct val="107000"/>
                        </a:lnSpc>
                        <a:spcAft>
                          <a:spcPts val="0"/>
                        </a:spcAft>
                      </a:pPr>
                      <a:r>
                        <a:rPr lang="en-GB" sz="1400" dirty="0">
                          <a:effectLst/>
                        </a:rPr>
                        <a:t>FM</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Must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39839100"/>
                  </a:ext>
                </a:extLst>
              </a:tr>
              <a:tr h="496049">
                <a:tc>
                  <a:txBody>
                    <a:bodyPr/>
                    <a:lstStyle/>
                    <a:p>
                      <a:pPr>
                        <a:lnSpc>
                          <a:spcPct val="107000"/>
                        </a:lnSpc>
                        <a:spcAft>
                          <a:spcPts val="0"/>
                        </a:spcAft>
                      </a:pPr>
                      <a:r>
                        <a:rPr lang="en-GB" sz="1400" dirty="0">
                          <a:effectLst/>
                        </a:rPr>
                        <a:t>ETLA</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649267004"/>
                  </a:ext>
                </a:extLst>
              </a:tr>
              <a:tr h="496049">
                <a:tc>
                  <a:txBody>
                    <a:bodyPr/>
                    <a:lstStyle/>
                    <a:p>
                      <a:pPr>
                        <a:lnSpc>
                          <a:spcPct val="107000"/>
                        </a:lnSpc>
                        <a:spcAft>
                          <a:spcPts val="0"/>
                        </a:spcAft>
                      </a:pPr>
                      <a:r>
                        <a:rPr lang="en-GB" sz="1400" dirty="0">
                          <a:effectLst/>
                        </a:rPr>
                        <a:t>OECD</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108495632"/>
                  </a:ext>
                </a:extLst>
              </a:tr>
              <a:tr h="496049">
                <a:tc>
                  <a:txBody>
                    <a:bodyPr/>
                    <a:lstStyle/>
                    <a:p>
                      <a:pPr>
                        <a:lnSpc>
                          <a:spcPct val="107000"/>
                        </a:lnSpc>
                        <a:spcAft>
                          <a:spcPts val="0"/>
                        </a:spcAft>
                      </a:pPr>
                      <a:r>
                        <a:rPr lang="en-GB" sz="1400" dirty="0">
                          <a:effectLst/>
                        </a:rPr>
                        <a:t>PT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(no test, n = 23)</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(no test, n = 23)</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143003355"/>
                  </a:ext>
                </a:extLst>
              </a:tr>
              <a:tr h="496049">
                <a:tc>
                  <a:txBody>
                    <a:bodyPr/>
                    <a:lstStyle/>
                    <a:p>
                      <a:pPr>
                        <a:lnSpc>
                          <a:spcPct val="107000"/>
                        </a:lnSpc>
                        <a:spcAft>
                          <a:spcPts val="0"/>
                        </a:spcAft>
                      </a:pPr>
                      <a:r>
                        <a:rPr lang="en-GB" sz="1400" dirty="0">
                          <a:effectLst/>
                        </a:rPr>
                        <a:t>PTT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(no test, n = 22)</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(no test, n = 22)</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45639580"/>
                  </a:ext>
                </a:extLst>
              </a:tr>
            </a:tbl>
          </a:graphicData>
        </a:graphic>
      </p:graphicFrame>
    </p:spTree>
    <p:extLst>
      <p:ext uri="{BB962C8B-B14F-4D97-AF65-F5344CB8AC3E}">
        <p14:creationId xmlns:p14="http://schemas.microsoft.com/office/powerpoint/2010/main" val="2227293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457200" y="183303"/>
            <a:ext cx="8001000" cy="670137"/>
          </a:xfrm>
        </p:spPr>
        <p:txBody>
          <a:bodyPr>
            <a:noAutofit/>
          </a:bodyPr>
          <a:lstStyle/>
          <a:p>
            <a:pPr eaLnBrk="1" hangingPunct="1"/>
            <a:r>
              <a:rPr lang="en-US" altLang="fi-FI" sz="4000" dirty="0" smtClean="0">
                <a:ea typeface="Geneva" pitchFamily="124" charset="-128"/>
              </a:rPr>
              <a:t>Concluding remarks </a:t>
            </a:r>
            <a:r>
              <a:rPr lang="en-US" altLang="fi-FI" sz="4000" dirty="0" smtClean="0">
                <a:ea typeface="Geneva" pitchFamily="124" charset="-128"/>
              </a:rPr>
              <a:t>		   </a:t>
            </a:r>
            <a:r>
              <a:rPr lang="en-US" altLang="fi-FI" sz="3200" dirty="0" smtClean="0">
                <a:ea typeface="Geneva" pitchFamily="124" charset="-128"/>
              </a:rPr>
              <a:t>				  (1)…</a:t>
            </a:r>
            <a:endParaRPr lang="en-US" altLang="fi-FI" sz="4000" dirty="0" smtClean="0">
              <a:ea typeface="Geneva" pitchFamily="124" charset="-128"/>
            </a:endParaRPr>
          </a:p>
        </p:txBody>
      </p:sp>
      <p:sp>
        <p:nvSpPr>
          <p:cNvPr id="17411" name="Content Placeholder 2"/>
          <p:cNvSpPr>
            <a:spLocks noGrp="1"/>
          </p:cNvSpPr>
          <p:nvPr>
            <p:ph idx="4294967295"/>
          </p:nvPr>
        </p:nvSpPr>
        <p:spPr>
          <a:xfrm>
            <a:off x="457200" y="1108075"/>
            <a:ext cx="8229600" cy="5005388"/>
          </a:xfrm>
        </p:spPr>
        <p:txBody>
          <a:bodyPr/>
          <a:lstStyle/>
          <a:p>
            <a:pPr>
              <a:buFont typeface="Wingdings" panose="05000000000000000000" pitchFamily="2" charset="2"/>
              <a:buChar char="Ø"/>
            </a:pPr>
            <a:r>
              <a:rPr lang="en-GB" altLang="fi-FI" sz="2200" dirty="0" smtClean="0">
                <a:ea typeface="Geneva" pitchFamily="124" charset="-128"/>
              </a:rPr>
              <a:t>The mean absolute error of the forecasts (of FM but also of the others) have been rather large for the</a:t>
            </a:r>
            <a:r>
              <a:rPr lang="en-GB" altLang="fi-FI" sz="2200" dirty="0" smtClean="0">
                <a:ea typeface="Geneva" pitchFamily="124" charset="-128"/>
              </a:rPr>
              <a:t> year ahead (t+1) forecasts (overall one </a:t>
            </a:r>
            <a:r>
              <a:rPr lang="en-GB" altLang="fi-FI" sz="2200" dirty="0">
                <a:ea typeface="Geneva" pitchFamily="124" charset="-128"/>
              </a:rPr>
              <a:t>w</a:t>
            </a:r>
            <a:r>
              <a:rPr lang="en-GB" altLang="fi-FI" sz="2200" dirty="0" smtClean="0">
                <a:ea typeface="Geneva" pitchFamily="124" charset="-128"/>
              </a:rPr>
              <a:t>ould of course hope accuracy to improve…)</a:t>
            </a:r>
          </a:p>
          <a:p>
            <a:pPr marL="0" indent="0">
              <a:buNone/>
            </a:pPr>
            <a:endParaRPr lang="en-GB" altLang="fi-FI" sz="2200" dirty="0" smtClean="0">
              <a:ea typeface="Geneva" pitchFamily="124" charset="-128"/>
            </a:endParaRPr>
          </a:p>
          <a:p>
            <a:pPr>
              <a:buFont typeface="Wingdings" panose="05000000000000000000" pitchFamily="2" charset="2"/>
              <a:buChar char="Ø"/>
            </a:pPr>
            <a:r>
              <a:rPr lang="en-GB" altLang="fi-FI" sz="2200" dirty="0" smtClean="0">
                <a:ea typeface="Geneva" pitchFamily="124" charset="-128"/>
              </a:rPr>
              <a:t>Min of Finance (FM) year ahead (t+1) budget forecasts’ accuracy in forecasting </a:t>
            </a:r>
            <a:r>
              <a:rPr lang="en-GB" altLang="fi-FI" sz="2200" dirty="0" smtClean="0">
                <a:ea typeface="Geneva" pitchFamily="124" charset="-128"/>
              </a:rPr>
              <a:t> GDP growth, unemployment rate and inflation has, however, not deviated statistically significantl</a:t>
            </a:r>
            <a:r>
              <a:rPr lang="en-GB" altLang="fi-FI" sz="2200" dirty="0" smtClean="0">
                <a:ea typeface="Geneva" pitchFamily="124" charset="-128"/>
              </a:rPr>
              <a:t>y from the accuracy of the other studied forecasters</a:t>
            </a:r>
          </a:p>
          <a:p>
            <a:pPr marL="0" indent="0">
              <a:buNone/>
            </a:pPr>
            <a:endParaRPr lang="en-GB" altLang="fi-FI" sz="2200" dirty="0" smtClean="0">
              <a:ea typeface="Geneva" pitchFamily="124" charset="-128"/>
            </a:endParaRPr>
          </a:p>
          <a:p>
            <a:pPr lvl="1">
              <a:buFont typeface="Wingdings" panose="05000000000000000000" pitchFamily="2" charset="2"/>
              <a:buChar char="ü"/>
            </a:pPr>
            <a:r>
              <a:rPr lang="en-GB" sz="2000" i="1" dirty="0" smtClean="0"/>
              <a:t>Taking into account all the statistical test results for reliability  in budget year (t+1) forecasts for GDP growth, unemployment rate</a:t>
            </a:r>
            <a:br>
              <a:rPr lang="en-GB" sz="2000" i="1" dirty="0" smtClean="0"/>
            </a:br>
            <a:r>
              <a:rPr lang="en-GB" sz="2000" i="1" dirty="0" smtClean="0"/>
              <a:t>and inflation, FM proved together with Etla to have passed </a:t>
            </a:r>
            <a:br>
              <a:rPr lang="en-GB" sz="2000" i="1" dirty="0" smtClean="0"/>
            </a:br>
            <a:r>
              <a:rPr lang="en-GB" sz="2000" i="1" dirty="0" smtClean="0"/>
              <a:t>the highest number of reliability tests in the group, i.e. 13/15 tests.</a:t>
            </a:r>
          </a:p>
          <a:p>
            <a:pPr marL="57150" indent="0">
              <a:buNone/>
            </a:pPr>
            <a:endParaRPr lang="en-GB" sz="1000" i="1" dirty="0" smtClean="0">
              <a:ea typeface="Geneva" pitchFamily="124" charset="-128"/>
            </a:endParaRPr>
          </a:p>
          <a:p>
            <a:pPr marL="457200" lvl="1" indent="0">
              <a:buNone/>
            </a:pPr>
            <a:endParaRPr lang="en-GB" altLang="fi-FI" sz="2600" dirty="0" smtClean="0">
              <a:ea typeface="Geneva" pitchFamily="124" charset="-128"/>
            </a:endParaRPr>
          </a:p>
          <a:p>
            <a:pPr marL="0" indent="0" eaLnBrk="1" hangingPunct="1">
              <a:buNone/>
            </a:pPr>
            <a:endParaRPr lang="en-GB" altLang="fi-FI" sz="1800" dirty="0" smtClean="0">
              <a:ea typeface="Geneva" pitchFamily="124" charset="-128"/>
            </a:endParaRPr>
          </a:p>
        </p:txBody>
      </p:sp>
      <p:sp>
        <p:nvSpPr>
          <p:cNvPr id="17412" name="Slide Number Placeholder 3"/>
          <p:cNvSpPr>
            <a:spLocks noGrp="1"/>
          </p:cNvSpPr>
          <p:nvPr>
            <p:ph type="sldNum" sz="quarter" idx="4294967295"/>
          </p:nvPr>
        </p:nvSpPr>
        <p:spPr bwMode="auto">
          <a:xfrm>
            <a:off x="0" y="6113463"/>
            <a:ext cx="336550"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Font typeface="Arial" pitchFamily="34" charset="0"/>
              <a:buChar char="•"/>
              <a:defRPr sz="3200">
                <a:solidFill>
                  <a:schemeClr val="tx1"/>
                </a:solidFill>
                <a:latin typeface="Calibri" pitchFamily="34" charset="0"/>
                <a:ea typeface="Geneva" pitchFamily="124" charset="-128"/>
              </a:defRPr>
            </a:lvl1pPr>
            <a:lvl2pPr marL="742950" indent="-285750" eaLnBrk="0" hangingPunct="0">
              <a:spcBef>
                <a:spcPct val="20000"/>
              </a:spcBef>
              <a:buFont typeface="Arial" pitchFamily="34" charset="0"/>
              <a:buChar char="–"/>
              <a:defRPr sz="2600">
                <a:solidFill>
                  <a:schemeClr val="tx1"/>
                </a:solidFill>
                <a:latin typeface="Calibri" pitchFamily="34" charset="0"/>
                <a:ea typeface="Geneva" pitchFamily="12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Geneva" pitchFamily="12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9pPr>
          </a:lstStyle>
          <a:p>
            <a:pPr eaLnBrk="1" hangingPunct="1">
              <a:spcBef>
                <a:spcPct val="0"/>
              </a:spcBef>
              <a:buClrTx/>
              <a:buFontTx/>
              <a:buNone/>
            </a:pPr>
            <a:fld id="{D0F89CCC-1D6E-441A-A772-58CA4673E8C3}" type="slidenum">
              <a:rPr lang="en-US" altLang="fi-FI" sz="1200">
                <a:solidFill>
                  <a:schemeClr val="tx2"/>
                </a:solidFill>
              </a:rPr>
              <a:pPr eaLnBrk="1" hangingPunct="1">
                <a:spcBef>
                  <a:spcPct val="0"/>
                </a:spcBef>
                <a:buClrTx/>
                <a:buFontTx/>
                <a:buNone/>
              </a:pPr>
              <a:t>12</a:t>
            </a:fld>
            <a:endParaRPr lang="en-US" altLang="fi-FI" sz="1200" dirty="0">
              <a:solidFill>
                <a:schemeClr val="tx2"/>
              </a:solidFill>
            </a:endParaRPr>
          </a:p>
        </p:txBody>
      </p:sp>
    </p:spTree>
    <p:extLst>
      <p:ext uri="{BB962C8B-B14F-4D97-AF65-F5344CB8AC3E}">
        <p14:creationId xmlns:p14="http://schemas.microsoft.com/office/powerpoint/2010/main" val="1951322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457200" y="183303"/>
            <a:ext cx="8001000" cy="670137"/>
          </a:xfrm>
        </p:spPr>
        <p:txBody>
          <a:bodyPr>
            <a:noAutofit/>
          </a:bodyPr>
          <a:lstStyle/>
          <a:p>
            <a:r>
              <a:rPr lang="en-US" altLang="fi-FI" sz="4000" dirty="0">
                <a:ea typeface="Geneva" pitchFamily="124" charset="-128"/>
              </a:rPr>
              <a:t>Concluding </a:t>
            </a:r>
            <a:r>
              <a:rPr lang="en-US" altLang="fi-FI" sz="4000" dirty="0" smtClean="0">
                <a:ea typeface="Geneva" pitchFamily="124" charset="-128"/>
              </a:rPr>
              <a:t>remarks </a:t>
            </a:r>
            <a:r>
              <a:rPr lang="en-US" altLang="fi-FI" sz="4000" dirty="0" smtClean="0">
                <a:ea typeface="Geneva" pitchFamily="124" charset="-128"/>
              </a:rPr>
              <a:t>						</a:t>
            </a:r>
            <a:r>
              <a:rPr lang="en-US" altLang="fi-FI" sz="3200" dirty="0" smtClean="0">
                <a:ea typeface="Geneva" pitchFamily="124" charset="-128"/>
              </a:rPr>
              <a:t>…(2)</a:t>
            </a:r>
            <a:endParaRPr lang="en-US" altLang="fi-FI" sz="4000" dirty="0" smtClean="0">
              <a:ea typeface="Geneva" pitchFamily="124" charset="-128"/>
            </a:endParaRPr>
          </a:p>
        </p:txBody>
      </p:sp>
      <p:sp>
        <p:nvSpPr>
          <p:cNvPr id="17411" name="Content Placeholder 2"/>
          <p:cNvSpPr>
            <a:spLocks noGrp="1"/>
          </p:cNvSpPr>
          <p:nvPr>
            <p:ph idx="4294967295"/>
          </p:nvPr>
        </p:nvSpPr>
        <p:spPr>
          <a:xfrm>
            <a:off x="457200" y="1108075"/>
            <a:ext cx="8229600" cy="5005388"/>
          </a:xfrm>
        </p:spPr>
        <p:txBody>
          <a:bodyPr/>
          <a:lstStyle/>
          <a:p>
            <a:pPr marL="0" indent="0">
              <a:buNone/>
            </a:pPr>
            <a:r>
              <a:rPr lang="en-GB" altLang="fi-FI" dirty="0" smtClean="0">
                <a:ea typeface="Geneva" pitchFamily="124" charset="-128"/>
              </a:rPr>
              <a:t>According to the assessment of Fiscal policy evaluation unit of NAOF</a:t>
            </a:r>
          </a:p>
          <a:p>
            <a:pPr marL="0" indent="0">
              <a:buNone/>
            </a:pPr>
            <a:endParaRPr lang="en-GB" altLang="fi-FI" sz="2200" dirty="0" smtClean="0">
              <a:ea typeface="Geneva" pitchFamily="124" charset="-128"/>
            </a:endParaRPr>
          </a:p>
          <a:p>
            <a:pPr marL="0" indent="0">
              <a:buNone/>
            </a:pPr>
            <a:endParaRPr lang="en-GB" altLang="fi-FI" sz="2200" dirty="0" smtClean="0">
              <a:ea typeface="Geneva" pitchFamily="124" charset="-128"/>
            </a:endParaRPr>
          </a:p>
          <a:p>
            <a:pPr marL="0" indent="0">
              <a:buNone/>
            </a:pPr>
            <a:endParaRPr lang="en-GB" altLang="fi-FI" sz="2200" dirty="0" smtClean="0">
              <a:ea typeface="Geneva" pitchFamily="124" charset="-128"/>
            </a:endParaRPr>
          </a:p>
          <a:p>
            <a:pPr marL="457200" lvl="1" indent="0">
              <a:buNone/>
            </a:pPr>
            <a:r>
              <a:rPr lang="en-GB" i="1" dirty="0" smtClean="0"/>
              <a:t>No such characteristics (bias) that would require corrective action based on the Government Decree on the General Government Fiscal Plan were detected in the GDP, unemployment rate and inflation forecasts by the Ministry of Finance.</a:t>
            </a:r>
            <a:endParaRPr lang="en-GB" b="1" i="1" dirty="0" smtClean="0"/>
          </a:p>
        </p:txBody>
      </p:sp>
      <p:sp>
        <p:nvSpPr>
          <p:cNvPr id="17412" name="Slide Number Placeholder 3"/>
          <p:cNvSpPr>
            <a:spLocks noGrp="1"/>
          </p:cNvSpPr>
          <p:nvPr>
            <p:ph type="sldNum" sz="quarter" idx="4294967295"/>
          </p:nvPr>
        </p:nvSpPr>
        <p:spPr bwMode="auto">
          <a:xfrm>
            <a:off x="0" y="6113463"/>
            <a:ext cx="336550"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Font typeface="Arial" pitchFamily="34" charset="0"/>
              <a:buChar char="•"/>
              <a:defRPr sz="3200">
                <a:solidFill>
                  <a:schemeClr val="tx1"/>
                </a:solidFill>
                <a:latin typeface="Calibri" pitchFamily="34" charset="0"/>
                <a:ea typeface="Geneva" pitchFamily="124" charset="-128"/>
              </a:defRPr>
            </a:lvl1pPr>
            <a:lvl2pPr marL="742950" indent="-285750" eaLnBrk="0" hangingPunct="0">
              <a:spcBef>
                <a:spcPct val="20000"/>
              </a:spcBef>
              <a:buFont typeface="Arial" pitchFamily="34" charset="0"/>
              <a:buChar char="–"/>
              <a:defRPr sz="2600">
                <a:solidFill>
                  <a:schemeClr val="tx1"/>
                </a:solidFill>
                <a:latin typeface="Calibri" pitchFamily="34" charset="0"/>
                <a:ea typeface="Geneva" pitchFamily="12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Geneva" pitchFamily="12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9pPr>
          </a:lstStyle>
          <a:p>
            <a:pPr eaLnBrk="1" hangingPunct="1">
              <a:spcBef>
                <a:spcPct val="0"/>
              </a:spcBef>
              <a:buClrTx/>
              <a:buFontTx/>
              <a:buNone/>
            </a:pPr>
            <a:fld id="{D0F89CCC-1D6E-441A-A772-58CA4673E8C3}" type="slidenum">
              <a:rPr lang="en-US" altLang="fi-FI" sz="1200">
                <a:solidFill>
                  <a:schemeClr val="tx2"/>
                </a:solidFill>
              </a:rPr>
              <a:pPr eaLnBrk="1" hangingPunct="1">
                <a:spcBef>
                  <a:spcPct val="0"/>
                </a:spcBef>
                <a:buClrTx/>
                <a:buFontTx/>
                <a:buNone/>
              </a:pPr>
              <a:t>13</a:t>
            </a:fld>
            <a:endParaRPr lang="en-US" altLang="fi-FI" sz="1200" dirty="0">
              <a:solidFill>
                <a:schemeClr val="tx2"/>
              </a:solidFill>
            </a:endParaRPr>
          </a:p>
        </p:txBody>
      </p:sp>
    </p:spTree>
    <p:extLst>
      <p:ext uri="{BB962C8B-B14F-4D97-AF65-F5344CB8AC3E}">
        <p14:creationId xmlns:p14="http://schemas.microsoft.com/office/powerpoint/2010/main" val="407760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i 1"/>
          <p:cNvSpPr/>
          <p:nvPr/>
        </p:nvSpPr>
        <p:spPr>
          <a:xfrm>
            <a:off x="2499360" y="6126095"/>
            <a:ext cx="2301240" cy="640080"/>
          </a:xfrm>
          <a:prstGeom prst="ellipse">
            <a:avLst/>
          </a:prstGeom>
          <a:solidFill>
            <a:srgbClr val="002C5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411" name="Content Placeholder 2"/>
          <p:cNvSpPr>
            <a:spLocks noGrp="1"/>
          </p:cNvSpPr>
          <p:nvPr>
            <p:ph idx="4294967295"/>
          </p:nvPr>
        </p:nvSpPr>
        <p:spPr>
          <a:xfrm>
            <a:off x="716915" y="876162"/>
            <a:ext cx="8289925" cy="4114800"/>
          </a:xfrm>
        </p:spPr>
        <p:txBody>
          <a:bodyPr/>
          <a:lstStyle/>
          <a:p>
            <a:pPr marL="0" indent="0">
              <a:buNone/>
            </a:pPr>
            <a:r>
              <a:rPr lang="en-GB" altLang="fi-FI" sz="2500" dirty="0" smtClean="0">
                <a:ea typeface="Geneva" pitchFamily="124" charset="-128"/>
              </a:rPr>
              <a:t>Have the Min of Finance </a:t>
            </a:r>
            <a:r>
              <a:rPr lang="en-GB" altLang="fi-FI" sz="1800" dirty="0" smtClean="0">
                <a:ea typeface="Geneva" pitchFamily="124" charset="-128"/>
              </a:rPr>
              <a:t>(FM)</a:t>
            </a:r>
            <a:r>
              <a:rPr lang="en-GB" altLang="fi-FI" sz="2500" dirty="0" smtClean="0">
                <a:ea typeface="Geneva" pitchFamily="124" charset="-128"/>
              </a:rPr>
              <a:t> GDP, unemployment rate and inflation  forecasts been reliable in 1976-2016 ?</a:t>
            </a:r>
          </a:p>
          <a:p>
            <a:pPr marL="0" indent="0">
              <a:buNone/>
            </a:pPr>
            <a:endParaRPr lang="en-GB" altLang="fi-FI" sz="1000" dirty="0" smtClean="0">
              <a:solidFill>
                <a:srgbClr val="00B050"/>
              </a:solidFill>
              <a:ea typeface="Geneva" pitchFamily="124" charset="-128"/>
            </a:endParaRPr>
          </a:p>
          <a:p>
            <a:pPr marL="0" indent="0" eaLnBrk="1" hangingPunct="1">
              <a:buNone/>
            </a:pPr>
            <a:r>
              <a:rPr lang="en-GB" altLang="fi-FI" sz="2200" dirty="0" smtClean="0">
                <a:ea typeface="Geneva" pitchFamily="124" charset="-128"/>
              </a:rPr>
              <a:t>1.	Have FM forecasts been accurate compared to other forecasters?</a:t>
            </a:r>
            <a:br>
              <a:rPr lang="en-GB" altLang="fi-FI" sz="2200" dirty="0" smtClean="0">
                <a:ea typeface="Geneva" pitchFamily="124" charset="-128"/>
              </a:rPr>
            </a:br>
            <a:r>
              <a:rPr lang="en-GB" altLang="fi-FI" sz="2200" dirty="0" smtClean="0">
                <a:ea typeface="Geneva" pitchFamily="124" charset="-128"/>
              </a:rPr>
              <a:t>	</a:t>
            </a:r>
            <a:r>
              <a:rPr lang="en-GB" altLang="fi-FI" sz="2000" dirty="0" smtClean="0">
                <a:ea typeface="Geneva" pitchFamily="124" charset="-128"/>
                <a:sym typeface="Wingdings" panose="05000000000000000000" pitchFamily="2" charset="2"/>
              </a:rPr>
              <a:t> mean error (+ &amp; – included), mean absolute error</a:t>
            </a:r>
            <a:endParaRPr lang="en-GB" altLang="fi-FI" sz="2000" dirty="0" smtClean="0">
              <a:ea typeface="Geneva" pitchFamily="124" charset="-128"/>
            </a:endParaRPr>
          </a:p>
          <a:p>
            <a:pPr marL="0" indent="0">
              <a:buNone/>
            </a:pPr>
            <a:r>
              <a:rPr lang="en-GB" altLang="fi-FI" sz="2200" dirty="0" smtClean="0">
                <a:ea typeface="Geneva" pitchFamily="124" charset="-128"/>
              </a:rPr>
              <a:t>2.	Have the FM forecast errors been non-persistent in time?</a:t>
            </a:r>
            <a:br>
              <a:rPr lang="en-GB" altLang="fi-FI" sz="2200" dirty="0" smtClean="0">
                <a:ea typeface="Geneva" pitchFamily="124" charset="-128"/>
              </a:rPr>
            </a:br>
            <a:r>
              <a:rPr lang="en-GB" altLang="fi-FI" sz="2200" dirty="0" smtClean="0">
                <a:ea typeface="Geneva" pitchFamily="124" charset="-128"/>
              </a:rPr>
              <a:t>	</a:t>
            </a:r>
            <a:r>
              <a:rPr lang="en-GB" altLang="fi-FI" sz="2000" dirty="0" smtClean="0">
                <a:ea typeface="Geneva" pitchFamily="124" charset="-128"/>
                <a:sym typeface="Wingdings" panose="05000000000000000000" pitchFamily="2" charset="2"/>
              </a:rPr>
              <a:t> autocorrelation coefficients, </a:t>
            </a:r>
            <a:r>
              <a:rPr lang="en-GB" altLang="fi-FI" sz="2000" dirty="0" err="1" smtClean="0">
                <a:ea typeface="Geneva" pitchFamily="124" charset="-128"/>
                <a:sym typeface="Wingdings" panose="05000000000000000000" pitchFamily="2" charset="2"/>
              </a:rPr>
              <a:t>Ljung</a:t>
            </a:r>
            <a:r>
              <a:rPr lang="en-GB" altLang="fi-FI" sz="2000" dirty="0" smtClean="0">
                <a:ea typeface="Geneva" pitchFamily="124" charset="-128"/>
                <a:sym typeface="Wingdings" panose="05000000000000000000" pitchFamily="2" charset="2"/>
              </a:rPr>
              <a:t>-Box –test; 3 lags</a:t>
            </a:r>
            <a:endParaRPr lang="en-GB" altLang="fi-FI" sz="2000" dirty="0" smtClean="0">
              <a:ea typeface="Geneva" pitchFamily="124" charset="-128"/>
            </a:endParaRPr>
          </a:p>
          <a:p>
            <a:pPr marL="0" indent="0">
              <a:buNone/>
            </a:pPr>
            <a:r>
              <a:rPr lang="en-GB" altLang="fi-FI" sz="2200" dirty="0" smtClean="0">
                <a:ea typeface="Geneva" pitchFamily="124" charset="-128"/>
              </a:rPr>
              <a:t>3.	 Have the FM forecasts been unbiased?</a:t>
            </a:r>
            <a:br>
              <a:rPr lang="en-GB" altLang="fi-FI" sz="2200" dirty="0" smtClean="0">
                <a:ea typeface="Geneva" pitchFamily="124" charset="-128"/>
              </a:rPr>
            </a:br>
            <a:r>
              <a:rPr lang="en-GB" altLang="fi-FI" sz="2200" dirty="0" smtClean="0">
                <a:ea typeface="Geneva" pitchFamily="124" charset="-128"/>
              </a:rPr>
              <a:t>	</a:t>
            </a:r>
            <a:r>
              <a:rPr lang="en-GB" altLang="fi-FI" sz="2000" dirty="0" smtClean="0">
                <a:ea typeface="Geneva" pitchFamily="124" charset="-128"/>
                <a:sym typeface="Wingdings" panose="05000000000000000000" pitchFamily="2" charset="2"/>
              </a:rPr>
              <a:t> a) mean error deviation from 0, t-test, b) regression test </a:t>
            </a:r>
          </a:p>
          <a:p>
            <a:pPr marL="0" indent="0">
              <a:buNone/>
            </a:pPr>
            <a:r>
              <a:rPr lang="en-GB" altLang="fi-FI" sz="2200" dirty="0" smtClean="0">
                <a:ea typeface="Geneva" pitchFamily="124" charset="-128"/>
                <a:sym typeface="Wingdings" panose="05000000000000000000" pitchFamily="2" charset="2"/>
              </a:rPr>
              <a:t>4.	 </a:t>
            </a:r>
            <a:r>
              <a:rPr lang="en-GB" altLang="fi-FI" sz="2200" dirty="0" smtClean="0">
                <a:ea typeface="Geneva" pitchFamily="124" charset="-128"/>
              </a:rPr>
              <a:t>Have the FM forecasts</a:t>
            </a:r>
            <a:r>
              <a:rPr lang="en-GB" altLang="fi-FI" sz="2200" dirty="0" smtClean="0">
                <a:ea typeface="Geneva" pitchFamily="124" charset="-128"/>
                <a:sym typeface="Wingdings" panose="05000000000000000000" pitchFamily="2" charset="2"/>
              </a:rPr>
              <a:t> encompassed naive forecast information? </a:t>
            </a:r>
            <a:r>
              <a:rPr lang="en-GB" altLang="fi-FI" sz="2000" dirty="0" smtClean="0">
                <a:ea typeface="Geneva" pitchFamily="124" charset="-128"/>
                <a:sym typeface="Wingdings" panose="05000000000000000000" pitchFamily="2" charset="2"/>
              </a:rPr>
              <a:t>  				 regression analysis</a:t>
            </a:r>
          </a:p>
          <a:p>
            <a:pPr marL="0" indent="0">
              <a:buNone/>
            </a:pPr>
            <a:r>
              <a:rPr lang="en-GB" altLang="fi-FI" sz="2200" dirty="0" smtClean="0">
                <a:ea typeface="Geneva" pitchFamily="124" charset="-128"/>
                <a:sym typeface="Wingdings" panose="05000000000000000000" pitchFamily="2" charset="2"/>
              </a:rPr>
              <a:t>5.	</a:t>
            </a:r>
            <a:r>
              <a:rPr lang="en-GB" altLang="fi-FI" sz="2200" dirty="0" smtClean="0">
                <a:ea typeface="Geneva" pitchFamily="124" charset="-128"/>
              </a:rPr>
              <a:t> Have the FM forecasts</a:t>
            </a:r>
            <a:r>
              <a:rPr lang="en-GB" altLang="fi-FI" sz="2200" dirty="0" smtClean="0">
                <a:ea typeface="Geneva" pitchFamily="124" charset="-128"/>
                <a:sym typeface="Wingdings" panose="05000000000000000000" pitchFamily="2" charset="2"/>
              </a:rPr>
              <a:t> covered all pertinent information at the 	time of forecasting?</a:t>
            </a:r>
            <a:br>
              <a:rPr lang="en-GB" altLang="fi-FI" sz="2200" dirty="0" smtClean="0">
                <a:ea typeface="Geneva" pitchFamily="124" charset="-128"/>
                <a:sym typeface="Wingdings" panose="05000000000000000000" pitchFamily="2" charset="2"/>
              </a:rPr>
            </a:br>
            <a:r>
              <a:rPr lang="en-GB" altLang="fi-FI" sz="2200" dirty="0" smtClean="0">
                <a:ea typeface="Geneva" pitchFamily="124" charset="-128"/>
                <a:sym typeface="Wingdings" panose="05000000000000000000" pitchFamily="2" charset="2"/>
              </a:rPr>
              <a:t>				</a:t>
            </a:r>
            <a:r>
              <a:rPr lang="en-GB" altLang="fi-FI" sz="2000" dirty="0" smtClean="0">
                <a:ea typeface="Geneva" pitchFamily="124" charset="-128"/>
                <a:sym typeface="Wingdings" panose="05000000000000000000" pitchFamily="2" charset="2"/>
              </a:rPr>
              <a:t> regression analysis</a:t>
            </a:r>
          </a:p>
          <a:p>
            <a:pPr marL="0" indent="0">
              <a:buNone/>
            </a:pPr>
            <a:r>
              <a:rPr lang="en-GB" altLang="fi-FI" sz="2000" dirty="0" smtClean="0">
                <a:solidFill>
                  <a:srgbClr val="00B050"/>
                </a:solidFill>
                <a:ea typeface="Geneva" pitchFamily="124" charset="-128"/>
              </a:rPr>
              <a:t/>
            </a:r>
            <a:br>
              <a:rPr lang="en-GB" altLang="fi-FI" sz="2000" dirty="0" smtClean="0">
                <a:solidFill>
                  <a:srgbClr val="00B050"/>
                </a:solidFill>
                <a:ea typeface="Geneva" pitchFamily="124" charset="-128"/>
              </a:rPr>
            </a:br>
            <a:r>
              <a:rPr lang="en-GB" altLang="fi-FI" sz="2000" dirty="0" smtClean="0">
                <a:solidFill>
                  <a:srgbClr val="00B050"/>
                </a:solidFill>
                <a:ea typeface="Geneva" pitchFamily="124" charset="-128"/>
              </a:rPr>
              <a:t>The above for	 A: (t+1)-forecasts		B: (t+0)-forecasts</a:t>
            </a:r>
            <a:endParaRPr lang="en-GB" altLang="fi-FI" sz="2000" dirty="0" smtClean="0">
              <a:ea typeface="Geneva" pitchFamily="124" charset="-128"/>
            </a:endParaRPr>
          </a:p>
        </p:txBody>
      </p:sp>
      <p:sp>
        <p:nvSpPr>
          <p:cNvPr id="17410" name="Title 1"/>
          <p:cNvSpPr>
            <a:spLocks noGrp="1"/>
          </p:cNvSpPr>
          <p:nvPr>
            <p:ph type="ctrTitle"/>
          </p:nvPr>
        </p:nvSpPr>
        <p:spPr>
          <a:xfrm>
            <a:off x="197402" y="101304"/>
            <a:ext cx="8001000" cy="670137"/>
          </a:xfrm>
        </p:spPr>
        <p:txBody>
          <a:bodyPr>
            <a:normAutofit/>
          </a:bodyPr>
          <a:lstStyle/>
          <a:p>
            <a:pPr eaLnBrk="1" hangingPunct="1"/>
            <a:r>
              <a:rPr lang="en-GB" altLang="fi-FI" sz="3600" dirty="0" smtClean="0">
                <a:ea typeface="Geneva" pitchFamily="124" charset="-128"/>
              </a:rPr>
              <a:t>Research question and sub-questions</a:t>
            </a:r>
            <a:endParaRPr lang="en-GB" altLang="fi-FI" sz="3600" dirty="0" smtClean="0">
              <a:ea typeface="Geneva" pitchFamily="124" charset="-128"/>
            </a:endParaRPr>
          </a:p>
        </p:txBody>
      </p:sp>
      <p:sp>
        <p:nvSpPr>
          <p:cNvPr id="17412" name="Slide Number Placeholder 3"/>
          <p:cNvSpPr>
            <a:spLocks noGrp="1"/>
          </p:cNvSpPr>
          <p:nvPr>
            <p:ph type="sldNum" sz="quarter" idx="4294967295"/>
          </p:nvPr>
        </p:nvSpPr>
        <p:spPr bwMode="auto">
          <a:xfrm>
            <a:off x="336550" y="6135372"/>
            <a:ext cx="336550" cy="401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Font typeface="Arial" pitchFamily="34" charset="0"/>
              <a:buChar char="•"/>
              <a:defRPr sz="3200">
                <a:solidFill>
                  <a:schemeClr val="tx1"/>
                </a:solidFill>
                <a:latin typeface="Calibri" pitchFamily="34" charset="0"/>
                <a:ea typeface="Geneva" pitchFamily="124" charset="-128"/>
              </a:defRPr>
            </a:lvl1pPr>
            <a:lvl2pPr marL="742950" indent="-285750" eaLnBrk="0" hangingPunct="0">
              <a:spcBef>
                <a:spcPct val="20000"/>
              </a:spcBef>
              <a:buFont typeface="Arial" pitchFamily="34" charset="0"/>
              <a:buChar char="–"/>
              <a:defRPr sz="2600">
                <a:solidFill>
                  <a:schemeClr val="tx1"/>
                </a:solidFill>
                <a:latin typeface="Calibri" pitchFamily="34" charset="0"/>
                <a:ea typeface="Geneva" pitchFamily="12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Geneva" pitchFamily="12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9pPr>
          </a:lstStyle>
          <a:p>
            <a:pPr eaLnBrk="1" hangingPunct="1">
              <a:spcBef>
                <a:spcPct val="0"/>
              </a:spcBef>
              <a:buClrTx/>
              <a:buFontTx/>
              <a:buNone/>
            </a:pPr>
            <a:fld id="{D0F89CCC-1D6E-441A-A772-58CA4673E8C3}" type="slidenum">
              <a:rPr lang="fi-FI" altLang="fi-FI" sz="1200" smtClean="0">
                <a:solidFill>
                  <a:schemeClr val="tx2"/>
                </a:solidFill>
              </a:rPr>
              <a:pPr eaLnBrk="1" hangingPunct="1">
                <a:spcBef>
                  <a:spcPct val="0"/>
                </a:spcBef>
                <a:buClrTx/>
                <a:buFontTx/>
                <a:buNone/>
              </a:pPr>
              <a:t>2</a:t>
            </a:fld>
            <a:endParaRPr lang="fi-FI" altLang="fi-FI" sz="1200" dirty="0">
              <a:solidFill>
                <a:schemeClr val="tx2"/>
              </a:solidFill>
            </a:endParaRPr>
          </a:p>
        </p:txBody>
      </p:sp>
    </p:spTree>
    <p:extLst>
      <p:ext uri="{BB962C8B-B14F-4D97-AF65-F5344CB8AC3E}">
        <p14:creationId xmlns:p14="http://schemas.microsoft.com/office/powerpoint/2010/main" val="562054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09045" y="307499"/>
            <a:ext cx="8229600" cy="1143000"/>
          </a:xfrm>
        </p:spPr>
        <p:txBody>
          <a:bodyPr/>
          <a:lstStyle/>
          <a:p>
            <a:pPr eaLnBrk="1" hangingPunct="1"/>
            <a:r>
              <a:rPr lang="fi-FI" altLang="fi-FI" sz="3200" dirty="0" smtClean="0">
                <a:ea typeface="Geneva" pitchFamily="124" charset="-128"/>
              </a:rPr>
              <a:t>Content</a:t>
            </a:r>
            <a:endParaRPr lang="fi-FI" altLang="fi-FI" dirty="0" smtClean="0">
              <a:ea typeface="Geneva" pitchFamily="124" charset="-128"/>
            </a:endParaRPr>
          </a:p>
        </p:txBody>
      </p:sp>
      <p:sp>
        <p:nvSpPr>
          <p:cNvPr id="17411" name="Content Placeholder 2"/>
          <p:cNvSpPr>
            <a:spLocks noGrp="1"/>
          </p:cNvSpPr>
          <p:nvPr>
            <p:ph idx="1"/>
          </p:nvPr>
        </p:nvSpPr>
        <p:spPr>
          <a:xfrm>
            <a:off x="547157" y="1156865"/>
            <a:ext cx="7953375" cy="4114800"/>
          </a:xfrm>
        </p:spPr>
        <p:txBody>
          <a:bodyPr/>
          <a:lstStyle/>
          <a:p>
            <a:pPr marL="0" indent="0">
              <a:buNone/>
            </a:pPr>
            <a:r>
              <a:rPr lang="en-GB" altLang="fi-FI" sz="2800" dirty="0" smtClean="0">
                <a:solidFill>
                  <a:schemeClr val="bg1">
                    <a:lumMod val="65000"/>
                  </a:schemeClr>
                </a:solidFill>
                <a:ea typeface="Geneva" pitchFamily="124" charset="-128"/>
              </a:rPr>
              <a:t>Research question and sub-questions</a:t>
            </a:r>
            <a:r>
              <a:rPr lang="en-GB" altLang="fi-FI" sz="3600" b="1" dirty="0" smtClean="0">
                <a:solidFill>
                  <a:schemeClr val="bg1">
                    <a:lumMod val="75000"/>
                  </a:schemeClr>
                </a:solidFill>
                <a:ea typeface="Geneva" pitchFamily="124" charset="-128"/>
              </a:rPr>
              <a:t/>
            </a:r>
            <a:br>
              <a:rPr lang="en-GB" altLang="fi-FI" sz="3600" b="1" dirty="0" smtClean="0">
                <a:solidFill>
                  <a:schemeClr val="bg1">
                    <a:lumMod val="75000"/>
                  </a:schemeClr>
                </a:solidFill>
                <a:ea typeface="Geneva" pitchFamily="124" charset="-128"/>
              </a:rPr>
            </a:br>
            <a:endParaRPr lang="en-GB" altLang="fi-FI" sz="800" dirty="0" smtClean="0">
              <a:ea typeface="Geneva" pitchFamily="124" charset="-128"/>
            </a:endParaRPr>
          </a:p>
          <a:p>
            <a:pPr marL="0" indent="0">
              <a:buNone/>
            </a:pPr>
            <a:endParaRPr lang="en-GB" altLang="fi-FI" sz="900" dirty="0" smtClean="0">
              <a:ea typeface="Geneva" pitchFamily="124" charset="-128"/>
            </a:endParaRPr>
          </a:p>
          <a:p>
            <a:pPr marL="0" indent="0">
              <a:buNone/>
            </a:pPr>
            <a:endParaRPr lang="en-GB" altLang="fi-FI" sz="900" dirty="0" smtClean="0">
              <a:ea typeface="Geneva" pitchFamily="124" charset="-128"/>
            </a:endParaRPr>
          </a:p>
          <a:p>
            <a:pPr marL="0" indent="0">
              <a:buNone/>
            </a:pPr>
            <a:r>
              <a:rPr lang="en-GB" altLang="fi-FI" sz="2400" b="1" dirty="0" smtClean="0">
                <a:ea typeface="Geneva" pitchFamily="124" charset="-128"/>
              </a:rPr>
              <a:t>Result graphs </a:t>
            </a:r>
            <a:r>
              <a:rPr lang="en-GB" altLang="fi-FI" sz="1800" b="1" dirty="0" smtClean="0">
                <a:ea typeface="Geneva" pitchFamily="124" charset="-128"/>
              </a:rPr>
              <a:t>(GDP, unemployment rate and inflation t+1- </a:t>
            </a:r>
            <a:r>
              <a:rPr lang="en-GB" altLang="fi-FI" sz="1600" dirty="0" smtClean="0">
                <a:ea typeface="Geneva" pitchFamily="124" charset="-128"/>
              </a:rPr>
              <a:t>(and t+0-) </a:t>
            </a:r>
            <a:r>
              <a:rPr lang="en-GB" altLang="fi-FI" sz="1800" b="1" dirty="0" smtClean="0">
                <a:ea typeface="Geneva" pitchFamily="124" charset="-128"/>
              </a:rPr>
              <a:t>forecasts)</a:t>
            </a:r>
            <a:endParaRPr lang="en-GB" altLang="fi-FI" sz="2400" b="1" dirty="0" smtClean="0">
              <a:ea typeface="Geneva" pitchFamily="124" charset="-128"/>
            </a:endParaRPr>
          </a:p>
          <a:p>
            <a:pPr marL="0" indent="0">
              <a:buNone/>
            </a:pPr>
            <a:r>
              <a:rPr lang="en-GB" altLang="fi-FI" sz="2000" dirty="0" smtClean="0">
                <a:ea typeface="Geneva" pitchFamily="124" charset="-128"/>
              </a:rPr>
              <a:t>a) Forecast error time series FM, ETLA, OECD, PT, PTT</a:t>
            </a:r>
          </a:p>
          <a:p>
            <a:pPr marL="0" indent="0">
              <a:buNone/>
            </a:pPr>
            <a:r>
              <a:rPr lang="en-GB" altLang="fi-FI" sz="2000" dirty="0" smtClean="0">
                <a:ea typeface="Geneva" pitchFamily="124" charset="-128"/>
              </a:rPr>
              <a:t>b) Mean error </a:t>
            </a:r>
            <a:r>
              <a:rPr lang="en-GB" altLang="fi-FI" sz="1600" dirty="0" smtClean="0">
                <a:ea typeface="Geneva" pitchFamily="124" charset="-128"/>
              </a:rPr>
              <a:t>(average bias) </a:t>
            </a:r>
            <a:r>
              <a:rPr lang="en-GB" altLang="fi-FI" sz="2000" dirty="0" smtClean="0">
                <a:ea typeface="Geneva" pitchFamily="124" charset="-128"/>
              </a:rPr>
              <a:t>compared between the Forecasters</a:t>
            </a:r>
            <a:br>
              <a:rPr lang="en-GB" altLang="fi-FI" sz="2000" dirty="0" smtClean="0">
                <a:ea typeface="Geneva" pitchFamily="124" charset="-128"/>
              </a:rPr>
            </a:br>
            <a:r>
              <a:rPr lang="en-GB" altLang="fi-FI" sz="2000" dirty="0" smtClean="0">
                <a:ea typeface="Geneva" pitchFamily="124" charset="-128"/>
              </a:rPr>
              <a:t>c) Absolute mean error </a:t>
            </a:r>
            <a:r>
              <a:rPr lang="en-GB" altLang="fi-FI" sz="1600" dirty="0" smtClean="0">
                <a:ea typeface="Geneva" pitchFamily="124" charset="-128"/>
              </a:rPr>
              <a:t>(measure fo</a:t>
            </a:r>
            <a:r>
              <a:rPr lang="en-GB" altLang="fi-FI" sz="1600" dirty="0" smtClean="0">
                <a:ea typeface="Geneva" pitchFamily="124" charset="-128"/>
              </a:rPr>
              <a:t>r accuracy)</a:t>
            </a:r>
            <a:r>
              <a:rPr lang="en-GB" altLang="fi-FI" sz="1600" dirty="0" smtClean="0">
                <a:ea typeface="Geneva" pitchFamily="124" charset="-128"/>
              </a:rPr>
              <a:t> </a:t>
            </a:r>
            <a:r>
              <a:rPr lang="en-GB" altLang="fi-FI" sz="2000" dirty="0" smtClean="0">
                <a:ea typeface="Geneva" pitchFamily="124" charset="-128"/>
              </a:rPr>
              <a:t>compared btw. the Forecasters</a:t>
            </a:r>
            <a:endParaRPr lang="en-GB" altLang="fi-FI" sz="2000" b="1" dirty="0" smtClean="0">
              <a:ea typeface="Geneva" pitchFamily="124" charset="-128"/>
            </a:endParaRPr>
          </a:p>
          <a:p>
            <a:pPr marL="0" indent="0">
              <a:buNone/>
            </a:pPr>
            <a:endParaRPr lang="en-GB" altLang="fi-FI" sz="1050" b="1" dirty="0" smtClean="0">
              <a:ea typeface="Geneva" pitchFamily="124" charset="-128"/>
            </a:endParaRPr>
          </a:p>
          <a:p>
            <a:pPr marL="0" indent="0">
              <a:buNone/>
            </a:pPr>
            <a:r>
              <a:rPr lang="en-GB" altLang="fi-FI" sz="2400" b="1" dirty="0" smtClean="0">
                <a:ea typeface="Geneva" pitchFamily="124" charset="-128"/>
              </a:rPr>
              <a:t>Result tables of statistical tests </a:t>
            </a:r>
            <a:r>
              <a:rPr lang="en-GB" altLang="fi-FI" sz="1800" b="1" dirty="0" smtClean="0">
                <a:ea typeface="Geneva" pitchFamily="124" charset="-128"/>
              </a:rPr>
              <a:t>(t+1 – year forecasts)</a:t>
            </a:r>
            <a:endParaRPr lang="en-GB" altLang="fi-FI" sz="2400" b="1" dirty="0" smtClean="0">
              <a:ea typeface="Geneva" pitchFamily="124" charset="-128"/>
            </a:endParaRPr>
          </a:p>
          <a:p>
            <a:pPr marL="0" indent="0">
              <a:buNone/>
            </a:pPr>
            <a:r>
              <a:rPr lang="en-GB" altLang="fi-FI" sz="2000" dirty="0" smtClean="0">
                <a:ea typeface="Geneva" pitchFamily="124" charset="-128"/>
              </a:rPr>
              <a:t>1. Forecast error non-persistence in time? – autocorrelation</a:t>
            </a:r>
            <a:r>
              <a:rPr lang="en-GB" altLang="fi-FI" sz="2000" dirty="0" smtClean="0">
                <a:ea typeface="Geneva" pitchFamily="124" charset="-128"/>
              </a:rPr>
              <a:t> test</a:t>
            </a:r>
            <a:r>
              <a:rPr lang="en-GB" altLang="fi-FI" sz="2000" dirty="0" smtClean="0">
                <a:ea typeface="Geneva" pitchFamily="124" charset="-128"/>
              </a:rPr>
              <a:t/>
            </a:r>
            <a:br>
              <a:rPr lang="en-GB" altLang="fi-FI" sz="2000" dirty="0" smtClean="0">
                <a:ea typeface="Geneva" pitchFamily="124" charset="-128"/>
              </a:rPr>
            </a:br>
            <a:r>
              <a:rPr lang="en-GB" altLang="fi-FI" sz="2000" dirty="0" smtClean="0">
                <a:ea typeface="Geneva" pitchFamily="124" charset="-128"/>
              </a:rPr>
              <a:t>2.-3. Forecast – unbiasedness</a:t>
            </a:r>
            <a:r>
              <a:rPr lang="en-GB" altLang="fi-FI" sz="2000" dirty="0" smtClean="0">
                <a:ea typeface="Geneva" pitchFamily="124" charset="-128"/>
              </a:rPr>
              <a:t>? – </a:t>
            </a:r>
            <a:r>
              <a:rPr lang="en-GB" altLang="fi-FI" sz="2000" i="1" dirty="0" smtClean="0">
                <a:ea typeface="Geneva" pitchFamily="124" charset="-128"/>
              </a:rPr>
              <a:t>t</a:t>
            </a:r>
            <a:r>
              <a:rPr lang="en-GB" altLang="fi-FI" sz="2000" dirty="0" smtClean="0">
                <a:ea typeface="Geneva" pitchFamily="124" charset="-128"/>
              </a:rPr>
              <a:t>-test and regression test</a:t>
            </a:r>
            <a:br>
              <a:rPr lang="en-GB" altLang="fi-FI" sz="2000" dirty="0" smtClean="0">
                <a:ea typeface="Geneva" pitchFamily="124" charset="-128"/>
              </a:rPr>
            </a:br>
            <a:r>
              <a:rPr lang="en-GB" altLang="fi-FI" sz="2000" dirty="0" smtClean="0">
                <a:ea typeface="Geneva" pitchFamily="124" charset="-128"/>
              </a:rPr>
              <a:t>4. Forecast encompassing naive forecast?</a:t>
            </a:r>
            <a:br>
              <a:rPr lang="en-GB" altLang="fi-FI" sz="2000" dirty="0" smtClean="0">
                <a:ea typeface="Geneva" pitchFamily="124" charset="-128"/>
              </a:rPr>
            </a:br>
            <a:r>
              <a:rPr lang="en-GB" altLang="fi-FI" sz="2000" dirty="0" smtClean="0">
                <a:ea typeface="Geneva" pitchFamily="124" charset="-128"/>
              </a:rPr>
              <a:t>5. Forecast information efficiency</a:t>
            </a:r>
            <a:r>
              <a:rPr lang="en-GB" altLang="fi-FI" sz="2000" dirty="0" smtClean="0">
                <a:ea typeface="Geneva" pitchFamily="124" charset="-128"/>
              </a:rPr>
              <a:t>? </a:t>
            </a:r>
            <a:r>
              <a:rPr lang="en-GB" altLang="fi-FI" sz="2000" dirty="0">
                <a:ea typeface="Geneva" pitchFamily="124" charset="-128"/>
              </a:rPr>
              <a:t>–</a:t>
            </a:r>
            <a:r>
              <a:rPr lang="en-GB" altLang="fi-FI" sz="2000" dirty="0" smtClean="0">
                <a:ea typeface="Geneva" pitchFamily="124" charset="-128"/>
              </a:rPr>
              <a:t> Have forecasts</a:t>
            </a:r>
            <a:r>
              <a:rPr lang="en-GB" altLang="fi-FI" sz="2000" dirty="0" smtClean="0">
                <a:ea typeface="Geneva" pitchFamily="124" charset="-128"/>
                <a:sym typeface="Wingdings" panose="05000000000000000000" pitchFamily="2" charset="2"/>
              </a:rPr>
              <a:t> </a:t>
            </a:r>
            <a:r>
              <a:rPr lang="en-GB" altLang="fi-FI" sz="2000" dirty="0">
                <a:ea typeface="Geneva" pitchFamily="124" charset="-128"/>
                <a:sym typeface="Wingdings" panose="05000000000000000000" pitchFamily="2" charset="2"/>
              </a:rPr>
              <a:t>covered all pertinent information at the </a:t>
            </a:r>
            <a:r>
              <a:rPr lang="en-GB" altLang="fi-FI" sz="2000" dirty="0" smtClean="0">
                <a:ea typeface="Geneva" pitchFamily="124" charset="-128"/>
                <a:sym typeface="Wingdings" panose="05000000000000000000" pitchFamily="2" charset="2"/>
              </a:rPr>
              <a:t>time </a:t>
            </a:r>
            <a:r>
              <a:rPr lang="en-GB" altLang="fi-FI" sz="2000" dirty="0">
                <a:ea typeface="Geneva" pitchFamily="124" charset="-128"/>
                <a:sym typeface="Wingdings" panose="05000000000000000000" pitchFamily="2" charset="2"/>
              </a:rPr>
              <a:t>of forecasting</a:t>
            </a:r>
            <a:r>
              <a:rPr lang="en-GB" altLang="fi-FI" sz="2000" dirty="0" smtClean="0">
                <a:ea typeface="Geneva" pitchFamily="124" charset="-128"/>
              </a:rPr>
              <a:t>  </a:t>
            </a:r>
          </a:p>
          <a:p>
            <a:pPr marL="0" indent="0">
              <a:buNone/>
            </a:pPr>
            <a:endParaRPr lang="en-GB" altLang="fi-FI" sz="800" dirty="0" smtClean="0">
              <a:ea typeface="Geneva" pitchFamily="124" charset="-128"/>
            </a:endParaRPr>
          </a:p>
          <a:p>
            <a:pPr marL="0" indent="0">
              <a:buNone/>
            </a:pPr>
            <a:r>
              <a:rPr lang="en-GB" altLang="fi-FI" sz="1000" dirty="0" smtClean="0">
                <a:ea typeface="Geneva" pitchFamily="124" charset="-128"/>
              </a:rPr>
              <a:t/>
            </a:r>
            <a:br>
              <a:rPr lang="en-GB" altLang="fi-FI" sz="1000" dirty="0" smtClean="0">
                <a:ea typeface="Geneva" pitchFamily="124" charset="-128"/>
              </a:rPr>
            </a:br>
            <a:r>
              <a:rPr lang="en-GB" altLang="fi-FI" sz="2400" b="1" dirty="0" smtClean="0">
                <a:ea typeface="Geneva" pitchFamily="124" charset="-128"/>
              </a:rPr>
              <a:t>Concluding remarks</a:t>
            </a:r>
            <a:endParaRPr lang="en-GB" altLang="fi-FI" sz="2800" b="1" dirty="0" smtClean="0">
              <a:ea typeface="Geneva" pitchFamily="124" charset="-128"/>
            </a:endParaRPr>
          </a:p>
          <a:p>
            <a:pPr marL="0" indent="0" eaLnBrk="1" hangingPunct="1">
              <a:buNone/>
            </a:pPr>
            <a:endParaRPr lang="en-GB" altLang="fi-FI" sz="2400" dirty="0" smtClean="0">
              <a:ea typeface="Geneva" pitchFamily="124" charset="-128"/>
            </a:endParaRP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Font typeface="Arial" pitchFamily="34" charset="0"/>
              <a:buChar char="•"/>
              <a:defRPr sz="3200">
                <a:solidFill>
                  <a:schemeClr val="tx1"/>
                </a:solidFill>
                <a:latin typeface="Calibri" pitchFamily="34" charset="0"/>
                <a:ea typeface="Geneva" pitchFamily="124" charset="-128"/>
              </a:defRPr>
            </a:lvl1pPr>
            <a:lvl2pPr marL="742950" indent="-285750" eaLnBrk="0" hangingPunct="0">
              <a:spcBef>
                <a:spcPct val="20000"/>
              </a:spcBef>
              <a:buFont typeface="Arial" pitchFamily="34" charset="0"/>
              <a:buChar char="–"/>
              <a:defRPr sz="2600">
                <a:solidFill>
                  <a:schemeClr val="tx1"/>
                </a:solidFill>
                <a:latin typeface="Calibri" pitchFamily="34" charset="0"/>
                <a:ea typeface="Geneva" pitchFamily="12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Geneva" pitchFamily="12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Geneva" pitchFamily="12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Geneva" pitchFamily="124" charset="-128"/>
              </a:defRPr>
            </a:lvl9pPr>
          </a:lstStyle>
          <a:p>
            <a:pPr eaLnBrk="1" hangingPunct="1">
              <a:spcBef>
                <a:spcPct val="0"/>
              </a:spcBef>
              <a:buClrTx/>
              <a:buFontTx/>
              <a:buNone/>
            </a:pPr>
            <a:fld id="{D0F89CCC-1D6E-441A-A772-58CA4673E8C3}" type="slidenum">
              <a:rPr lang="fi-FI" altLang="fi-FI" sz="1200" smtClean="0">
                <a:solidFill>
                  <a:schemeClr val="tx2"/>
                </a:solidFill>
              </a:rPr>
              <a:pPr eaLnBrk="1" hangingPunct="1">
                <a:spcBef>
                  <a:spcPct val="0"/>
                </a:spcBef>
                <a:buClrTx/>
                <a:buFontTx/>
                <a:buNone/>
              </a:pPr>
              <a:t>3</a:t>
            </a:fld>
            <a:endParaRPr lang="fi-FI" altLang="fi-FI" sz="1200" dirty="0">
              <a:solidFill>
                <a:schemeClr val="tx2"/>
              </a:solidFill>
            </a:endParaRPr>
          </a:p>
        </p:txBody>
      </p:sp>
    </p:spTree>
    <p:extLst>
      <p:ext uri="{BB962C8B-B14F-4D97-AF65-F5344CB8AC3E}">
        <p14:creationId xmlns:p14="http://schemas.microsoft.com/office/powerpoint/2010/main" val="1616962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4</a:t>
            </a:fld>
            <a:endParaRPr lang="en-US" altLang="fi-FI" dirty="0"/>
          </a:p>
        </p:txBody>
      </p:sp>
      <p:sp>
        <p:nvSpPr>
          <p:cNvPr id="9" name="Tekstiruutu 8"/>
          <p:cNvSpPr txBox="1"/>
          <p:nvPr/>
        </p:nvSpPr>
        <p:spPr>
          <a:xfrm>
            <a:off x="5575852" y="941876"/>
            <a:ext cx="3450449" cy="448937"/>
          </a:xfrm>
          <a:prstGeom prst="rect">
            <a:avLst/>
          </a:prstGeom>
        </p:spPr>
        <p:txBody>
          <a:bodyPr vert="horz" wrap="square" lIns="0" tIns="0" rIns="0" bIns="0" rtlCol="0" anchor="t" anchorCtr="0">
            <a:normAutofit fontScale="92500" lnSpcReduction="20000"/>
          </a:bodyPr>
          <a:lstStyle/>
          <a:p>
            <a:r>
              <a:rPr lang="en-GB" b="0" i="0" dirty="0" smtClean="0"/>
              <a:t> + Positive error  = forecast overestimated the actual value</a:t>
            </a:r>
            <a:endParaRPr lang="en-GB" b="0" i="0" dirty="0" smtClean="0"/>
          </a:p>
        </p:txBody>
      </p:sp>
      <p:sp>
        <p:nvSpPr>
          <p:cNvPr id="10" name="Title 1"/>
          <p:cNvSpPr txBox="1">
            <a:spLocks/>
          </p:cNvSpPr>
          <p:nvPr/>
        </p:nvSpPr>
        <p:spPr bwMode="auto">
          <a:xfrm>
            <a:off x="216217" y="347822"/>
            <a:ext cx="8565777"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2800" dirty="0" smtClean="0">
                <a:ea typeface="Geneva" pitchFamily="124" charset="-128"/>
              </a:rPr>
              <a:t>Result </a:t>
            </a:r>
            <a:r>
              <a:rPr lang="en-GB" altLang="fi-FI" sz="2800" dirty="0" smtClean="0">
                <a:ea typeface="Geneva" pitchFamily="124" charset="-128"/>
              </a:rPr>
              <a:t>graph </a:t>
            </a:r>
            <a:r>
              <a:rPr lang="en-GB" altLang="fi-FI" sz="2800" dirty="0" smtClean="0">
                <a:ea typeface="Geneva" pitchFamily="124" charset="-128"/>
              </a:rPr>
              <a:t>t+1:   GDP growth forecast errors 		(1)…</a:t>
            </a:r>
            <a:endParaRPr lang="en-GB" altLang="fi-FI" sz="2800" dirty="0" smtClean="0">
              <a:ea typeface="Geneva" pitchFamily="124" charset="-128"/>
            </a:endParaRPr>
          </a:p>
        </p:txBody>
      </p:sp>
      <p:sp>
        <p:nvSpPr>
          <p:cNvPr id="13" name="Tekstiruutu 12"/>
          <p:cNvSpPr txBox="1"/>
          <p:nvPr/>
        </p:nvSpPr>
        <p:spPr>
          <a:xfrm>
            <a:off x="457200" y="949266"/>
            <a:ext cx="3450449" cy="317461"/>
          </a:xfrm>
          <a:prstGeom prst="rect">
            <a:avLst/>
          </a:prstGeom>
        </p:spPr>
        <p:txBody>
          <a:bodyPr vert="horz" wrap="square" lIns="0" tIns="0" rIns="0" bIns="0" rtlCol="0" anchor="t" anchorCtr="0">
            <a:normAutofit/>
          </a:bodyPr>
          <a:lstStyle/>
          <a:p>
            <a:r>
              <a:rPr lang="en-GB" b="0" i="0" dirty="0" smtClean="0"/>
              <a:t> Forecast error  = forecast – actual</a:t>
            </a:r>
            <a:endParaRPr lang="en-GB" b="0" i="0" dirty="0" smtClean="0"/>
          </a:p>
        </p:txBody>
      </p:sp>
      <p:pic>
        <p:nvPicPr>
          <p:cNvPr id="11" name="Sisällön paikkamerkki 10"/>
          <p:cNvPicPr>
            <a:picLocks noGrp="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457200" y="1493023"/>
            <a:ext cx="8021782" cy="3798704"/>
          </a:xfrm>
          <a:prstGeom prst="rect">
            <a:avLst/>
          </a:prstGeom>
          <a:noFill/>
          <a:ln>
            <a:noFill/>
          </a:ln>
        </p:spPr>
      </p:pic>
    </p:spTree>
    <p:extLst>
      <p:ext uri="{BB962C8B-B14F-4D97-AF65-F5344CB8AC3E}">
        <p14:creationId xmlns:p14="http://schemas.microsoft.com/office/powerpoint/2010/main" val="48130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5</a:t>
            </a:fld>
            <a:endParaRPr lang="en-US" altLang="fi-FI" dirty="0"/>
          </a:p>
        </p:txBody>
      </p:sp>
      <p:sp>
        <p:nvSpPr>
          <p:cNvPr id="9" name="Tekstiruutu 8"/>
          <p:cNvSpPr txBox="1"/>
          <p:nvPr/>
        </p:nvSpPr>
        <p:spPr>
          <a:xfrm>
            <a:off x="5693551" y="873554"/>
            <a:ext cx="3450449" cy="448937"/>
          </a:xfrm>
          <a:prstGeom prst="rect">
            <a:avLst/>
          </a:prstGeom>
        </p:spPr>
        <p:txBody>
          <a:bodyPr vert="horz" wrap="square" lIns="0" tIns="0" rIns="0" bIns="0" rtlCol="0" anchor="t" anchorCtr="0">
            <a:normAutofit fontScale="92500" lnSpcReduction="20000"/>
          </a:bodyPr>
          <a:lstStyle/>
          <a:p>
            <a:r>
              <a:rPr lang="en-GB" b="0" i="0" dirty="0" smtClean="0"/>
              <a:t> + </a:t>
            </a:r>
            <a:r>
              <a:rPr lang="en-GB" dirty="0" smtClean="0"/>
              <a:t>Positive error  = forecast overestimated the actual value</a:t>
            </a:r>
            <a:endParaRPr lang="en-GB" b="0" i="0" dirty="0" smtClean="0"/>
          </a:p>
        </p:txBody>
      </p:sp>
      <p:sp>
        <p:nvSpPr>
          <p:cNvPr id="10" name="Title 1"/>
          <p:cNvSpPr txBox="1">
            <a:spLocks/>
          </p:cNvSpPr>
          <p:nvPr/>
        </p:nvSpPr>
        <p:spPr bwMode="auto">
          <a:xfrm>
            <a:off x="216217" y="347822"/>
            <a:ext cx="8838883"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2800" dirty="0" smtClean="0">
                <a:ea typeface="Geneva" pitchFamily="124" charset="-128"/>
              </a:rPr>
              <a:t>Result graph </a:t>
            </a:r>
            <a:r>
              <a:rPr lang="en-GB" altLang="fi-FI" sz="2800" dirty="0" smtClean="0">
                <a:ea typeface="Geneva" pitchFamily="124" charset="-128"/>
              </a:rPr>
              <a:t>t+1: Unemployment rate </a:t>
            </a:r>
            <a:r>
              <a:rPr lang="en-GB" altLang="fi-FI" sz="2800" dirty="0" smtClean="0">
                <a:ea typeface="Geneva" pitchFamily="124" charset="-128"/>
              </a:rPr>
              <a:t>forecast errors </a:t>
            </a:r>
            <a:r>
              <a:rPr lang="en-GB" altLang="fi-FI" sz="2800" dirty="0" smtClean="0">
                <a:ea typeface="Geneva" pitchFamily="124" charset="-128"/>
              </a:rPr>
              <a:t>…(2)…</a:t>
            </a:r>
            <a:endParaRPr lang="en-GB" altLang="fi-FI" sz="2800" dirty="0" smtClean="0">
              <a:ea typeface="Geneva" pitchFamily="124" charset="-128"/>
            </a:endParaRPr>
          </a:p>
        </p:txBody>
      </p:sp>
      <p:pic>
        <p:nvPicPr>
          <p:cNvPr id="7" name="Kuva 6"/>
          <p:cNvPicPr/>
          <p:nvPr/>
        </p:nvPicPr>
        <p:blipFill>
          <a:blip r:embed="rId3">
            <a:extLst>
              <a:ext uri="{28A0092B-C50C-407E-A947-70E740481C1C}">
                <a14:useLocalDpi xmlns:a14="http://schemas.microsoft.com/office/drawing/2010/main" val="0"/>
              </a:ext>
            </a:extLst>
          </a:blip>
          <a:srcRect/>
          <a:stretch>
            <a:fillRect/>
          </a:stretch>
        </p:blipFill>
        <p:spPr bwMode="auto">
          <a:xfrm>
            <a:off x="457201" y="1603169"/>
            <a:ext cx="7831776" cy="3610099"/>
          </a:xfrm>
          <a:prstGeom prst="rect">
            <a:avLst/>
          </a:prstGeom>
          <a:noFill/>
          <a:ln>
            <a:noFill/>
          </a:ln>
        </p:spPr>
      </p:pic>
    </p:spTree>
    <p:extLst>
      <p:ext uri="{BB962C8B-B14F-4D97-AF65-F5344CB8AC3E}">
        <p14:creationId xmlns:p14="http://schemas.microsoft.com/office/powerpoint/2010/main" val="4032486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6</a:t>
            </a:fld>
            <a:endParaRPr lang="en-US" altLang="fi-FI" dirty="0"/>
          </a:p>
        </p:txBody>
      </p:sp>
      <p:sp>
        <p:nvSpPr>
          <p:cNvPr id="9" name="Tekstiruutu 8"/>
          <p:cNvSpPr txBox="1"/>
          <p:nvPr/>
        </p:nvSpPr>
        <p:spPr>
          <a:xfrm>
            <a:off x="5693551" y="1017149"/>
            <a:ext cx="3450449" cy="448937"/>
          </a:xfrm>
          <a:prstGeom prst="rect">
            <a:avLst/>
          </a:prstGeom>
        </p:spPr>
        <p:txBody>
          <a:bodyPr vert="horz" wrap="square" lIns="0" tIns="0" rIns="0" bIns="0" rtlCol="0" anchor="t" anchorCtr="0">
            <a:normAutofit fontScale="92500" lnSpcReduction="20000"/>
          </a:bodyPr>
          <a:lstStyle/>
          <a:p>
            <a:r>
              <a:rPr lang="en-GB" b="0" i="0" dirty="0" smtClean="0"/>
              <a:t> + </a:t>
            </a:r>
            <a:r>
              <a:rPr lang="en-GB" dirty="0" smtClean="0"/>
              <a:t>Positive error  = forecast overestimated the actual value</a:t>
            </a:r>
            <a:endParaRPr lang="en-GB" b="0" i="0" dirty="0" smtClean="0"/>
          </a:p>
        </p:txBody>
      </p:sp>
      <p:sp>
        <p:nvSpPr>
          <p:cNvPr id="10" name="Title 1"/>
          <p:cNvSpPr txBox="1">
            <a:spLocks/>
          </p:cNvSpPr>
          <p:nvPr/>
        </p:nvSpPr>
        <p:spPr bwMode="auto">
          <a:xfrm>
            <a:off x="216217" y="347822"/>
            <a:ext cx="8838883"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2800" dirty="0" smtClean="0">
                <a:ea typeface="Geneva" pitchFamily="124" charset="-128"/>
              </a:rPr>
              <a:t>Result graph </a:t>
            </a:r>
            <a:r>
              <a:rPr lang="en-GB" altLang="fi-FI" sz="2800" dirty="0" smtClean="0">
                <a:ea typeface="Geneva" pitchFamily="124" charset="-128"/>
              </a:rPr>
              <a:t>t+1: Inflation</a:t>
            </a:r>
            <a:r>
              <a:rPr lang="en-GB" altLang="fi-FI" sz="2800" dirty="0" smtClean="0">
                <a:ea typeface="Geneva" pitchFamily="124" charset="-128"/>
              </a:rPr>
              <a:t> forecast errors </a:t>
            </a:r>
            <a:r>
              <a:rPr lang="en-GB" altLang="fi-FI" sz="2800" dirty="0" smtClean="0">
                <a:ea typeface="Geneva" pitchFamily="124" charset="-128"/>
              </a:rPr>
              <a:t>			  …(3)…</a:t>
            </a:r>
            <a:endParaRPr lang="en-GB" altLang="fi-FI" sz="2800" dirty="0" smtClean="0">
              <a:ea typeface="Geneva" pitchFamily="124" charset="-128"/>
            </a:endParaRPr>
          </a:p>
        </p:txBody>
      </p:sp>
      <p:pic>
        <p:nvPicPr>
          <p:cNvPr id="6" name="Kuva 5"/>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43569"/>
            <a:ext cx="7665522" cy="3664701"/>
          </a:xfrm>
          <a:prstGeom prst="rect">
            <a:avLst/>
          </a:prstGeom>
          <a:noFill/>
          <a:ln>
            <a:noFill/>
          </a:ln>
        </p:spPr>
      </p:pic>
    </p:spTree>
    <p:extLst>
      <p:ext uri="{BB962C8B-B14F-4D97-AF65-F5344CB8AC3E}">
        <p14:creationId xmlns:p14="http://schemas.microsoft.com/office/powerpoint/2010/main" val="3935092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7</a:t>
            </a:fld>
            <a:endParaRPr lang="en-US" altLang="fi-FI" dirty="0"/>
          </a:p>
        </p:txBody>
      </p:sp>
      <p:sp>
        <p:nvSpPr>
          <p:cNvPr id="10" name="Title 1"/>
          <p:cNvSpPr txBox="1">
            <a:spLocks/>
          </p:cNvSpPr>
          <p:nvPr/>
        </p:nvSpPr>
        <p:spPr bwMode="auto">
          <a:xfrm>
            <a:off x="216217" y="347822"/>
            <a:ext cx="8838883" cy="730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2400" dirty="0" smtClean="0">
                <a:ea typeface="Geneva" pitchFamily="124" charset="-128"/>
              </a:rPr>
              <a:t>Result graph</a:t>
            </a:r>
            <a:r>
              <a:rPr lang="en-GB" altLang="fi-FI" sz="2600" dirty="0" smtClean="0">
                <a:ea typeface="Geneva" pitchFamily="124" charset="-128"/>
              </a:rPr>
              <a:t> t+1: Mean forecast error 						…(4</a:t>
            </a:r>
            <a:r>
              <a:rPr lang="en-GB" altLang="fi-FI" sz="2600" dirty="0" smtClean="0">
                <a:ea typeface="Geneva" pitchFamily="124" charset="-128"/>
              </a:rPr>
              <a:t>)…</a:t>
            </a:r>
            <a:br>
              <a:rPr lang="en-GB" altLang="fi-FI" sz="2600" dirty="0" smtClean="0">
                <a:ea typeface="Geneva" pitchFamily="124" charset="-128"/>
              </a:rPr>
            </a:br>
            <a:r>
              <a:rPr lang="en-GB" altLang="fi-FI" sz="2600" dirty="0" smtClean="0">
                <a:ea typeface="Geneva" pitchFamily="124" charset="-128"/>
              </a:rPr>
              <a:t>- a measure for average bias</a:t>
            </a:r>
            <a:endParaRPr lang="en-GB" altLang="fi-FI" sz="2600" dirty="0" smtClean="0">
              <a:ea typeface="Geneva" pitchFamily="124" charset="-128"/>
            </a:endParaRPr>
          </a:p>
        </p:txBody>
      </p:sp>
      <p:sp>
        <p:nvSpPr>
          <p:cNvPr id="2" name="Tekstiruutu 1"/>
          <p:cNvSpPr txBox="1"/>
          <p:nvPr/>
        </p:nvSpPr>
        <p:spPr>
          <a:xfrm>
            <a:off x="983973" y="6341165"/>
            <a:ext cx="5321824" cy="407505"/>
          </a:xfrm>
          <a:prstGeom prst="rect">
            <a:avLst/>
          </a:prstGeom>
        </p:spPr>
        <p:txBody>
          <a:bodyPr vert="horz" wrap="square" lIns="0" tIns="0" rIns="0" bIns="0" rtlCol="0" anchor="t" anchorCtr="0">
            <a:normAutofit fontScale="92500"/>
          </a:bodyPr>
          <a:lstStyle/>
          <a:p>
            <a:r>
              <a:rPr lang="en-GB" sz="1600" b="0" i="1" dirty="0" smtClean="0"/>
              <a:t>t</a:t>
            </a:r>
            <a:r>
              <a:rPr lang="en-GB" sz="1600" b="0" dirty="0" smtClean="0"/>
              <a:t>-distribution 95 % confidence intervals  (with </a:t>
            </a:r>
            <a:r>
              <a:rPr lang="en-GB" sz="1600" b="0" i="1" dirty="0" smtClean="0"/>
              <a:t>HAC</a:t>
            </a:r>
            <a:r>
              <a:rPr lang="en-GB" sz="1600" b="0" dirty="0" smtClean="0"/>
              <a:t> standard errors)</a:t>
            </a:r>
            <a:endParaRPr lang="en-GB" sz="1600" b="0" i="1" dirty="0" smtClean="0"/>
          </a:p>
        </p:txBody>
      </p:sp>
      <p:pic>
        <p:nvPicPr>
          <p:cNvPr id="6" name="Kuva 5"/>
          <p:cNvPicPr/>
          <p:nvPr/>
        </p:nvPicPr>
        <p:blipFill rotWithShape="1">
          <a:blip r:embed="rId3">
            <a:extLst>
              <a:ext uri="{28A0092B-C50C-407E-A947-70E740481C1C}">
                <a14:useLocalDpi xmlns:a14="http://schemas.microsoft.com/office/drawing/2010/main" val="0"/>
              </a:ext>
            </a:extLst>
          </a:blip>
          <a:srcRect l="3063" t="7292" r="994" b="2052"/>
          <a:stretch/>
        </p:blipFill>
        <p:spPr bwMode="auto">
          <a:xfrm>
            <a:off x="625475" y="1338491"/>
            <a:ext cx="6822375" cy="428699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5248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8</a:t>
            </a:fld>
            <a:endParaRPr lang="en-US" altLang="fi-FI" dirty="0"/>
          </a:p>
        </p:txBody>
      </p:sp>
      <p:sp>
        <p:nvSpPr>
          <p:cNvPr id="5" name="Title 1"/>
          <p:cNvSpPr txBox="1">
            <a:spLocks/>
          </p:cNvSpPr>
          <p:nvPr/>
        </p:nvSpPr>
        <p:spPr bwMode="auto">
          <a:xfrm>
            <a:off x="216217" y="347821"/>
            <a:ext cx="8838883" cy="833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2800" dirty="0" smtClean="0">
                <a:ea typeface="Geneva" pitchFamily="124" charset="-128"/>
              </a:rPr>
              <a:t>Result graph</a:t>
            </a:r>
            <a:r>
              <a:rPr lang="en-GB" altLang="fi-FI" sz="2600" dirty="0" smtClean="0">
                <a:ea typeface="Geneva" pitchFamily="124" charset="-128"/>
              </a:rPr>
              <a:t> t+1: </a:t>
            </a:r>
            <a:r>
              <a:rPr lang="en-GB" altLang="fi-FI" sz="2800" dirty="0" smtClean="0">
                <a:ea typeface="Geneva" pitchFamily="124" charset="-128"/>
              </a:rPr>
              <a:t>mean absolute forecast errors </a:t>
            </a:r>
            <a:r>
              <a:rPr lang="en-GB" altLang="fi-FI" sz="2600" dirty="0" smtClean="0">
                <a:ea typeface="Geneva" pitchFamily="124" charset="-128"/>
              </a:rPr>
              <a:t>			…(5)</a:t>
            </a:r>
            <a:br>
              <a:rPr lang="en-GB" altLang="fi-FI" sz="2600" dirty="0" smtClean="0">
                <a:ea typeface="Geneva" pitchFamily="124" charset="-128"/>
              </a:rPr>
            </a:br>
            <a:r>
              <a:rPr lang="en-GB" altLang="fi-FI" sz="2400" dirty="0" smtClean="0">
                <a:ea typeface="Geneva" pitchFamily="124" charset="-128"/>
              </a:rPr>
              <a:t>- a measure for average a</a:t>
            </a:r>
            <a:r>
              <a:rPr lang="en-GB" altLang="fi-FI" sz="2400" dirty="0" smtClean="0">
                <a:ea typeface="Geneva" pitchFamily="124" charset="-128"/>
              </a:rPr>
              <a:t>ccuracy</a:t>
            </a:r>
            <a:endParaRPr lang="en-GB" altLang="fi-FI" sz="2800" dirty="0" smtClean="0">
              <a:ea typeface="Geneva" pitchFamily="124" charset="-128"/>
            </a:endParaRPr>
          </a:p>
        </p:txBody>
      </p:sp>
      <p:sp>
        <p:nvSpPr>
          <p:cNvPr id="7" name="Tekstiruutu 6"/>
          <p:cNvSpPr txBox="1"/>
          <p:nvPr/>
        </p:nvSpPr>
        <p:spPr>
          <a:xfrm>
            <a:off x="983973" y="6341165"/>
            <a:ext cx="5298074" cy="407505"/>
          </a:xfrm>
          <a:prstGeom prst="rect">
            <a:avLst/>
          </a:prstGeom>
        </p:spPr>
        <p:txBody>
          <a:bodyPr vert="horz" wrap="square" lIns="0" tIns="0" rIns="0" bIns="0" rtlCol="0" anchor="t" anchorCtr="0">
            <a:normAutofit fontScale="92500"/>
          </a:bodyPr>
          <a:lstStyle/>
          <a:p>
            <a:r>
              <a:rPr lang="en-GB" sz="1600" i="1" dirty="0" smtClean="0"/>
              <a:t>t</a:t>
            </a:r>
            <a:r>
              <a:rPr lang="en-GB" sz="1600" dirty="0" smtClean="0"/>
              <a:t>-distribution 95 % confidence intervals  (with </a:t>
            </a:r>
            <a:r>
              <a:rPr lang="en-GB" sz="1600" i="1" dirty="0" smtClean="0"/>
              <a:t>HAC </a:t>
            </a:r>
            <a:r>
              <a:rPr lang="en-GB" sz="1600" dirty="0" smtClean="0"/>
              <a:t>standard errors)</a:t>
            </a:r>
            <a:endParaRPr lang="en-GB" sz="1600" i="1" dirty="0" smtClean="0"/>
          </a:p>
          <a:p>
            <a:endParaRPr lang="en-GB" sz="1600" i="1" dirty="0"/>
          </a:p>
        </p:txBody>
      </p:sp>
      <p:pic>
        <p:nvPicPr>
          <p:cNvPr id="9" name="Kuva 8"/>
          <p:cNvPicPr/>
          <p:nvPr/>
        </p:nvPicPr>
        <p:blipFill rotWithShape="1">
          <a:blip r:embed="rId3">
            <a:extLst>
              <a:ext uri="{28A0092B-C50C-407E-A947-70E740481C1C}">
                <a14:useLocalDpi xmlns:a14="http://schemas.microsoft.com/office/drawing/2010/main" val="0"/>
              </a:ext>
            </a:extLst>
          </a:blip>
          <a:srcRect l="4958" t="4408" r="535" b="1926"/>
          <a:stretch/>
        </p:blipFill>
        <p:spPr bwMode="auto">
          <a:xfrm>
            <a:off x="793751" y="1472540"/>
            <a:ext cx="6675828" cy="421574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4601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6"/>
          </p:nvPr>
        </p:nvSpPr>
        <p:spPr/>
        <p:txBody>
          <a:bodyPr/>
          <a:lstStyle/>
          <a:p>
            <a:pPr>
              <a:defRPr/>
            </a:pPr>
            <a:fld id="{9D88ED5C-1A88-4253-A7D1-3670ACBC71FC}" type="slidenum">
              <a:rPr lang="en-US" altLang="fi-FI" smtClean="0"/>
              <a:pPr>
                <a:defRPr/>
              </a:pPr>
              <a:t>9</a:t>
            </a:fld>
            <a:endParaRPr lang="en-US" altLang="fi-FI" dirty="0"/>
          </a:p>
        </p:txBody>
      </p:sp>
      <p:sp>
        <p:nvSpPr>
          <p:cNvPr id="10" name="Title 1"/>
          <p:cNvSpPr txBox="1">
            <a:spLocks/>
          </p:cNvSpPr>
          <p:nvPr/>
        </p:nvSpPr>
        <p:spPr bwMode="auto">
          <a:xfrm>
            <a:off x="216217" y="347822"/>
            <a:ext cx="8838883" cy="49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3600" b="1" kern="1200">
                <a:solidFill>
                  <a:schemeClr val="tx2"/>
                </a:solidFill>
                <a:latin typeface="+mj-lt"/>
                <a:ea typeface="Geneva" charset="0"/>
                <a:cs typeface="Geneva" charset="0"/>
              </a:defRPr>
            </a:lvl1pPr>
            <a:lvl2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2pPr>
            <a:lvl3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3pPr>
            <a:lvl4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4pPr>
            <a:lvl5pPr algn="l" defTabSz="457200" rtl="0" eaLnBrk="1" fontAlgn="base" hangingPunct="1">
              <a:spcBef>
                <a:spcPct val="0"/>
              </a:spcBef>
              <a:spcAft>
                <a:spcPct val="0"/>
              </a:spcAft>
              <a:defRPr sz="3600" b="1">
                <a:solidFill>
                  <a:schemeClr val="tx2"/>
                </a:solidFill>
                <a:latin typeface="Calibri" charset="0"/>
                <a:ea typeface="Geneva" charset="0"/>
                <a:cs typeface="Geneva" charset="0"/>
              </a:defRPr>
            </a:lvl5pPr>
            <a:lvl6pPr marL="4572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6pPr>
            <a:lvl7pPr marL="9144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7pPr>
            <a:lvl8pPr marL="13716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8pPr>
            <a:lvl9pPr marL="1828800" algn="l" defTabSz="457200" rtl="0" eaLnBrk="1" fontAlgn="base" hangingPunct="1">
              <a:spcBef>
                <a:spcPct val="0"/>
              </a:spcBef>
              <a:spcAft>
                <a:spcPct val="0"/>
              </a:spcAft>
              <a:defRPr sz="3600" b="1">
                <a:solidFill>
                  <a:schemeClr val="tx2"/>
                </a:solidFill>
                <a:latin typeface="Calibri" charset="0"/>
                <a:ea typeface="Geneva" charset="0"/>
                <a:cs typeface="Geneva" charset="0"/>
              </a:defRPr>
            </a:lvl9pPr>
          </a:lstStyle>
          <a:p>
            <a:r>
              <a:rPr lang="en-GB" altLang="fi-FI" sz="3200" dirty="0" smtClean="0">
                <a:ea typeface="Geneva" pitchFamily="124" charset="-128"/>
              </a:rPr>
              <a:t>Result tables</a:t>
            </a:r>
            <a:r>
              <a:rPr lang="en-GB" altLang="fi-FI" sz="3200" dirty="0" smtClean="0">
                <a:ea typeface="Geneva" pitchFamily="124" charset="-128"/>
              </a:rPr>
              <a:t> t+1, statistical tests: GDP growth</a:t>
            </a:r>
            <a:r>
              <a:rPr lang="en-GB" altLang="fi-FI" sz="2800" dirty="0" smtClean="0">
                <a:ea typeface="Geneva" pitchFamily="124" charset="-128"/>
              </a:rPr>
              <a:t>	   </a:t>
            </a:r>
            <a:r>
              <a:rPr lang="en-GB" altLang="fi-FI" sz="3200" dirty="0" smtClean="0">
                <a:ea typeface="Geneva" pitchFamily="124" charset="-128"/>
              </a:rPr>
              <a:t>(1)…</a:t>
            </a:r>
            <a:endParaRPr lang="en-GB" altLang="fi-FI" sz="3200" dirty="0" smtClean="0">
              <a:ea typeface="Geneva" pitchFamily="124" charset="-128"/>
            </a:endParaRPr>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966267570"/>
              </p:ext>
            </p:extLst>
          </p:nvPr>
        </p:nvGraphicFramePr>
        <p:xfrm>
          <a:off x="457199" y="1781297"/>
          <a:ext cx="8330543" cy="4733806"/>
        </p:xfrm>
        <a:graphic>
          <a:graphicData uri="http://schemas.openxmlformats.org/drawingml/2006/table">
            <a:tbl>
              <a:tblPr firstRow="1" firstCol="1" bandRow="1">
                <a:tableStyleId>{5C22544A-7EE6-4342-B048-85BDC9FD1C3A}</a:tableStyleId>
              </a:tblPr>
              <a:tblGrid>
                <a:gridCol w="1363315">
                  <a:extLst>
                    <a:ext uri="{9D8B030D-6E8A-4147-A177-3AD203B41FA5}">
                      <a16:colId xmlns:a16="http://schemas.microsoft.com/office/drawing/2014/main" val="3334409239"/>
                    </a:ext>
                  </a:extLst>
                </a:gridCol>
                <a:gridCol w="1393232">
                  <a:extLst>
                    <a:ext uri="{9D8B030D-6E8A-4147-A177-3AD203B41FA5}">
                      <a16:colId xmlns:a16="http://schemas.microsoft.com/office/drawing/2014/main" val="109806014"/>
                    </a:ext>
                  </a:extLst>
                </a:gridCol>
                <a:gridCol w="1393232">
                  <a:extLst>
                    <a:ext uri="{9D8B030D-6E8A-4147-A177-3AD203B41FA5}">
                      <a16:colId xmlns:a16="http://schemas.microsoft.com/office/drawing/2014/main" val="796026182"/>
                    </a:ext>
                  </a:extLst>
                </a:gridCol>
                <a:gridCol w="1393232">
                  <a:extLst>
                    <a:ext uri="{9D8B030D-6E8A-4147-A177-3AD203B41FA5}">
                      <a16:colId xmlns:a16="http://schemas.microsoft.com/office/drawing/2014/main" val="2459099271"/>
                    </a:ext>
                  </a:extLst>
                </a:gridCol>
                <a:gridCol w="1393232">
                  <a:extLst>
                    <a:ext uri="{9D8B030D-6E8A-4147-A177-3AD203B41FA5}">
                      <a16:colId xmlns:a16="http://schemas.microsoft.com/office/drawing/2014/main" val="3610621014"/>
                    </a:ext>
                  </a:extLst>
                </a:gridCol>
                <a:gridCol w="1394300">
                  <a:extLst>
                    <a:ext uri="{9D8B030D-6E8A-4147-A177-3AD203B41FA5}">
                      <a16:colId xmlns:a16="http://schemas.microsoft.com/office/drawing/2014/main" val="2421762424"/>
                    </a:ext>
                  </a:extLst>
                </a:gridCol>
              </a:tblGrid>
              <a:tr h="1171772">
                <a:tc>
                  <a:txBody>
                    <a:bodyPr/>
                    <a:lstStyle/>
                    <a:p>
                      <a:pPr algn="ctr">
                        <a:lnSpc>
                          <a:spcPct val="107000"/>
                        </a:lnSpc>
                        <a:spcAft>
                          <a:spcPts val="0"/>
                        </a:spcAft>
                      </a:pPr>
                      <a:r>
                        <a:rPr lang="en-GB" sz="1400" dirty="0">
                          <a:effectLst/>
                        </a:rPr>
                        <a:t> GDP growth (t+1)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1. Temporal independence of forecast errors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2. Unbiasedness</a:t>
                      </a:r>
                      <a:br>
                        <a:rPr lang="en-GB" sz="1400" dirty="0">
                          <a:effectLst/>
                        </a:rPr>
                      </a:br>
                      <a:r>
                        <a:rPr lang="en-GB" sz="1400" dirty="0">
                          <a:effectLst/>
                        </a:rPr>
                        <a:t>of forecast</a:t>
                      </a:r>
                      <a:br>
                        <a:rPr lang="en-GB" sz="1400" dirty="0">
                          <a:effectLst/>
                        </a:rPr>
                      </a:br>
                      <a:r>
                        <a:rPr lang="en-GB" sz="1400" dirty="0">
                          <a:effectLst/>
                        </a:rPr>
                        <a:t>– t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3. Unbiasedness of forecast</a:t>
                      </a:r>
                      <a:br>
                        <a:rPr lang="en-GB" sz="1400" dirty="0">
                          <a:effectLst/>
                        </a:rPr>
                      </a:br>
                      <a:r>
                        <a:rPr lang="en-GB" sz="1400" dirty="0">
                          <a:effectLst/>
                        </a:rPr>
                        <a:t>– regression test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4. Does the forecast encompass the naïve forecast?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400" dirty="0">
                          <a:effectLst/>
                        </a:rPr>
                        <a:t>5. Forecast information efficiency</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5173275"/>
                  </a:ext>
                </a:extLst>
              </a:tr>
              <a:tr h="1025869">
                <a:tc>
                  <a:txBody>
                    <a:bodyPr/>
                    <a:lstStyle/>
                    <a:p>
                      <a:pPr algn="ctr">
                        <a:lnSpc>
                          <a:spcPct val="107000"/>
                        </a:lnSpc>
                        <a:spcAft>
                          <a:spcPts val="0"/>
                        </a:spcAft>
                      </a:pPr>
                      <a:r>
                        <a:rPr lang="en-GB" sz="1400" dirty="0">
                          <a:effectLst/>
                        </a:rPr>
                        <a:t>Test hypothesis</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errors are independent</a:t>
                      </a:r>
                      <a:endParaRPr lang="fi-FI" sz="1300" dirty="0">
                        <a:effectLst/>
                      </a:endParaRPr>
                    </a:p>
                    <a:p>
                      <a:pPr algn="ctr">
                        <a:lnSpc>
                          <a:spcPct val="107000"/>
                        </a:lnSpc>
                        <a:spcAft>
                          <a:spcPts val="0"/>
                        </a:spcAft>
                      </a:pPr>
                      <a:r>
                        <a:rPr lang="en-GB" sz="1300" dirty="0">
                          <a:effectLst/>
                        </a:rPr>
                        <a:t>with lags 1–3</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is unbiased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is unbiased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encompasses the naïve forecast</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Forecast covers all pertinent information</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33765733"/>
                  </a:ext>
                </a:extLst>
              </a:tr>
              <a:tr h="507233">
                <a:tc>
                  <a:txBody>
                    <a:bodyPr/>
                    <a:lstStyle/>
                    <a:p>
                      <a:pPr algn="ctr">
                        <a:lnSpc>
                          <a:spcPct val="107000"/>
                        </a:lnSpc>
                        <a:spcAft>
                          <a:spcPts val="0"/>
                        </a:spcAft>
                      </a:pPr>
                      <a:r>
                        <a:rPr lang="en-GB" sz="1400" dirty="0">
                          <a:effectLst/>
                        </a:rPr>
                        <a:t>FM</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563162850"/>
                  </a:ext>
                </a:extLst>
              </a:tr>
              <a:tr h="507233">
                <a:tc>
                  <a:txBody>
                    <a:bodyPr/>
                    <a:lstStyle/>
                    <a:p>
                      <a:pPr algn="ctr">
                        <a:lnSpc>
                          <a:spcPct val="107000"/>
                        </a:lnSpc>
                        <a:spcAft>
                          <a:spcPts val="0"/>
                        </a:spcAft>
                      </a:pPr>
                      <a:r>
                        <a:rPr lang="en-GB" sz="1400" dirty="0">
                          <a:effectLst/>
                        </a:rPr>
                        <a:t>ETLA</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790077855"/>
                  </a:ext>
                </a:extLst>
              </a:tr>
              <a:tr h="507233">
                <a:tc>
                  <a:txBody>
                    <a:bodyPr/>
                    <a:lstStyle/>
                    <a:p>
                      <a:pPr algn="ctr">
                        <a:lnSpc>
                          <a:spcPct val="107000"/>
                        </a:lnSpc>
                        <a:spcAft>
                          <a:spcPts val="0"/>
                        </a:spcAft>
                      </a:pPr>
                      <a:r>
                        <a:rPr lang="en-GB" sz="1400" dirty="0">
                          <a:effectLst/>
                        </a:rPr>
                        <a:t>OECD</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Must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0805021"/>
                  </a:ext>
                </a:extLst>
              </a:tr>
              <a:tr h="507233">
                <a:tc>
                  <a:txBody>
                    <a:bodyPr/>
                    <a:lstStyle/>
                    <a:p>
                      <a:pPr algn="ctr">
                        <a:lnSpc>
                          <a:spcPct val="107000"/>
                        </a:lnSpc>
                        <a:spcAft>
                          <a:spcPts val="0"/>
                        </a:spcAft>
                      </a:pPr>
                      <a:r>
                        <a:rPr lang="en-GB" sz="1400" dirty="0">
                          <a:effectLst/>
                        </a:rPr>
                        <a:t>PT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657881187"/>
                  </a:ext>
                </a:extLst>
              </a:tr>
              <a:tr h="507233">
                <a:tc>
                  <a:txBody>
                    <a:bodyPr/>
                    <a:lstStyle/>
                    <a:p>
                      <a:pPr algn="ctr">
                        <a:lnSpc>
                          <a:spcPct val="107000"/>
                        </a:lnSpc>
                        <a:spcAft>
                          <a:spcPts val="0"/>
                        </a:spcAft>
                      </a:pPr>
                      <a:r>
                        <a:rPr lang="en-GB" sz="1400" dirty="0">
                          <a:effectLst/>
                        </a:rPr>
                        <a:t>PTT</a:t>
                      </a:r>
                      <a:endParaRPr lang="fi-FI"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a:effectLst/>
                        </a:rPr>
                        <a:t>Cannot be rejected</a:t>
                      </a:r>
                      <a:endParaRPr lang="fi-FI" sz="13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n-GB" sz="1300" dirty="0">
                          <a:effectLst/>
                        </a:rPr>
                        <a:t>Cannot be rejected</a:t>
                      </a:r>
                      <a:endParaRPr lang="fi-FI" sz="13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85456724"/>
                  </a:ext>
                </a:extLst>
              </a:tr>
            </a:tbl>
          </a:graphicData>
        </a:graphic>
      </p:graphicFrame>
    </p:spTree>
    <p:extLst>
      <p:ext uri="{BB962C8B-B14F-4D97-AF65-F5344CB8AC3E}">
        <p14:creationId xmlns:p14="http://schemas.microsoft.com/office/powerpoint/2010/main" val="277823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VTV">
  <a:themeElements>
    <a:clrScheme name="Valtiontalouden tarkastusvirasto">
      <a:dk1>
        <a:sysClr val="windowText" lastClr="000000"/>
      </a:dk1>
      <a:lt1>
        <a:sysClr val="window" lastClr="FFFFFF"/>
      </a:lt1>
      <a:dk2>
        <a:srgbClr val="0075B0"/>
      </a:dk2>
      <a:lt2>
        <a:srgbClr val="D7D3C7"/>
      </a:lt2>
      <a:accent1>
        <a:srgbClr val="002C5F"/>
      </a:accent1>
      <a:accent2>
        <a:srgbClr val="C50084"/>
      </a:accent2>
      <a:accent3>
        <a:srgbClr val="8CB8C6"/>
      </a:accent3>
      <a:accent4>
        <a:srgbClr val="0075B0"/>
      </a:accent4>
      <a:accent5>
        <a:srgbClr val="00B092"/>
      </a:accent5>
      <a:accent6>
        <a:srgbClr val="D7D3C7"/>
      </a:accent6>
      <a:hlink>
        <a:srgbClr val="0075B0"/>
      </a:hlink>
      <a:folHlink>
        <a:srgbClr val="0075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chor="t" anchorCtr="0">
        <a:normAutofit/>
      </a:bodyPr>
      <a:lstStyle>
        <a:defPPr>
          <a:defRPr b="0" i="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pohja</Template>
  <TotalTime>3740</TotalTime>
  <Words>828</Words>
  <Application>Microsoft Office PowerPoint</Application>
  <PresentationFormat>Näytössä katseltava diaesitys (4:3)</PresentationFormat>
  <Paragraphs>197</Paragraphs>
  <Slides>13</Slides>
  <Notes>13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13</vt:i4>
      </vt:variant>
    </vt:vector>
  </HeadingPairs>
  <TitlesOfParts>
    <vt:vector size="19" baseType="lpstr">
      <vt:lpstr>Arial</vt:lpstr>
      <vt:lpstr>Calibri</vt:lpstr>
      <vt:lpstr>Geneva</vt:lpstr>
      <vt:lpstr>Times New Roman</vt:lpstr>
      <vt:lpstr>Wingdings</vt:lpstr>
      <vt:lpstr>VTV</vt:lpstr>
      <vt:lpstr>Assessing the reliability of the Ministry of Finance  macroeconomic forecasts in FIN  – The short-term forecasts of GDP growth,  unemployment rate and inflation for  the years 1976-2016 under review  https://www.vtv.fi/en/publications/naos_reports_to_parliament/fiscal_policy_evaluations_other_reports </vt:lpstr>
      <vt:lpstr>Research question and sub-questions</vt:lpstr>
      <vt:lpstr>Content</vt:lpstr>
      <vt:lpstr>PowerPoint-esitys</vt:lpstr>
      <vt:lpstr>PowerPoint-esitys</vt:lpstr>
      <vt:lpstr>PowerPoint-esitys</vt:lpstr>
      <vt:lpstr>PowerPoint-esitys</vt:lpstr>
      <vt:lpstr>PowerPoint-esitys</vt:lpstr>
      <vt:lpstr>PowerPoint-esitys</vt:lpstr>
      <vt:lpstr>PowerPoint-esitys</vt:lpstr>
      <vt:lpstr>PowerPoint-esitys</vt:lpstr>
      <vt:lpstr>Concluding remarks            (1)…</vt:lpstr>
      <vt:lpstr>Concluding remarks       …(2)</vt:lpstr>
    </vt:vector>
  </TitlesOfParts>
  <Company>Eduskunta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Talouden suhdannetilanteesta</dc:title>
  <dc:creator>Kokkinen Arto</dc:creator>
  <cp:lastModifiedBy>Kokkinen Arto</cp:lastModifiedBy>
  <cp:revision>279</cp:revision>
  <cp:lastPrinted>2018-01-29T12:02:46Z</cp:lastPrinted>
  <dcterms:created xsi:type="dcterms:W3CDTF">2017-08-10T12:22:45Z</dcterms:created>
  <dcterms:modified xsi:type="dcterms:W3CDTF">2018-06-08T14:52:39Z</dcterms:modified>
</cp:coreProperties>
</file>