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handoutMasterIdLst>
    <p:handoutMasterId r:id="rId16"/>
  </p:handoutMasterIdLst>
  <p:sldIdLst>
    <p:sldId id="343" r:id="rId2"/>
    <p:sldId id="297" r:id="rId3"/>
    <p:sldId id="344" r:id="rId4"/>
    <p:sldId id="345" r:id="rId5"/>
    <p:sldId id="346" r:id="rId6"/>
    <p:sldId id="347" r:id="rId7"/>
    <p:sldId id="348" r:id="rId8"/>
    <p:sldId id="349" r:id="rId9"/>
    <p:sldId id="350" r:id="rId10"/>
    <p:sldId id="351" r:id="rId11"/>
    <p:sldId id="352" r:id="rId12"/>
    <p:sldId id="353" r:id="rId13"/>
    <p:sldId id="354" r:id="rId14"/>
  </p:sldIdLst>
  <p:sldSz cx="9144000" cy="6858000" type="screen4x3"/>
  <p:notesSz cx="6799263" cy="9929813"/>
  <p:defaultTextStyle>
    <a:defPPr>
      <a:defRPr lang="en-US"/>
    </a:defPPr>
    <a:lvl1pPr algn="l" defTabSz="457200" rtl="0" fontAlgn="base">
      <a:spcBef>
        <a:spcPct val="0"/>
      </a:spcBef>
      <a:spcAft>
        <a:spcPct val="0"/>
      </a:spcAft>
      <a:defRPr kern="1200">
        <a:solidFill>
          <a:schemeClr val="tx1"/>
        </a:solidFill>
        <a:latin typeface="Calibri" pitchFamily="34" charset="0"/>
        <a:ea typeface="Geneva" pitchFamily="124" charset="-128"/>
        <a:cs typeface="+mn-cs"/>
      </a:defRPr>
    </a:lvl1pPr>
    <a:lvl2pPr marL="457200" algn="l" defTabSz="457200" rtl="0" fontAlgn="base">
      <a:spcBef>
        <a:spcPct val="0"/>
      </a:spcBef>
      <a:spcAft>
        <a:spcPct val="0"/>
      </a:spcAft>
      <a:defRPr kern="1200">
        <a:solidFill>
          <a:schemeClr val="tx1"/>
        </a:solidFill>
        <a:latin typeface="Calibri" pitchFamily="34" charset="0"/>
        <a:ea typeface="Geneva" pitchFamily="124" charset="-128"/>
        <a:cs typeface="+mn-cs"/>
      </a:defRPr>
    </a:lvl2pPr>
    <a:lvl3pPr marL="914400" algn="l" defTabSz="457200" rtl="0" fontAlgn="base">
      <a:spcBef>
        <a:spcPct val="0"/>
      </a:spcBef>
      <a:spcAft>
        <a:spcPct val="0"/>
      </a:spcAft>
      <a:defRPr kern="1200">
        <a:solidFill>
          <a:schemeClr val="tx1"/>
        </a:solidFill>
        <a:latin typeface="Calibri" pitchFamily="34" charset="0"/>
        <a:ea typeface="Geneva" pitchFamily="124" charset="-128"/>
        <a:cs typeface="+mn-cs"/>
      </a:defRPr>
    </a:lvl3pPr>
    <a:lvl4pPr marL="1371600" algn="l" defTabSz="457200" rtl="0" fontAlgn="base">
      <a:spcBef>
        <a:spcPct val="0"/>
      </a:spcBef>
      <a:spcAft>
        <a:spcPct val="0"/>
      </a:spcAft>
      <a:defRPr kern="1200">
        <a:solidFill>
          <a:schemeClr val="tx1"/>
        </a:solidFill>
        <a:latin typeface="Calibri" pitchFamily="34" charset="0"/>
        <a:ea typeface="Geneva" pitchFamily="124" charset="-128"/>
        <a:cs typeface="+mn-cs"/>
      </a:defRPr>
    </a:lvl4pPr>
    <a:lvl5pPr marL="1828800" algn="l" defTabSz="457200" rtl="0" fontAlgn="base">
      <a:spcBef>
        <a:spcPct val="0"/>
      </a:spcBef>
      <a:spcAft>
        <a:spcPct val="0"/>
      </a:spcAft>
      <a:defRPr kern="1200">
        <a:solidFill>
          <a:schemeClr val="tx1"/>
        </a:solidFill>
        <a:latin typeface="Calibri" pitchFamily="34" charset="0"/>
        <a:ea typeface="Geneva" pitchFamily="124" charset="-128"/>
        <a:cs typeface="+mn-cs"/>
      </a:defRPr>
    </a:lvl5pPr>
    <a:lvl6pPr marL="2286000" algn="l" defTabSz="914400" rtl="0" eaLnBrk="1" latinLnBrk="0" hangingPunct="1">
      <a:defRPr kern="1200">
        <a:solidFill>
          <a:schemeClr val="tx1"/>
        </a:solidFill>
        <a:latin typeface="Calibri" pitchFamily="34" charset="0"/>
        <a:ea typeface="Geneva" pitchFamily="124" charset="-128"/>
        <a:cs typeface="+mn-cs"/>
      </a:defRPr>
    </a:lvl6pPr>
    <a:lvl7pPr marL="2743200" algn="l" defTabSz="914400" rtl="0" eaLnBrk="1" latinLnBrk="0" hangingPunct="1">
      <a:defRPr kern="1200">
        <a:solidFill>
          <a:schemeClr val="tx1"/>
        </a:solidFill>
        <a:latin typeface="Calibri" pitchFamily="34" charset="0"/>
        <a:ea typeface="Geneva" pitchFamily="124" charset="-128"/>
        <a:cs typeface="+mn-cs"/>
      </a:defRPr>
    </a:lvl7pPr>
    <a:lvl8pPr marL="3200400" algn="l" defTabSz="914400" rtl="0" eaLnBrk="1" latinLnBrk="0" hangingPunct="1">
      <a:defRPr kern="1200">
        <a:solidFill>
          <a:schemeClr val="tx1"/>
        </a:solidFill>
        <a:latin typeface="Calibri" pitchFamily="34" charset="0"/>
        <a:ea typeface="Geneva" pitchFamily="124" charset="-128"/>
        <a:cs typeface="+mn-cs"/>
      </a:defRPr>
    </a:lvl8pPr>
    <a:lvl9pPr marL="3657600" algn="l" defTabSz="914400" rtl="0" eaLnBrk="1" latinLnBrk="0" hangingPunct="1">
      <a:defRPr kern="1200">
        <a:solidFill>
          <a:schemeClr val="tx1"/>
        </a:solidFill>
        <a:latin typeface="Calibri" pitchFamily="34" charset="0"/>
        <a:ea typeface="Geneva" pitchFamily="124" charset="-128"/>
        <a:cs typeface="+mn-cs"/>
      </a:defRPr>
    </a:lvl9pPr>
  </p:defaultTextStyle>
  <p:extLst>
    <p:ext uri="{521415D9-36F7-43E2-AB2F-B90AF26B5E84}">
      <p14:sectionLst xmlns:p14="http://schemas.microsoft.com/office/powerpoint/2010/main">
        <p14:section name="Oletusosa" id="{445CBED9-459C-4B09-A749-8AC8AF460CC5}">
          <p14:sldIdLst>
            <p14:sldId id="343"/>
            <p14:sldId id="297"/>
            <p14:sldId id="344"/>
            <p14:sldId id="345"/>
            <p14:sldId id="346"/>
            <p14:sldId id="347"/>
            <p14:sldId id="348"/>
            <p14:sldId id="349"/>
            <p14:sldId id="350"/>
            <p14:sldId id="351"/>
            <p14:sldId id="352"/>
            <p14:sldId id="353"/>
            <p14:sldId id="35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8" userDrawn="1">
          <p15:clr>
            <a:srgbClr val="A4A3A4"/>
          </p15:clr>
        </p15:guide>
        <p15:guide id="2" pos="21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C5F"/>
    <a:srgbClr val="C50084"/>
    <a:srgbClr val="E37222"/>
    <a:srgbClr val="970254"/>
    <a:srgbClr val="DE3831"/>
    <a:srgbClr val="00B092"/>
    <a:srgbClr val="0075B0"/>
    <a:srgbClr val="8CB8C6"/>
    <a:srgbClr val="D7D3C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588" autoAdjust="0"/>
    <p:restoredTop sz="86792" autoAdjust="0"/>
  </p:normalViewPr>
  <p:slideViewPr>
    <p:cSldViewPr snapToGrid="0" snapToObjects="1" showGuides="1">
      <p:cViewPr varScale="1">
        <p:scale>
          <a:sx n="81" d="100"/>
          <a:sy n="81" d="100"/>
        </p:scale>
        <p:origin x="1026" y="10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napToObjects="1" showGuides="1">
      <p:cViewPr varScale="1">
        <p:scale>
          <a:sx n="76" d="100"/>
          <a:sy n="76" d="100"/>
        </p:scale>
        <p:origin x="-3318" y="-90"/>
      </p:cViewPr>
      <p:guideLst>
        <p:guide orient="horz" pos="3128"/>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2946347" cy="496491"/>
          </a:xfrm>
          <a:prstGeom prst="rect">
            <a:avLst/>
          </a:prstGeom>
        </p:spPr>
        <p:txBody>
          <a:bodyPr vert="horz" lIns="91450" tIns="45724" rIns="91450" bIns="45724" rtlCol="0"/>
          <a:lstStyle>
            <a:lvl1pPr algn="l" fontAlgn="auto">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sz="quarter" idx="1"/>
          </p:nvPr>
        </p:nvSpPr>
        <p:spPr>
          <a:xfrm>
            <a:off x="3851344" y="1"/>
            <a:ext cx="2946347" cy="496491"/>
          </a:xfrm>
          <a:prstGeom prst="rect">
            <a:avLst/>
          </a:prstGeom>
        </p:spPr>
        <p:txBody>
          <a:bodyPr vert="horz" wrap="square" lIns="91450" tIns="45724" rIns="91450" bIns="45724" numCol="1" anchor="t" anchorCtr="0" compatLnSpc="1">
            <a:prstTxWarp prst="textNoShape">
              <a:avLst/>
            </a:prstTxWarp>
          </a:bodyPr>
          <a:lstStyle>
            <a:lvl1pPr algn="r">
              <a:defRPr sz="1200" smtClean="0"/>
            </a:lvl1pPr>
          </a:lstStyle>
          <a:p>
            <a:pPr>
              <a:defRPr/>
            </a:pPr>
            <a:fld id="{9E2F1201-0E76-4103-B9C0-FDE86B00D476}" type="datetimeFigureOut">
              <a:rPr lang="en-US" altLang="fi-FI"/>
              <a:pPr>
                <a:defRPr/>
              </a:pPr>
              <a:t>6/8/2018</a:t>
            </a:fld>
            <a:endParaRPr lang="en-US" altLang="fi-FI" dirty="0"/>
          </a:p>
        </p:txBody>
      </p:sp>
      <p:sp>
        <p:nvSpPr>
          <p:cNvPr id="4" name="Footer Placeholder 3"/>
          <p:cNvSpPr>
            <a:spLocks noGrp="1"/>
          </p:cNvSpPr>
          <p:nvPr>
            <p:ph type="ftr" sz="quarter" idx="2"/>
          </p:nvPr>
        </p:nvSpPr>
        <p:spPr>
          <a:xfrm>
            <a:off x="2" y="9431600"/>
            <a:ext cx="2946347" cy="496491"/>
          </a:xfrm>
          <a:prstGeom prst="rect">
            <a:avLst/>
          </a:prstGeom>
        </p:spPr>
        <p:txBody>
          <a:bodyPr vert="horz" lIns="91450" tIns="45724" rIns="91450" bIns="45724" rtlCol="0" anchor="b"/>
          <a:lstStyle>
            <a:lvl1pPr algn="l" fontAlgn="auto">
              <a:spcBef>
                <a:spcPts val="0"/>
              </a:spcBef>
              <a:spcAft>
                <a:spcPts val="0"/>
              </a:spcAft>
              <a:defRPr sz="1200">
                <a:latin typeface="+mn-lt"/>
                <a:ea typeface="+mn-ea"/>
                <a:cs typeface="+mn-cs"/>
              </a:defRPr>
            </a:lvl1pPr>
          </a:lstStyle>
          <a:p>
            <a:pPr>
              <a:defRPr/>
            </a:pPr>
            <a:endParaRPr lang="en-US" dirty="0"/>
          </a:p>
        </p:txBody>
      </p:sp>
      <p:sp>
        <p:nvSpPr>
          <p:cNvPr id="5" name="Slide Number Placeholder 4"/>
          <p:cNvSpPr>
            <a:spLocks noGrp="1"/>
          </p:cNvSpPr>
          <p:nvPr>
            <p:ph type="sldNum" sz="quarter" idx="3"/>
          </p:nvPr>
        </p:nvSpPr>
        <p:spPr>
          <a:xfrm>
            <a:off x="3851344" y="9431600"/>
            <a:ext cx="2946347" cy="496491"/>
          </a:xfrm>
          <a:prstGeom prst="rect">
            <a:avLst/>
          </a:prstGeom>
        </p:spPr>
        <p:txBody>
          <a:bodyPr vert="horz" wrap="square" lIns="91450" tIns="45724" rIns="91450" bIns="45724" numCol="1" anchor="b" anchorCtr="0" compatLnSpc="1">
            <a:prstTxWarp prst="textNoShape">
              <a:avLst/>
            </a:prstTxWarp>
          </a:bodyPr>
          <a:lstStyle>
            <a:lvl1pPr algn="r">
              <a:defRPr sz="1200" smtClean="0"/>
            </a:lvl1pPr>
          </a:lstStyle>
          <a:p>
            <a:pPr>
              <a:defRPr/>
            </a:pPr>
            <a:fld id="{4B7D3A12-3A78-429C-8356-28EF1484BE77}" type="slidenum">
              <a:rPr lang="en-US" altLang="fi-FI"/>
              <a:pPr>
                <a:defRPr/>
              </a:pPr>
              <a:t>‹#›</a:t>
            </a:fld>
            <a:endParaRPr lang="en-US" altLang="fi-FI" dirty="0"/>
          </a:p>
        </p:txBody>
      </p:sp>
    </p:spTree>
    <p:extLst>
      <p:ext uri="{BB962C8B-B14F-4D97-AF65-F5344CB8AC3E}">
        <p14:creationId xmlns:p14="http://schemas.microsoft.com/office/powerpoint/2010/main" val="1615810919"/>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2946347" cy="496491"/>
          </a:xfrm>
          <a:prstGeom prst="rect">
            <a:avLst/>
          </a:prstGeom>
        </p:spPr>
        <p:txBody>
          <a:bodyPr vert="horz" lIns="91450" tIns="45724" rIns="91450" bIns="45724" rtlCol="0"/>
          <a:lstStyle>
            <a:lvl1pPr algn="l" fontAlgn="auto">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idx="1"/>
          </p:nvPr>
        </p:nvSpPr>
        <p:spPr>
          <a:xfrm>
            <a:off x="3851344" y="1"/>
            <a:ext cx="2946347" cy="496491"/>
          </a:xfrm>
          <a:prstGeom prst="rect">
            <a:avLst/>
          </a:prstGeom>
        </p:spPr>
        <p:txBody>
          <a:bodyPr vert="horz" wrap="square" lIns="91450" tIns="45724" rIns="91450" bIns="45724" numCol="1" anchor="t" anchorCtr="0" compatLnSpc="1">
            <a:prstTxWarp prst="textNoShape">
              <a:avLst/>
            </a:prstTxWarp>
          </a:bodyPr>
          <a:lstStyle>
            <a:lvl1pPr algn="r">
              <a:defRPr sz="1200" smtClean="0"/>
            </a:lvl1pPr>
          </a:lstStyle>
          <a:p>
            <a:pPr>
              <a:defRPr/>
            </a:pPr>
            <a:fld id="{5A2DA677-E466-4F63-B98C-CBE3D56EBD58}" type="datetimeFigureOut">
              <a:rPr lang="en-US" altLang="fi-FI"/>
              <a:pPr>
                <a:defRPr/>
              </a:pPr>
              <a:t>6/8/2018</a:t>
            </a:fld>
            <a:endParaRPr lang="en-US" altLang="fi-FI" dirty="0"/>
          </a:p>
        </p:txBody>
      </p:sp>
      <p:sp>
        <p:nvSpPr>
          <p:cNvPr id="4" name="Slide Image Placeholder 3"/>
          <p:cNvSpPr>
            <a:spLocks noGrp="1" noRot="1" noChangeAspect="1"/>
          </p:cNvSpPr>
          <p:nvPr>
            <p:ph type="sldImg" idx="2"/>
          </p:nvPr>
        </p:nvSpPr>
        <p:spPr>
          <a:xfrm>
            <a:off x="917575" y="744538"/>
            <a:ext cx="4964113" cy="3724275"/>
          </a:xfrm>
          <a:prstGeom prst="rect">
            <a:avLst/>
          </a:prstGeom>
          <a:noFill/>
          <a:ln w="12700">
            <a:solidFill>
              <a:prstClr val="black"/>
            </a:solidFill>
          </a:ln>
        </p:spPr>
        <p:txBody>
          <a:bodyPr vert="horz" lIns="91450" tIns="45724" rIns="91450" bIns="45724" rtlCol="0" anchor="ctr"/>
          <a:lstStyle/>
          <a:p>
            <a:pPr lvl="0"/>
            <a:endParaRPr lang="en-US" noProof="0" dirty="0" smtClean="0"/>
          </a:p>
        </p:txBody>
      </p:sp>
      <p:sp>
        <p:nvSpPr>
          <p:cNvPr id="5" name="Notes Placeholder 4"/>
          <p:cNvSpPr>
            <a:spLocks noGrp="1"/>
          </p:cNvSpPr>
          <p:nvPr>
            <p:ph type="body" sz="quarter" idx="3"/>
          </p:nvPr>
        </p:nvSpPr>
        <p:spPr>
          <a:xfrm>
            <a:off x="679927" y="4716663"/>
            <a:ext cx="5439410" cy="4468416"/>
          </a:xfrm>
          <a:prstGeom prst="rect">
            <a:avLst/>
          </a:prstGeom>
        </p:spPr>
        <p:txBody>
          <a:bodyPr vert="horz" lIns="91450" tIns="45724" rIns="91450" bIns="45724" rtlCol="0"/>
          <a:lstStyle/>
          <a:p>
            <a:pPr lvl="0"/>
            <a:r>
              <a:rPr lang="fi-FI" noProof="0" smtClean="0"/>
              <a:t>Click to edit Master text styles</a:t>
            </a:r>
          </a:p>
          <a:p>
            <a:pPr lvl="1"/>
            <a:r>
              <a:rPr lang="fi-FI" noProof="0" smtClean="0"/>
              <a:t>Second level</a:t>
            </a:r>
          </a:p>
          <a:p>
            <a:pPr lvl="2"/>
            <a:r>
              <a:rPr lang="fi-FI" noProof="0" smtClean="0"/>
              <a:t>Third level</a:t>
            </a:r>
          </a:p>
          <a:p>
            <a:pPr lvl="3"/>
            <a:r>
              <a:rPr lang="fi-FI" noProof="0" smtClean="0"/>
              <a:t>Fourth level</a:t>
            </a:r>
          </a:p>
          <a:p>
            <a:pPr lvl="4"/>
            <a:r>
              <a:rPr lang="fi-FI" noProof="0" smtClean="0"/>
              <a:t>Fifth level</a:t>
            </a:r>
            <a:endParaRPr lang="en-US" noProof="0" smtClean="0"/>
          </a:p>
        </p:txBody>
      </p:sp>
      <p:sp>
        <p:nvSpPr>
          <p:cNvPr id="6" name="Footer Placeholder 5"/>
          <p:cNvSpPr>
            <a:spLocks noGrp="1"/>
          </p:cNvSpPr>
          <p:nvPr>
            <p:ph type="ftr" sz="quarter" idx="4"/>
          </p:nvPr>
        </p:nvSpPr>
        <p:spPr>
          <a:xfrm>
            <a:off x="2" y="9431600"/>
            <a:ext cx="2946347" cy="496491"/>
          </a:xfrm>
          <a:prstGeom prst="rect">
            <a:avLst/>
          </a:prstGeom>
        </p:spPr>
        <p:txBody>
          <a:bodyPr vert="horz" lIns="91450" tIns="45724" rIns="91450" bIns="45724" rtlCol="0" anchor="b"/>
          <a:lstStyle>
            <a:lvl1pPr algn="l" fontAlgn="auto">
              <a:spcBef>
                <a:spcPts val="0"/>
              </a:spcBef>
              <a:spcAft>
                <a:spcPts val="0"/>
              </a:spcAft>
              <a:defRPr sz="1200">
                <a:latin typeface="+mn-lt"/>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3851344" y="9431600"/>
            <a:ext cx="2946347" cy="496491"/>
          </a:xfrm>
          <a:prstGeom prst="rect">
            <a:avLst/>
          </a:prstGeom>
        </p:spPr>
        <p:txBody>
          <a:bodyPr vert="horz" wrap="square" lIns="91450" tIns="45724" rIns="91450" bIns="45724" numCol="1" anchor="b" anchorCtr="0" compatLnSpc="1">
            <a:prstTxWarp prst="textNoShape">
              <a:avLst/>
            </a:prstTxWarp>
          </a:bodyPr>
          <a:lstStyle>
            <a:lvl1pPr algn="r">
              <a:defRPr sz="1200" smtClean="0"/>
            </a:lvl1pPr>
          </a:lstStyle>
          <a:p>
            <a:pPr>
              <a:defRPr/>
            </a:pPr>
            <a:fld id="{E9A0ACD1-02BD-4C62-98C2-E5DDA6EEF28F}" type="slidenum">
              <a:rPr lang="en-US" altLang="fi-FI"/>
              <a:pPr>
                <a:defRPr/>
              </a:pPr>
              <a:t>‹#›</a:t>
            </a:fld>
            <a:endParaRPr lang="en-US" altLang="fi-FI" dirty="0"/>
          </a:p>
        </p:txBody>
      </p:sp>
    </p:spTree>
    <p:extLst>
      <p:ext uri="{BB962C8B-B14F-4D97-AF65-F5344CB8AC3E}">
        <p14:creationId xmlns:p14="http://schemas.microsoft.com/office/powerpoint/2010/main" val="1783812903"/>
      </p:ext>
    </p:extLst>
  </p:cSld>
  <p:clrMap bg1="lt1" tx1="dk1" bg2="lt2" tx2="dk2" accent1="accent1" accent2="accent2" accent3="accent3" accent4="accent4" accent5="accent5" accent6="accent6" hlink="hlink" folHlink="folHlink"/>
  <p:hf sldNum="0" hdr="0" ftr="0" dt="0"/>
  <p:notesStyle>
    <a:lvl1pPr algn="l" defTabSz="457200" rtl="0" eaLnBrk="0" fontAlgn="base" hangingPunct="0">
      <a:spcBef>
        <a:spcPct val="30000"/>
      </a:spcBef>
      <a:spcAft>
        <a:spcPct val="0"/>
      </a:spcAft>
      <a:defRPr sz="1200" kern="1200">
        <a:solidFill>
          <a:schemeClr val="tx1"/>
        </a:solidFill>
        <a:latin typeface="+mn-lt"/>
        <a:ea typeface="Geneva" charset="0"/>
        <a:cs typeface="Geneva" charset="0"/>
      </a:defRPr>
    </a:lvl1pPr>
    <a:lvl2pPr marL="457200" algn="l" defTabSz="457200" rtl="0" eaLnBrk="0" fontAlgn="base" hangingPunct="0">
      <a:spcBef>
        <a:spcPct val="30000"/>
      </a:spcBef>
      <a:spcAft>
        <a:spcPct val="0"/>
      </a:spcAft>
      <a:defRPr sz="1200" kern="1200">
        <a:solidFill>
          <a:schemeClr val="tx1"/>
        </a:solidFill>
        <a:latin typeface="+mn-lt"/>
        <a:ea typeface="Geneva"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Geneva"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Geneva"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Geneva"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17575" y="744538"/>
            <a:ext cx="4964113" cy="3724275"/>
          </a:xfrm>
        </p:spPr>
      </p:sp>
      <p:sp>
        <p:nvSpPr>
          <p:cNvPr id="3" name="Huomautusten paikkamerkki 2"/>
          <p:cNvSpPr>
            <a:spLocks noGrp="1"/>
          </p:cNvSpPr>
          <p:nvPr>
            <p:ph type="body" idx="1"/>
          </p:nvPr>
        </p:nvSpPr>
        <p:spPr/>
        <p:txBody>
          <a:bodyPr/>
          <a:lstStyle/>
          <a:p>
            <a:endParaRPr lang="fi-FI" dirty="0"/>
          </a:p>
        </p:txBody>
      </p:sp>
    </p:spTree>
    <p:extLst>
      <p:ext uri="{BB962C8B-B14F-4D97-AF65-F5344CB8AC3E}">
        <p14:creationId xmlns:p14="http://schemas.microsoft.com/office/powerpoint/2010/main" val="3515918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baseline="0" dirty="0" smtClean="0"/>
          </a:p>
        </p:txBody>
      </p:sp>
    </p:spTree>
    <p:extLst>
      <p:ext uri="{BB962C8B-B14F-4D97-AF65-F5344CB8AC3E}">
        <p14:creationId xmlns:p14="http://schemas.microsoft.com/office/powerpoint/2010/main" val="9761328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baseline="0" dirty="0" smtClean="0"/>
          </a:p>
        </p:txBody>
      </p:sp>
    </p:spTree>
    <p:extLst>
      <p:ext uri="{BB962C8B-B14F-4D97-AF65-F5344CB8AC3E}">
        <p14:creationId xmlns:p14="http://schemas.microsoft.com/office/powerpoint/2010/main" val="23117726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17575" y="744538"/>
            <a:ext cx="4964113" cy="3724275"/>
          </a:xfrm>
          <a:ln>
            <a:noFill/>
          </a:ln>
        </p:spPr>
      </p:sp>
      <p:sp>
        <p:nvSpPr>
          <p:cNvPr id="3" name="Huomautusten paikkamerkki 2"/>
          <p:cNvSpPr>
            <a:spLocks noGrp="1"/>
          </p:cNvSpPr>
          <p:nvPr>
            <p:ph type="body" idx="1"/>
          </p:nvPr>
        </p:nvSpPr>
        <p:spPr/>
        <p:txBody>
          <a:bodyPr/>
          <a:lstStyle/>
          <a:p>
            <a:pPr eaLnBrk="1" hangingPunct="1"/>
            <a:endParaRPr lang="fi-FI" altLang="fi-FI" dirty="0">
              <a:ea typeface="Geneva" pitchFamily="124" charset="-128"/>
            </a:endParaRPr>
          </a:p>
        </p:txBody>
      </p:sp>
    </p:spTree>
    <p:extLst>
      <p:ext uri="{BB962C8B-B14F-4D97-AF65-F5344CB8AC3E}">
        <p14:creationId xmlns:p14="http://schemas.microsoft.com/office/powerpoint/2010/main" val="33757806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17575" y="744538"/>
            <a:ext cx="4964113" cy="3724275"/>
          </a:xfrm>
          <a:ln>
            <a:noFill/>
          </a:ln>
        </p:spPr>
      </p:sp>
      <p:sp>
        <p:nvSpPr>
          <p:cNvPr id="3" name="Huomautusten paikkamerkki 2"/>
          <p:cNvSpPr>
            <a:spLocks noGrp="1"/>
          </p:cNvSpPr>
          <p:nvPr>
            <p:ph type="body" idx="1"/>
          </p:nvPr>
        </p:nvSpPr>
        <p:spPr/>
        <p:txBody>
          <a:bodyPr/>
          <a:lstStyle/>
          <a:p>
            <a:pPr eaLnBrk="1" hangingPunct="1"/>
            <a:endParaRPr lang="fi-FI" altLang="fi-FI" dirty="0">
              <a:ea typeface="Geneva" pitchFamily="124" charset="-128"/>
            </a:endParaRPr>
          </a:p>
        </p:txBody>
      </p:sp>
    </p:spTree>
    <p:extLst>
      <p:ext uri="{BB962C8B-B14F-4D97-AF65-F5344CB8AC3E}">
        <p14:creationId xmlns:p14="http://schemas.microsoft.com/office/powerpoint/2010/main" val="14693453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17575" y="744538"/>
            <a:ext cx="4964113" cy="3724275"/>
          </a:xfrm>
          <a:ln>
            <a:noFill/>
          </a:ln>
        </p:spPr>
      </p:sp>
      <p:sp>
        <p:nvSpPr>
          <p:cNvPr id="3" name="Huomautusten paikkamerkki 2"/>
          <p:cNvSpPr>
            <a:spLocks noGrp="1"/>
          </p:cNvSpPr>
          <p:nvPr>
            <p:ph type="body" idx="1"/>
          </p:nvPr>
        </p:nvSpPr>
        <p:spPr/>
        <p:txBody>
          <a:bodyPr/>
          <a:lstStyle/>
          <a:p>
            <a:endParaRPr lang="fi-FI" dirty="0"/>
          </a:p>
        </p:txBody>
      </p:sp>
    </p:spTree>
    <p:extLst>
      <p:ext uri="{BB962C8B-B14F-4D97-AF65-F5344CB8AC3E}">
        <p14:creationId xmlns:p14="http://schemas.microsoft.com/office/powerpoint/2010/main" val="22327808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17575" y="744538"/>
            <a:ext cx="4964113" cy="3724275"/>
          </a:xfrm>
          <a:ln>
            <a:noFill/>
          </a:ln>
        </p:spPr>
      </p:sp>
      <p:sp>
        <p:nvSpPr>
          <p:cNvPr id="3" name="Huomautusten paikkamerkki 2"/>
          <p:cNvSpPr>
            <a:spLocks noGrp="1"/>
          </p:cNvSpPr>
          <p:nvPr>
            <p:ph type="body" idx="1"/>
          </p:nvPr>
        </p:nvSpPr>
        <p:spPr/>
        <p:txBody>
          <a:bodyPr/>
          <a:lstStyle/>
          <a:p>
            <a:endParaRPr lang="fi-FI" dirty="0"/>
          </a:p>
        </p:txBody>
      </p:sp>
    </p:spTree>
    <p:extLst>
      <p:ext uri="{BB962C8B-B14F-4D97-AF65-F5344CB8AC3E}">
        <p14:creationId xmlns:p14="http://schemas.microsoft.com/office/powerpoint/2010/main" val="41157461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baseline="0" dirty="0" smtClean="0"/>
          </a:p>
        </p:txBody>
      </p:sp>
    </p:spTree>
    <p:extLst>
      <p:ext uri="{BB962C8B-B14F-4D97-AF65-F5344CB8AC3E}">
        <p14:creationId xmlns:p14="http://schemas.microsoft.com/office/powerpoint/2010/main" val="23656658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baseline="0" dirty="0" smtClean="0"/>
          </a:p>
        </p:txBody>
      </p:sp>
    </p:spTree>
    <p:extLst>
      <p:ext uri="{BB962C8B-B14F-4D97-AF65-F5344CB8AC3E}">
        <p14:creationId xmlns:p14="http://schemas.microsoft.com/office/powerpoint/2010/main" val="36066924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baseline="0" dirty="0" smtClean="0"/>
          </a:p>
        </p:txBody>
      </p:sp>
    </p:spTree>
    <p:extLst>
      <p:ext uri="{BB962C8B-B14F-4D97-AF65-F5344CB8AC3E}">
        <p14:creationId xmlns:p14="http://schemas.microsoft.com/office/powerpoint/2010/main" val="16715320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i="1" baseline="0" dirty="0" smtClean="0"/>
              <a:t>-  t</a:t>
            </a:r>
            <a:r>
              <a:rPr lang="fi-FI" i="0" baseline="0" dirty="0" smtClean="0"/>
              <a:t>-jakauman 95 %:n luottamusvälit, </a:t>
            </a:r>
            <a:r>
              <a:rPr lang="fi-FI" i="1" baseline="0" dirty="0" smtClean="0"/>
              <a:t>HAC</a:t>
            </a:r>
            <a:r>
              <a:rPr lang="fi-FI" i="0" baseline="0" dirty="0" smtClean="0"/>
              <a:t>-keskivirhein</a:t>
            </a:r>
            <a:endParaRPr lang="fi-FI" i="1" baseline="0" dirty="0" smtClean="0"/>
          </a:p>
        </p:txBody>
      </p:sp>
    </p:spTree>
    <p:extLst>
      <p:ext uri="{BB962C8B-B14F-4D97-AF65-F5344CB8AC3E}">
        <p14:creationId xmlns:p14="http://schemas.microsoft.com/office/powerpoint/2010/main" val="40294847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fi-FI" i="1" baseline="0" dirty="0" smtClean="0"/>
              <a:t>-  t</a:t>
            </a:r>
            <a:r>
              <a:rPr lang="fi-FI" i="0" baseline="0" dirty="0" smtClean="0"/>
              <a:t>-jakauman 95 %:n luottamusvälit, </a:t>
            </a:r>
            <a:r>
              <a:rPr lang="fi-FI" i="1" baseline="0" dirty="0" smtClean="0"/>
              <a:t>HAC</a:t>
            </a:r>
            <a:r>
              <a:rPr lang="fi-FI" i="0" baseline="0" dirty="0" smtClean="0"/>
              <a:t>-keskivirhein</a:t>
            </a:r>
            <a:endParaRPr lang="fi-FI" i="1" baseline="0" dirty="0" smtClean="0"/>
          </a:p>
          <a:p>
            <a:endParaRPr lang="fi-FI" baseline="0" dirty="0" smtClean="0"/>
          </a:p>
        </p:txBody>
      </p:sp>
    </p:spTree>
    <p:extLst>
      <p:ext uri="{BB962C8B-B14F-4D97-AF65-F5344CB8AC3E}">
        <p14:creationId xmlns:p14="http://schemas.microsoft.com/office/powerpoint/2010/main" val="1701645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baseline="0" dirty="0" smtClean="0"/>
          </a:p>
        </p:txBody>
      </p:sp>
    </p:spTree>
    <p:extLst>
      <p:ext uri="{BB962C8B-B14F-4D97-AF65-F5344CB8AC3E}">
        <p14:creationId xmlns:p14="http://schemas.microsoft.com/office/powerpoint/2010/main" val="36707976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tsikkosivu 01">
    <p:spTree>
      <p:nvGrpSpPr>
        <p:cNvPr id="1" name=""/>
        <p:cNvGrpSpPr/>
        <p:nvPr/>
      </p:nvGrpSpPr>
      <p:grpSpPr>
        <a:xfrm>
          <a:off x="0" y="0"/>
          <a:ext cx="0" cy="0"/>
          <a:chOff x="0" y="0"/>
          <a:chExt cx="0" cy="0"/>
        </a:xfrm>
      </p:grpSpPr>
      <p:pic>
        <p:nvPicPr>
          <p:cNvPr id="4" name="Picture 6" descr="PPT_cover_VTV_01-2.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572000" y="0"/>
            <a:ext cx="457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457200" y="1407583"/>
            <a:ext cx="8001000" cy="1979084"/>
          </a:xfrm>
        </p:spPr>
        <p:txBody>
          <a:bodyPr>
            <a:normAutofit/>
          </a:bodyPr>
          <a:lstStyle>
            <a:lvl1pPr algn="l">
              <a:defRPr sz="5000" b="1" i="0"/>
            </a:lvl1pPr>
          </a:lstStyle>
          <a:p>
            <a:r>
              <a:rPr lang="fi-FI" smtClean="0"/>
              <a:t>Muokkaa perustyyl. napsautt.</a:t>
            </a:r>
            <a:endParaRPr lang="en-US" dirty="0"/>
          </a:p>
        </p:txBody>
      </p:sp>
      <p:sp>
        <p:nvSpPr>
          <p:cNvPr id="3" name="Subtitle 2"/>
          <p:cNvSpPr>
            <a:spLocks noGrp="1"/>
          </p:cNvSpPr>
          <p:nvPr>
            <p:ph type="subTitle" idx="1"/>
          </p:nvPr>
        </p:nvSpPr>
        <p:spPr>
          <a:xfrm>
            <a:off x="457200" y="3386667"/>
            <a:ext cx="4603750" cy="2328334"/>
          </a:xfrm>
        </p:spPr>
        <p:txBody>
          <a:bodyPr lIns="0" tIns="0" rIns="0" bIns="0"/>
          <a:lstStyle>
            <a:lvl1pPr marL="0" indent="0" algn="l">
              <a:spcBef>
                <a:spcPts val="0"/>
              </a:spcBef>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Tree>
    <p:extLst>
      <p:ext uri="{BB962C8B-B14F-4D97-AF65-F5344CB8AC3E}">
        <p14:creationId xmlns:p14="http://schemas.microsoft.com/office/powerpoint/2010/main" val="424714397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Nostosivu 07">
    <p:bg>
      <p:bgPr>
        <a:solidFill>
          <a:srgbClr val="E37222"/>
        </a:solidFill>
        <a:effectLst/>
      </p:bgPr>
    </p:bg>
    <p:spTree>
      <p:nvGrpSpPr>
        <p:cNvPr id="1" name=""/>
        <p:cNvGrpSpPr/>
        <p:nvPr/>
      </p:nvGrpSpPr>
      <p:grpSpPr>
        <a:xfrm>
          <a:off x="0" y="0"/>
          <a:ext cx="0" cy="0"/>
          <a:chOff x="0" y="0"/>
          <a:chExt cx="0" cy="0"/>
        </a:xfrm>
      </p:grpSpPr>
      <p:sp>
        <p:nvSpPr>
          <p:cNvPr id="9" name="Title 1"/>
          <p:cNvSpPr>
            <a:spLocks noGrp="1"/>
          </p:cNvSpPr>
          <p:nvPr>
            <p:ph type="ctrTitle"/>
          </p:nvPr>
        </p:nvSpPr>
        <p:spPr>
          <a:xfrm>
            <a:off x="457200" y="518583"/>
            <a:ext cx="8001000" cy="5250392"/>
          </a:xfrm>
        </p:spPr>
        <p:txBody>
          <a:bodyPr>
            <a:normAutofit/>
          </a:bodyPr>
          <a:lstStyle>
            <a:lvl1pPr algn="l">
              <a:defRPr sz="5000" b="0" i="0">
                <a:solidFill>
                  <a:schemeClr val="bg1"/>
                </a:solidFill>
              </a:defRPr>
            </a:lvl1pPr>
          </a:lstStyle>
          <a:p>
            <a:r>
              <a:rPr lang="fi-FI" smtClean="0"/>
              <a:t>Muokkaa perustyyl. napsautt.</a:t>
            </a:r>
            <a:endParaRPr lang="en-US" dirty="0"/>
          </a:p>
        </p:txBody>
      </p:sp>
      <p:sp>
        <p:nvSpPr>
          <p:cNvPr id="3" name="Slide Number Placeholder 5"/>
          <p:cNvSpPr>
            <a:spLocks noGrp="1"/>
          </p:cNvSpPr>
          <p:nvPr>
            <p:ph type="sldNum" sz="quarter" idx="10"/>
          </p:nvPr>
        </p:nvSpPr>
        <p:spPr/>
        <p:txBody>
          <a:bodyPr/>
          <a:lstStyle>
            <a:lvl1pPr>
              <a:defRPr smtClean="0">
                <a:solidFill>
                  <a:schemeClr val="bg1"/>
                </a:solidFill>
              </a:defRPr>
            </a:lvl1pPr>
          </a:lstStyle>
          <a:p>
            <a:pPr>
              <a:defRPr/>
            </a:pPr>
            <a:fld id="{B92A2274-E2C3-4BBE-9984-AEE201A2EECE}" type="slidenum">
              <a:rPr lang="en-US" altLang="fi-FI"/>
              <a:pPr>
                <a:defRPr/>
              </a:pPr>
              <a:t>‹#›</a:t>
            </a:fld>
            <a:endParaRPr lang="en-US" altLang="fi-FI" dirty="0"/>
          </a:p>
        </p:txBody>
      </p:sp>
    </p:spTree>
    <p:extLst>
      <p:ext uri="{BB962C8B-B14F-4D97-AF65-F5344CB8AC3E}">
        <p14:creationId xmlns:p14="http://schemas.microsoft.com/office/powerpoint/2010/main" val="3867841801"/>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Sisältösivu, 2 palstaa">
    <p:spTree>
      <p:nvGrpSpPr>
        <p:cNvPr id="1" name=""/>
        <p:cNvGrpSpPr/>
        <p:nvPr/>
      </p:nvGrpSpPr>
      <p:grpSpPr>
        <a:xfrm>
          <a:off x="0" y="0"/>
          <a:ext cx="0" cy="0"/>
          <a:chOff x="0" y="0"/>
          <a:chExt cx="0" cy="0"/>
        </a:xfrm>
      </p:grpSpPr>
      <p:pic>
        <p:nvPicPr>
          <p:cNvPr id="5" name="Picture 6" descr="PPT_cover_VTV_01-2.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572000" y="0"/>
            <a:ext cx="457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sz="half" idx="1"/>
          </p:nvPr>
        </p:nvSpPr>
        <p:spPr>
          <a:xfrm>
            <a:off x="457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a:t>
            </a:r>
          </a:p>
          <a:p>
            <a:pPr lvl="1"/>
            <a:r>
              <a:rPr lang="fi-FI" smtClean="0"/>
              <a:t>toinen taso</a:t>
            </a:r>
          </a:p>
          <a:p>
            <a:pPr lvl="2"/>
            <a:r>
              <a:rPr lang="fi-FI" smtClean="0"/>
              <a:t>kolmas taso</a:t>
            </a:r>
          </a:p>
        </p:txBody>
      </p:sp>
      <p:sp>
        <p:nvSpPr>
          <p:cNvPr id="4" name="Content Placeholder 3"/>
          <p:cNvSpPr>
            <a:spLocks noGrp="1"/>
          </p:cNvSpPr>
          <p:nvPr>
            <p:ph sz="half" idx="2"/>
          </p:nvPr>
        </p:nvSpPr>
        <p:spPr>
          <a:xfrm>
            <a:off x="4648200" y="1600204"/>
            <a:ext cx="4038600" cy="4525963"/>
          </a:xfrm>
        </p:spPr>
        <p:txBody>
          <a:bodyPr/>
          <a:lstStyle>
            <a:lvl1pPr>
              <a:defRPr sz="2800"/>
            </a:lvl1pPr>
            <a:lvl2pPr>
              <a:defRPr sz="2400"/>
            </a:lvl2pPr>
            <a:lvl3pPr>
              <a:defRPr sz="2000" baseline="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a:t>
            </a:r>
          </a:p>
          <a:p>
            <a:pPr lvl="1"/>
            <a:r>
              <a:rPr lang="fi-FI" smtClean="0"/>
              <a:t>toinen taso</a:t>
            </a:r>
          </a:p>
          <a:p>
            <a:pPr lvl="2"/>
            <a:r>
              <a:rPr lang="fi-FI" smtClean="0"/>
              <a:t>kolmas taso</a:t>
            </a:r>
          </a:p>
        </p:txBody>
      </p:sp>
      <p:sp>
        <p:nvSpPr>
          <p:cNvPr id="6" name="Date Placeholder 4"/>
          <p:cNvSpPr>
            <a:spLocks noGrp="1"/>
          </p:cNvSpPr>
          <p:nvPr>
            <p:ph type="dt" sz="half" idx="10"/>
          </p:nvPr>
        </p:nvSpPr>
        <p:spPr/>
        <p:txBody>
          <a:bodyPr/>
          <a:lstStyle>
            <a:lvl1pPr>
              <a:defRPr smtClean="0">
                <a:solidFill>
                  <a:schemeClr val="tx2"/>
                </a:solidFill>
              </a:defRPr>
            </a:lvl1pPr>
          </a:lstStyle>
          <a:p>
            <a:pPr>
              <a:defRPr/>
            </a:pPr>
            <a:fld id="{F8609FEA-3C1F-429C-BBC4-52E41A4CCAAC}" type="datetime1">
              <a:rPr lang="fi-FI" altLang="fi-FI" smtClean="0"/>
              <a:t>8.6.2018</a:t>
            </a:fld>
            <a:endParaRPr lang="en-US" altLang="fi-FI" dirty="0"/>
          </a:p>
        </p:txBody>
      </p:sp>
      <p:sp>
        <p:nvSpPr>
          <p:cNvPr id="7" name="Footer Placeholder 5"/>
          <p:cNvSpPr>
            <a:spLocks noGrp="1"/>
          </p:cNvSpPr>
          <p:nvPr>
            <p:ph type="ftr" sz="quarter" idx="11"/>
          </p:nvPr>
        </p:nvSpPr>
        <p:spPr/>
        <p:txBody>
          <a:bodyPr/>
          <a:lstStyle>
            <a:lvl1pPr>
              <a:defRPr>
                <a:solidFill>
                  <a:schemeClr val="tx2"/>
                </a:solidFill>
              </a:defRPr>
            </a:lvl1pPr>
          </a:lstStyle>
          <a:p>
            <a:pPr>
              <a:defRPr/>
            </a:pPr>
            <a:endParaRPr lang="en-US" dirty="0"/>
          </a:p>
        </p:txBody>
      </p:sp>
      <p:sp>
        <p:nvSpPr>
          <p:cNvPr id="8" name="Slide Number Placeholder 6"/>
          <p:cNvSpPr>
            <a:spLocks noGrp="1"/>
          </p:cNvSpPr>
          <p:nvPr>
            <p:ph type="sldNum" sz="quarter" idx="12"/>
          </p:nvPr>
        </p:nvSpPr>
        <p:spPr/>
        <p:txBody>
          <a:bodyPr/>
          <a:lstStyle>
            <a:lvl1pPr>
              <a:defRPr smtClean="0">
                <a:solidFill>
                  <a:schemeClr val="tx2"/>
                </a:solidFill>
              </a:defRPr>
            </a:lvl1pPr>
          </a:lstStyle>
          <a:p>
            <a:pPr>
              <a:defRPr/>
            </a:pPr>
            <a:fld id="{64CF5EF3-D692-4CDF-A665-7B9EC3DB961F}" type="slidenum">
              <a:rPr lang="en-US" altLang="fi-FI" smtClean="0"/>
              <a:pPr>
                <a:defRPr/>
              </a:pPr>
              <a:t>‹#›</a:t>
            </a:fld>
            <a:endParaRPr lang="en-US" altLang="fi-FI" dirty="0"/>
          </a:p>
        </p:txBody>
      </p:sp>
    </p:spTree>
    <p:extLst>
      <p:ext uri="{BB962C8B-B14F-4D97-AF65-F5344CB8AC3E}">
        <p14:creationId xmlns:p14="http://schemas.microsoft.com/office/powerpoint/2010/main" val="290289233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Sisältösivu, 2 palstaa väliotsikoilla">
    <p:spTree>
      <p:nvGrpSpPr>
        <p:cNvPr id="1" name=""/>
        <p:cNvGrpSpPr/>
        <p:nvPr/>
      </p:nvGrpSpPr>
      <p:grpSpPr>
        <a:xfrm>
          <a:off x="0" y="0"/>
          <a:ext cx="0" cy="0"/>
          <a:chOff x="0" y="0"/>
          <a:chExt cx="0" cy="0"/>
        </a:xfrm>
      </p:grpSpPr>
      <p:pic>
        <p:nvPicPr>
          <p:cNvPr id="7" name="Picture 6" descr="PPT_cover_VTV_01.gif"/>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572000" y="0"/>
            <a:ext cx="457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baseline="0"/>
            </a:lvl1pPr>
          </a:lstStyle>
          <a:p>
            <a:r>
              <a:rPr lang="fi-FI" smtClean="0"/>
              <a:t>Muokkaa perustyyl. napsautt.</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baseline="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a:t>
            </a:r>
          </a:p>
          <a:p>
            <a:pPr lvl="1"/>
            <a:r>
              <a:rPr lang="fi-FI" smtClean="0"/>
              <a:t>toinen taso</a:t>
            </a:r>
          </a:p>
          <a:p>
            <a:pPr lvl="2"/>
            <a:r>
              <a:rPr lang="fi-FI" smtClean="0"/>
              <a:t>kolmas taso</a:t>
            </a:r>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baseline="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a:t>
            </a:r>
          </a:p>
          <a:p>
            <a:pPr lvl="1"/>
            <a:r>
              <a:rPr lang="fi-FI" smtClean="0"/>
              <a:t>toinen taso</a:t>
            </a:r>
          </a:p>
          <a:p>
            <a:pPr lvl="2"/>
            <a:r>
              <a:rPr lang="fi-FI" smtClean="0"/>
              <a:t>kolmas taso</a:t>
            </a:r>
          </a:p>
        </p:txBody>
      </p:sp>
      <p:sp>
        <p:nvSpPr>
          <p:cNvPr id="8" name="Date Placeholder 6"/>
          <p:cNvSpPr>
            <a:spLocks noGrp="1"/>
          </p:cNvSpPr>
          <p:nvPr>
            <p:ph type="dt" sz="half" idx="10"/>
          </p:nvPr>
        </p:nvSpPr>
        <p:spPr/>
        <p:txBody>
          <a:bodyPr/>
          <a:lstStyle>
            <a:lvl1pPr>
              <a:defRPr smtClean="0">
                <a:solidFill>
                  <a:schemeClr val="tx2"/>
                </a:solidFill>
              </a:defRPr>
            </a:lvl1pPr>
          </a:lstStyle>
          <a:p>
            <a:pPr>
              <a:defRPr/>
            </a:pPr>
            <a:fld id="{449F047D-D671-46F0-AC96-4D023446B53F}" type="datetime1">
              <a:rPr lang="fi-FI" altLang="fi-FI" smtClean="0"/>
              <a:t>8.6.2018</a:t>
            </a:fld>
            <a:endParaRPr lang="en-US" altLang="fi-FI" dirty="0"/>
          </a:p>
        </p:txBody>
      </p:sp>
      <p:sp>
        <p:nvSpPr>
          <p:cNvPr id="9" name="Footer Placeholder 7"/>
          <p:cNvSpPr>
            <a:spLocks noGrp="1"/>
          </p:cNvSpPr>
          <p:nvPr>
            <p:ph type="ftr" sz="quarter" idx="11"/>
          </p:nvPr>
        </p:nvSpPr>
        <p:spPr/>
        <p:txBody>
          <a:bodyPr/>
          <a:lstStyle>
            <a:lvl1pPr>
              <a:defRPr>
                <a:solidFill>
                  <a:schemeClr val="tx2"/>
                </a:solidFill>
              </a:defRPr>
            </a:lvl1pPr>
          </a:lstStyle>
          <a:p>
            <a:pPr>
              <a:defRPr/>
            </a:pPr>
            <a:endParaRPr lang="en-US" dirty="0"/>
          </a:p>
        </p:txBody>
      </p:sp>
      <p:sp>
        <p:nvSpPr>
          <p:cNvPr id="10" name="Slide Number Placeholder 8"/>
          <p:cNvSpPr>
            <a:spLocks noGrp="1"/>
          </p:cNvSpPr>
          <p:nvPr>
            <p:ph type="sldNum" sz="quarter" idx="12"/>
          </p:nvPr>
        </p:nvSpPr>
        <p:spPr/>
        <p:txBody>
          <a:bodyPr/>
          <a:lstStyle>
            <a:lvl1pPr>
              <a:defRPr smtClean="0">
                <a:solidFill>
                  <a:schemeClr val="tx2"/>
                </a:solidFill>
              </a:defRPr>
            </a:lvl1pPr>
          </a:lstStyle>
          <a:p>
            <a:pPr>
              <a:defRPr/>
            </a:pPr>
            <a:fld id="{B736D849-7EF8-4397-96A6-7901E4535E9D}" type="slidenum">
              <a:rPr lang="en-US" altLang="fi-FI" smtClean="0"/>
              <a:pPr>
                <a:defRPr/>
              </a:pPr>
              <a:t>‹#›</a:t>
            </a:fld>
            <a:endParaRPr lang="en-US" altLang="fi-FI" dirty="0"/>
          </a:p>
        </p:txBody>
      </p:sp>
    </p:spTree>
    <p:extLst>
      <p:ext uri="{BB962C8B-B14F-4D97-AF65-F5344CB8AC3E}">
        <p14:creationId xmlns:p14="http://schemas.microsoft.com/office/powerpoint/2010/main" val="3383716960"/>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Kuva / graafisivu">
    <p:spTree>
      <p:nvGrpSpPr>
        <p:cNvPr id="1" name=""/>
        <p:cNvGrpSpPr/>
        <p:nvPr/>
      </p:nvGrpSpPr>
      <p:grpSpPr>
        <a:xfrm>
          <a:off x="0" y="0"/>
          <a:ext cx="0" cy="0"/>
          <a:chOff x="0" y="0"/>
          <a:chExt cx="0" cy="0"/>
        </a:xfrm>
      </p:grpSpPr>
      <p:pic>
        <p:nvPicPr>
          <p:cNvPr id="2" name="Picture 6" descr="PPT_logopage.gif"/>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572000" y="0"/>
            <a:ext cx="457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1"/>
          <p:cNvSpPr>
            <a:spLocks noGrp="1"/>
          </p:cNvSpPr>
          <p:nvPr>
            <p:ph type="title"/>
          </p:nvPr>
        </p:nvSpPr>
        <p:spPr>
          <a:xfrm>
            <a:off x="457200" y="274638"/>
            <a:ext cx="8229600" cy="1143000"/>
          </a:xfrm>
        </p:spPr>
        <p:txBody>
          <a:bodyPr/>
          <a:lstStyle/>
          <a:p>
            <a:r>
              <a:rPr lang="fi-FI" smtClean="0"/>
              <a:t>Muokkaa perustyyl. napsautt.</a:t>
            </a:r>
            <a:endParaRPr lang="en-US" dirty="0"/>
          </a:p>
        </p:txBody>
      </p:sp>
      <p:sp>
        <p:nvSpPr>
          <p:cNvPr id="4" name="Content Placeholder 9"/>
          <p:cNvSpPr>
            <a:spLocks noGrp="1"/>
          </p:cNvSpPr>
          <p:nvPr>
            <p:ph sz="quarter" idx="13"/>
          </p:nvPr>
        </p:nvSpPr>
        <p:spPr>
          <a:xfrm>
            <a:off x="457200" y="1512892"/>
            <a:ext cx="8229600" cy="4340225"/>
          </a:xfrm>
        </p:spPr>
        <p:txBody>
          <a:bodyPr/>
          <a:lstStyle>
            <a:lvl1pPr>
              <a:defRPr baseline="0"/>
            </a:lvl1pPr>
          </a:lstStyle>
          <a:p>
            <a:pPr lvl="0"/>
            <a:r>
              <a:rPr lang="fi-FI" smtClean="0"/>
              <a:t>Muokkaa tekstin perustyylejä</a:t>
            </a:r>
          </a:p>
        </p:txBody>
      </p:sp>
      <p:sp>
        <p:nvSpPr>
          <p:cNvPr id="5" name="Date Placeholder 2"/>
          <p:cNvSpPr>
            <a:spLocks noGrp="1"/>
          </p:cNvSpPr>
          <p:nvPr>
            <p:ph type="dt" sz="half" idx="14"/>
          </p:nvPr>
        </p:nvSpPr>
        <p:spPr>
          <a:xfrm>
            <a:off x="793750" y="6113467"/>
            <a:ext cx="730250" cy="401637"/>
          </a:xfrm>
        </p:spPr>
        <p:txBody>
          <a:bodyPr/>
          <a:lstStyle>
            <a:lvl1pPr>
              <a:defRPr smtClean="0">
                <a:solidFill>
                  <a:schemeClr val="tx2"/>
                </a:solidFill>
              </a:defRPr>
            </a:lvl1pPr>
          </a:lstStyle>
          <a:p>
            <a:pPr>
              <a:defRPr/>
            </a:pPr>
            <a:fld id="{4D3AED0D-6A0B-4830-A5D5-0F9476614E99}" type="datetime1">
              <a:rPr lang="fi-FI" altLang="fi-FI" smtClean="0"/>
              <a:t>8.6.2018</a:t>
            </a:fld>
            <a:endParaRPr lang="en-US" altLang="fi-FI" dirty="0"/>
          </a:p>
        </p:txBody>
      </p:sp>
      <p:sp>
        <p:nvSpPr>
          <p:cNvPr id="6" name="Footer Placeholder 3"/>
          <p:cNvSpPr>
            <a:spLocks noGrp="1"/>
          </p:cNvSpPr>
          <p:nvPr>
            <p:ph type="ftr" sz="quarter" idx="15"/>
          </p:nvPr>
        </p:nvSpPr>
        <p:spPr>
          <a:xfrm>
            <a:off x="1524002" y="6113467"/>
            <a:ext cx="3662363" cy="401637"/>
          </a:xfrm>
        </p:spPr>
        <p:txBody>
          <a:bodyPr/>
          <a:lstStyle>
            <a:lvl1pPr>
              <a:defRPr>
                <a:solidFill>
                  <a:schemeClr val="tx2"/>
                </a:solidFill>
              </a:defRPr>
            </a:lvl1pPr>
          </a:lstStyle>
          <a:p>
            <a:pPr>
              <a:defRPr/>
            </a:pPr>
            <a:endParaRPr lang="en-US" dirty="0"/>
          </a:p>
        </p:txBody>
      </p:sp>
      <p:sp>
        <p:nvSpPr>
          <p:cNvPr id="7" name="Slide Number Placeholder 4"/>
          <p:cNvSpPr>
            <a:spLocks noGrp="1"/>
          </p:cNvSpPr>
          <p:nvPr>
            <p:ph type="sldNum" sz="quarter" idx="16"/>
          </p:nvPr>
        </p:nvSpPr>
        <p:spPr>
          <a:xfrm>
            <a:off x="457200" y="6113467"/>
            <a:ext cx="336550" cy="401637"/>
          </a:xfrm>
        </p:spPr>
        <p:txBody>
          <a:bodyPr/>
          <a:lstStyle>
            <a:lvl1pPr>
              <a:defRPr smtClean="0">
                <a:solidFill>
                  <a:schemeClr val="tx2"/>
                </a:solidFill>
              </a:defRPr>
            </a:lvl1pPr>
          </a:lstStyle>
          <a:p>
            <a:pPr>
              <a:defRPr/>
            </a:pPr>
            <a:fld id="{1FA087F1-8FB8-480C-AA1D-040A1422189C}" type="slidenum">
              <a:rPr lang="en-US" altLang="fi-FI" smtClean="0"/>
              <a:pPr>
                <a:defRPr/>
              </a:pPr>
              <a:t>‹#›</a:t>
            </a:fld>
            <a:endParaRPr lang="en-US" altLang="fi-FI" dirty="0"/>
          </a:p>
        </p:txBody>
      </p:sp>
    </p:spTree>
    <p:extLst>
      <p:ext uri="{BB962C8B-B14F-4D97-AF65-F5344CB8AC3E}">
        <p14:creationId xmlns:p14="http://schemas.microsoft.com/office/powerpoint/2010/main" val="75556271"/>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yhjä sivu">
    <p:spTree>
      <p:nvGrpSpPr>
        <p:cNvPr id="1" name=""/>
        <p:cNvGrpSpPr/>
        <p:nvPr/>
      </p:nvGrpSpPr>
      <p:grpSpPr>
        <a:xfrm>
          <a:off x="0" y="0"/>
          <a:ext cx="0" cy="0"/>
          <a:chOff x="0" y="0"/>
          <a:chExt cx="0" cy="0"/>
        </a:xfrm>
      </p:grpSpPr>
    </p:spTree>
    <p:extLst>
      <p:ext uri="{BB962C8B-B14F-4D97-AF65-F5344CB8AC3E}">
        <p14:creationId xmlns:p14="http://schemas.microsoft.com/office/powerpoint/2010/main" val="162428943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tsikkosivu 02">
    <p:spTree>
      <p:nvGrpSpPr>
        <p:cNvPr id="1" name=""/>
        <p:cNvGrpSpPr/>
        <p:nvPr/>
      </p:nvGrpSpPr>
      <p:grpSpPr>
        <a:xfrm>
          <a:off x="0" y="0"/>
          <a:ext cx="0" cy="0"/>
          <a:chOff x="0" y="0"/>
          <a:chExt cx="0" cy="0"/>
        </a:xfrm>
      </p:grpSpPr>
      <p:pic>
        <p:nvPicPr>
          <p:cNvPr id="4" name="Picture 6" descr="PPT_cover_VTV_02.gif"/>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p:cNvSpPr>
            <a:spLocks noGrp="1"/>
          </p:cNvSpPr>
          <p:nvPr>
            <p:ph type="ctrTitle"/>
          </p:nvPr>
        </p:nvSpPr>
        <p:spPr>
          <a:xfrm>
            <a:off x="457200" y="1407583"/>
            <a:ext cx="8001000" cy="1979084"/>
          </a:xfrm>
        </p:spPr>
        <p:txBody>
          <a:bodyPr>
            <a:normAutofit/>
          </a:bodyPr>
          <a:lstStyle>
            <a:lvl1pPr algn="l">
              <a:defRPr sz="5000" b="1" i="0">
                <a:solidFill>
                  <a:schemeClr val="bg1"/>
                </a:solidFill>
              </a:defRPr>
            </a:lvl1pPr>
          </a:lstStyle>
          <a:p>
            <a:r>
              <a:rPr lang="fi-FI" smtClean="0"/>
              <a:t>Muokkaa perustyyl. napsautt.</a:t>
            </a:r>
            <a:endParaRPr lang="en-US" dirty="0"/>
          </a:p>
        </p:txBody>
      </p:sp>
      <p:sp>
        <p:nvSpPr>
          <p:cNvPr id="7" name="Subtitle 2"/>
          <p:cNvSpPr>
            <a:spLocks noGrp="1"/>
          </p:cNvSpPr>
          <p:nvPr>
            <p:ph type="subTitle" idx="1"/>
          </p:nvPr>
        </p:nvSpPr>
        <p:spPr>
          <a:xfrm>
            <a:off x="457200" y="3386667"/>
            <a:ext cx="4603750" cy="2328334"/>
          </a:xfrm>
        </p:spPr>
        <p:txBody>
          <a:bodyPr lIns="0" tIns="0" rIns="0" bIns="0"/>
          <a:lstStyle>
            <a:lvl1pPr marL="0" indent="0" algn="l">
              <a:spcBef>
                <a:spcPts val="0"/>
              </a:spcBef>
              <a:buNone/>
              <a:defRPr sz="2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Tree>
    <p:extLst>
      <p:ext uri="{BB962C8B-B14F-4D97-AF65-F5344CB8AC3E}">
        <p14:creationId xmlns:p14="http://schemas.microsoft.com/office/powerpoint/2010/main" val="131920647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Sisältösivu, perusmalli">
    <p:spTree>
      <p:nvGrpSpPr>
        <p:cNvPr id="1" name=""/>
        <p:cNvGrpSpPr/>
        <p:nvPr/>
      </p:nvGrpSpPr>
      <p:grpSpPr>
        <a:xfrm>
          <a:off x="0" y="0"/>
          <a:ext cx="0" cy="0"/>
          <a:chOff x="0" y="0"/>
          <a:chExt cx="0" cy="0"/>
        </a:xfrm>
      </p:grpSpPr>
      <p:pic>
        <p:nvPicPr>
          <p:cNvPr id="4" name="Picture 6" descr="PPT_cover_VTV_01-2.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572000" y="0"/>
            <a:ext cx="457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idx="1"/>
          </p:nvPr>
        </p:nvSpPr>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3"/>
          <p:cNvSpPr>
            <a:spLocks noGrp="1"/>
          </p:cNvSpPr>
          <p:nvPr>
            <p:ph type="dt" sz="half" idx="10"/>
          </p:nvPr>
        </p:nvSpPr>
        <p:spPr/>
        <p:txBody>
          <a:bodyPr/>
          <a:lstStyle>
            <a:lvl1pPr>
              <a:defRPr smtClean="0">
                <a:solidFill>
                  <a:schemeClr val="tx2"/>
                </a:solidFill>
              </a:defRPr>
            </a:lvl1pPr>
          </a:lstStyle>
          <a:p>
            <a:pPr>
              <a:defRPr/>
            </a:pPr>
            <a:fld id="{3078E543-6125-4CE5-82A5-D21F61BB9D97}" type="datetime1">
              <a:rPr lang="fi-FI" altLang="fi-FI" smtClean="0"/>
              <a:t>8.6.2018</a:t>
            </a:fld>
            <a:endParaRPr lang="en-US" altLang="fi-FI" dirty="0"/>
          </a:p>
        </p:txBody>
      </p:sp>
      <p:sp>
        <p:nvSpPr>
          <p:cNvPr id="6" name="Footer Placeholder 4"/>
          <p:cNvSpPr>
            <a:spLocks noGrp="1"/>
          </p:cNvSpPr>
          <p:nvPr>
            <p:ph type="ftr" sz="quarter" idx="11"/>
          </p:nvPr>
        </p:nvSpPr>
        <p:spPr/>
        <p:txBody>
          <a:bodyPr/>
          <a:lstStyle>
            <a:lvl1pPr>
              <a:defRPr>
                <a:solidFill>
                  <a:schemeClr val="tx2"/>
                </a:solidFill>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smtClean="0">
                <a:solidFill>
                  <a:schemeClr val="tx2"/>
                </a:solidFill>
              </a:defRPr>
            </a:lvl1pPr>
          </a:lstStyle>
          <a:p>
            <a:pPr>
              <a:defRPr/>
            </a:pPr>
            <a:fld id="{9D88ED5C-1A88-4253-A7D1-3670ACBC71FC}" type="slidenum">
              <a:rPr lang="en-US" altLang="fi-FI" smtClean="0"/>
              <a:pPr>
                <a:defRPr/>
              </a:pPr>
              <a:t>‹#›</a:t>
            </a:fld>
            <a:endParaRPr lang="en-US" altLang="fi-FI" dirty="0"/>
          </a:p>
        </p:txBody>
      </p:sp>
    </p:spTree>
    <p:extLst>
      <p:ext uri="{BB962C8B-B14F-4D97-AF65-F5344CB8AC3E}">
        <p14:creationId xmlns:p14="http://schemas.microsoft.com/office/powerpoint/2010/main" val="96857261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ostosivu 01">
    <p:spTree>
      <p:nvGrpSpPr>
        <p:cNvPr id="1" name=""/>
        <p:cNvGrpSpPr/>
        <p:nvPr/>
      </p:nvGrpSpPr>
      <p:grpSpPr>
        <a:xfrm>
          <a:off x="0" y="0"/>
          <a:ext cx="0" cy="0"/>
          <a:chOff x="0" y="0"/>
          <a:chExt cx="0" cy="0"/>
        </a:xfrm>
      </p:grpSpPr>
      <p:pic>
        <p:nvPicPr>
          <p:cNvPr id="3" name="Picture 6" descr="PPT_cover_VTV_01-2.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572000" y="0"/>
            <a:ext cx="457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1"/>
          <p:cNvSpPr>
            <a:spLocks noGrp="1"/>
          </p:cNvSpPr>
          <p:nvPr>
            <p:ph type="ctrTitle"/>
          </p:nvPr>
        </p:nvSpPr>
        <p:spPr>
          <a:xfrm>
            <a:off x="457200" y="518583"/>
            <a:ext cx="8001000" cy="5250392"/>
          </a:xfrm>
        </p:spPr>
        <p:txBody>
          <a:bodyPr>
            <a:normAutofit/>
          </a:bodyPr>
          <a:lstStyle>
            <a:lvl1pPr algn="l">
              <a:defRPr sz="5000" b="0" i="0">
                <a:solidFill>
                  <a:srgbClr val="0075B0"/>
                </a:solidFill>
              </a:defRPr>
            </a:lvl1pPr>
          </a:lstStyle>
          <a:p>
            <a:r>
              <a:rPr lang="fi-FI" smtClean="0"/>
              <a:t>Muokkaa perustyyl. napsautt.</a:t>
            </a:r>
            <a:endParaRPr lang="en-US" dirty="0"/>
          </a:p>
        </p:txBody>
      </p:sp>
      <p:sp>
        <p:nvSpPr>
          <p:cNvPr id="4" name="Slide Number Placeholder 5"/>
          <p:cNvSpPr>
            <a:spLocks noGrp="1"/>
          </p:cNvSpPr>
          <p:nvPr>
            <p:ph type="sldNum" sz="quarter" idx="10"/>
          </p:nvPr>
        </p:nvSpPr>
        <p:spPr/>
        <p:txBody>
          <a:bodyPr/>
          <a:lstStyle>
            <a:lvl1pPr>
              <a:defRPr smtClean="0"/>
            </a:lvl1pPr>
          </a:lstStyle>
          <a:p>
            <a:pPr>
              <a:defRPr/>
            </a:pPr>
            <a:fld id="{899582C6-E76F-4EA0-B27F-08068019E59E}" type="slidenum">
              <a:rPr lang="en-US" altLang="fi-FI"/>
              <a:pPr>
                <a:defRPr/>
              </a:pPr>
              <a:t>‹#›</a:t>
            </a:fld>
            <a:endParaRPr lang="en-US" altLang="fi-FI" dirty="0"/>
          </a:p>
        </p:txBody>
      </p:sp>
    </p:spTree>
    <p:extLst>
      <p:ext uri="{BB962C8B-B14F-4D97-AF65-F5344CB8AC3E}">
        <p14:creationId xmlns:p14="http://schemas.microsoft.com/office/powerpoint/2010/main" val="391727853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Nostosivu 02">
    <p:bg>
      <p:bgPr>
        <a:solidFill>
          <a:srgbClr val="C50084"/>
        </a:solidFill>
        <a:effectLst/>
      </p:bgPr>
    </p:bg>
    <p:spTree>
      <p:nvGrpSpPr>
        <p:cNvPr id="1" name=""/>
        <p:cNvGrpSpPr/>
        <p:nvPr/>
      </p:nvGrpSpPr>
      <p:grpSpPr>
        <a:xfrm>
          <a:off x="0" y="0"/>
          <a:ext cx="0" cy="0"/>
          <a:chOff x="0" y="0"/>
          <a:chExt cx="0" cy="0"/>
        </a:xfrm>
      </p:grpSpPr>
      <p:sp>
        <p:nvSpPr>
          <p:cNvPr id="9" name="Title 1"/>
          <p:cNvSpPr>
            <a:spLocks noGrp="1"/>
          </p:cNvSpPr>
          <p:nvPr>
            <p:ph type="ctrTitle"/>
          </p:nvPr>
        </p:nvSpPr>
        <p:spPr>
          <a:xfrm>
            <a:off x="457200" y="518583"/>
            <a:ext cx="8001000" cy="5250392"/>
          </a:xfrm>
        </p:spPr>
        <p:txBody>
          <a:bodyPr>
            <a:normAutofit/>
          </a:bodyPr>
          <a:lstStyle>
            <a:lvl1pPr algn="l">
              <a:defRPr sz="5000" b="0" i="0">
                <a:solidFill>
                  <a:schemeClr val="bg1"/>
                </a:solidFill>
              </a:defRPr>
            </a:lvl1pPr>
          </a:lstStyle>
          <a:p>
            <a:r>
              <a:rPr lang="fi-FI" smtClean="0"/>
              <a:t>Muokkaa perustyyl. napsautt.</a:t>
            </a:r>
            <a:endParaRPr lang="en-US" dirty="0"/>
          </a:p>
        </p:txBody>
      </p:sp>
      <p:sp>
        <p:nvSpPr>
          <p:cNvPr id="3" name="Slide Number Placeholder 5"/>
          <p:cNvSpPr>
            <a:spLocks noGrp="1"/>
          </p:cNvSpPr>
          <p:nvPr>
            <p:ph type="sldNum" sz="quarter" idx="10"/>
          </p:nvPr>
        </p:nvSpPr>
        <p:spPr/>
        <p:txBody>
          <a:bodyPr/>
          <a:lstStyle>
            <a:lvl1pPr>
              <a:defRPr smtClean="0">
                <a:solidFill>
                  <a:schemeClr val="bg1"/>
                </a:solidFill>
              </a:defRPr>
            </a:lvl1pPr>
          </a:lstStyle>
          <a:p>
            <a:pPr>
              <a:defRPr/>
            </a:pPr>
            <a:fld id="{9D081E42-A430-4D91-9BF9-4D445FC8E836}" type="slidenum">
              <a:rPr lang="en-US" altLang="fi-FI"/>
              <a:pPr>
                <a:defRPr/>
              </a:pPr>
              <a:t>‹#›</a:t>
            </a:fld>
            <a:endParaRPr lang="en-US" altLang="fi-FI" dirty="0"/>
          </a:p>
        </p:txBody>
      </p:sp>
    </p:spTree>
    <p:extLst>
      <p:ext uri="{BB962C8B-B14F-4D97-AF65-F5344CB8AC3E}">
        <p14:creationId xmlns:p14="http://schemas.microsoft.com/office/powerpoint/2010/main" val="334086087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Nostosivu 03">
    <p:bg>
      <p:bgPr>
        <a:solidFill>
          <a:srgbClr val="8CB8C6"/>
        </a:solidFill>
        <a:effectLst/>
      </p:bgPr>
    </p:bg>
    <p:spTree>
      <p:nvGrpSpPr>
        <p:cNvPr id="1" name=""/>
        <p:cNvGrpSpPr/>
        <p:nvPr/>
      </p:nvGrpSpPr>
      <p:grpSpPr>
        <a:xfrm>
          <a:off x="0" y="0"/>
          <a:ext cx="0" cy="0"/>
          <a:chOff x="0" y="0"/>
          <a:chExt cx="0" cy="0"/>
        </a:xfrm>
      </p:grpSpPr>
      <p:sp>
        <p:nvSpPr>
          <p:cNvPr id="7" name="Title 1"/>
          <p:cNvSpPr>
            <a:spLocks noGrp="1"/>
          </p:cNvSpPr>
          <p:nvPr>
            <p:ph type="ctrTitle"/>
          </p:nvPr>
        </p:nvSpPr>
        <p:spPr>
          <a:xfrm>
            <a:off x="457200" y="518583"/>
            <a:ext cx="8001000" cy="5250392"/>
          </a:xfrm>
        </p:spPr>
        <p:txBody>
          <a:bodyPr>
            <a:normAutofit/>
          </a:bodyPr>
          <a:lstStyle>
            <a:lvl1pPr algn="l">
              <a:defRPr sz="5000" b="0" i="0">
                <a:solidFill>
                  <a:schemeClr val="bg1"/>
                </a:solidFill>
              </a:defRPr>
            </a:lvl1pPr>
          </a:lstStyle>
          <a:p>
            <a:r>
              <a:rPr lang="fi-FI" smtClean="0"/>
              <a:t>Muokkaa perustyyl. napsautt.</a:t>
            </a:r>
            <a:endParaRPr lang="en-US" dirty="0"/>
          </a:p>
        </p:txBody>
      </p:sp>
      <p:sp>
        <p:nvSpPr>
          <p:cNvPr id="3" name="Slide Number Placeholder 5"/>
          <p:cNvSpPr>
            <a:spLocks noGrp="1"/>
          </p:cNvSpPr>
          <p:nvPr>
            <p:ph type="sldNum" sz="quarter" idx="10"/>
          </p:nvPr>
        </p:nvSpPr>
        <p:spPr/>
        <p:txBody>
          <a:bodyPr/>
          <a:lstStyle>
            <a:lvl1pPr>
              <a:defRPr smtClean="0">
                <a:solidFill>
                  <a:schemeClr val="bg1"/>
                </a:solidFill>
              </a:defRPr>
            </a:lvl1pPr>
          </a:lstStyle>
          <a:p>
            <a:pPr>
              <a:defRPr/>
            </a:pPr>
            <a:fld id="{C15EB45C-23FC-49A5-B6D3-131EB5591A1A}" type="slidenum">
              <a:rPr lang="en-US" altLang="fi-FI"/>
              <a:pPr>
                <a:defRPr/>
              </a:pPr>
              <a:t>‹#›</a:t>
            </a:fld>
            <a:endParaRPr lang="en-US" altLang="fi-FI" dirty="0"/>
          </a:p>
        </p:txBody>
      </p:sp>
    </p:spTree>
    <p:extLst>
      <p:ext uri="{BB962C8B-B14F-4D97-AF65-F5344CB8AC3E}">
        <p14:creationId xmlns:p14="http://schemas.microsoft.com/office/powerpoint/2010/main" val="105355579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Nostosivu 04">
    <p:bg>
      <p:bgPr>
        <a:solidFill>
          <a:srgbClr val="0075B0"/>
        </a:solidFill>
        <a:effectLst/>
      </p:bgPr>
    </p:bg>
    <p:spTree>
      <p:nvGrpSpPr>
        <p:cNvPr id="1" name=""/>
        <p:cNvGrpSpPr/>
        <p:nvPr/>
      </p:nvGrpSpPr>
      <p:grpSpPr>
        <a:xfrm>
          <a:off x="0" y="0"/>
          <a:ext cx="0" cy="0"/>
          <a:chOff x="0" y="0"/>
          <a:chExt cx="0" cy="0"/>
        </a:xfrm>
      </p:grpSpPr>
      <p:sp>
        <p:nvSpPr>
          <p:cNvPr id="10" name="Title 1"/>
          <p:cNvSpPr>
            <a:spLocks noGrp="1"/>
          </p:cNvSpPr>
          <p:nvPr>
            <p:ph type="ctrTitle"/>
          </p:nvPr>
        </p:nvSpPr>
        <p:spPr>
          <a:xfrm>
            <a:off x="457200" y="518583"/>
            <a:ext cx="8001000" cy="5250392"/>
          </a:xfrm>
        </p:spPr>
        <p:txBody>
          <a:bodyPr>
            <a:normAutofit/>
          </a:bodyPr>
          <a:lstStyle>
            <a:lvl1pPr algn="l">
              <a:defRPr sz="5000" b="0" i="0">
                <a:solidFill>
                  <a:schemeClr val="bg1"/>
                </a:solidFill>
              </a:defRPr>
            </a:lvl1pPr>
          </a:lstStyle>
          <a:p>
            <a:r>
              <a:rPr lang="fi-FI" smtClean="0"/>
              <a:t>Muokkaa perustyyl. napsautt.</a:t>
            </a:r>
            <a:endParaRPr lang="en-US" dirty="0"/>
          </a:p>
        </p:txBody>
      </p:sp>
      <p:sp>
        <p:nvSpPr>
          <p:cNvPr id="3" name="Slide Number Placeholder 5"/>
          <p:cNvSpPr>
            <a:spLocks noGrp="1"/>
          </p:cNvSpPr>
          <p:nvPr>
            <p:ph type="sldNum" sz="quarter" idx="10"/>
          </p:nvPr>
        </p:nvSpPr>
        <p:spPr/>
        <p:txBody>
          <a:bodyPr/>
          <a:lstStyle>
            <a:lvl1pPr>
              <a:defRPr smtClean="0">
                <a:solidFill>
                  <a:schemeClr val="bg1"/>
                </a:solidFill>
              </a:defRPr>
            </a:lvl1pPr>
          </a:lstStyle>
          <a:p>
            <a:pPr>
              <a:defRPr/>
            </a:pPr>
            <a:fld id="{1E6107A2-BE08-46E4-9FF3-2FF3206B0CBF}" type="slidenum">
              <a:rPr lang="en-US" altLang="fi-FI"/>
              <a:pPr>
                <a:defRPr/>
              </a:pPr>
              <a:t>‹#›</a:t>
            </a:fld>
            <a:endParaRPr lang="en-US" altLang="fi-FI" dirty="0"/>
          </a:p>
        </p:txBody>
      </p:sp>
    </p:spTree>
    <p:extLst>
      <p:ext uri="{BB962C8B-B14F-4D97-AF65-F5344CB8AC3E}">
        <p14:creationId xmlns:p14="http://schemas.microsoft.com/office/powerpoint/2010/main" val="3832480422"/>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Nostosivu 05">
    <p:bg>
      <p:bgPr>
        <a:solidFill>
          <a:srgbClr val="00B092"/>
        </a:solidFill>
        <a:effectLst/>
      </p:bgPr>
    </p:bg>
    <p:spTree>
      <p:nvGrpSpPr>
        <p:cNvPr id="1" name=""/>
        <p:cNvGrpSpPr/>
        <p:nvPr/>
      </p:nvGrpSpPr>
      <p:grpSpPr>
        <a:xfrm>
          <a:off x="0" y="0"/>
          <a:ext cx="0" cy="0"/>
          <a:chOff x="0" y="0"/>
          <a:chExt cx="0" cy="0"/>
        </a:xfrm>
      </p:grpSpPr>
      <p:sp>
        <p:nvSpPr>
          <p:cNvPr id="9" name="Title 1"/>
          <p:cNvSpPr>
            <a:spLocks noGrp="1"/>
          </p:cNvSpPr>
          <p:nvPr>
            <p:ph type="ctrTitle"/>
          </p:nvPr>
        </p:nvSpPr>
        <p:spPr>
          <a:xfrm>
            <a:off x="457200" y="518583"/>
            <a:ext cx="8001000" cy="5250392"/>
          </a:xfrm>
        </p:spPr>
        <p:txBody>
          <a:bodyPr>
            <a:normAutofit/>
          </a:bodyPr>
          <a:lstStyle>
            <a:lvl1pPr algn="l">
              <a:defRPr sz="5000" b="0" i="0">
                <a:solidFill>
                  <a:schemeClr val="bg1"/>
                </a:solidFill>
              </a:defRPr>
            </a:lvl1pPr>
          </a:lstStyle>
          <a:p>
            <a:r>
              <a:rPr lang="fi-FI" smtClean="0"/>
              <a:t>Muokkaa perustyyl. napsautt.</a:t>
            </a:r>
            <a:endParaRPr lang="en-US" dirty="0"/>
          </a:p>
        </p:txBody>
      </p:sp>
      <p:sp>
        <p:nvSpPr>
          <p:cNvPr id="3" name="Slide Number Placeholder 5"/>
          <p:cNvSpPr>
            <a:spLocks noGrp="1"/>
          </p:cNvSpPr>
          <p:nvPr>
            <p:ph type="sldNum" sz="quarter" idx="10"/>
          </p:nvPr>
        </p:nvSpPr>
        <p:spPr/>
        <p:txBody>
          <a:bodyPr/>
          <a:lstStyle>
            <a:lvl1pPr>
              <a:defRPr smtClean="0">
                <a:solidFill>
                  <a:schemeClr val="bg1"/>
                </a:solidFill>
              </a:defRPr>
            </a:lvl1pPr>
          </a:lstStyle>
          <a:p>
            <a:pPr>
              <a:defRPr/>
            </a:pPr>
            <a:fld id="{9D081E42-A430-4D91-9BF9-4D445FC8E836}" type="slidenum">
              <a:rPr lang="en-US" altLang="fi-FI"/>
              <a:pPr>
                <a:defRPr/>
              </a:pPr>
              <a:t>‹#›</a:t>
            </a:fld>
            <a:endParaRPr lang="en-US" altLang="fi-FI" dirty="0"/>
          </a:p>
        </p:txBody>
      </p:sp>
    </p:spTree>
    <p:extLst>
      <p:ext uri="{BB962C8B-B14F-4D97-AF65-F5344CB8AC3E}">
        <p14:creationId xmlns:p14="http://schemas.microsoft.com/office/powerpoint/2010/main" val="276716954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Nostosivu 06">
    <p:bg>
      <p:bgPr>
        <a:solidFill>
          <a:srgbClr val="970254"/>
        </a:solidFill>
        <a:effectLst/>
      </p:bgPr>
    </p:bg>
    <p:spTree>
      <p:nvGrpSpPr>
        <p:cNvPr id="1" name=""/>
        <p:cNvGrpSpPr/>
        <p:nvPr/>
      </p:nvGrpSpPr>
      <p:grpSpPr>
        <a:xfrm>
          <a:off x="0" y="0"/>
          <a:ext cx="0" cy="0"/>
          <a:chOff x="0" y="0"/>
          <a:chExt cx="0" cy="0"/>
        </a:xfrm>
      </p:grpSpPr>
      <p:sp>
        <p:nvSpPr>
          <p:cNvPr id="7" name="Title 1"/>
          <p:cNvSpPr>
            <a:spLocks noGrp="1"/>
          </p:cNvSpPr>
          <p:nvPr>
            <p:ph type="ctrTitle"/>
          </p:nvPr>
        </p:nvSpPr>
        <p:spPr>
          <a:xfrm>
            <a:off x="457200" y="518583"/>
            <a:ext cx="8001000" cy="5250392"/>
          </a:xfrm>
        </p:spPr>
        <p:txBody>
          <a:bodyPr>
            <a:normAutofit/>
          </a:bodyPr>
          <a:lstStyle>
            <a:lvl1pPr algn="l">
              <a:defRPr sz="5000" b="0" i="0">
                <a:solidFill>
                  <a:schemeClr val="bg1"/>
                </a:solidFill>
              </a:defRPr>
            </a:lvl1pPr>
          </a:lstStyle>
          <a:p>
            <a:r>
              <a:rPr lang="fi-FI" smtClean="0"/>
              <a:t>Muokkaa perustyyl. napsautt.</a:t>
            </a:r>
            <a:endParaRPr lang="en-US" dirty="0"/>
          </a:p>
        </p:txBody>
      </p:sp>
      <p:sp>
        <p:nvSpPr>
          <p:cNvPr id="3" name="Slide Number Placeholder 5"/>
          <p:cNvSpPr>
            <a:spLocks noGrp="1"/>
          </p:cNvSpPr>
          <p:nvPr>
            <p:ph type="sldNum" sz="quarter" idx="10"/>
          </p:nvPr>
        </p:nvSpPr>
        <p:spPr/>
        <p:txBody>
          <a:bodyPr/>
          <a:lstStyle>
            <a:lvl1pPr>
              <a:defRPr smtClean="0">
                <a:solidFill>
                  <a:schemeClr val="bg1"/>
                </a:solidFill>
              </a:defRPr>
            </a:lvl1pPr>
          </a:lstStyle>
          <a:p>
            <a:pPr>
              <a:defRPr/>
            </a:pPr>
            <a:fld id="{298D9137-0A9D-470D-9DAE-DDE58171FDD1}" type="slidenum">
              <a:rPr lang="en-US" altLang="fi-FI"/>
              <a:pPr>
                <a:defRPr/>
              </a:pPr>
              <a:t>‹#›</a:t>
            </a:fld>
            <a:endParaRPr lang="en-US" altLang="fi-FI" dirty="0"/>
          </a:p>
        </p:txBody>
      </p:sp>
    </p:spTree>
    <p:extLst>
      <p:ext uri="{BB962C8B-B14F-4D97-AF65-F5344CB8AC3E}">
        <p14:creationId xmlns:p14="http://schemas.microsoft.com/office/powerpoint/2010/main" val="3526633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i-FI" altLang="fi-FI" smtClean="0"/>
              <a:t>Muokkaa tyyliä napsauttamalla</a:t>
            </a:r>
            <a:endParaRPr lang="en-US" altLang="fi-FI" smtClean="0"/>
          </a:p>
        </p:txBody>
      </p:sp>
      <p:sp>
        <p:nvSpPr>
          <p:cNvPr id="1027" name="Text Placeholder 2"/>
          <p:cNvSpPr>
            <a:spLocks noGrp="1"/>
          </p:cNvSpPr>
          <p:nvPr>
            <p:ph type="body" idx="1"/>
          </p:nvPr>
        </p:nvSpPr>
        <p:spPr bwMode="auto">
          <a:xfrm>
            <a:off x="457200" y="1600200"/>
            <a:ext cx="82296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i-FI" altLang="fi-FI" smtClean="0"/>
              <a:t>Muokkaa tyyliä napsauttamalla</a:t>
            </a:r>
          </a:p>
          <a:p>
            <a:pPr lvl="1"/>
            <a:r>
              <a:rPr lang="fi-FI" altLang="fi-FI" smtClean="0"/>
              <a:t>Toinen taso</a:t>
            </a:r>
          </a:p>
          <a:p>
            <a:pPr lvl="2"/>
            <a:r>
              <a:rPr lang="fi-FI" altLang="fi-FI" smtClean="0"/>
              <a:t>Kolmas taso</a:t>
            </a:r>
          </a:p>
          <a:p>
            <a:pPr lvl="3"/>
            <a:r>
              <a:rPr lang="fi-FI" altLang="fi-FI" smtClean="0"/>
              <a:t>Neljäs taso</a:t>
            </a:r>
          </a:p>
          <a:p>
            <a:pPr lvl="4"/>
            <a:r>
              <a:rPr lang="fi-FI" altLang="fi-FI" smtClean="0"/>
              <a:t>Viides taso</a:t>
            </a:r>
            <a:endParaRPr lang="en-US" altLang="fi-FI" smtClean="0"/>
          </a:p>
        </p:txBody>
      </p:sp>
      <p:sp>
        <p:nvSpPr>
          <p:cNvPr id="4" name="Date Placeholder 3"/>
          <p:cNvSpPr>
            <a:spLocks noGrp="1"/>
          </p:cNvSpPr>
          <p:nvPr>
            <p:ph type="dt" sz="half" idx="2"/>
          </p:nvPr>
        </p:nvSpPr>
        <p:spPr>
          <a:xfrm>
            <a:off x="793750" y="6113467"/>
            <a:ext cx="730250" cy="401637"/>
          </a:xfrm>
          <a:prstGeom prst="rect">
            <a:avLst/>
          </a:prstGeom>
        </p:spPr>
        <p:txBody>
          <a:bodyPr vert="horz" wrap="square" lIns="0" tIns="0" rIns="0" bIns="0" numCol="1" anchor="ctr" anchorCtr="0" compatLnSpc="1">
            <a:prstTxWarp prst="textNoShape">
              <a:avLst/>
            </a:prstTxWarp>
          </a:bodyPr>
          <a:lstStyle>
            <a:lvl1pPr>
              <a:defRPr sz="1200" smtClean="0">
                <a:solidFill>
                  <a:schemeClr val="tx2"/>
                </a:solidFill>
              </a:defRPr>
            </a:lvl1pPr>
          </a:lstStyle>
          <a:p>
            <a:pPr>
              <a:defRPr/>
            </a:pPr>
            <a:fld id="{C8992C9F-35C4-48D1-96AD-03F74675831E}" type="datetime1">
              <a:rPr lang="fi-FI" altLang="fi-FI" smtClean="0"/>
              <a:t>8.6.2018</a:t>
            </a:fld>
            <a:endParaRPr lang="en-US" altLang="fi-FI" dirty="0"/>
          </a:p>
        </p:txBody>
      </p:sp>
      <p:sp>
        <p:nvSpPr>
          <p:cNvPr id="5" name="Footer Placeholder 4"/>
          <p:cNvSpPr>
            <a:spLocks noGrp="1"/>
          </p:cNvSpPr>
          <p:nvPr>
            <p:ph type="ftr" sz="quarter" idx="3"/>
          </p:nvPr>
        </p:nvSpPr>
        <p:spPr>
          <a:xfrm>
            <a:off x="1524002" y="6113467"/>
            <a:ext cx="3662363" cy="401637"/>
          </a:xfrm>
          <a:prstGeom prst="rect">
            <a:avLst/>
          </a:prstGeom>
        </p:spPr>
        <p:txBody>
          <a:bodyPr vert="horz" lIns="0" tIns="0" rIns="0" bIns="0" rtlCol="0" anchor="ctr"/>
          <a:lstStyle>
            <a:lvl1pPr algn="ctr" fontAlgn="auto">
              <a:spcBef>
                <a:spcPts val="0"/>
              </a:spcBef>
              <a:spcAft>
                <a:spcPts val="0"/>
              </a:spcAft>
              <a:defRPr sz="1200" b="0" i="0">
                <a:solidFill>
                  <a:schemeClr val="tx2"/>
                </a:solidFill>
                <a:latin typeface="+mn-lt"/>
                <a:ea typeface="+mn-ea"/>
                <a:cs typeface="+mn-cs"/>
              </a:defRPr>
            </a:lvl1pPr>
          </a:lstStyle>
          <a:p>
            <a:pPr>
              <a:defRPr/>
            </a:pPr>
            <a:endParaRPr lang="en-US" dirty="0"/>
          </a:p>
        </p:txBody>
      </p:sp>
      <p:sp>
        <p:nvSpPr>
          <p:cNvPr id="6" name="Slide Number Placeholder 5"/>
          <p:cNvSpPr>
            <a:spLocks noGrp="1"/>
          </p:cNvSpPr>
          <p:nvPr>
            <p:ph type="sldNum" sz="quarter" idx="4"/>
          </p:nvPr>
        </p:nvSpPr>
        <p:spPr>
          <a:xfrm>
            <a:off x="457200" y="6113467"/>
            <a:ext cx="336550" cy="401637"/>
          </a:xfrm>
          <a:prstGeom prst="rect">
            <a:avLst/>
          </a:prstGeom>
        </p:spPr>
        <p:txBody>
          <a:bodyPr vert="horz" wrap="square" lIns="0" tIns="0" rIns="0" bIns="0" numCol="1" anchor="ctr" anchorCtr="0" compatLnSpc="1">
            <a:prstTxWarp prst="textNoShape">
              <a:avLst/>
            </a:prstTxWarp>
          </a:bodyPr>
          <a:lstStyle>
            <a:lvl1pPr>
              <a:defRPr sz="1200" smtClean="0">
                <a:solidFill>
                  <a:schemeClr val="tx2"/>
                </a:solidFill>
              </a:defRPr>
            </a:lvl1pPr>
          </a:lstStyle>
          <a:p>
            <a:pPr>
              <a:defRPr/>
            </a:pPr>
            <a:fld id="{E296F9E1-0714-4D1E-8657-29DCFD993B67}" type="slidenum">
              <a:rPr lang="en-US" altLang="fi-FI" smtClean="0"/>
              <a:pPr>
                <a:defRPr/>
              </a:pPr>
              <a:t>‹#›</a:t>
            </a:fld>
            <a:endParaRPr lang="en-US" altLang="fi-FI" dirty="0"/>
          </a:p>
        </p:txBody>
      </p:sp>
    </p:spTree>
  </p:cSld>
  <p:clrMap bg1="lt1" tx1="dk1" bg2="lt2" tx2="dk2" accent1="accent1" accent2="accent2" accent3="accent3" accent4="accent4" accent5="accent5" accent6="accent6" hlink="hlink" folHlink="folHlink"/>
  <p:sldLayoutIdLst>
    <p:sldLayoutId id="2147483830" r:id="rId1"/>
    <p:sldLayoutId id="2147483831" r:id="rId2"/>
    <p:sldLayoutId id="2147483832" r:id="rId3"/>
    <p:sldLayoutId id="2147483833" r:id="rId4"/>
    <p:sldLayoutId id="2147483834" r:id="rId5"/>
    <p:sldLayoutId id="2147483838" r:id="rId6"/>
    <p:sldLayoutId id="2147483835" r:id="rId7"/>
    <p:sldLayoutId id="2147483845" r:id="rId8"/>
    <p:sldLayoutId id="2147483839" r:id="rId9"/>
    <p:sldLayoutId id="2147483837" r:id="rId10"/>
    <p:sldLayoutId id="2147483840" r:id="rId11"/>
    <p:sldLayoutId id="2147483841" r:id="rId12"/>
    <p:sldLayoutId id="2147483843" r:id="rId13"/>
    <p:sldLayoutId id="2147483844" r:id="rId14"/>
  </p:sldLayoutIdLst>
  <p:timing>
    <p:tnLst>
      <p:par>
        <p:cTn id="1" dur="indefinite" restart="never" nodeType="tmRoot"/>
      </p:par>
    </p:tnLst>
  </p:timing>
  <p:hf hdr="0" ftr="0" dt="0"/>
  <p:txStyles>
    <p:titleStyle>
      <a:lvl1pPr algn="l" defTabSz="457200" rtl="0" eaLnBrk="1" fontAlgn="base" hangingPunct="1">
        <a:spcBef>
          <a:spcPct val="0"/>
        </a:spcBef>
        <a:spcAft>
          <a:spcPct val="0"/>
        </a:spcAft>
        <a:defRPr sz="3600" b="1" kern="1200">
          <a:solidFill>
            <a:schemeClr val="tx2"/>
          </a:solidFill>
          <a:latin typeface="+mj-lt"/>
          <a:ea typeface="Geneva" charset="0"/>
          <a:cs typeface="Geneva" charset="0"/>
        </a:defRPr>
      </a:lvl1pPr>
      <a:lvl2pPr algn="l" defTabSz="457200" rtl="0" eaLnBrk="1" fontAlgn="base" hangingPunct="1">
        <a:spcBef>
          <a:spcPct val="0"/>
        </a:spcBef>
        <a:spcAft>
          <a:spcPct val="0"/>
        </a:spcAft>
        <a:defRPr sz="3600" b="1">
          <a:solidFill>
            <a:schemeClr val="tx2"/>
          </a:solidFill>
          <a:latin typeface="Calibri" charset="0"/>
          <a:ea typeface="Geneva" charset="0"/>
          <a:cs typeface="Geneva" charset="0"/>
        </a:defRPr>
      </a:lvl2pPr>
      <a:lvl3pPr algn="l" defTabSz="457200" rtl="0" eaLnBrk="1" fontAlgn="base" hangingPunct="1">
        <a:spcBef>
          <a:spcPct val="0"/>
        </a:spcBef>
        <a:spcAft>
          <a:spcPct val="0"/>
        </a:spcAft>
        <a:defRPr sz="3600" b="1">
          <a:solidFill>
            <a:schemeClr val="tx2"/>
          </a:solidFill>
          <a:latin typeface="Calibri" charset="0"/>
          <a:ea typeface="Geneva" charset="0"/>
          <a:cs typeface="Geneva" charset="0"/>
        </a:defRPr>
      </a:lvl3pPr>
      <a:lvl4pPr algn="l" defTabSz="457200" rtl="0" eaLnBrk="1" fontAlgn="base" hangingPunct="1">
        <a:spcBef>
          <a:spcPct val="0"/>
        </a:spcBef>
        <a:spcAft>
          <a:spcPct val="0"/>
        </a:spcAft>
        <a:defRPr sz="3600" b="1">
          <a:solidFill>
            <a:schemeClr val="tx2"/>
          </a:solidFill>
          <a:latin typeface="Calibri" charset="0"/>
          <a:ea typeface="Geneva" charset="0"/>
          <a:cs typeface="Geneva" charset="0"/>
        </a:defRPr>
      </a:lvl4pPr>
      <a:lvl5pPr algn="l" defTabSz="457200" rtl="0" eaLnBrk="1" fontAlgn="base" hangingPunct="1">
        <a:spcBef>
          <a:spcPct val="0"/>
        </a:spcBef>
        <a:spcAft>
          <a:spcPct val="0"/>
        </a:spcAft>
        <a:defRPr sz="3600" b="1">
          <a:solidFill>
            <a:schemeClr val="tx2"/>
          </a:solidFill>
          <a:latin typeface="Calibri" charset="0"/>
          <a:ea typeface="Geneva" charset="0"/>
          <a:cs typeface="Geneva" charset="0"/>
        </a:defRPr>
      </a:lvl5pPr>
      <a:lvl6pPr marL="457200" algn="l" defTabSz="457200" rtl="0" eaLnBrk="1" fontAlgn="base" hangingPunct="1">
        <a:spcBef>
          <a:spcPct val="0"/>
        </a:spcBef>
        <a:spcAft>
          <a:spcPct val="0"/>
        </a:spcAft>
        <a:defRPr sz="3600" b="1">
          <a:solidFill>
            <a:schemeClr val="tx2"/>
          </a:solidFill>
          <a:latin typeface="Calibri" charset="0"/>
          <a:ea typeface="Geneva" charset="0"/>
          <a:cs typeface="Geneva" charset="0"/>
        </a:defRPr>
      </a:lvl6pPr>
      <a:lvl7pPr marL="914400" algn="l" defTabSz="457200" rtl="0" eaLnBrk="1" fontAlgn="base" hangingPunct="1">
        <a:spcBef>
          <a:spcPct val="0"/>
        </a:spcBef>
        <a:spcAft>
          <a:spcPct val="0"/>
        </a:spcAft>
        <a:defRPr sz="3600" b="1">
          <a:solidFill>
            <a:schemeClr val="tx2"/>
          </a:solidFill>
          <a:latin typeface="Calibri" charset="0"/>
          <a:ea typeface="Geneva" charset="0"/>
          <a:cs typeface="Geneva" charset="0"/>
        </a:defRPr>
      </a:lvl7pPr>
      <a:lvl8pPr marL="1371600" algn="l" defTabSz="457200" rtl="0" eaLnBrk="1" fontAlgn="base" hangingPunct="1">
        <a:spcBef>
          <a:spcPct val="0"/>
        </a:spcBef>
        <a:spcAft>
          <a:spcPct val="0"/>
        </a:spcAft>
        <a:defRPr sz="3600" b="1">
          <a:solidFill>
            <a:schemeClr val="tx2"/>
          </a:solidFill>
          <a:latin typeface="Calibri" charset="0"/>
          <a:ea typeface="Geneva" charset="0"/>
          <a:cs typeface="Geneva" charset="0"/>
        </a:defRPr>
      </a:lvl8pPr>
      <a:lvl9pPr marL="1828800" algn="l" defTabSz="457200" rtl="0" eaLnBrk="1" fontAlgn="base" hangingPunct="1">
        <a:spcBef>
          <a:spcPct val="0"/>
        </a:spcBef>
        <a:spcAft>
          <a:spcPct val="0"/>
        </a:spcAft>
        <a:defRPr sz="3600" b="1">
          <a:solidFill>
            <a:schemeClr val="tx2"/>
          </a:solidFill>
          <a:latin typeface="Calibri" charset="0"/>
          <a:ea typeface="Geneva" charset="0"/>
          <a:cs typeface="Geneva" charset="0"/>
        </a:defRPr>
      </a:lvl9pPr>
    </p:titleStyle>
    <p:bodyStyle>
      <a:lvl1pPr marL="342900" indent="-342900" algn="l" defTabSz="457200" rtl="0" eaLnBrk="1" fontAlgn="base" hangingPunct="1">
        <a:spcBef>
          <a:spcPct val="20000"/>
        </a:spcBef>
        <a:spcAft>
          <a:spcPct val="0"/>
        </a:spcAft>
        <a:buClr>
          <a:schemeClr val="tx2"/>
        </a:buClr>
        <a:buFont typeface="Arial" pitchFamily="34" charset="0"/>
        <a:buChar char="•"/>
        <a:defRPr sz="3200" kern="1200">
          <a:solidFill>
            <a:schemeClr val="tx1"/>
          </a:solidFill>
          <a:latin typeface="+mn-lt"/>
          <a:ea typeface="Geneva" charset="0"/>
          <a:cs typeface="Geneva" charset="0"/>
        </a:defRPr>
      </a:lvl1pPr>
      <a:lvl2pPr marL="742950" indent="-285750" algn="l" defTabSz="457200" rtl="0" eaLnBrk="1" fontAlgn="base" hangingPunct="1">
        <a:spcBef>
          <a:spcPct val="20000"/>
        </a:spcBef>
        <a:spcAft>
          <a:spcPct val="0"/>
        </a:spcAft>
        <a:buFont typeface="Arial" pitchFamily="34" charset="0"/>
        <a:buChar char="–"/>
        <a:defRPr sz="2600" kern="1200">
          <a:solidFill>
            <a:schemeClr val="tx1"/>
          </a:solidFill>
          <a:latin typeface="+mn-lt"/>
          <a:ea typeface="Geneva" charset="0"/>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Geneva" charset="0"/>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Geneva" charset="0"/>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Geneva"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vtv.fi/en/publications/naos_reports_to_parliament/fiscal_policy_evaluations_other_reports"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ctrTitle"/>
          </p:nvPr>
        </p:nvSpPr>
        <p:spPr>
          <a:xfrm>
            <a:off x="330642" y="440596"/>
            <a:ext cx="8442960" cy="1979084"/>
          </a:xfrm>
        </p:spPr>
        <p:txBody>
          <a:bodyPr>
            <a:normAutofit fontScale="90000"/>
          </a:bodyPr>
          <a:lstStyle/>
          <a:p>
            <a:pPr algn="ctr"/>
            <a:r>
              <a:rPr lang="en-GB" sz="4000" dirty="0" smtClean="0"/>
              <a:t>Assessing </a:t>
            </a:r>
            <a:r>
              <a:rPr lang="en-GB" sz="4000" dirty="0"/>
              <a:t>the reliability of the</a:t>
            </a:r>
            <a:br>
              <a:rPr lang="en-GB" sz="4000" dirty="0"/>
            </a:br>
            <a:r>
              <a:rPr lang="en-GB" sz="4000" dirty="0"/>
              <a:t>Ministry of Finance </a:t>
            </a:r>
            <a:br>
              <a:rPr lang="en-GB" sz="4000" dirty="0"/>
            </a:br>
            <a:r>
              <a:rPr lang="en-GB" sz="4000" dirty="0"/>
              <a:t>macroeconomic </a:t>
            </a:r>
            <a:r>
              <a:rPr lang="en-GB" sz="4000" dirty="0" smtClean="0"/>
              <a:t>forecasts in FIN</a:t>
            </a:r>
            <a:br>
              <a:rPr lang="en-GB" sz="4000" dirty="0" smtClean="0"/>
            </a:br>
            <a:r>
              <a:rPr lang="en-GB" altLang="fi-FI" sz="2900" dirty="0" smtClean="0">
                <a:ea typeface="Geneva" pitchFamily="124" charset="-128"/>
              </a:rPr>
              <a:t/>
            </a:r>
            <a:br>
              <a:rPr lang="en-GB" altLang="fi-FI" sz="2900" dirty="0" smtClean="0">
                <a:ea typeface="Geneva" pitchFamily="124" charset="-128"/>
              </a:rPr>
            </a:br>
            <a:r>
              <a:rPr lang="en-GB" sz="3100" dirty="0" smtClean="0"/>
              <a:t>– </a:t>
            </a:r>
            <a:r>
              <a:rPr lang="en-GB" sz="3100" dirty="0"/>
              <a:t>The short-term forecasts of GDP growth, </a:t>
            </a:r>
            <a:br>
              <a:rPr lang="en-GB" sz="3100" dirty="0"/>
            </a:br>
            <a:r>
              <a:rPr lang="en-GB" sz="3100" dirty="0"/>
              <a:t>unemployment rate and inflation for </a:t>
            </a:r>
            <a:br>
              <a:rPr lang="en-GB" sz="3100" dirty="0"/>
            </a:br>
            <a:r>
              <a:rPr lang="en-GB" sz="3100" dirty="0"/>
              <a:t>the years 1976-2016 under </a:t>
            </a:r>
            <a:r>
              <a:rPr lang="en-GB" sz="3100" dirty="0" smtClean="0"/>
              <a:t>review</a:t>
            </a:r>
            <a:br>
              <a:rPr lang="en-GB" sz="3100" dirty="0" smtClean="0"/>
            </a:br>
            <a:r>
              <a:rPr lang="en-GB" sz="3100" dirty="0"/>
              <a:t/>
            </a:r>
            <a:br>
              <a:rPr lang="en-GB" sz="3100" dirty="0"/>
            </a:br>
            <a:r>
              <a:rPr lang="fi-FI" sz="2000" u="sng" dirty="0">
                <a:solidFill>
                  <a:schemeClr val="bg1">
                    <a:lumMod val="95000"/>
                  </a:schemeClr>
                </a:solidFill>
                <a:hlinkClick r:id="rId3"/>
              </a:rPr>
              <a:t>https://www.vtv.fi/en/publications/naos_reports_to_parliament/fiscal_policy_evaluations_other_reports</a:t>
            </a:r>
            <a:r>
              <a:rPr lang="fi-FI" sz="2000" dirty="0"/>
              <a:t/>
            </a:r>
            <a:br>
              <a:rPr lang="fi-FI" sz="2000" dirty="0"/>
            </a:br>
            <a:endParaRPr lang="en-GB" altLang="fi-FI" sz="2900" dirty="0" smtClean="0">
              <a:ea typeface="Geneva" pitchFamily="124" charset="-128"/>
            </a:endParaRPr>
          </a:p>
        </p:txBody>
      </p:sp>
      <p:sp>
        <p:nvSpPr>
          <p:cNvPr id="16387" name="Subtitle 2"/>
          <p:cNvSpPr>
            <a:spLocks noGrp="1"/>
          </p:cNvSpPr>
          <p:nvPr>
            <p:ph type="subTitle" idx="1"/>
          </p:nvPr>
        </p:nvSpPr>
        <p:spPr>
          <a:xfrm>
            <a:off x="457199" y="4942838"/>
            <a:ext cx="5694219" cy="1582421"/>
          </a:xfrm>
        </p:spPr>
        <p:txBody>
          <a:bodyPr/>
          <a:lstStyle/>
          <a:p>
            <a:pPr>
              <a:spcBef>
                <a:spcPct val="0"/>
              </a:spcBef>
            </a:pPr>
            <a:r>
              <a:rPr lang="en-GB" sz="1800" b="1" dirty="0"/>
              <a:t>4th MEETING OF BALTIC-NORDIC INDEPENDENT FISCAL </a:t>
            </a:r>
            <a:r>
              <a:rPr lang="en-GB" sz="1800" b="1" dirty="0" smtClean="0"/>
              <a:t>INSTITUTIONS, </a:t>
            </a:r>
          </a:p>
          <a:p>
            <a:pPr>
              <a:spcBef>
                <a:spcPct val="0"/>
              </a:spcBef>
            </a:pPr>
            <a:r>
              <a:rPr lang="en-GB" sz="1800" b="1" dirty="0" smtClean="0"/>
              <a:t>Fiscal </a:t>
            </a:r>
            <a:r>
              <a:rPr lang="en-GB" sz="1800" b="1" dirty="0"/>
              <a:t>discipline council, Riga, </a:t>
            </a:r>
            <a:r>
              <a:rPr lang="en-GB" sz="1800" b="1" dirty="0" smtClean="0"/>
              <a:t>Latvia, </a:t>
            </a:r>
            <a:r>
              <a:rPr lang="en-US" altLang="fi-FI" sz="2000" dirty="0" smtClean="0">
                <a:ea typeface="Geneva" pitchFamily="124" charset="-128"/>
              </a:rPr>
              <a:t>10.-11.6.2018</a:t>
            </a:r>
            <a:endParaRPr lang="en-US" altLang="fi-FI" sz="2000" dirty="0" smtClean="0">
              <a:ea typeface="Geneva" pitchFamily="124" charset="-128"/>
            </a:endParaRPr>
          </a:p>
          <a:p>
            <a:pPr eaLnBrk="1" hangingPunct="1">
              <a:spcBef>
                <a:spcPct val="0"/>
              </a:spcBef>
            </a:pPr>
            <a:endParaRPr lang="en-US" altLang="fi-FI" sz="2000" dirty="0" smtClean="0">
              <a:ea typeface="Geneva" pitchFamily="124" charset="-128"/>
            </a:endParaRPr>
          </a:p>
          <a:p>
            <a:pPr>
              <a:spcBef>
                <a:spcPct val="0"/>
              </a:spcBef>
            </a:pPr>
            <a:r>
              <a:rPr lang="en-US" altLang="fi-FI" sz="2000" dirty="0">
                <a:ea typeface="Geneva" pitchFamily="124" charset="-128"/>
              </a:rPr>
              <a:t>Arto Kokkinen</a:t>
            </a:r>
          </a:p>
          <a:p>
            <a:pPr eaLnBrk="1" hangingPunct="1">
              <a:spcBef>
                <a:spcPct val="0"/>
              </a:spcBef>
            </a:pPr>
            <a:r>
              <a:rPr lang="en-US" altLang="fi-FI" sz="2000" dirty="0" smtClean="0">
                <a:ea typeface="Geneva" pitchFamily="124" charset="-128"/>
              </a:rPr>
              <a:t>NAOF (IFI of FIN)</a:t>
            </a:r>
            <a:endParaRPr lang="en-US" altLang="fi-FI" sz="2000" dirty="0" smtClean="0">
              <a:ea typeface="Geneva" pitchFamily="124" charset="-128"/>
            </a:endParaRPr>
          </a:p>
          <a:p>
            <a:pPr eaLnBrk="1" hangingPunct="1">
              <a:spcBef>
                <a:spcPct val="0"/>
              </a:spcBef>
            </a:pPr>
            <a:endParaRPr lang="en-US" altLang="fi-FI" dirty="0" smtClean="0">
              <a:ea typeface="Geneva" pitchFamily="124" charset="-128"/>
            </a:endParaRPr>
          </a:p>
        </p:txBody>
      </p:sp>
    </p:spTree>
    <p:extLst>
      <p:ext uri="{BB962C8B-B14F-4D97-AF65-F5344CB8AC3E}">
        <p14:creationId xmlns:p14="http://schemas.microsoft.com/office/powerpoint/2010/main" val="17070964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an numeron paikkamerkki 3"/>
          <p:cNvSpPr>
            <a:spLocks noGrp="1"/>
          </p:cNvSpPr>
          <p:nvPr>
            <p:ph type="sldNum" sz="quarter" idx="16"/>
          </p:nvPr>
        </p:nvSpPr>
        <p:spPr/>
        <p:txBody>
          <a:bodyPr/>
          <a:lstStyle/>
          <a:p>
            <a:pPr>
              <a:defRPr/>
            </a:pPr>
            <a:fld id="{9D88ED5C-1A88-4253-A7D1-3670ACBC71FC}" type="slidenum">
              <a:rPr lang="en-US" altLang="fi-FI" smtClean="0"/>
              <a:pPr>
                <a:defRPr/>
              </a:pPr>
              <a:t>10</a:t>
            </a:fld>
            <a:endParaRPr lang="en-US" altLang="fi-FI" dirty="0"/>
          </a:p>
        </p:txBody>
      </p:sp>
      <p:sp>
        <p:nvSpPr>
          <p:cNvPr id="10" name="Title 1"/>
          <p:cNvSpPr txBox="1">
            <a:spLocks/>
          </p:cNvSpPr>
          <p:nvPr/>
        </p:nvSpPr>
        <p:spPr bwMode="auto">
          <a:xfrm>
            <a:off x="106878" y="347822"/>
            <a:ext cx="9037122" cy="4918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defTabSz="457200" rtl="0" eaLnBrk="1" fontAlgn="base" hangingPunct="1">
              <a:spcBef>
                <a:spcPct val="0"/>
              </a:spcBef>
              <a:spcAft>
                <a:spcPct val="0"/>
              </a:spcAft>
              <a:defRPr sz="3600" b="1" kern="1200">
                <a:solidFill>
                  <a:schemeClr val="tx2"/>
                </a:solidFill>
                <a:latin typeface="+mj-lt"/>
                <a:ea typeface="Geneva" charset="0"/>
                <a:cs typeface="Geneva" charset="0"/>
              </a:defRPr>
            </a:lvl1pPr>
            <a:lvl2pPr algn="l" defTabSz="457200" rtl="0" eaLnBrk="1" fontAlgn="base" hangingPunct="1">
              <a:spcBef>
                <a:spcPct val="0"/>
              </a:spcBef>
              <a:spcAft>
                <a:spcPct val="0"/>
              </a:spcAft>
              <a:defRPr sz="3600" b="1">
                <a:solidFill>
                  <a:schemeClr val="tx2"/>
                </a:solidFill>
                <a:latin typeface="Calibri" charset="0"/>
                <a:ea typeface="Geneva" charset="0"/>
                <a:cs typeface="Geneva" charset="0"/>
              </a:defRPr>
            </a:lvl2pPr>
            <a:lvl3pPr algn="l" defTabSz="457200" rtl="0" eaLnBrk="1" fontAlgn="base" hangingPunct="1">
              <a:spcBef>
                <a:spcPct val="0"/>
              </a:spcBef>
              <a:spcAft>
                <a:spcPct val="0"/>
              </a:spcAft>
              <a:defRPr sz="3600" b="1">
                <a:solidFill>
                  <a:schemeClr val="tx2"/>
                </a:solidFill>
                <a:latin typeface="Calibri" charset="0"/>
                <a:ea typeface="Geneva" charset="0"/>
                <a:cs typeface="Geneva" charset="0"/>
              </a:defRPr>
            </a:lvl3pPr>
            <a:lvl4pPr algn="l" defTabSz="457200" rtl="0" eaLnBrk="1" fontAlgn="base" hangingPunct="1">
              <a:spcBef>
                <a:spcPct val="0"/>
              </a:spcBef>
              <a:spcAft>
                <a:spcPct val="0"/>
              </a:spcAft>
              <a:defRPr sz="3600" b="1">
                <a:solidFill>
                  <a:schemeClr val="tx2"/>
                </a:solidFill>
                <a:latin typeface="Calibri" charset="0"/>
                <a:ea typeface="Geneva" charset="0"/>
                <a:cs typeface="Geneva" charset="0"/>
              </a:defRPr>
            </a:lvl4pPr>
            <a:lvl5pPr algn="l" defTabSz="457200" rtl="0" eaLnBrk="1" fontAlgn="base" hangingPunct="1">
              <a:spcBef>
                <a:spcPct val="0"/>
              </a:spcBef>
              <a:spcAft>
                <a:spcPct val="0"/>
              </a:spcAft>
              <a:defRPr sz="3600" b="1">
                <a:solidFill>
                  <a:schemeClr val="tx2"/>
                </a:solidFill>
                <a:latin typeface="Calibri" charset="0"/>
                <a:ea typeface="Geneva" charset="0"/>
                <a:cs typeface="Geneva" charset="0"/>
              </a:defRPr>
            </a:lvl5pPr>
            <a:lvl6pPr marL="457200" algn="l" defTabSz="457200" rtl="0" eaLnBrk="1" fontAlgn="base" hangingPunct="1">
              <a:spcBef>
                <a:spcPct val="0"/>
              </a:spcBef>
              <a:spcAft>
                <a:spcPct val="0"/>
              </a:spcAft>
              <a:defRPr sz="3600" b="1">
                <a:solidFill>
                  <a:schemeClr val="tx2"/>
                </a:solidFill>
                <a:latin typeface="Calibri" charset="0"/>
                <a:ea typeface="Geneva" charset="0"/>
                <a:cs typeface="Geneva" charset="0"/>
              </a:defRPr>
            </a:lvl6pPr>
            <a:lvl7pPr marL="914400" algn="l" defTabSz="457200" rtl="0" eaLnBrk="1" fontAlgn="base" hangingPunct="1">
              <a:spcBef>
                <a:spcPct val="0"/>
              </a:spcBef>
              <a:spcAft>
                <a:spcPct val="0"/>
              </a:spcAft>
              <a:defRPr sz="3600" b="1">
                <a:solidFill>
                  <a:schemeClr val="tx2"/>
                </a:solidFill>
                <a:latin typeface="Calibri" charset="0"/>
                <a:ea typeface="Geneva" charset="0"/>
                <a:cs typeface="Geneva" charset="0"/>
              </a:defRPr>
            </a:lvl7pPr>
            <a:lvl8pPr marL="1371600" algn="l" defTabSz="457200" rtl="0" eaLnBrk="1" fontAlgn="base" hangingPunct="1">
              <a:spcBef>
                <a:spcPct val="0"/>
              </a:spcBef>
              <a:spcAft>
                <a:spcPct val="0"/>
              </a:spcAft>
              <a:defRPr sz="3600" b="1">
                <a:solidFill>
                  <a:schemeClr val="tx2"/>
                </a:solidFill>
                <a:latin typeface="Calibri" charset="0"/>
                <a:ea typeface="Geneva" charset="0"/>
                <a:cs typeface="Geneva" charset="0"/>
              </a:defRPr>
            </a:lvl8pPr>
            <a:lvl9pPr marL="1828800" algn="l" defTabSz="457200" rtl="0" eaLnBrk="1" fontAlgn="base" hangingPunct="1">
              <a:spcBef>
                <a:spcPct val="0"/>
              </a:spcBef>
              <a:spcAft>
                <a:spcPct val="0"/>
              </a:spcAft>
              <a:defRPr sz="3600" b="1">
                <a:solidFill>
                  <a:schemeClr val="tx2"/>
                </a:solidFill>
                <a:latin typeface="Calibri" charset="0"/>
                <a:ea typeface="Geneva" charset="0"/>
                <a:cs typeface="Geneva" charset="0"/>
              </a:defRPr>
            </a:lvl9pPr>
          </a:lstStyle>
          <a:p>
            <a:r>
              <a:rPr lang="en-GB" altLang="fi-FI" sz="3200" dirty="0" smtClean="0">
                <a:ea typeface="Geneva" pitchFamily="124" charset="-128"/>
              </a:rPr>
              <a:t>Result tables</a:t>
            </a:r>
            <a:r>
              <a:rPr lang="en-GB" altLang="fi-FI" sz="3200" dirty="0" smtClean="0">
                <a:ea typeface="Geneva" pitchFamily="124" charset="-128"/>
              </a:rPr>
              <a:t> t+1, </a:t>
            </a:r>
            <a:r>
              <a:rPr lang="en-GB" altLang="fi-FI" sz="2800" dirty="0" smtClean="0">
                <a:ea typeface="Geneva" pitchFamily="124" charset="-128"/>
              </a:rPr>
              <a:t>stat. tests:</a:t>
            </a:r>
            <a:r>
              <a:rPr lang="en-GB" altLang="fi-FI" sz="3200" dirty="0" smtClean="0">
                <a:ea typeface="Geneva" pitchFamily="124" charset="-128"/>
              </a:rPr>
              <a:t> unemployment rate ..(2)..</a:t>
            </a:r>
            <a:endParaRPr lang="en-GB" altLang="fi-FI" sz="3200" dirty="0" smtClean="0">
              <a:ea typeface="Geneva" pitchFamily="124" charset="-128"/>
            </a:endParaRPr>
          </a:p>
        </p:txBody>
      </p:sp>
      <p:graphicFrame>
        <p:nvGraphicFramePr>
          <p:cNvPr id="3" name="Sisällön paikkamerkki 2"/>
          <p:cNvGraphicFramePr>
            <a:graphicFrameLocks noGrp="1"/>
          </p:cNvGraphicFramePr>
          <p:nvPr>
            <p:ph sz="quarter" idx="13"/>
            <p:extLst>
              <p:ext uri="{D42A27DB-BD31-4B8C-83A1-F6EECF244321}">
                <p14:modId xmlns:p14="http://schemas.microsoft.com/office/powerpoint/2010/main" val="1935163455"/>
              </p:ext>
            </p:extLst>
          </p:nvPr>
        </p:nvGraphicFramePr>
        <p:xfrm>
          <a:off x="457200" y="1951534"/>
          <a:ext cx="8304893" cy="4480831"/>
        </p:xfrm>
        <a:graphic>
          <a:graphicData uri="http://schemas.openxmlformats.org/drawingml/2006/table">
            <a:tbl>
              <a:tblPr firstRow="1" firstCol="1" bandRow="1">
                <a:tableStyleId>{5C22544A-7EE6-4342-B048-85BDC9FD1C3A}</a:tableStyleId>
              </a:tblPr>
              <a:tblGrid>
                <a:gridCol w="1359118">
                  <a:extLst>
                    <a:ext uri="{9D8B030D-6E8A-4147-A177-3AD203B41FA5}">
                      <a16:colId xmlns:a16="http://schemas.microsoft.com/office/drawing/2014/main" val="72486492"/>
                    </a:ext>
                  </a:extLst>
                </a:gridCol>
                <a:gridCol w="1388942">
                  <a:extLst>
                    <a:ext uri="{9D8B030D-6E8A-4147-A177-3AD203B41FA5}">
                      <a16:colId xmlns:a16="http://schemas.microsoft.com/office/drawing/2014/main" val="395102599"/>
                    </a:ext>
                  </a:extLst>
                </a:gridCol>
                <a:gridCol w="1388942">
                  <a:extLst>
                    <a:ext uri="{9D8B030D-6E8A-4147-A177-3AD203B41FA5}">
                      <a16:colId xmlns:a16="http://schemas.microsoft.com/office/drawing/2014/main" val="215124249"/>
                    </a:ext>
                  </a:extLst>
                </a:gridCol>
                <a:gridCol w="1388942">
                  <a:extLst>
                    <a:ext uri="{9D8B030D-6E8A-4147-A177-3AD203B41FA5}">
                      <a16:colId xmlns:a16="http://schemas.microsoft.com/office/drawing/2014/main" val="293040167"/>
                    </a:ext>
                  </a:extLst>
                </a:gridCol>
                <a:gridCol w="1388942">
                  <a:extLst>
                    <a:ext uri="{9D8B030D-6E8A-4147-A177-3AD203B41FA5}">
                      <a16:colId xmlns:a16="http://schemas.microsoft.com/office/drawing/2014/main" val="3197662082"/>
                    </a:ext>
                  </a:extLst>
                </a:gridCol>
                <a:gridCol w="1390007">
                  <a:extLst>
                    <a:ext uri="{9D8B030D-6E8A-4147-A177-3AD203B41FA5}">
                      <a16:colId xmlns:a16="http://schemas.microsoft.com/office/drawing/2014/main" val="241731953"/>
                    </a:ext>
                  </a:extLst>
                </a:gridCol>
              </a:tblGrid>
              <a:tr h="758099">
                <a:tc>
                  <a:txBody>
                    <a:bodyPr/>
                    <a:lstStyle/>
                    <a:p>
                      <a:pPr algn="ctr">
                        <a:lnSpc>
                          <a:spcPct val="107000"/>
                        </a:lnSpc>
                        <a:spcAft>
                          <a:spcPts val="0"/>
                        </a:spcAft>
                      </a:pPr>
                      <a:r>
                        <a:rPr lang="en-GB" sz="1400" dirty="0">
                          <a:effectLst/>
                        </a:rPr>
                        <a:t>Unemployment rate (t+1) forecast</a:t>
                      </a:r>
                      <a:endParaRPr lang="fi-FI"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400" dirty="0">
                          <a:effectLst/>
                        </a:rPr>
                        <a:t>1. Temporal independence of forecast errors</a:t>
                      </a:r>
                      <a:endParaRPr lang="fi-FI"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400" dirty="0">
                          <a:effectLst/>
                        </a:rPr>
                        <a:t>2. Unbiasedness</a:t>
                      </a:r>
                      <a:br>
                        <a:rPr lang="en-GB" sz="1400" dirty="0">
                          <a:effectLst/>
                        </a:rPr>
                      </a:br>
                      <a:r>
                        <a:rPr lang="en-GB" sz="1400" dirty="0">
                          <a:effectLst/>
                        </a:rPr>
                        <a:t>of forecast</a:t>
                      </a:r>
                      <a:br>
                        <a:rPr lang="en-GB" sz="1400" dirty="0">
                          <a:effectLst/>
                        </a:rPr>
                      </a:br>
                      <a:r>
                        <a:rPr lang="en-GB" sz="1400" dirty="0">
                          <a:effectLst/>
                        </a:rPr>
                        <a:t>– t test</a:t>
                      </a:r>
                      <a:endParaRPr lang="fi-FI"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400" dirty="0">
                          <a:effectLst/>
                        </a:rPr>
                        <a:t>3. Unbiasedness of forecast</a:t>
                      </a:r>
                      <a:br>
                        <a:rPr lang="en-GB" sz="1400" dirty="0">
                          <a:effectLst/>
                        </a:rPr>
                      </a:br>
                      <a:r>
                        <a:rPr lang="en-GB" sz="1400" dirty="0">
                          <a:effectLst/>
                        </a:rPr>
                        <a:t>– regression test</a:t>
                      </a:r>
                      <a:endParaRPr lang="fi-FI"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400" dirty="0">
                          <a:effectLst/>
                        </a:rPr>
                        <a:t>4. Does the forecast encompass the naïve forecast?</a:t>
                      </a:r>
                      <a:endParaRPr lang="fi-FI"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400" dirty="0">
                          <a:effectLst/>
                        </a:rPr>
                        <a:t>5. Forecast information efficiency</a:t>
                      </a:r>
                      <a:endParaRPr lang="fi-FI"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708833127"/>
                  </a:ext>
                </a:extLst>
              </a:tr>
              <a:tr h="734996">
                <a:tc>
                  <a:txBody>
                    <a:bodyPr/>
                    <a:lstStyle/>
                    <a:p>
                      <a:pPr algn="ctr">
                        <a:lnSpc>
                          <a:spcPct val="107000"/>
                        </a:lnSpc>
                        <a:spcAft>
                          <a:spcPts val="0"/>
                        </a:spcAft>
                      </a:pPr>
                      <a:r>
                        <a:rPr lang="en-GB" sz="1400" dirty="0">
                          <a:effectLst/>
                        </a:rPr>
                        <a:t>Test hypothesis</a:t>
                      </a:r>
                      <a:endParaRPr lang="fi-FI"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dirty="0">
                          <a:effectLst/>
                        </a:rPr>
                        <a:t>Forecast errors are independent</a:t>
                      </a:r>
                      <a:endParaRPr lang="fi-FI" sz="1300" dirty="0">
                        <a:effectLst/>
                      </a:endParaRPr>
                    </a:p>
                    <a:p>
                      <a:pPr algn="ctr">
                        <a:lnSpc>
                          <a:spcPct val="107000"/>
                        </a:lnSpc>
                        <a:spcAft>
                          <a:spcPts val="0"/>
                        </a:spcAft>
                      </a:pPr>
                      <a:r>
                        <a:rPr lang="en-GB" sz="1300" dirty="0">
                          <a:effectLst/>
                        </a:rPr>
                        <a:t>with lags 1–3</a:t>
                      </a:r>
                      <a:endParaRPr lang="fi-FI" sz="1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Forecast is unbiased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Forecast is unbiased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Forecast encompasses the naïve forecast</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dirty="0">
                          <a:effectLst/>
                        </a:rPr>
                        <a:t>Forecast covers all pertinent information</a:t>
                      </a:r>
                      <a:endParaRPr lang="fi-FI" sz="1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897246614"/>
                  </a:ext>
                </a:extLst>
              </a:tr>
              <a:tr h="363412">
                <a:tc>
                  <a:txBody>
                    <a:bodyPr/>
                    <a:lstStyle/>
                    <a:p>
                      <a:pPr algn="ctr">
                        <a:lnSpc>
                          <a:spcPct val="107000"/>
                        </a:lnSpc>
                        <a:spcAft>
                          <a:spcPts val="0"/>
                        </a:spcAft>
                      </a:pPr>
                      <a:r>
                        <a:rPr lang="en-GB" sz="1400" dirty="0">
                          <a:effectLst/>
                        </a:rPr>
                        <a:t>FM</a:t>
                      </a:r>
                      <a:endParaRPr lang="fi-FI"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dirty="0">
                          <a:effectLst/>
                        </a:rPr>
                        <a:t>Cannot be rejected</a:t>
                      </a:r>
                      <a:endParaRPr lang="fi-FI" sz="1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Cannot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Cannot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Must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dirty="0">
                          <a:effectLst/>
                        </a:rPr>
                        <a:t>Cannot be rejected</a:t>
                      </a:r>
                      <a:endParaRPr lang="fi-FI" sz="1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2927328951"/>
                  </a:ext>
                </a:extLst>
              </a:tr>
              <a:tr h="549205">
                <a:tc>
                  <a:txBody>
                    <a:bodyPr/>
                    <a:lstStyle/>
                    <a:p>
                      <a:pPr algn="ctr">
                        <a:lnSpc>
                          <a:spcPct val="107000"/>
                        </a:lnSpc>
                        <a:spcAft>
                          <a:spcPts val="0"/>
                        </a:spcAft>
                      </a:pPr>
                      <a:r>
                        <a:rPr lang="en-GB" sz="1400" dirty="0">
                          <a:effectLst/>
                        </a:rPr>
                        <a:t>ETLA</a:t>
                      </a:r>
                      <a:endParaRPr lang="fi-FI"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dirty="0">
                          <a:effectLst/>
                        </a:rPr>
                        <a:t>Cannot be rejected (at the rejection limit)</a:t>
                      </a:r>
                      <a:endParaRPr lang="fi-FI" sz="1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Cannot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Cannot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Must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dirty="0">
                          <a:effectLst/>
                        </a:rPr>
                        <a:t>Cannot be rejected</a:t>
                      </a:r>
                      <a:endParaRPr lang="fi-FI" sz="1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1885770853"/>
                  </a:ext>
                </a:extLst>
              </a:tr>
              <a:tr h="734996">
                <a:tc>
                  <a:txBody>
                    <a:bodyPr/>
                    <a:lstStyle/>
                    <a:p>
                      <a:pPr algn="ctr">
                        <a:lnSpc>
                          <a:spcPct val="107000"/>
                        </a:lnSpc>
                        <a:spcAft>
                          <a:spcPts val="0"/>
                        </a:spcAft>
                      </a:pPr>
                      <a:r>
                        <a:rPr lang="en-GB" sz="1400" dirty="0">
                          <a:effectLst/>
                        </a:rPr>
                        <a:t>OECD</a:t>
                      </a:r>
                      <a:endParaRPr lang="fi-FI"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dirty="0">
                          <a:effectLst/>
                        </a:rPr>
                        <a:t>Must be rejected</a:t>
                      </a:r>
                      <a:endParaRPr lang="fi-FI" sz="1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Cannot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Cannot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Must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dirty="0">
                          <a:effectLst/>
                        </a:rPr>
                        <a:t>Must be rejected (residual non-random)</a:t>
                      </a:r>
                      <a:endParaRPr lang="fi-FI" sz="1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4001525686"/>
                  </a:ext>
                </a:extLst>
              </a:tr>
              <a:tr h="734996">
                <a:tc>
                  <a:txBody>
                    <a:bodyPr/>
                    <a:lstStyle/>
                    <a:p>
                      <a:pPr algn="ctr">
                        <a:lnSpc>
                          <a:spcPct val="107000"/>
                        </a:lnSpc>
                        <a:spcAft>
                          <a:spcPts val="0"/>
                        </a:spcAft>
                      </a:pPr>
                      <a:r>
                        <a:rPr lang="en-GB" sz="1400" dirty="0">
                          <a:effectLst/>
                        </a:rPr>
                        <a:t>PT</a:t>
                      </a:r>
                      <a:endParaRPr lang="fi-FI"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dirty="0">
                          <a:effectLst/>
                        </a:rPr>
                        <a:t>Must be rejected</a:t>
                      </a:r>
                      <a:endParaRPr lang="fi-FI" sz="1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Cannot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Cannot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Must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dirty="0">
                          <a:effectLst/>
                        </a:rPr>
                        <a:t>Must be rejected (residual non-random)</a:t>
                      </a:r>
                      <a:endParaRPr lang="fi-FI" sz="1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2243747921"/>
                  </a:ext>
                </a:extLst>
              </a:tr>
              <a:tr h="363412">
                <a:tc>
                  <a:txBody>
                    <a:bodyPr/>
                    <a:lstStyle/>
                    <a:p>
                      <a:pPr algn="ctr">
                        <a:lnSpc>
                          <a:spcPct val="107000"/>
                        </a:lnSpc>
                        <a:spcAft>
                          <a:spcPts val="0"/>
                        </a:spcAft>
                      </a:pPr>
                      <a:r>
                        <a:rPr lang="en-GB" sz="1400" dirty="0">
                          <a:effectLst/>
                        </a:rPr>
                        <a:t>PTT</a:t>
                      </a:r>
                      <a:endParaRPr lang="fi-FI"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dirty="0">
                          <a:effectLst/>
                        </a:rPr>
                        <a:t>Cannot be rejected</a:t>
                      </a:r>
                      <a:endParaRPr lang="fi-FI" sz="1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dirty="0">
                          <a:effectLst/>
                        </a:rPr>
                        <a:t>Cannot be rejected</a:t>
                      </a:r>
                      <a:endParaRPr lang="fi-FI" sz="1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dirty="0">
                          <a:effectLst/>
                        </a:rPr>
                        <a:t>Cannot be rejected</a:t>
                      </a:r>
                      <a:endParaRPr lang="fi-FI" sz="1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dirty="0">
                          <a:effectLst/>
                        </a:rPr>
                        <a:t>Must be rejected</a:t>
                      </a:r>
                      <a:endParaRPr lang="fi-FI" sz="1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dirty="0">
                          <a:effectLst/>
                        </a:rPr>
                        <a:t>Cannot be rejected</a:t>
                      </a:r>
                      <a:endParaRPr lang="fi-FI" sz="1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1432851713"/>
                  </a:ext>
                </a:extLst>
              </a:tr>
            </a:tbl>
          </a:graphicData>
        </a:graphic>
      </p:graphicFrame>
    </p:spTree>
    <p:extLst>
      <p:ext uri="{BB962C8B-B14F-4D97-AF65-F5344CB8AC3E}">
        <p14:creationId xmlns:p14="http://schemas.microsoft.com/office/powerpoint/2010/main" val="21262260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an numeron paikkamerkki 3"/>
          <p:cNvSpPr>
            <a:spLocks noGrp="1"/>
          </p:cNvSpPr>
          <p:nvPr>
            <p:ph type="sldNum" sz="quarter" idx="16"/>
          </p:nvPr>
        </p:nvSpPr>
        <p:spPr/>
        <p:txBody>
          <a:bodyPr/>
          <a:lstStyle/>
          <a:p>
            <a:pPr>
              <a:defRPr/>
            </a:pPr>
            <a:fld id="{9D88ED5C-1A88-4253-A7D1-3670ACBC71FC}" type="slidenum">
              <a:rPr lang="en-US" altLang="fi-FI" smtClean="0"/>
              <a:pPr>
                <a:defRPr/>
              </a:pPr>
              <a:t>11</a:t>
            </a:fld>
            <a:endParaRPr lang="en-US" altLang="fi-FI" dirty="0"/>
          </a:p>
        </p:txBody>
      </p:sp>
      <p:sp>
        <p:nvSpPr>
          <p:cNvPr id="10" name="Title 1"/>
          <p:cNvSpPr txBox="1">
            <a:spLocks/>
          </p:cNvSpPr>
          <p:nvPr/>
        </p:nvSpPr>
        <p:spPr bwMode="auto">
          <a:xfrm>
            <a:off x="216217" y="347822"/>
            <a:ext cx="8838883" cy="4918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defTabSz="457200" rtl="0" eaLnBrk="1" fontAlgn="base" hangingPunct="1">
              <a:spcBef>
                <a:spcPct val="0"/>
              </a:spcBef>
              <a:spcAft>
                <a:spcPct val="0"/>
              </a:spcAft>
              <a:defRPr sz="3600" b="1" kern="1200">
                <a:solidFill>
                  <a:schemeClr val="tx2"/>
                </a:solidFill>
                <a:latin typeface="+mj-lt"/>
                <a:ea typeface="Geneva" charset="0"/>
                <a:cs typeface="Geneva" charset="0"/>
              </a:defRPr>
            </a:lvl1pPr>
            <a:lvl2pPr algn="l" defTabSz="457200" rtl="0" eaLnBrk="1" fontAlgn="base" hangingPunct="1">
              <a:spcBef>
                <a:spcPct val="0"/>
              </a:spcBef>
              <a:spcAft>
                <a:spcPct val="0"/>
              </a:spcAft>
              <a:defRPr sz="3600" b="1">
                <a:solidFill>
                  <a:schemeClr val="tx2"/>
                </a:solidFill>
                <a:latin typeface="Calibri" charset="0"/>
                <a:ea typeface="Geneva" charset="0"/>
                <a:cs typeface="Geneva" charset="0"/>
              </a:defRPr>
            </a:lvl2pPr>
            <a:lvl3pPr algn="l" defTabSz="457200" rtl="0" eaLnBrk="1" fontAlgn="base" hangingPunct="1">
              <a:spcBef>
                <a:spcPct val="0"/>
              </a:spcBef>
              <a:spcAft>
                <a:spcPct val="0"/>
              </a:spcAft>
              <a:defRPr sz="3600" b="1">
                <a:solidFill>
                  <a:schemeClr val="tx2"/>
                </a:solidFill>
                <a:latin typeface="Calibri" charset="0"/>
                <a:ea typeface="Geneva" charset="0"/>
                <a:cs typeface="Geneva" charset="0"/>
              </a:defRPr>
            </a:lvl3pPr>
            <a:lvl4pPr algn="l" defTabSz="457200" rtl="0" eaLnBrk="1" fontAlgn="base" hangingPunct="1">
              <a:spcBef>
                <a:spcPct val="0"/>
              </a:spcBef>
              <a:spcAft>
                <a:spcPct val="0"/>
              </a:spcAft>
              <a:defRPr sz="3600" b="1">
                <a:solidFill>
                  <a:schemeClr val="tx2"/>
                </a:solidFill>
                <a:latin typeface="Calibri" charset="0"/>
                <a:ea typeface="Geneva" charset="0"/>
                <a:cs typeface="Geneva" charset="0"/>
              </a:defRPr>
            </a:lvl4pPr>
            <a:lvl5pPr algn="l" defTabSz="457200" rtl="0" eaLnBrk="1" fontAlgn="base" hangingPunct="1">
              <a:spcBef>
                <a:spcPct val="0"/>
              </a:spcBef>
              <a:spcAft>
                <a:spcPct val="0"/>
              </a:spcAft>
              <a:defRPr sz="3600" b="1">
                <a:solidFill>
                  <a:schemeClr val="tx2"/>
                </a:solidFill>
                <a:latin typeface="Calibri" charset="0"/>
                <a:ea typeface="Geneva" charset="0"/>
                <a:cs typeface="Geneva" charset="0"/>
              </a:defRPr>
            </a:lvl5pPr>
            <a:lvl6pPr marL="457200" algn="l" defTabSz="457200" rtl="0" eaLnBrk="1" fontAlgn="base" hangingPunct="1">
              <a:spcBef>
                <a:spcPct val="0"/>
              </a:spcBef>
              <a:spcAft>
                <a:spcPct val="0"/>
              </a:spcAft>
              <a:defRPr sz="3600" b="1">
                <a:solidFill>
                  <a:schemeClr val="tx2"/>
                </a:solidFill>
                <a:latin typeface="Calibri" charset="0"/>
                <a:ea typeface="Geneva" charset="0"/>
                <a:cs typeface="Geneva" charset="0"/>
              </a:defRPr>
            </a:lvl6pPr>
            <a:lvl7pPr marL="914400" algn="l" defTabSz="457200" rtl="0" eaLnBrk="1" fontAlgn="base" hangingPunct="1">
              <a:spcBef>
                <a:spcPct val="0"/>
              </a:spcBef>
              <a:spcAft>
                <a:spcPct val="0"/>
              </a:spcAft>
              <a:defRPr sz="3600" b="1">
                <a:solidFill>
                  <a:schemeClr val="tx2"/>
                </a:solidFill>
                <a:latin typeface="Calibri" charset="0"/>
                <a:ea typeface="Geneva" charset="0"/>
                <a:cs typeface="Geneva" charset="0"/>
              </a:defRPr>
            </a:lvl7pPr>
            <a:lvl8pPr marL="1371600" algn="l" defTabSz="457200" rtl="0" eaLnBrk="1" fontAlgn="base" hangingPunct="1">
              <a:spcBef>
                <a:spcPct val="0"/>
              </a:spcBef>
              <a:spcAft>
                <a:spcPct val="0"/>
              </a:spcAft>
              <a:defRPr sz="3600" b="1">
                <a:solidFill>
                  <a:schemeClr val="tx2"/>
                </a:solidFill>
                <a:latin typeface="Calibri" charset="0"/>
                <a:ea typeface="Geneva" charset="0"/>
                <a:cs typeface="Geneva" charset="0"/>
              </a:defRPr>
            </a:lvl8pPr>
            <a:lvl9pPr marL="1828800" algn="l" defTabSz="457200" rtl="0" eaLnBrk="1" fontAlgn="base" hangingPunct="1">
              <a:spcBef>
                <a:spcPct val="0"/>
              </a:spcBef>
              <a:spcAft>
                <a:spcPct val="0"/>
              </a:spcAft>
              <a:defRPr sz="3600" b="1">
                <a:solidFill>
                  <a:schemeClr val="tx2"/>
                </a:solidFill>
                <a:latin typeface="Calibri" charset="0"/>
                <a:ea typeface="Geneva" charset="0"/>
                <a:cs typeface="Geneva" charset="0"/>
              </a:defRPr>
            </a:lvl9pPr>
          </a:lstStyle>
          <a:p>
            <a:r>
              <a:rPr lang="en-GB" altLang="fi-FI" sz="3200" dirty="0" smtClean="0">
                <a:ea typeface="Geneva" pitchFamily="124" charset="-128"/>
              </a:rPr>
              <a:t>Result tables</a:t>
            </a:r>
            <a:r>
              <a:rPr lang="en-GB" altLang="fi-FI" sz="3200" dirty="0" smtClean="0">
                <a:ea typeface="Geneva" pitchFamily="124" charset="-128"/>
              </a:rPr>
              <a:t> t+1, stat. tests: inflation</a:t>
            </a:r>
            <a:r>
              <a:rPr lang="en-GB" altLang="fi-FI" sz="2800" dirty="0" smtClean="0">
                <a:ea typeface="Geneva" pitchFamily="124" charset="-128"/>
              </a:rPr>
              <a:t>				…</a:t>
            </a:r>
            <a:r>
              <a:rPr lang="en-GB" altLang="fi-FI" sz="3200" dirty="0" smtClean="0">
                <a:ea typeface="Geneva" pitchFamily="124" charset="-128"/>
              </a:rPr>
              <a:t>(3)</a:t>
            </a:r>
            <a:endParaRPr lang="en-GB" altLang="fi-FI" sz="3200" dirty="0" smtClean="0">
              <a:ea typeface="Geneva" pitchFamily="124" charset="-128"/>
            </a:endParaRPr>
          </a:p>
        </p:txBody>
      </p:sp>
      <p:graphicFrame>
        <p:nvGraphicFramePr>
          <p:cNvPr id="3" name="Sisällön paikkamerkki 2"/>
          <p:cNvGraphicFramePr>
            <a:graphicFrameLocks noGrp="1"/>
          </p:cNvGraphicFramePr>
          <p:nvPr>
            <p:ph sz="quarter" idx="13"/>
            <p:extLst>
              <p:ext uri="{D42A27DB-BD31-4B8C-83A1-F6EECF244321}">
                <p14:modId xmlns:p14="http://schemas.microsoft.com/office/powerpoint/2010/main" val="1840846431"/>
              </p:ext>
            </p:extLst>
          </p:nvPr>
        </p:nvGraphicFramePr>
        <p:xfrm>
          <a:off x="457199" y="1945230"/>
          <a:ext cx="8259288" cy="4486747"/>
        </p:xfrm>
        <a:graphic>
          <a:graphicData uri="http://schemas.openxmlformats.org/drawingml/2006/table">
            <a:tbl>
              <a:tblPr firstRow="1" firstCol="1" bandRow="1">
                <a:tableStyleId>{5C22544A-7EE6-4342-B048-85BDC9FD1C3A}</a:tableStyleId>
              </a:tblPr>
              <a:tblGrid>
                <a:gridCol w="1351655">
                  <a:extLst>
                    <a:ext uri="{9D8B030D-6E8A-4147-A177-3AD203B41FA5}">
                      <a16:colId xmlns:a16="http://schemas.microsoft.com/office/drawing/2014/main" val="3670964607"/>
                    </a:ext>
                  </a:extLst>
                </a:gridCol>
                <a:gridCol w="1381315">
                  <a:extLst>
                    <a:ext uri="{9D8B030D-6E8A-4147-A177-3AD203B41FA5}">
                      <a16:colId xmlns:a16="http://schemas.microsoft.com/office/drawing/2014/main" val="3956663073"/>
                    </a:ext>
                  </a:extLst>
                </a:gridCol>
                <a:gridCol w="1381315">
                  <a:extLst>
                    <a:ext uri="{9D8B030D-6E8A-4147-A177-3AD203B41FA5}">
                      <a16:colId xmlns:a16="http://schemas.microsoft.com/office/drawing/2014/main" val="673147841"/>
                    </a:ext>
                  </a:extLst>
                </a:gridCol>
                <a:gridCol w="1381315">
                  <a:extLst>
                    <a:ext uri="{9D8B030D-6E8A-4147-A177-3AD203B41FA5}">
                      <a16:colId xmlns:a16="http://schemas.microsoft.com/office/drawing/2014/main" val="2459580724"/>
                    </a:ext>
                  </a:extLst>
                </a:gridCol>
                <a:gridCol w="1381315">
                  <a:extLst>
                    <a:ext uri="{9D8B030D-6E8A-4147-A177-3AD203B41FA5}">
                      <a16:colId xmlns:a16="http://schemas.microsoft.com/office/drawing/2014/main" val="1908735135"/>
                    </a:ext>
                  </a:extLst>
                </a:gridCol>
                <a:gridCol w="1382373">
                  <a:extLst>
                    <a:ext uri="{9D8B030D-6E8A-4147-A177-3AD203B41FA5}">
                      <a16:colId xmlns:a16="http://schemas.microsoft.com/office/drawing/2014/main" val="3226989051"/>
                    </a:ext>
                  </a:extLst>
                </a:gridCol>
              </a:tblGrid>
              <a:tr h="1003251">
                <a:tc>
                  <a:txBody>
                    <a:bodyPr/>
                    <a:lstStyle/>
                    <a:p>
                      <a:pPr algn="ctr">
                        <a:lnSpc>
                          <a:spcPct val="107000"/>
                        </a:lnSpc>
                        <a:spcAft>
                          <a:spcPts val="0"/>
                        </a:spcAft>
                      </a:pPr>
                      <a:r>
                        <a:rPr lang="en-GB" sz="1400" dirty="0">
                          <a:effectLst/>
                        </a:rPr>
                        <a:t>Inflation (t+1) forecast</a:t>
                      </a:r>
                      <a:endParaRPr lang="fi-FI"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400" dirty="0">
                          <a:effectLst/>
                        </a:rPr>
                        <a:t>1. Temporal independence of forecast errors</a:t>
                      </a:r>
                      <a:endParaRPr lang="fi-FI"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400" dirty="0">
                          <a:effectLst/>
                        </a:rPr>
                        <a:t>2. Unbiasedness</a:t>
                      </a:r>
                      <a:br>
                        <a:rPr lang="en-GB" sz="1400" dirty="0">
                          <a:effectLst/>
                        </a:rPr>
                      </a:br>
                      <a:r>
                        <a:rPr lang="en-GB" sz="1400" dirty="0">
                          <a:effectLst/>
                        </a:rPr>
                        <a:t>of forecast</a:t>
                      </a:r>
                      <a:br>
                        <a:rPr lang="en-GB" sz="1400" dirty="0">
                          <a:effectLst/>
                        </a:rPr>
                      </a:br>
                      <a:r>
                        <a:rPr lang="en-GB" sz="1400" dirty="0">
                          <a:effectLst/>
                        </a:rPr>
                        <a:t>– t test</a:t>
                      </a:r>
                      <a:endParaRPr lang="fi-FI"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400" dirty="0">
                          <a:effectLst/>
                        </a:rPr>
                        <a:t>3. Unbiasedness of forecast</a:t>
                      </a:r>
                      <a:br>
                        <a:rPr lang="en-GB" sz="1400" dirty="0">
                          <a:effectLst/>
                        </a:rPr>
                      </a:br>
                      <a:r>
                        <a:rPr lang="en-GB" sz="1400" dirty="0">
                          <a:effectLst/>
                        </a:rPr>
                        <a:t>– regression test</a:t>
                      </a:r>
                      <a:endParaRPr lang="fi-FI"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400" dirty="0">
                          <a:effectLst/>
                        </a:rPr>
                        <a:t>4. Does the forecast encompass the naïve forecast?</a:t>
                      </a:r>
                      <a:endParaRPr lang="fi-FI"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400" dirty="0">
                          <a:effectLst/>
                        </a:rPr>
                        <a:t>5. Forecast information efficiency</a:t>
                      </a:r>
                      <a:endParaRPr lang="fi-FI"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805215682"/>
                  </a:ext>
                </a:extLst>
              </a:tr>
              <a:tr h="1003251">
                <a:tc>
                  <a:txBody>
                    <a:bodyPr/>
                    <a:lstStyle/>
                    <a:p>
                      <a:pPr>
                        <a:lnSpc>
                          <a:spcPct val="107000"/>
                        </a:lnSpc>
                        <a:spcAft>
                          <a:spcPts val="0"/>
                        </a:spcAft>
                      </a:pPr>
                      <a:r>
                        <a:rPr lang="en-GB" sz="1400" dirty="0">
                          <a:effectLst/>
                        </a:rPr>
                        <a:t>Test hypothesis</a:t>
                      </a:r>
                      <a:endParaRPr lang="fi-FI"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en-GB" sz="1300" dirty="0">
                          <a:effectLst/>
                        </a:rPr>
                        <a:t>Forecast errors are independent</a:t>
                      </a:r>
                      <a:endParaRPr lang="fi-FI" sz="1300" dirty="0">
                        <a:effectLst/>
                      </a:endParaRPr>
                    </a:p>
                    <a:p>
                      <a:pPr algn="ctr">
                        <a:lnSpc>
                          <a:spcPct val="107000"/>
                        </a:lnSpc>
                        <a:spcAft>
                          <a:spcPts val="0"/>
                        </a:spcAft>
                      </a:pPr>
                      <a:r>
                        <a:rPr lang="en-GB" sz="1300" dirty="0">
                          <a:effectLst/>
                        </a:rPr>
                        <a:t>with lags 1–3</a:t>
                      </a:r>
                      <a:endParaRPr lang="fi-FI" sz="1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dirty="0">
                          <a:effectLst/>
                        </a:rPr>
                        <a:t>Forecast is unbiased</a:t>
                      </a:r>
                      <a:endParaRPr lang="fi-FI" sz="1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dirty="0">
                          <a:effectLst/>
                        </a:rPr>
                        <a:t>Forecast is unbiased</a:t>
                      </a:r>
                      <a:endParaRPr lang="fi-FI" sz="1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dirty="0">
                          <a:effectLst/>
                        </a:rPr>
                        <a:t>Forecast encompasses the naïve forecast</a:t>
                      </a:r>
                      <a:endParaRPr lang="fi-FI" sz="1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dirty="0">
                          <a:effectLst/>
                        </a:rPr>
                        <a:t>Forecast covers all pertinent information</a:t>
                      </a:r>
                      <a:endParaRPr lang="fi-FI" sz="1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2696098014"/>
                  </a:ext>
                </a:extLst>
              </a:tr>
              <a:tr h="496049">
                <a:tc>
                  <a:txBody>
                    <a:bodyPr/>
                    <a:lstStyle/>
                    <a:p>
                      <a:pPr>
                        <a:lnSpc>
                          <a:spcPct val="107000"/>
                        </a:lnSpc>
                        <a:spcAft>
                          <a:spcPts val="0"/>
                        </a:spcAft>
                      </a:pPr>
                      <a:r>
                        <a:rPr lang="en-GB" sz="1400" dirty="0">
                          <a:effectLst/>
                        </a:rPr>
                        <a:t>FM</a:t>
                      </a:r>
                      <a:endParaRPr lang="fi-FI"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en-GB" sz="1300">
                          <a:effectLst/>
                        </a:rPr>
                        <a:t>Cannot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Cannot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Cannot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Cannot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dirty="0">
                          <a:effectLst/>
                        </a:rPr>
                        <a:t>Must be rejected</a:t>
                      </a:r>
                      <a:endParaRPr lang="fi-FI" sz="1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1039839100"/>
                  </a:ext>
                </a:extLst>
              </a:tr>
              <a:tr h="496049">
                <a:tc>
                  <a:txBody>
                    <a:bodyPr/>
                    <a:lstStyle/>
                    <a:p>
                      <a:pPr>
                        <a:lnSpc>
                          <a:spcPct val="107000"/>
                        </a:lnSpc>
                        <a:spcAft>
                          <a:spcPts val="0"/>
                        </a:spcAft>
                      </a:pPr>
                      <a:r>
                        <a:rPr lang="en-GB" sz="1400" dirty="0">
                          <a:effectLst/>
                        </a:rPr>
                        <a:t>ETLA</a:t>
                      </a:r>
                      <a:endParaRPr lang="fi-FI"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en-GB" sz="1300">
                          <a:effectLst/>
                        </a:rPr>
                        <a:t>Cannot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Cannot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Cannot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Must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dirty="0">
                          <a:effectLst/>
                        </a:rPr>
                        <a:t>Cannot be rejected</a:t>
                      </a:r>
                      <a:endParaRPr lang="fi-FI" sz="1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3649267004"/>
                  </a:ext>
                </a:extLst>
              </a:tr>
              <a:tr h="496049">
                <a:tc>
                  <a:txBody>
                    <a:bodyPr/>
                    <a:lstStyle/>
                    <a:p>
                      <a:pPr>
                        <a:lnSpc>
                          <a:spcPct val="107000"/>
                        </a:lnSpc>
                        <a:spcAft>
                          <a:spcPts val="0"/>
                        </a:spcAft>
                      </a:pPr>
                      <a:r>
                        <a:rPr lang="en-GB" sz="1400" dirty="0">
                          <a:effectLst/>
                        </a:rPr>
                        <a:t>OECD</a:t>
                      </a:r>
                      <a:endParaRPr lang="fi-FI"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en-GB" sz="1300">
                          <a:effectLst/>
                        </a:rPr>
                        <a:t>Cannot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Cannot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Cannot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Cannot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dirty="0">
                          <a:effectLst/>
                        </a:rPr>
                        <a:t>Cannot be rejected</a:t>
                      </a:r>
                      <a:endParaRPr lang="fi-FI" sz="1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4108495632"/>
                  </a:ext>
                </a:extLst>
              </a:tr>
              <a:tr h="496049">
                <a:tc>
                  <a:txBody>
                    <a:bodyPr/>
                    <a:lstStyle/>
                    <a:p>
                      <a:pPr>
                        <a:lnSpc>
                          <a:spcPct val="107000"/>
                        </a:lnSpc>
                        <a:spcAft>
                          <a:spcPts val="0"/>
                        </a:spcAft>
                      </a:pPr>
                      <a:r>
                        <a:rPr lang="en-GB" sz="1400" dirty="0">
                          <a:effectLst/>
                        </a:rPr>
                        <a:t>PT</a:t>
                      </a:r>
                      <a:endParaRPr lang="fi-FI"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en-GB" sz="1300">
                          <a:effectLst/>
                        </a:rPr>
                        <a:t>Cannot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Cannot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Cannot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(no test, n = 23)</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dirty="0">
                          <a:effectLst/>
                        </a:rPr>
                        <a:t>(no test, n = 23)</a:t>
                      </a:r>
                      <a:endParaRPr lang="fi-FI" sz="1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2143003355"/>
                  </a:ext>
                </a:extLst>
              </a:tr>
              <a:tr h="496049">
                <a:tc>
                  <a:txBody>
                    <a:bodyPr/>
                    <a:lstStyle/>
                    <a:p>
                      <a:pPr>
                        <a:lnSpc>
                          <a:spcPct val="107000"/>
                        </a:lnSpc>
                        <a:spcAft>
                          <a:spcPts val="0"/>
                        </a:spcAft>
                      </a:pPr>
                      <a:r>
                        <a:rPr lang="en-GB" sz="1400" dirty="0">
                          <a:effectLst/>
                        </a:rPr>
                        <a:t>PTT</a:t>
                      </a:r>
                      <a:endParaRPr lang="fi-FI"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07000"/>
                        </a:lnSpc>
                        <a:spcAft>
                          <a:spcPts val="0"/>
                        </a:spcAft>
                      </a:pPr>
                      <a:r>
                        <a:rPr lang="en-GB" sz="1300">
                          <a:effectLst/>
                        </a:rPr>
                        <a:t>Cannot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Cannot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Cannot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(no test, n = 22)</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dirty="0">
                          <a:effectLst/>
                        </a:rPr>
                        <a:t>(no test, n = 22)</a:t>
                      </a:r>
                      <a:endParaRPr lang="fi-FI" sz="1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145639580"/>
                  </a:ext>
                </a:extLst>
              </a:tr>
            </a:tbl>
          </a:graphicData>
        </a:graphic>
      </p:graphicFrame>
    </p:spTree>
    <p:extLst>
      <p:ext uri="{BB962C8B-B14F-4D97-AF65-F5344CB8AC3E}">
        <p14:creationId xmlns:p14="http://schemas.microsoft.com/office/powerpoint/2010/main" val="22272934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ctrTitle"/>
          </p:nvPr>
        </p:nvSpPr>
        <p:spPr>
          <a:xfrm>
            <a:off x="457200" y="183303"/>
            <a:ext cx="8001000" cy="670137"/>
          </a:xfrm>
        </p:spPr>
        <p:txBody>
          <a:bodyPr>
            <a:noAutofit/>
          </a:bodyPr>
          <a:lstStyle/>
          <a:p>
            <a:pPr eaLnBrk="1" hangingPunct="1"/>
            <a:r>
              <a:rPr lang="en-US" altLang="fi-FI" sz="4000" dirty="0" smtClean="0">
                <a:ea typeface="Geneva" pitchFamily="124" charset="-128"/>
              </a:rPr>
              <a:t>Concluding remarks </a:t>
            </a:r>
            <a:r>
              <a:rPr lang="en-US" altLang="fi-FI" sz="4000" dirty="0" smtClean="0">
                <a:ea typeface="Geneva" pitchFamily="124" charset="-128"/>
              </a:rPr>
              <a:t>		   </a:t>
            </a:r>
            <a:r>
              <a:rPr lang="en-US" altLang="fi-FI" sz="3200" dirty="0" smtClean="0">
                <a:ea typeface="Geneva" pitchFamily="124" charset="-128"/>
              </a:rPr>
              <a:t>				  (1)…</a:t>
            </a:r>
            <a:endParaRPr lang="en-US" altLang="fi-FI" sz="4000" dirty="0" smtClean="0">
              <a:ea typeface="Geneva" pitchFamily="124" charset="-128"/>
            </a:endParaRPr>
          </a:p>
        </p:txBody>
      </p:sp>
      <p:sp>
        <p:nvSpPr>
          <p:cNvPr id="17411" name="Content Placeholder 2"/>
          <p:cNvSpPr>
            <a:spLocks noGrp="1"/>
          </p:cNvSpPr>
          <p:nvPr>
            <p:ph idx="4294967295"/>
          </p:nvPr>
        </p:nvSpPr>
        <p:spPr>
          <a:xfrm>
            <a:off x="457200" y="1108075"/>
            <a:ext cx="8229600" cy="5005388"/>
          </a:xfrm>
        </p:spPr>
        <p:txBody>
          <a:bodyPr/>
          <a:lstStyle/>
          <a:p>
            <a:pPr>
              <a:buFont typeface="Wingdings" panose="05000000000000000000" pitchFamily="2" charset="2"/>
              <a:buChar char="Ø"/>
            </a:pPr>
            <a:r>
              <a:rPr lang="en-GB" altLang="fi-FI" sz="2200" dirty="0" smtClean="0">
                <a:ea typeface="Geneva" pitchFamily="124" charset="-128"/>
              </a:rPr>
              <a:t>The mean absolute error of the forecasts (of FM but also of the others) have been rather large for the</a:t>
            </a:r>
            <a:r>
              <a:rPr lang="en-GB" altLang="fi-FI" sz="2200" dirty="0" smtClean="0">
                <a:ea typeface="Geneva" pitchFamily="124" charset="-128"/>
              </a:rPr>
              <a:t> year ahead (t+1) forecasts (overall one </a:t>
            </a:r>
            <a:r>
              <a:rPr lang="en-GB" altLang="fi-FI" sz="2200" dirty="0">
                <a:ea typeface="Geneva" pitchFamily="124" charset="-128"/>
              </a:rPr>
              <a:t>w</a:t>
            </a:r>
            <a:r>
              <a:rPr lang="en-GB" altLang="fi-FI" sz="2200" dirty="0" smtClean="0">
                <a:ea typeface="Geneva" pitchFamily="124" charset="-128"/>
              </a:rPr>
              <a:t>ould of course hope accuracy to improve…)</a:t>
            </a:r>
          </a:p>
          <a:p>
            <a:pPr marL="0" indent="0">
              <a:buNone/>
            </a:pPr>
            <a:endParaRPr lang="en-GB" altLang="fi-FI" sz="2200" dirty="0" smtClean="0">
              <a:ea typeface="Geneva" pitchFamily="124" charset="-128"/>
            </a:endParaRPr>
          </a:p>
          <a:p>
            <a:pPr>
              <a:buFont typeface="Wingdings" panose="05000000000000000000" pitchFamily="2" charset="2"/>
              <a:buChar char="Ø"/>
            </a:pPr>
            <a:r>
              <a:rPr lang="en-GB" altLang="fi-FI" sz="2200" dirty="0" smtClean="0">
                <a:ea typeface="Geneva" pitchFamily="124" charset="-128"/>
              </a:rPr>
              <a:t>Min of Finance (FM) year ahead (t+1) budget forecasts’ accuracy in forecasting </a:t>
            </a:r>
            <a:r>
              <a:rPr lang="en-GB" altLang="fi-FI" sz="2200" dirty="0" smtClean="0">
                <a:ea typeface="Geneva" pitchFamily="124" charset="-128"/>
              </a:rPr>
              <a:t> GDP growth, unemployment rate and inflation has, however, not deviated statistically significantl</a:t>
            </a:r>
            <a:r>
              <a:rPr lang="en-GB" altLang="fi-FI" sz="2200" dirty="0" smtClean="0">
                <a:ea typeface="Geneva" pitchFamily="124" charset="-128"/>
              </a:rPr>
              <a:t>y from the accuracy of the other studied forecasters</a:t>
            </a:r>
          </a:p>
          <a:p>
            <a:pPr marL="0" indent="0">
              <a:buNone/>
            </a:pPr>
            <a:endParaRPr lang="en-GB" altLang="fi-FI" sz="2200" dirty="0" smtClean="0">
              <a:ea typeface="Geneva" pitchFamily="124" charset="-128"/>
            </a:endParaRPr>
          </a:p>
          <a:p>
            <a:pPr lvl="1">
              <a:buFont typeface="Wingdings" panose="05000000000000000000" pitchFamily="2" charset="2"/>
              <a:buChar char="ü"/>
            </a:pPr>
            <a:r>
              <a:rPr lang="en-GB" sz="2000" i="1" dirty="0" smtClean="0"/>
              <a:t>Taking into account all the statistical test results for reliability  in budget year (t+1) forecasts for GDP growth, unemployment rate</a:t>
            </a:r>
            <a:br>
              <a:rPr lang="en-GB" sz="2000" i="1" dirty="0" smtClean="0"/>
            </a:br>
            <a:r>
              <a:rPr lang="en-GB" sz="2000" i="1" dirty="0" smtClean="0"/>
              <a:t>and inflation, FM proved together with Etla to have passed </a:t>
            </a:r>
            <a:br>
              <a:rPr lang="en-GB" sz="2000" i="1" dirty="0" smtClean="0"/>
            </a:br>
            <a:r>
              <a:rPr lang="en-GB" sz="2000" i="1" dirty="0" smtClean="0"/>
              <a:t>the highest number of reliability tests in the group, i.e. 13/15 tests.</a:t>
            </a:r>
          </a:p>
          <a:p>
            <a:pPr marL="57150" indent="0">
              <a:buNone/>
            </a:pPr>
            <a:endParaRPr lang="en-GB" sz="1000" i="1" dirty="0" smtClean="0">
              <a:ea typeface="Geneva" pitchFamily="124" charset="-128"/>
            </a:endParaRPr>
          </a:p>
          <a:p>
            <a:pPr marL="457200" lvl="1" indent="0">
              <a:buNone/>
            </a:pPr>
            <a:endParaRPr lang="en-GB" altLang="fi-FI" sz="2600" dirty="0" smtClean="0">
              <a:ea typeface="Geneva" pitchFamily="124" charset="-128"/>
            </a:endParaRPr>
          </a:p>
          <a:p>
            <a:pPr marL="0" indent="0" eaLnBrk="1" hangingPunct="1">
              <a:buNone/>
            </a:pPr>
            <a:endParaRPr lang="en-GB" altLang="fi-FI" sz="1800" dirty="0" smtClean="0">
              <a:ea typeface="Geneva" pitchFamily="124" charset="-128"/>
            </a:endParaRPr>
          </a:p>
        </p:txBody>
      </p:sp>
      <p:sp>
        <p:nvSpPr>
          <p:cNvPr id="17412" name="Slide Number Placeholder 3"/>
          <p:cNvSpPr>
            <a:spLocks noGrp="1"/>
          </p:cNvSpPr>
          <p:nvPr>
            <p:ph type="sldNum" sz="quarter" idx="4294967295"/>
          </p:nvPr>
        </p:nvSpPr>
        <p:spPr bwMode="auto">
          <a:xfrm>
            <a:off x="0" y="6113463"/>
            <a:ext cx="336550" cy="4016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Font typeface="Arial" pitchFamily="34" charset="0"/>
              <a:buChar char="•"/>
              <a:defRPr sz="3200">
                <a:solidFill>
                  <a:schemeClr val="tx1"/>
                </a:solidFill>
                <a:latin typeface="Calibri" pitchFamily="34" charset="0"/>
                <a:ea typeface="Geneva" pitchFamily="124" charset="-128"/>
              </a:defRPr>
            </a:lvl1pPr>
            <a:lvl2pPr marL="742950" indent="-285750" eaLnBrk="0" hangingPunct="0">
              <a:spcBef>
                <a:spcPct val="20000"/>
              </a:spcBef>
              <a:buFont typeface="Arial" pitchFamily="34" charset="0"/>
              <a:buChar char="–"/>
              <a:defRPr sz="2600">
                <a:solidFill>
                  <a:schemeClr val="tx1"/>
                </a:solidFill>
                <a:latin typeface="Calibri" pitchFamily="34" charset="0"/>
                <a:ea typeface="Geneva" pitchFamily="124" charset="-128"/>
              </a:defRPr>
            </a:lvl2pPr>
            <a:lvl3pPr marL="1143000" indent="-228600" eaLnBrk="0" hangingPunct="0">
              <a:spcBef>
                <a:spcPct val="20000"/>
              </a:spcBef>
              <a:buFont typeface="Arial" pitchFamily="34" charset="0"/>
              <a:buChar char="•"/>
              <a:defRPr sz="2400">
                <a:solidFill>
                  <a:schemeClr val="tx1"/>
                </a:solidFill>
                <a:latin typeface="Calibri" pitchFamily="34" charset="0"/>
                <a:ea typeface="Geneva" pitchFamily="124" charset="-128"/>
              </a:defRPr>
            </a:lvl3pPr>
            <a:lvl4pPr marL="1600200" indent="-228600" eaLnBrk="0" hangingPunct="0">
              <a:spcBef>
                <a:spcPct val="20000"/>
              </a:spcBef>
              <a:buFont typeface="Arial" pitchFamily="34" charset="0"/>
              <a:buChar char="–"/>
              <a:defRPr sz="2000">
                <a:solidFill>
                  <a:schemeClr val="tx1"/>
                </a:solidFill>
                <a:latin typeface="Calibri" pitchFamily="34" charset="0"/>
                <a:ea typeface="Geneva" pitchFamily="124" charset="-128"/>
              </a:defRPr>
            </a:lvl4pPr>
            <a:lvl5pPr marL="2057400" indent="-228600" eaLnBrk="0" hangingPunct="0">
              <a:spcBef>
                <a:spcPct val="20000"/>
              </a:spcBef>
              <a:buFont typeface="Arial" pitchFamily="34" charset="0"/>
              <a:buChar char="»"/>
              <a:defRPr sz="2000">
                <a:solidFill>
                  <a:schemeClr val="tx1"/>
                </a:solidFill>
                <a:latin typeface="Calibri" pitchFamily="34" charset="0"/>
                <a:ea typeface="Geneva" pitchFamily="12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Geneva" pitchFamily="12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Geneva" pitchFamily="12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Geneva" pitchFamily="12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Geneva" pitchFamily="124" charset="-128"/>
              </a:defRPr>
            </a:lvl9pPr>
          </a:lstStyle>
          <a:p>
            <a:pPr eaLnBrk="1" hangingPunct="1">
              <a:spcBef>
                <a:spcPct val="0"/>
              </a:spcBef>
              <a:buClrTx/>
              <a:buFontTx/>
              <a:buNone/>
            </a:pPr>
            <a:fld id="{D0F89CCC-1D6E-441A-A772-58CA4673E8C3}" type="slidenum">
              <a:rPr lang="en-US" altLang="fi-FI" sz="1200">
                <a:solidFill>
                  <a:schemeClr val="tx2"/>
                </a:solidFill>
              </a:rPr>
              <a:pPr eaLnBrk="1" hangingPunct="1">
                <a:spcBef>
                  <a:spcPct val="0"/>
                </a:spcBef>
                <a:buClrTx/>
                <a:buFontTx/>
                <a:buNone/>
              </a:pPr>
              <a:t>12</a:t>
            </a:fld>
            <a:endParaRPr lang="en-US" altLang="fi-FI" sz="1200" dirty="0">
              <a:solidFill>
                <a:schemeClr val="tx2"/>
              </a:solidFill>
            </a:endParaRPr>
          </a:p>
        </p:txBody>
      </p:sp>
    </p:spTree>
    <p:extLst>
      <p:ext uri="{BB962C8B-B14F-4D97-AF65-F5344CB8AC3E}">
        <p14:creationId xmlns:p14="http://schemas.microsoft.com/office/powerpoint/2010/main" val="19513228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ctrTitle"/>
          </p:nvPr>
        </p:nvSpPr>
        <p:spPr>
          <a:xfrm>
            <a:off x="457200" y="183303"/>
            <a:ext cx="8001000" cy="670137"/>
          </a:xfrm>
        </p:spPr>
        <p:txBody>
          <a:bodyPr>
            <a:noAutofit/>
          </a:bodyPr>
          <a:lstStyle/>
          <a:p>
            <a:r>
              <a:rPr lang="en-US" altLang="fi-FI" sz="4000" dirty="0">
                <a:ea typeface="Geneva" pitchFamily="124" charset="-128"/>
              </a:rPr>
              <a:t>Concluding </a:t>
            </a:r>
            <a:r>
              <a:rPr lang="en-US" altLang="fi-FI" sz="4000" dirty="0" smtClean="0">
                <a:ea typeface="Geneva" pitchFamily="124" charset="-128"/>
              </a:rPr>
              <a:t>remarks </a:t>
            </a:r>
            <a:r>
              <a:rPr lang="en-US" altLang="fi-FI" sz="4000" dirty="0" smtClean="0">
                <a:ea typeface="Geneva" pitchFamily="124" charset="-128"/>
              </a:rPr>
              <a:t>						</a:t>
            </a:r>
            <a:r>
              <a:rPr lang="en-US" altLang="fi-FI" sz="3200" dirty="0" smtClean="0">
                <a:ea typeface="Geneva" pitchFamily="124" charset="-128"/>
              </a:rPr>
              <a:t>…(2)</a:t>
            </a:r>
            <a:endParaRPr lang="en-US" altLang="fi-FI" sz="4000" dirty="0" smtClean="0">
              <a:ea typeface="Geneva" pitchFamily="124" charset="-128"/>
            </a:endParaRPr>
          </a:p>
        </p:txBody>
      </p:sp>
      <p:sp>
        <p:nvSpPr>
          <p:cNvPr id="17411" name="Content Placeholder 2"/>
          <p:cNvSpPr>
            <a:spLocks noGrp="1"/>
          </p:cNvSpPr>
          <p:nvPr>
            <p:ph idx="4294967295"/>
          </p:nvPr>
        </p:nvSpPr>
        <p:spPr>
          <a:xfrm>
            <a:off x="457200" y="1108075"/>
            <a:ext cx="8229600" cy="5005388"/>
          </a:xfrm>
        </p:spPr>
        <p:txBody>
          <a:bodyPr/>
          <a:lstStyle/>
          <a:p>
            <a:pPr marL="0" indent="0">
              <a:buNone/>
            </a:pPr>
            <a:r>
              <a:rPr lang="en-GB" altLang="fi-FI" dirty="0" smtClean="0">
                <a:ea typeface="Geneva" pitchFamily="124" charset="-128"/>
              </a:rPr>
              <a:t>According to the assessment of Fiscal policy evaluation unit of NAOF</a:t>
            </a:r>
          </a:p>
          <a:p>
            <a:pPr marL="0" indent="0">
              <a:buNone/>
            </a:pPr>
            <a:endParaRPr lang="en-GB" altLang="fi-FI" sz="2200" dirty="0" smtClean="0">
              <a:ea typeface="Geneva" pitchFamily="124" charset="-128"/>
            </a:endParaRPr>
          </a:p>
          <a:p>
            <a:pPr marL="0" indent="0">
              <a:buNone/>
            </a:pPr>
            <a:endParaRPr lang="en-GB" altLang="fi-FI" sz="2200" dirty="0" smtClean="0">
              <a:ea typeface="Geneva" pitchFamily="124" charset="-128"/>
            </a:endParaRPr>
          </a:p>
          <a:p>
            <a:pPr marL="0" indent="0">
              <a:buNone/>
            </a:pPr>
            <a:endParaRPr lang="en-GB" altLang="fi-FI" sz="2200" dirty="0" smtClean="0">
              <a:ea typeface="Geneva" pitchFamily="124" charset="-128"/>
            </a:endParaRPr>
          </a:p>
          <a:p>
            <a:pPr marL="457200" lvl="1" indent="0">
              <a:buNone/>
            </a:pPr>
            <a:r>
              <a:rPr lang="en-GB" i="1" dirty="0" smtClean="0"/>
              <a:t>No such characteristics (bias) that would require corrective action based on the Government Decree on the General Government Fiscal Plan were detected in the GDP, unemployment rate and inflation forecasts by the Ministry of Finance.</a:t>
            </a:r>
            <a:endParaRPr lang="en-GB" b="1" i="1" dirty="0" smtClean="0"/>
          </a:p>
        </p:txBody>
      </p:sp>
      <p:sp>
        <p:nvSpPr>
          <p:cNvPr id="17412" name="Slide Number Placeholder 3"/>
          <p:cNvSpPr>
            <a:spLocks noGrp="1"/>
          </p:cNvSpPr>
          <p:nvPr>
            <p:ph type="sldNum" sz="quarter" idx="4294967295"/>
          </p:nvPr>
        </p:nvSpPr>
        <p:spPr bwMode="auto">
          <a:xfrm>
            <a:off x="0" y="6113463"/>
            <a:ext cx="336550" cy="4016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Font typeface="Arial" pitchFamily="34" charset="0"/>
              <a:buChar char="•"/>
              <a:defRPr sz="3200">
                <a:solidFill>
                  <a:schemeClr val="tx1"/>
                </a:solidFill>
                <a:latin typeface="Calibri" pitchFamily="34" charset="0"/>
                <a:ea typeface="Geneva" pitchFamily="124" charset="-128"/>
              </a:defRPr>
            </a:lvl1pPr>
            <a:lvl2pPr marL="742950" indent="-285750" eaLnBrk="0" hangingPunct="0">
              <a:spcBef>
                <a:spcPct val="20000"/>
              </a:spcBef>
              <a:buFont typeface="Arial" pitchFamily="34" charset="0"/>
              <a:buChar char="–"/>
              <a:defRPr sz="2600">
                <a:solidFill>
                  <a:schemeClr val="tx1"/>
                </a:solidFill>
                <a:latin typeface="Calibri" pitchFamily="34" charset="0"/>
                <a:ea typeface="Geneva" pitchFamily="124" charset="-128"/>
              </a:defRPr>
            </a:lvl2pPr>
            <a:lvl3pPr marL="1143000" indent="-228600" eaLnBrk="0" hangingPunct="0">
              <a:spcBef>
                <a:spcPct val="20000"/>
              </a:spcBef>
              <a:buFont typeface="Arial" pitchFamily="34" charset="0"/>
              <a:buChar char="•"/>
              <a:defRPr sz="2400">
                <a:solidFill>
                  <a:schemeClr val="tx1"/>
                </a:solidFill>
                <a:latin typeface="Calibri" pitchFamily="34" charset="0"/>
                <a:ea typeface="Geneva" pitchFamily="124" charset="-128"/>
              </a:defRPr>
            </a:lvl3pPr>
            <a:lvl4pPr marL="1600200" indent="-228600" eaLnBrk="0" hangingPunct="0">
              <a:spcBef>
                <a:spcPct val="20000"/>
              </a:spcBef>
              <a:buFont typeface="Arial" pitchFamily="34" charset="0"/>
              <a:buChar char="–"/>
              <a:defRPr sz="2000">
                <a:solidFill>
                  <a:schemeClr val="tx1"/>
                </a:solidFill>
                <a:latin typeface="Calibri" pitchFamily="34" charset="0"/>
                <a:ea typeface="Geneva" pitchFamily="124" charset="-128"/>
              </a:defRPr>
            </a:lvl4pPr>
            <a:lvl5pPr marL="2057400" indent="-228600" eaLnBrk="0" hangingPunct="0">
              <a:spcBef>
                <a:spcPct val="20000"/>
              </a:spcBef>
              <a:buFont typeface="Arial" pitchFamily="34" charset="0"/>
              <a:buChar char="»"/>
              <a:defRPr sz="2000">
                <a:solidFill>
                  <a:schemeClr val="tx1"/>
                </a:solidFill>
                <a:latin typeface="Calibri" pitchFamily="34" charset="0"/>
                <a:ea typeface="Geneva" pitchFamily="12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Geneva" pitchFamily="12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Geneva" pitchFamily="12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Geneva" pitchFamily="12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Geneva" pitchFamily="124" charset="-128"/>
              </a:defRPr>
            </a:lvl9pPr>
          </a:lstStyle>
          <a:p>
            <a:pPr eaLnBrk="1" hangingPunct="1">
              <a:spcBef>
                <a:spcPct val="0"/>
              </a:spcBef>
              <a:buClrTx/>
              <a:buFontTx/>
              <a:buNone/>
            </a:pPr>
            <a:fld id="{D0F89CCC-1D6E-441A-A772-58CA4673E8C3}" type="slidenum">
              <a:rPr lang="en-US" altLang="fi-FI" sz="1200">
                <a:solidFill>
                  <a:schemeClr val="tx2"/>
                </a:solidFill>
              </a:rPr>
              <a:pPr eaLnBrk="1" hangingPunct="1">
                <a:spcBef>
                  <a:spcPct val="0"/>
                </a:spcBef>
                <a:buClrTx/>
                <a:buFontTx/>
                <a:buNone/>
              </a:pPr>
              <a:t>13</a:t>
            </a:fld>
            <a:endParaRPr lang="en-US" altLang="fi-FI" sz="1200" dirty="0">
              <a:solidFill>
                <a:schemeClr val="tx2"/>
              </a:solidFill>
            </a:endParaRPr>
          </a:p>
        </p:txBody>
      </p:sp>
    </p:spTree>
    <p:extLst>
      <p:ext uri="{BB962C8B-B14F-4D97-AF65-F5344CB8AC3E}">
        <p14:creationId xmlns:p14="http://schemas.microsoft.com/office/powerpoint/2010/main" val="40776098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i 1"/>
          <p:cNvSpPr/>
          <p:nvPr/>
        </p:nvSpPr>
        <p:spPr>
          <a:xfrm>
            <a:off x="2499360" y="6126095"/>
            <a:ext cx="2301240" cy="640080"/>
          </a:xfrm>
          <a:prstGeom prst="ellipse">
            <a:avLst/>
          </a:prstGeom>
          <a:solidFill>
            <a:srgbClr val="002C5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sp>
        <p:nvSpPr>
          <p:cNvPr id="17411" name="Content Placeholder 2"/>
          <p:cNvSpPr>
            <a:spLocks noGrp="1"/>
          </p:cNvSpPr>
          <p:nvPr>
            <p:ph idx="4294967295"/>
          </p:nvPr>
        </p:nvSpPr>
        <p:spPr>
          <a:xfrm>
            <a:off x="716915" y="876162"/>
            <a:ext cx="8289925" cy="4114800"/>
          </a:xfrm>
        </p:spPr>
        <p:txBody>
          <a:bodyPr/>
          <a:lstStyle/>
          <a:p>
            <a:pPr marL="0" indent="0">
              <a:buNone/>
            </a:pPr>
            <a:r>
              <a:rPr lang="en-GB" altLang="fi-FI" sz="2500" dirty="0" smtClean="0">
                <a:ea typeface="Geneva" pitchFamily="124" charset="-128"/>
              </a:rPr>
              <a:t>Have the Min of Finance </a:t>
            </a:r>
            <a:r>
              <a:rPr lang="en-GB" altLang="fi-FI" sz="1800" dirty="0" smtClean="0">
                <a:ea typeface="Geneva" pitchFamily="124" charset="-128"/>
              </a:rPr>
              <a:t>(FM)</a:t>
            </a:r>
            <a:r>
              <a:rPr lang="en-GB" altLang="fi-FI" sz="2500" dirty="0" smtClean="0">
                <a:ea typeface="Geneva" pitchFamily="124" charset="-128"/>
              </a:rPr>
              <a:t> GDP, unemployment rate and inflation  forecasts been reliable in 1976-2016 ?</a:t>
            </a:r>
          </a:p>
          <a:p>
            <a:pPr marL="0" indent="0">
              <a:buNone/>
            </a:pPr>
            <a:endParaRPr lang="en-GB" altLang="fi-FI" sz="1000" dirty="0" smtClean="0">
              <a:solidFill>
                <a:srgbClr val="00B050"/>
              </a:solidFill>
              <a:ea typeface="Geneva" pitchFamily="124" charset="-128"/>
            </a:endParaRPr>
          </a:p>
          <a:p>
            <a:pPr marL="0" indent="0" eaLnBrk="1" hangingPunct="1">
              <a:buNone/>
            </a:pPr>
            <a:r>
              <a:rPr lang="en-GB" altLang="fi-FI" sz="2200" dirty="0" smtClean="0">
                <a:ea typeface="Geneva" pitchFamily="124" charset="-128"/>
              </a:rPr>
              <a:t>1.	Have FM forecasts been accurate compared to other forecasters?</a:t>
            </a:r>
            <a:br>
              <a:rPr lang="en-GB" altLang="fi-FI" sz="2200" dirty="0" smtClean="0">
                <a:ea typeface="Geneva" pitchFamily="124" charset="-128"/>
              </a:rPr>
            </a:br>
            <a:r>
              <a:rPr lang="en-GB" altLang="fi-FI" sz="2200" dirty="0" smtClean="0">
                <a:ea typeface="Geneva" pitchFamily="124" charset="-128"/>
              </a:rPr>
              <a:t>	</a:t>
            </a:r>
            <a:r>
              <a:rPr lang="en-GB" altLang="fi-FI" sz="2000" dirty="0" smtClean="0">
                <a:ea typeface="Geneva" pitchFamily="124" charset="-128"/>
                <a:sym typeface="Wingdings" panose="05000000000000000000" pitchFamily="2" charset="2"/>
              </a:rPr>
              <a:t> mean error (+ &amp; – included), mean absolute error</a:t>
            </a:r>
            <a:endParaRPr lang="en-GB" altLang="fi-FI" sz="2000" dirty="0" smtClean="0">
              <a:ea typeface="Geneva" pitchFamily="124" charset="-128"/>
            </a:endParaRPr>
          </a:p>
          <a:p>
            <a:pPr marL="0" indent="0">
              <a:buNone/>
            </a:pPr>
            <a:r>
              <a:rPr lang="en-GB" altLang="fi-FI" sz="2200" dirty="0" smtClean="0">
                <a:ea typeface="Geneva" pitchFamily="124" charset="-128"/>
              </a:rPr>
              <a:t>2.	Have the FM forecast errors been non-persistent in time?</a:t>
            </a:r>
            <a:br>
              <a:rPr lang="en-GB" altLang="fi-FI" sz="2200" dirty="0" smtClean="0">
                <a:ea typeface="Geneva" pitchFamily="124" charset="-128"/>
              </a:rPr>
            </a:br>
            <a:r>
              <a:rPr lang="en-GB" altLang="fi-FI" sz="2200" dirty="0" smtClean="0">
                <a:ea typeface="Geneva" pitchFamily="124" charset="-128"/>
              </a:rPr>
              <a:t>	</a:t>
            </a:r>
            <a:r>
              <a:rPr lang="en-GB" altLang="fi-FI" sz="2000" dirty="0" smtClean="0">
                <a:ea typeface="Geneva" pitchFamily="124" charset="-128"/>
                <a:sym typeface="Wingdings" panose="05000000000000000000" pitchFamily="2" charset="2"/>
              </a:rPr>
              <a:t> autocorrelation coefficients, </a:t>
            </a:r>
            <a:r>
              <a:rPr lang="en-GB" altLang="fi-FI" sz="2000" dirty="0" err="1" smtClean="0">
                <a:ea typeface="Geneva" pitchFamily="124" charset="-128"/>
                <a:sym typeface="Wingdings" panose="05000000000000000000" pitchFamily="2" charset="2"/>
              </a:rPr>
              <a:t>Ljung</a:t>
            </a:r>
            <a:r>
              <a:rPr lang="en-GB" altLang="fi-FI" sz="2000" dirty="0" smtClean="0">
                <a:ea typeface="Geneva" pitchFamily="124" charset="-128"/>
                <a:sym typeface="Wingdings" panose="05000000000000000000" pitchFamily="2" charset="2"/>
              </a:rPr>
              <a:t>-Box –test; 3 lags</a:t>
            </a:r>
            <a:endParaRPr lang="en-GB" altLang="fi-FI" sz="2000" dirty="0" smtClean="0">
              <a:ea typeface="Geneva" pitchFamily="124" charset="-128"/>
            </a:endParaRPr>
          </a:p>
          <a:p>
            <a:pPr marL="0" indent="0">
              <a:buNone/>
            </a:pPr>
            <a:r>
              <a:rPr lang="en-GB" altLang="fi-FI" sz="2200" dirty="0" smtClean="0">
                <a:ea typeface="Geneva" pitchFamily="124" charset="-128"/>
              </a:rPr>
              <a:t>3.	 Have the FM forecasts been unbiased?</a:t>
            </a:r>
            <a:br>
              <a:rPr lang="en-GB" altLang="fi-FI" sz="2200" dirty="0" smtClean="0">
                <a:ea typeface="Geneva" pitchFamily="124" charset="-128"/>
              </a:rPr>
            </a:br>
            <a:r>
              <a:rPr lang="en-GB" altLang="fi-FI" sz="2200" dirty="0" smtClean="0">
                <a:ea typeface="Geneva" pitchFamily="124" charset="-128"/>
              </a:rPr>
              <a:t>	</a:t>
            </a:r>
            <a:r>
              <a:rPr lang="en-GB" altLang="fi-FI" sz="2000" dirty="0" smtClean="0">
                <a:ea typeface="Geneva" pitchFamily="124" charset="-128"/>
                <a:sym typeface="Wingdings" panose="05000000000000000000" pitchFamily="2" charset="2"/>
              </a:rPr>
              <a:t> a) mean error deviation from 0, t-test, b) regression test </a:t>
            </a:r>
          </a:p>
          <a:p>
            <a:pPr marL="0" indent="0">
              <a:buNone/>
            </a:pPr>
            <a:r>
              <a:rPr lang="en-GB" altLang="fi-FI" sz="2200" dirty="0" smtClean="0">
                <a:ea typeface="Geneva" pitchFamily="124" charset="-128"/>
                <a:sym typeface="Wingdings" panose="05000000000000000000" pitchFamily="2" charset="2"/>
              </a:rPr>
              <a:t>4.	 </a:t>
            </a:r>
            <a:r>
              <a:rPr lang="en-GB" altLang="fi-FI" sz="2200" dirty="0" smtClean="0">
                <a:ea typeface="Geneva" pitchFamily="124" charset="-128"/>
              </a:rPr>
              <a:t>Have the FM forecasts</a:t>
            </a:r>
            <a:r>
              <a:rPr lang="en-GB" altLang="fi-FI" sz="2200" dirty="0" smtClean="0">
                <a:ea typeface="Geneva" pitchFamily="124" charset="-128"/>
                <a:sym typeface="Wingdings" panose="05000000000000000000" pitchFamily="2" charset="2"/>
              </a:rPr>
              <a:t> encompassed naive forecast information? </a:t>
            </a:r>
            <a:r>
              <a:rPr lang="en-GB" altLang="fi-FI" sz="2000" dirty="0" smtClean="0">
                <a:ea typeface="Geneva" pitchFamily="124" charset="-128"/>
                <a:sym typeface="Wingdings" panose="05000000000000000000" pitchFamily="2" charset="2"/>
              </a:rPr>
              <a:t>  				 regression analysis</a:t>
            </a:r>
          </a:p>
          <a:p>
            <a:pPr marL="0" indent="0">
              <a:buNone/>
            </a:pPr>
            <a:r>
              <a:rPr lang="en-GB" altLang="fi-FI" sz="2200" dirty="0" smtClean="0">
                <a:ea typeface="Geneva" pitchFamily="124" charset="-128"/>
                <a:sym typeface="Wingdings" panose="05000000000000000000" pitchFamily="2" charset="2"/>
              </a:rPr>
              <a:t>5.	</a:t>
            </a:r>
            <a:r>
              <a:rPr lang="en-GB" altLang="fi-FI" sz="2200" dirty="0" smtClean="0">
                <a:ea typeface="Geneva" pitchFamily="124" charset="-128"/>
              </a:rPr>
              <a:t> Have the FM forecasts</a:t>
            </a:r>
            <a:r>
              <a:rPr lang="en-GB" altLang="fi-FI" sz="2200" dirty="0" smtClean="0">
                <a:ea typeface="Geneva" pitchFamily="124" charset="-128"/>
                <a:sym typeface="Wingdings" panose="05000000000000000000" pitchFamily="2" charset="2"/>
              </a:rPr>
              <a:t> covered all pertinent information at the 	time of forecasting?</a:t>
            </a:r>
            <a:br>
              <a:rPr lang="en-GB" altLang="fi-FI" sz="2200" dirty="0" smtClean="0">
                <a:ea typeface="Geneva" pitchFamily="124" charset="-128"/>
                <a:sym typeface="Wingdings" panose="05000000000000000000" pitchFamily="2" charset="2"/>
              </a:rPr>
            </a:br>
            <a:r>
              <a:rPr lang="en-GB" altLang="fi-FI" sz="2200" dirty="0" smtClean="0">
                <a:ea typeface="Geneva" pitchFamily="124" charset="-128"/>
                <a:sym typeface="Wingdings" panose="05000000000000000000" pitchFamily="2" charset="2"/>
              </a:rPr>
              <a:t>				</a:t>
            </a:r>
            <a:r>
              <a:rPr lang="en-GB" altLang="fi-FI" sz="2000" dirty="0" smtClean="0">
                <a:ea typeface="Geneva" pitchFamily="124" charset="-128"/>
                <a:sym typeface="Wingdings" panose="05000000000000000000" pitchFamily="2" charset="2"/>
              </a:rPr>
              <a:t> regression analysis</a:t>
            </a:r>
          </a:p>
          <a:p>
            <a:pPr marL="0" indent="0">
              <a:buNone/>
            </a:pPr>
            <a:r>
              <a:rPr lang="en-GB" altLang="fi-FI" sz="2000" dirty="0" smtClean="0">
                <a:solidFill>
                  <a:srgbClr val="00B050"/>
                </a:solidFill>
                <a:ea typeface="Geneva" pitchFamily="124" charset="-128"/>
              </a:rPr>
              <a:t/>
            </a:r>
            <a:br>
              <a:rPr lang="en-GB" altLang="fi-FI" sz="2000" dirty="0" smtClean="0">
                <a:solidFill>
                  <a:srgbClr val="00B050"/>
                </a:solidFill>
                <a:ea typeface="Geneva" pitchFamily="124" charset="-128"/>
              </a:rPr>
            </a:br>
            <a:r>
              <a:rPr lang="en-GB" altLang="fi-FI" sz="2000" dirty="0" smtClean="0">
                <a:solidFill>
                  <a:srgbClr val="00B050"/>
                </a:solidFill>
                <a:ea typeface="Geneva" pitchFamily="124" charset="-128"/>
              </a:rPr>
              <a:t>The above for	 A: (t+1)-forecasts		B: (t+0)-forecasts</a:t>
            </a:r>
            <a:endParaRPr lang="en-GB" altLang="fi-FI" sz="2000" dirty="0" smtClean="0">
              <a:ea typeface="Geneva" pitchFamily="124" charset="-128"/>
            </a:endParaRPr>
          </a:p>
        </p:txBody>
      </p:sp>
      <p:sp>
        <p:nvSpPr>
          <p:cNvPr id="17410" name="Title 1"/>
          <p:cNvSpPr>
            <a:spLocks noGrp="1"/>
          </p:cNvSpPr>
          <p:nvPr>
            <p:ph type="ctrTitle"/>
          </p:nvPr>
        </p:nvSpPr>
        <p:spPr>
          <a:xfrm>
            <a:off x="197402" y="101304"/>
            <a:ext cx="8001000" cy="670137"/>
          </a:xfrm>
        </p:spPr>
        <p:txBody>
          <a:bodyPr>
            <a:normAutofit/>
          </a:bodyPr>
          <a:lstStyle/>
          <a:p>
            <a:pPr eaLnBrk="1" hangingPunct="1"/>
            <a:r>
              <a:rPr lang="en-GB" altLang="fi-FI" sz="3600" dirty="0" smtClean="0">
                <a:ea typeface="Geneva" pitchFamily="124" charset="-128"/>
              </a:rPr>
              <a:t>Research question and sub-questions</a:t>
            </a:r>
            <a:endParaRPr lang="en-GB" altLang="fi-FI" sz="3600" dirty="0" smtClean="0">
              <a:ea typeface="Geneva" pitchFamily="124" charset="-128"/>
            </a:endParaRPr>
          </a:p>
        </p:txBody>
      </p:sp>
      <p:sp>
        <p:nvSpPr>
          <p:cNvPr id="17412" name="Slide Number Placeholder 3"/>
          <p:cNvSpPr>
            <a:spLocks noGrp="1"/>
          </p:cNvSpPr>
          <p:nvPr>
            <p:ph type="sldNum" sz="quarter" idx="4294967295"/>
          </p:nvPr>
        </p:nvSpPr>
        <p:spPr bwMode="auto">
          <a:xfrm>
            <a:off x="336550" y="6135372"/>
            <a:ext cx="336550" cy="4016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Font typeface="Arial" pitchFamily="34" charset="0"/>
              <a:buChar char="•"/>
              <a:defRPr sz="3200">
                <a:solidFill>
                  <a:schemeClr val="tx1"/>
                </a:solidFill>
                <a:latin typeface="Calibri" pitchFamily="34" charset="0"/>
                <a:ea typeface="Geneva" pitchFamily="124" charset="-128"/>
              </a:defRPr>
            </a:lvl1pPr>
            <a:lvl2pPr marL="742950" indent="-285750" eaLnBrk="0" hangingPunct="0">
              <a:spcBef>
                <a:spcPct val="20000"/>
              </a:spcBef>
              <a:buFont typeface="Arial" pitchFamily="34" charset="0"/>
              <a:buChar char="–"/>
              <a:defRPr sz="2600">
                <a:solidFill>
                  <a:schemeClr val="tx1"/>
                </a:solidFill>
                <a:latin typeface="Calibri" pitchFamily="34" charset="0"/>
                <a:ea typeface="Geneva" pitchFamily="124" charset="-128"/>
              </a:defRPr>
            </a:lvl2pPr>
            <a:lvl3pPr marL="1143000" indent="-228600" eaLnBrk="0" hangingPunct="0">
              <a:spcBef>
                <a:spcPct val="20000"/>
              </a:spcBef>
              <a:buFont typeface="Arial" pitchFamily="34" charset="0"/>
              <a:buChar char="•"/>
              <a:defRPr sz="2400">
                <a:solidFill>
                  <a:schemeClr val="tx1"/>
                </a:solidFill>
                <a:latin typeface="Calibri" pitchFamily="34" charset="0"/>
                <a:ea typeface="Geneva" pitchFamily="124" charset="-128"/>
              </a:defRPr>
            </a:lvl3pPr>
            <a:lvl4pPr marL="1600200" indent="-228600" eaLnBrk="0" hangingPunct="0">
              <a:spcBef>
                <a:spcPct val="20000"/>
              </a:spcBef>
              <a:buFont typeface="Arial" pitchFamily="34" charset="0"/>
              <a:buChar char="–"/>
              <a:defRPr sz="2000">
                <a:solidFill>
                  <a:schemeClr val="tx1"/>
                </a:solidFill>
                <a:latin typeface="Calibri" pitchFamily="34" charset="0"/>
                <a:ea typeface="Geneva" pitchFamily="124" charset="-128"/>
              </a:defRPr>
            </a:lvl4pPr>
            <a:lvl5pPr marL="2057400" indent="-228600" eaLnBrk="0" hangingPunct="0">
              <a:spcBef>
                <a:spcPct val="20000"/>
              </a:spcBef>
              <a:buFont typeface="Arial" pitchFamily="34" charset="0"/>
              <a:buChar char="»"/>
              <a:defRPr sz="2000">
                <a:solidFill>
                  <a:schemeClr val="tx1"/>
                </a:solidFill>
                <a:latin typeface="Calibri" pitchFamily="34" charset="0"/>
                <a:ea typeface="Geneva" pitchFamily="12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Geneva" pitchFamily="12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Geneva" pitchFamily="12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Geneva" pitchFamily="12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Geneva" pitchFamily="124" charset="-128"/>
              </a:defRPr>
            </a:lvl9pPr>
          </a:lstStyle>
          <a:p>
            <a:pPr eaLnBrk="1" hangingPunct="1">
              <a:spcBef>
                <a:spcPct val="0"/>
              </a:spcBef>
              <a:buClrTx/>
              <a:buFontTx/>
              <a:buNone/>
            </a:pPr>
            <a:fld id="{D0F89CCC-1D6E-441A-A772-58CA4673E8C3}" type="slidenum">
              <a:rPr lang="fi-FI" altLang="fi-FI" sz="1200" smtClean="0">
                <a:solidFill>
                  <a:schemeClr val="tx2"/>
                </a:solidFill>
              </a:rPr>
              <a:pPr eaLnBrk="1" hangingPunct="1">
                <a:spcBef>
                  <a:spcPct val="0"/>
                </a:spcBef>
                <a:buClrTx/>
                <a:buFontTx/>
                <a:buNone/>
              </a:pPr>
              <a:t>2</a:t>
            </a:fld>
            <a:endParaRPr lang="fi-FI" altLang="fi-FI" sz="1200" dirty="0">
              <a:solidFill>
                <a:schemeClr val="tx2"/>
              </a:solidFill>
            </a:endParaRPr>
          </a:p>
        </p:txBody>
      </p:sp>
    </p:spTree>
    <p:extLst>
      <p:ext uri="{BB962C8B-B14F-4D97-AF65-F5344CB8AC3E}">
        <p14:creationId xmlns:p14="http://schemas.microsoft.com/office/powerpoint/2010/main" val="5620549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09045" y="307499"/>
            <a:ext cx="8229600" cy="1143000"/>
          </a:xfrm>
        </p:spPr>
        <p:txBody>
          <a:bodyPr/>
          <a:lstStyle/>
          <a:p>
            <a:pPr eaLnBrk="1" hangingPunct="1"/>
            <a:r>
              <a:rPr lang="fi-FI" altLang="fi-FI" sz="3200" dirty="0" smtClean="0">
                <a:ea typeface="Geneva" pitchFamily="124" charset="-128"/>
              </a:rPr>
              <a:t>Content</a:t>
            </a:r>
            <a:endParaRPr lang="fi-FI" altLang="fi-FI" dirty="0" smtClean="0">
              <a:ea typeface="Geneva" pitchFamily="124" charset="-128"/>
            </a:endParaRPr>
          </a:p>
        </p:txBody>
      </p:sp>
      <p:sp>
        <p:nvSpPr>
          <p:cNvPr id="17411" name="Content Placeholder 2"/>
          <p:cNvSpPr>
            <a:spLocks noGrp="1"/>
          </p:cNvSpPr>
          <p:nvPr>
            <p:ph idx="1"/>
          </p:nvPr>
        </p:nvSpPr>
        <p:spPr>
          <a:xfrm>
            <a:off x="547157" y="1156865"/>
            <a:ext cx="7953375" cy="4114800"/>
          </a:xfrm>
        </p:spPr>
        <p:txBody>
          <a:bodyPr/>
          <a:lstStyle/>
          <a:p>
            <a:pPr marL="0" indent="0">
              <a:buNone/>
            </a:pPr>
            <a:r>
              <a:rPr lang="en-GB" altLang="fi-FI" sz="2800" dirty="0" smtClean="0">
                <a:solidFill>
                  <a:schemeClr val="bg1">
                    <a:lumMod val="65000"/>
                  </a:schemeClr>
                </a:solidFill>
                <a:ea typeface="Geneva" pitchFamily="124" charset="-128"/>
              </a:rPr>
              <a:t>Research question and sub-questions</a:t>
            </a:r>
            <a:r>
              <a:rPr lang="en-GB" altLang="fi-FI" sz="3600" b="1" dirty="0" smtClean="0">
                <a:solidFill>
                  <a:schemeClr val="bg1">
                    <a:lumMod val="75000"/>
                  </a:schemeClr>
                </a:solidFill>
                <a:ea typeface="Geneva" pitchFamily="124" charset="-128"/>
              </a:rPr>
              <a:t/>
            </a:r>
            <a:br>
              <a:rPr lang="en-GB" altLang="fi-FI" sz="3600" b="1" dirty="0" smtClean="0">
                <a:solidFill>
                  <a:schemeClr val="bg1">
                    <a:lumMod val="75000"/>
                  </a:schemeClr>
                </a:solidFill>
                <a:ea typeface="Geneva" pitchFamily="124" charset="-128"/>
              </a:rPr>
            </a:br>
            <a:endParaRPr lang="en-GB" altLang="fi-FI" sz="800" dirty="0" smtClean="0">
              <a:ea typeface="Geneva" pitchFamily="124" charset="-128"/>
            </a:endParaRPr>
          </a:p>
          <a:p>
            <a:pPr marL="0" indent="0">
              <a:buNone/>
            </a:pPr>
            <a:endParaRPr lang="en-GB" altLang="fi-FI" sz="900" dirty="0" smtClean="0">
              <a:ea typeface="Geneva" pitchFamily="124" charset="-128"/>
            </a:endParaRPr>
          </a:p>
          <a:p>
            <a:pPr marL="0" indent="0">
              <a:buNone/>
            </a:pPr>
            <a:endParaRPr lang="en-GB" altLang="fi-FI" sz="900" dirty="0" smtClean="0">
              <a:ea typeface="Geneva" pitchFamily="124" charset="-128"/>
            </a:endParaRPr>
          </a:p>
          <a:p>
            <a:pPr marL="0" indent="0">
              <a:buNone/>
            </a:pPr>
            <a:r>
              <a:rPr lang="en-GB" altLang="fi-FI" sz="2400" b="1" dirty="0" smtClean="0">
                <a:ea typeface="Geneva" pitchFamily="124" charset="-128"/>
              </a:rPr>
              <a:t>Result graphs </a:t>
            </a:r>
            <a:r>
              <a:rPr lang="en-GB" altLang="fi-FI" sz="1800" b="1" dirty="0" smtClean="0">
                <a:ea typeface="Geneva" pitchFamily="124" charset="-128"/>
              </a:rPr>
              <a:t>(GDP, unemployment rate and inflation t+1- </a:t>
            </a:r>
            <a:r>
              <a:rPr lang="en-GB" altLang="fi-FI" sz="1600" dirty="0" smtClean="0">
                <a:ea typeface="Geneva" pitchFamily="124" charset="-128"/>
              </a:rPr>
              <a:t>(and t+0-) </a:t>
            </a:r>
            <a:r>
              <a:rPr lang="en-GB" altLang="fi-FI" sz="1800" b="1" dirty="0" smtClean="0">
                <a:ea typeface="Geneva" pitchFamily="124" charset="-128"/>
              </a:rPr>
              <a:t>forecasts)</a:t>
            </a:r>
            <a:endParaRPr lang="en-GB" altLang="fi-FI" sz="2400" b="1" dirty="0" smtClean="0">
              <a:ea typeface="Geneva" pitchFamily="124" charset="-128"/>
            </a:endParaRPr>
          </a:p>
          <a:p>
            <a:pPr marL="0" indent="0">
              <a:buNone/>
            </a:pPr>
            <a:r>
              <a:rPr lang="en-GB" altLang="fi-FI" sz="2000" dirty="0" smtClean="0">
                <a:ea typeface="Geneva" pitchFamily="124" charset="-128"/>
              </a:rPr>
              <a:t>a) Forecast error time series FM, ETLA, OECD, PT, PTT</a:t>
            </a:r>
          </a:p>
          <a:p>
            <a:pPr marL="0" indent="0">
              <a:buNone/>
            </a:pPr>
            <a:r>
              <a:rPr lang="en-GB" altLang="fi-FI" sz="2000" dirty="0" smtClean="0">
                <a:ea typeface="Geneva" pitchFamily="124" charset="-128"/>
              </a:rPr>
              <a:t>b) Mean error </a:t>
            </a:r>
            <a:r>
              <a:rPr lang="en-GB" altLang="fi-FI" sz="1600" dirty="0" smtClean="0">
                <a:ea typeface="Geneva" pitchFamily="124" charset="-128"/>
              </a:rPr>
              <a:t>(average bias) </a:t>
            </a:r>
            <a:r>
              <a:rPr lang="en-GB" altLang="fi-FI" sz="2000" dirty="0" smtClean="0">
                <a:ea typeface="Geneva" pitchFamily="124" charset="-128"/>
              </a:rPr>
              <a:t>compared between the Forecasters</a:t>
            </a:r>
            <a:br>
              <a:rPr lang="en-GB" altLang="fi-FI" sz="2000" dirty="0" smtClean="0">
                <a:ea typeface="Geneva" pitchFamily="124" charset="-128"/>
              </a:rPr>
            </a:br>
            <a:r>
              <a:rPr lang="en-GB" altLang="fi-FI" sz="2000" dirty="0" smtClean="0">
                <a:ea typeface="Geneva" pitchFamily="124" charset="-128"/>
              </a:rPr>
              <a:t>c) Absolute mean error </a:t>
            </a:r>
            <a:r>
              <a:rPr lang="en-GB" altLang="fi-FI" sz="1600" dirty="0" smtClean="0">
                <a:ea typeface="Geneva" pitchFamily="124" charset="-128"/>
              </a:rPr>
              <a:t>(measure fo</a:t>
            </a:r>
            <a:r>
              <a:rPr lang="en-GB" altLang="fi-FI" sz="1600" dirty="0" smtClean="0">
                <a:ea typeface="Geneva" pitchFamily="124" charset="-128"/>
              </a:rPr>
              <a:t>r accuracy)</a:t>
            </a:r>
            <a:r>
              <a:rPr lang="en-GB" altLang="fi-FI" sz="1600" dirty="0" smtClean="0">
                <a:ea typeface="Geneva" pitchFamily="124" charset="-128"/>
              </a:rPr>
              <a:t> </a:t>
            </a:r>
            <a:r>
              <a:rPr lang="en-GB" altLang="fi-FI" sz="2000" dirty="0" smtClean="0">
                <a:ea typeface="Geneva" pitchFamily="124" charset="-128"/>
              </a:rPr>
              <a:t>compared btw. the Forecasters</a:t>
            </a:r>
            <a:endParaRPr lang="en-GB" altLang="fi-FI" sz="2000" b="1" dirty="0" smtClean="0">
              <a:ea typeface="Geneva" pitchFamily="124" charset="-128"/>
            </a:endParaRPr>
          </a:p>
          <a:p>
            <a:pPr marL="0" indent="0">
              <a:buNone/>
            </a:pPr>
            <a:endParaRPr lang="en-GB" altLang="fi-FI" sz="1050" b="1" dirty="0" smtClean="0">
              <a:ea typeface="Geneva" pitchFamily="124" charset="-128"/>
            </a:endParaRPr>
          </a:p>
          <a:p>
            <a:pPr marL="0" indent="0">
              <a:buNone/>
            </a:pPr>
            <a:r>
              <a:rPr lang="en-GB" altLang="fi-FI" sz="2400" b="1" dirty="0" smtClean="0">
                <a:ea typeface="Geneva" pitchFamily="124" charset="-128"/>
              </a:rPr>
              <a:t>Result tables of statistical tests </a:t>
            </a:r>
            <a:r>
              <a:rPr lang="en-GB" altLang="fi-FI" sz="1800" b="1" dirty="0" smtClean="0">
                <a:ea typeface="Geneva" pitchFamily="124" charset="-128"/>
              </a:rPr>
              <a:t>(t+1 – year forecasts)</a:t>
            </a:r>
            <a:endParaRPr lang="en-GB" altLang="fi-FI" sz="2400" b="1" dirty="0" smtClean="0">
              <a:ea typeface="Geneva" pitchFamily="124" charset="-128"/>
            </a:endParaRPr>
          </a:p>
          <a:p>
            <a:pPr marL="0" indent="0">
              <a:buNone/>
            </a:pPr>
            <a:r>
              <a:rPr lang="en-GB" altLang="fi-FI" sz="2000" dirty="0" smtClean="0">
                <a:ea typeface="Geneva" pitchFamily="124" charset="-128"/>
              </a:rPr>
              <a:t>1. Forecast error non-persistence in time? – autocorrelation</a:t>
            </a:r>
            <a:r>
              <a:rPr lang="en-GB" altLang="fi-FI" sz="2000" dirty="0" smtClean="0">
                <a:ea typeface="Geneva" pitchFamily="124" charset="-128"/>
              </a:rPr>
              <a:t> test</a:t>
            </a:r>
            <a:r>
              <a:rPr lang="en-GB" altLang="fi-FI" sz="2000" dirty="0" smtClean="0">
                <a:ea typeface="Geneva" pitchFamily="124" charset="-128"/>
              </a:rPr>
              <a:t/>
            </a:r>
            <a:br>
              <a:rPr lang="en-GB" altLang="fi-FI" sz="2000" dirty="0" smtClean="0">
                <a:ea typeface="Geneva" pitchFamily="124" charset="-128"/>
              </a:rPr>
            </a:br>
            <a:r>
              <a:rPr lang="en-GB" altLang="fi-FI" sz="2000" dirty="0" smtClean="0">
                <a:ea typeface="Geneva" pitchFamily="124" charset="-128"/>
              </a:rPr>
              <a:t>2.-3. Forecast – unbiasedness</a:t>
            </a:r>
            <a:r>
              <a:rPr lang="en-GB" altLang="fi-FI" sz="2000" dirty="0" smtClean="0">
                <a:ea typeface="Geneva" pitchFamily="124" charset="-128"/>
              </a:rPr>
              <a:t>? – </a:t>
            </a:r>
            <a:r>
              <a:rPr lang="en-GB" altLang="fi-FI" sz="2000" i="1" dirty="0" smtClean="0">
                <a:ea typeface="Geneva" pitchFamily="124" charset="-128"/>
              </a:rPr>
              <a:t>t</a:t>
            </a:r>
            <a:r>
              <a:rPr lang="en-GB" altLang="fi-FI" sz="2000" dirty="0" smtClean="0">
                <a:ea typeface="Geneva" pitchFamily="124" charset="-128"/>
              </a:rPr>
              <a:t>-test and regression test</a:t>
            </a:r>
            <a:br>
              <a:rPr lang="en-GB" altLang="fi-FI" sz="2000" dirty="0" smtClean="0">
                <a:ea typeface="Geneva" pitchFamily="124" charset="-128"/>
              </a:rPr>
            </a:br>
            <a:r>
              <a:rPr lang="en-GB" altLang="fi-FI" sz="2000" dirty="0" smtClean="0">
                <a:ea typeface="Geneva" pitchFamily="124" charset="-128"/>
              </a:rPr>
              <a:t>4. Forecast encompassing naive forecast?</a:t>
            </a:r>
            <a:br>
              <a:rPr lang="en-GB" altLang="fi-FI" sz="2000" dirty="0" smtClean="0">
                <a:ea typeface="Geneva" pitchFamily="124" charset="-128"/>
              </a:rPr>
            </a:br>
            <a:r>
              <a:rPr lang="en-GB" altLang="fi-FI" sz="2000" dirty="0" smtClean="0">
                <a:ea typeface="Geneva" pitchFamily="124" charset="-128"/>
              </a:rPr>
              <a:t>5. Forecast information efficiency</a:t>
            </a:r>
            <a:r>
              <a:rPr lang="en-GB" altLang="fi-FI" sz="2000" dirty="0" smtClean="0">
                <a:ea typeface="Geneva" pitchFamily="124" charset="-128"/>
              </a:rPr>
              <a:t>? </a:t>
            </a:r>
            <a:r>
              <a:rPr lang="en-GB" altLang="fi-FI" sz="2000" dirty="0">
                <a:ea typeface="Geneva" pitchFamily="124" charset="-128"/>
              </a:rPr>
              <a:t>–</a:t>
            </a:r>
            <a:r>
              <a:rPr lang="en-GB" altLang="fi-FI" sz="2000" dirty="0" smtClean="0">
                <a:ea typeface="Geneva" pitchFamily="124" charset="-128"/>
              </a:rPr>
              <a:t> Have forecasts</a:t>
            </a:r>
            <a:r>
              <a:rPr lang="en-GB" altLang="fi-FI" sz="2000" dirty="0" smtClean="0">
                <a:ea typeface="Geneva" pitchFamily="124" charset="-128"/>
                <a:sym typeface="Wingdings" panose="05000000000000000000" pitchFamily="2" charset="2"/>
              </a:rPr>
              <a:t> </a:t>
            </a:r>
            <a:r>
              <a:rPr lang="en-GB" altLang="fi-FI" sz="2000" dirty="0">
                <a:ea typeface="Geneva" pitchFamily="124" charset="-128"/>
                <a:sym typeface="Wingdings" panose="05000000000000000000" pitchFamily="2" charset="2"/>
              </a:rPr>
              <a:t>covered all pertinent information at the </a:t>
            </a:r>
            <a:r>
              <a:rPr lang="en-GB" altLang="fi-FI" sz="2000" dirty="0" smtClean="0">
                <a:ea typeface="Geneva" pitchFamily="124" charset="-128"/>
                <a:sym typeface="Wingdings" panose="05000000000000000000" pitchFamily="2" charset="2"/>
              </a:rPr>
              <a:t>time </a:t>
            </a:r>
            <a:r>
              <a:rPr lang="en-GB" altLang="fi-FI" sz="2000" dirty="0">
                <a:ea typeface="Geneva" pitchFamily="124" charset="-128"/>
                <a:sym typeface="Wingdings" panose="05000000000000000000" pitchFamily="2" charset="2"/>
              </a:rPr>
              <a:t>of forecasting</a:t>
            </a:r>
            <a:r>
              <a:rPr lang="en-GB" altLang="fi-FI" sz="2000" dirty="0" smtClean="0">
                <a:ea typeface="Geneva" pitchFamily="124" charset="-128"/>
              </a:rPr>
              <a:t>  </a:t>
            </a:r>
          </a:p>
          <a:p>
            <a:pPr marL="0" indent="0">
              <a:buNone/>
            </a:pPr>
            <a:endParaRPr lang="en-GB" altLang="fi-FI" sz="800" dirty="0" smtClean="0">
              <a:ea typeface="Geneva" pitchFamily="124" charset="-128"/>
            </a:endParaRPr>
          </a:p>
          <a:p>
            <a:pPr marL="0" indent="0">
              <a:buNone/>
            </a:pPr>
            <a:r>
              <a:rPr lang="en-GB" altLang="fi-FI" sz="1000" dirty="0" smtClean="0">
                <a:ea typeface="Geneva" pitchFamily="124" charset="-128"/>
              </a:rPr>
              <a:t/>
            </a:r>
            <a:br>
              <a:rPr lang="en-GB" altLang="fi-FI" sz="1000" dirty="0" smtClean="0">
                <a:ea typeface="Geneva" pitchFamily="124" charset="-128"/>
              </a:rPr>
            </a:br>
            <a:r>
              <a:rPr lang="en-GB" altLang="fi-FI" sz="2400" b="1" dirty="0" smtClean="0">
                <a:ea typeface="Geneva" pitchFamily="124" charset="-128"/>
              </a:rPr>
              <a:t>Concluding remarks</a:t>
            </a:r>
            <a:endParaRPr lang="en-GB" altLang="fi-FI" sz="2800" b="1" dirty="0" smtClean="0">
              <a:ea typeface="Geneva" pitchFamily="124" charset="-128"/>
            </a:endParaRPr>
          </a:p>
          <a:p>
            <a:pPr marL="0" indent="0" eaLnBrk="1" hangingPunct="1">
              <a:buNone/>
            </a:pPr>
            <a:endParaRPr lang="en-GB" altLang="fi-FI" sz="2400" dirty="0" smtClean="0">
              <a:ea typeface="Geneva" pitchFamily="124" charset="-128"/>
            </a:endParaRPr>
          </a:p>
        </p:txBody>
      </p:sp>
      <p:sp>
        <p:nvSpPr>
          <p:cNvPr id="1741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Font typeface="Arial" pitchFamily="34" charset="0"/>
              <a:buChar char="•"/>
              <a:defRPr sz="3200">
                <a:solidFill>
                  <a:schemeClr val="tx1"/>
                </a:solidFill>
                <a:latin typeface="Calibri" pitchFamily="34" charset="0"/>
                <a:ea typeface="Geneva" pitchFamily="124" charset="-128"/>
              </a:defRPr>
            </a:lvl1pPr>
            <a:lvl2pPr marL="742950" indent="-285750" eaLnBrk="0" hangingPunct="0">
              <a:spcBef>
                <a:spcPct val="20000"/>
              </a:spcBef>
              <a:buFont typeface="Arial" pitchFamily="34" charset="0"/>
              <a:buChar char="–"/>
              <a:defRPr sz="2600">
                <a:solidFill>
                  <a:schemeClr val="tx1"/>
                </a:solidFill>
                <a:latin typeface="Calibri" pitchFamily="34" charset="0"/>
                <a:ea typeface="Geneva" pitchFamily="124" charset="-128"/>
              </a:defRPr>
            </a:lvl2pPr>
            <a:lvl3pPr marL="1143000" indent="-228600" eaLnBrk="0" hangingPunct="0">
              <a:spcBef>
                <a:spcPct val="20000"/>
              </a:spcBef>
              <a:buFont typeface="Arial" pitchFamily="34" charset="0"/>
              <a:buChar char="•"/>
              <a:defRPr sz="2400">
                <a:solidFill>
                  <a:schemeClr val="tx1"/>
                </a:solidFill>
                <a:latin typeface="Calibri" pitchFamily="34" charset="0"/>
                <a:ea typeface="Geneva" pitchFamily="124" charset="-128"/>
              </a:defRPr>
            </a:lvl3pPr>
            <a:lvl4pPr marL="1600200" indent="-228600" eaLnBrk="0" hangingPunct="0">
              <a:spcBef>
                <a:spcPct val="20000"/>
              </a:spcBef>
              <a:buFont typeface="Arial" pitchFamily="34" charset="0"/>
              <a:buChar char="–"/>
              <a:defRPr sz="2000">
                <a:solidFill>
                  <a:schemeClr val="tx1"/>
                </a:solidFill>
                <a:latin typeface="Calibri" pitchFamily="34" charset="0"/>
                <a:ea typeface="Geneva" pitchFamily="124" charset="-128"/>
              </a:defRPr>
            </a:lvl4pPr>
            <a:lvl5pPr marL="2057400" indent="-228600" eaLnBrk="0" hangingPunct="0">
              <a:spcBef>
                <a:spcPct val="20000"/>
              </a:spcBef>
              <a:buFont typeface="Arial" pitchFamily="34" charset="0"/>
              <a:buChar char="»"/>
              <a:defRPr sz="2000">
                <a:solidFill>
                  <a:schemeClr val="tx1"/>
                </a:solidFill>
                <a:latin typeface="Calibri" pitchFamily="34" charset="0"/>
                <a:ea typeface="Geneva" pitchFamily="12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Geneva" pitchFamily="12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Geneva" pitchFamily="12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Geneva" pitchFamily="12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Geneva" pitchFamily="124" charset="-128"/>
              </a:defRPr>
            </a:lvl9pPr>
          </a:lstStyle>
          <a:p>
            <a:pPr eaLnBrk="1" hangingPunct="1">
              <a:spcBef>
                <a:spcPct val="0"/>
              </a:spcBef>
              <a:buClrTx/>
              <a:buFontTx/>
              <a:buNone/>
            </a:pPr>
            <a:fld id="{D0F89CCC-1D6E-441A-A772-58CA4673E8C3}" type="slidenum">
              <a:rPr lang="fi-FI" altLang="fi-FI" sz="1200" smtClean="0">
                <a:solidFill>
                  <a:schemeClr val="tx2"/>
                </a:solidFill>
              </a:rPr>
              <a:pPr eaLnBrk="1" hangingPunct="1">
                <a:spcBef>
                  <a:spcPct val="0"/>
                </a:spcBef>
                <a:buClrTx/>
                <a:buFontTx/>
                <a:buNone/>
              </a:pPr>
              <a:t>3</a:t>
            </a:fld>
            <a:endParaRPr lang="fi-FI" altLang="fi-FI" sz="1200" dirty="0">
              <a:solidFill>
                <a:schemeClr val="tx2"/>
              </a:solidFill>
            </a:endParaRPr>
          </a:p>
        </p:txBody>
      </p:sp>
    </p:spTree>
    <p:extLst>
      <p:ext uri="{BB962C8B-B14F-4D97-AF65-F5344CB8AC3E}">
        <p14:creationId xmlns:p14="http://schemas.microsoft.com/office/powerpoint/2010/main" val="16169625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an numeron paikkamerkki 3"/>
          <p:cNvSpPr>
            <a:spLocks noGrp="1"/>
          </p:cNvSpPr>
          <p:nvPr>
            <p:ph type="sldNum" sz="quarter" idx="16"/>
          </p:nvPr>
        </p:nvSpPr>
        <p:spPr/>
        <p:txBody>
          <a:bodyPr/>
          <a:lstStyle/>
          <a:p>
            <a:pPr>
              <a:defRPr/>
            </a:pPr>
            <a:fld id="{9D88ED5C-1A88-4253-A7D1-3670ACBC71FC}" type="slidenum">
              <a:rPr lang="en-US" altLang="fi-FI" smtClean="0"/>
              <a:pPr>
                <a:defRPr/>
              </a:pPr>
              <a:t>4</a:t>
            </a:fld>
            <a:endParaRPr lang="en-US" altLang="fi-FI" dirty="0"/>
          </a:p>
        </p:txBody>
      </p:sp>
      <p:sp>
        <p:nvSpPr>
          <p:cNvPr id="9" name="Tekstiruutu 8"/>
          <p:cNvSpPr txBox="1"/>
          <p:nvPr/>
        </p:nvSpPr>
        <p:spPr>
          <a:xfrm>
            <a:off x="5575852" y="941876"/>
            <a:ext cx="3450449" cy="448937"/>
          </a:xfrm>
          <a:prstGeom prst="rect">
            <a:avLst/>
          </a:prstGeom>
        </p:spPr>
        <p:txBody>
          <a:bodyPr vert="horz" wrap="square" lIns="0" tIns="0" rIns="0" bIns="0" rtlCol="0" anchor="t" anchorCtr="0">
            <a:normAutofit fontScale="92500" lnSpcReduction="20000"/>
          </a:bodyPr>
          <a:lstStyle/>
          <a:p>
            <a:r>
              <a:rPr lang="en-GB" b="0" i="0" dirty="0" smtClean="0"/>
              <a:t> + Positive error  = forecast overestimated the actual value</a:t>
            </a:r>
            <a:endParaRPr lang="en-GB" b="0" i="0" dirty="0" smtClean="0"/>
          </a:p>
        </p:txBody>
      </p:sp>
      <p:sp>
        <p:nvSpPr>
          <p:cNvPr id="10" name="Title 1"/>
          <p:cNvSpPr txBox="1">
            <a:spLocks/>
          </p:cNvSpPr>
          <p:nvPr/>
        </p:nvSpPr>
        <p:spPr bwMode="auto">
          <a:xfrm>
            <a:off x="216217" y="347822"/>
            <a:ext cx="8565777" cy="4918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defTabSz="457200" rtl="0" eaLnBrk="1" fontAlgn="base" hangingPunct="1">
              <a:spcBef>
                <a:spcPct val="0"/>
              </a:spcBef>
              <a:spcAft>
                <a:spcPct val="0"/>
              </a:spcAft>
              <a:defRPr sz="3600" b="1" kern="1200">
                <a:solidFill>
                  <a:schemeClr val="tx2"/>
                </a:solidFill>
                <a:latin typeface="+mj-lt"/>
                <a:ea typeface="Geneva" charset="0"/>
                <a:cs typeface="Geneva" charset="0"/>
              </a:defRPr>
            </a:lvl1pPr>
            <a:lvl2pPr algn="l" defTabSz="457200" rtl="0" eaLnBrk="1" fontAlgn="base" hangingPunct="1">
              <a:spcBef>
                <a:spcPct val="0"/>
              </a:spcBef>
              <a:spcAft>
                <a:spcPct val="0"/>
              </a:spcAft>
              <a:defRPr sz="3600" b="1">
                <a:solidFill>
                  <a:schemeClr val="tx2"/>
                </a:solidFill>
                <a:latin typeface="Calibri" charset="0"/>
                <a:ea typeface="Geneva" charset="0"/>
                <a:cs typeface="Geneva" charset="0"/>
              </a:defRPr>
            </a:lvl2pPr>
            <a:lvl3pPr algn="l" defTabSz="457200" rtl="0" eaLnBrk="1" fontAlgn="base" hangingPunct="1">
              <a:spcBef>
                <a:spcPct val="0"/>
              </a:spcBef>
              <a:spcAft>
                <a:spcPct val="0"/>
              </a:spcAft>
              <a:defRPr sz="3600" b="1">
                <a:solidFill>
                  <a:schemeClr val="tx2"/>
                </a:solidFill>
                <a:latin typeface="Calibri" charset="0"/>
                <a:ea typeface="Geneva" charset="0"/>
                <a:cs typeface="Geneva" charset="0"/>
              </a:defRPr>
            </a:lvl3pPr>
            <a:lvl4pPr algn="l" defTabSz="457200" rtl="0" eaLnBrk="1" fontAlgn="base" hangingPunct="1">
              <a:spcBef>
                <a:spcPct val="0"/>
              </a:spcBef>
              <a:spcAft>
                <a:spcPct val="0"/>
              </a:spcAft>
              <a:defRPr sz="3600" b="1">
                <a:solidFill>
                  <a:schemeClr val="tx2"/>
                </a:solidFill>
                <a:latin typeface="Calibri" charset="0"/>
                <a:ea typeface="Geneva" charset="0"/>
                <a:cs typeface="Geneva" charset="0"/>
              </a:defRPr>
            </a:lvl4pPr>
            <a:lvl5pPr algn="l" defTabSz="457200" rtl="0" eaLnBrk="1" fontAlgn="base" hangingPunct="1">
              <a:spcBef>
                <a:spcPct val="0"/>
              </a:spcBef>
              <a:spcAft>
                <a:spcPct val="0"/>
              </a:spcAft>
              <a:defRPr sz="3600" b="1">
                <a:solidFill>
                  <a:schemeClr val="tx2"/>
                </a:solidFill>
                <a:latin typeface="Calibri" charset="0"/>
                <a:ea typeface="Geneva" charset="0"/>
                <a:cs typeface="Geneva" charset="0"/>
              </a:defRPr>
            </a:lvl5pPr>
            <a:lvl6pPr marL="457200" algn="l" defTabSz="457200" rtl="0" eaLnBrk="1" fontAlgn="base" hangingPunct="1">
              <a:spcBef>
                <a:spcPct val="0"/>
              </a:spcBef>
              <a:spcAft>
                <a:spcPct val="0"/>
              </a:spcAft>
              <a:defRPr sz="3600" b="1">
                <a:solidFill>
                  <a:schemeClr val="tx2"/>
                </a:solidFill>
                <a:latin typeface="Calibri" charset="0"/>
                <a:ea typeface="Geneva" charset="0"/>
                <a:cs typeface="Geneva" charset="0"/>
              </a:defRPr>
            </a:lvl6pPr>
            <a:lvl7pPr marL="914400" algn="l" defTabSz="457200" rtl="0" eaLnBrk="1" fontAlgn="base" hangingPunct="1">
              <a:spcBef>
                <a:spcPct val="0"/>
              </a:spcBef>
              <a:spcAft>
                <a:spcPct val="0"/>
              </a:spcAft>
              <a:defRPr sz="3600" b="1">
                <a:solidFill>
                  <a:schemeClr val="tx2"/>
                </a:solidFill>
                <a:latin typeface="Calibri" charset="0"/>
                <a:ea typeface="Geneva" charset="0"/>
                <a:cs typeface="Geneva" charset="0"/>
              </a:defRPr>
            </a:lvl7pPr>
            <a:lvl8pPr marL="1371600" algn="l" defTabSz="457200" rtl="0" eaLnBrk="1" fontAlgn="base" hangingPunct="1">
              <a:spcBef>
                <a:spcPct val="0"/>
              </a:spcBef>
              <a:spcAft>
                <a:spcPct val="0"/>
              </a:spcAft>
              <a:defRPr sz="3600" b="1">
                <a:solidFill>
                  <a:schemeClr val="tx2"/>
                </a:solidFill>
                <a:latin typeface="Calibri" charset="0"/>
                <a:ea typeface="Geneva" charset="0"/>
                <a:cs typeface="Geneva" charset="0"/>
              </a:defRPr>
            </a:lvl8pPr>
            <a:lvl9pPr marL="1828800" algn="l" defTabSz="457200" rtl="0" eaLnBrk="1" fontAlgn="base" hangingPunct="1">
              <a:spcBef>
                <a:spcPct val="0"/>
              </a:spcBef>
              <a:spcAft>
                <a:spcPct val="0"/>
              </a:spcAft>
              <a:defRPr sz="3600" b="1">
                <a:solidFill>
                  <a:schemeClr val="tx2"/>
                </a:solidFill>
                <a:latin typeface="Calibri" charset="0"/>
                <a:ea typeface="Geneva" charset="0"/>
                <a:cs typeface="Geneva" charset="0"/>
              </a:defRPr>
            </a:lvl9pPr>
          </a:lstStyle>
          <a:p>
            <a:r>
              <a:rPr lang="en-GB" altLang="fi-FI" sz="2800" dirty="0" smtClean="0">
                <a:ea typeface="Geneva" pitchFamily="124" charset="-128"/>
              </a:rPr>
              <a:t>Result </a:t>
            </a:r>
            <a:r>
              <a:rPr lang="en-GB" altLang="fi-FI" sz="2800" dirty="0" smtClean="0">
                <a:ea typeface="Geneva" pitchFamily="124" charset="-128"/>
              </a:rPr>
              <a:t>graph </a:t>
            </a:r>
            <a:r>
              <a:rPr lang="en-GB" altLang="fi-FI" sz="2800" dirty="0" smtClean="0">
                <a:ea typeface="Geneva" pitchFamily="124" charset="-128"/>
              </a:rPr>
              <a:t>t+1:   GDP growth forecast errors 		(1)…</a:t>
            </a:r>
            <a:endParaRPr lang="en-GB" altLang="fi-FI" sz="2800" dirty="0" smtClean="0">
              <a:ea typeface="Geneva" pitchFamily="124" charset="-128"/>
            </a:endParaRPr>
          </a:p>
        </p:txBody>
      </p:sp>
      <p:sp>
        <p:nvSpPr>
          <p:cNvPr id="13" name="Tekstiruutu 12"/>
          <p:cNvSpPr txBox="1"/>
          <p:nvPr/>
        </p:nvSpPr>
        <p:spPr>
          <a:xfrm>
            <a:off x="457200" y="949266"/>
            <a:ext cx="3450449" cy="317461"/>
          </a:xfrm>
          <a:prstGeom prst="rect">
            <a:avLst/>
          </a:prstGeom>
        </p:spPr>
        <p:txBody>
          <a:bodyPr vert="horz" wrap="square" lIns="0" tIns="0" rIns="0" bIns="0" rtlCol="0" anchor="t" anchorCtr="0">
            <a:normAutofit/>
          </a:bodyPr>
          <a:lstStyle/>
          <a:p>
            <a:r>
              <a:rPr lang="en-GB" b="0" i="0" dirty="0" smtClean="0"/>
              <a:t> Forecast error  = forecast – actual</a:t>
            </a:r>
            <a:endParaRPr lang="en-GB" b="0" i="0" dirty="0" smtClean="0"/>
          </a:p>
        </p:txBody>
      </p:sp>
      <p:pic>
        <p:nvPicPr>
          <p:cNvPr id="11" name="Sisällön paikkamerkki 10"/>
          <p:cNvPicPr>
            <a:picLocks noGrp="1"/>
          </p:cNvPicPr>
          <p:nvPr>
            <p:ph sz="quarter" idx="13"/>
          </p:nvPr>
        </p:nvPicPr>
        <p:blipFill>
          <a:blip r:embed="rId3">
            <a:extLst>
              <a:ext uri="{28A0092B-C50C-407E-A947-70E740481C1C}">
                <a14:useLocalDpi xmlns:a14="http://schemas.microsoft.com/office/drawing/2010/main" val="0"/>
              </a:ext>
            </a:extLst>
          </a:blip>
          <a:srcRect/>
          <a:stretch>
            <a:fillRect/>
          </a:stretch>
        </p:blipFill>
        <p:spPr bwMode="auto">
          <a:xfrm>
            <a:off x="457200" y="1493023"/>
            <a:ext cx="8021782" cy="3798704"/>
          </a:xfrm>
          <a:prstGeom prst="rect">
            <a:avLst/>
          </a:prstGeom>
          <a:noFill/>
          <a:ln>
            <a:noFill/>
          </a:ln>
        </p:spPr>
      </p:pic>
    </p:spTree>
    <p:extLst>
      <p:ext uri="{BB962C8B-B14F-4D97-AF65-F5344CB8AC3E}">
        <p14:creationId xmlns:p14="http://schemas.microsoft.com/office/powerpoint/2010/main" val="481301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an numeron paikkamerkki 3"/>
          <p:cNvSpPr>
            <a:spLocks noGrp="1"/>
          </p:cNvSpPr>
          <p:nvPr>
            <p:ph type="sldNum" sz="quarter" idx="16"/>
          </p:nvPr>
        </p:nvSpPr>
        <p:spPr/>
        <p:txBody>
          <a:bodyPr/>
          <a:lstStyle/>
          <a:p>
            <a:pPr>
              <a:defRPr/>
            </a:pPr>
            <a:fld id="{9D88ED5C-1A88-4253-A7D1-3670ACBC71FC}" type="slidenum">
              <a:rPr lang="en-US" altLang="fi-FI" smtClean="0"/>
              <a:pPr>
                <a:defRPr/>
              </a:pPr>
              <a:t>5</a:t>
            </a:fld>
            <a:endParaRPr lang="en-US" altLang="fi-FI" dirty="0"/>
          </a:p>
        </p:txBody>
      </p:sp>
      <p:sp>
        <p:nvSpPr>
          <p:cNvPr id="9" name="Tekstiruutu 8"/>
          <p:cNvSpPr txBox="1"/>
          <p:nvPr/>
        </p:nvSpPr>
        <p:spPr>
          <a:xfrm>
            <a:off x="5693551" y="873554"/>
            <a:ext cx="3450449" cy="448937"/>
          </a:xfrm>
          <a:prstGeom prst="rect">
            <a:avLst/>
          </a:prstGeom>
        </p:spPr>
        <p:txBody>
          <a:bodyPr vert="horz" wrap="square" lIns="0" tIns="0" rIns="0" bIns="0" rtlCol="0" anchor="t" anchorCtr="0">
            <a:normAutofit fontScale="92500" lnSpcReduction="20000"/>
          </a:bodyPr>
          <a:lstStyle/>
          <a:p>
            <a:r>
              <a:rPr lang="en-GB" b="0" i="0" dirty="0" smtClean="0"/>
              <a:t> + </a:t>
            </a:r>
            <a:r>
              <a:rPr lang="en-GB" dirty="0" smtClean="0"/>
              <a:t>Positive error  = forecast overestimated the actual value</a:t>
            </a:r>
            <a:endParaRPr lang="en-GB" b="0" i="0" dirty="0" smtClean="0"/>
          </a:p>
        </p:txBody>
      </p:sp>
      <p:sp>
        <p:nvSpPr>
          <p:cNvPr id="10" name="Title 1"/>
          <p:cNvSpPr txBox="1">
            <a:spLocks/>
          </p:cNvSpPr>
          <p:nvPr/>
        </p:nvSpPr>
        <p:spPr bwMode="auto">
          <a:xfrm>
            <a:off x="216217" y="347822"/>
            <a:ext cx="8838883" cy="4918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defTabSz="457200" rtl="0" eaLnBrk="1" fontAlgn="base" hangingPunct="1">
              <a:spcBef>
                <a:spcPct val="0"/>
              </a:spcBef>
              <a:spcAft>
                <a:spcPct val="0"/>
              </a:spcAft>
              <a:defRPr sz="3600" b="1" kern="1200">
                <a:solidFill>
                  <a:schemeClr val="tx2"/>
                </a:solidFill>
                <a:latin typeface="+mj-lt"/>
                <a:ea typeface="Geneva" charset="0"/>
                <a:cs typeface="Geneva" charset="0"/>
              </a:defRPr>
            </a:lvl1pPr>
            <a:lvl2pPr algn="l" defTabSz="457200" rtl="0" eaLnBrk="1" fontAlgn="base" hangingPunct="1">
              <a:spcBef>
                <a:spcPct val="0"/>
              </a:spcBef>
              <a:spcAft>
                <a:spcPct val="0"/>
              </a:spcAft>
              <a:defRPr sz="3600" b="1">
                <a:solidFill>
                  <a:schemeClr val="tx2"/>
                </a:solidFill>
                <a:latin typeface="Calibri" charset="0"/>
                <a:ea typeface="Geneva" charset="0"/>
                <a:cs typeface="Geneva" charset="0"/>
              </a:defRPr>
            </a:lvl2pPr>
            <a:lvl3pPr algn="l" defTabSz="457200" rtl="0" eaLnBrk="1" fontAlgn="base" hangingPunct="1">
              <a:spcBef>
                <a:spcPct val="0"/>
              </a:spcBef>
              <a:spcAft>
                <a:spcPct val="0"/>
              </a:spcAft>
              <a:defRPr sz="3600" b="1">
                <a:solidFill>
                  <a:schemeClr val="tx2"/>
                </a:solidFill>
                <a:latin typeface="Calibri" charset="0"/>
                <a:ea typeface="Geneva" charset="0"/>
                <a:cs typeface="Geneva" charset="0"/>
              </a:defRPr>
            </a:lvl3pPr>
            <a:lvl4pPr algn="l" defTabSz="457200" rtl="0" eaLnBrk="1" fontAlgn="base" hangingPunct="1">
              <a:spcBef>
                <a:spcPct val="0"/>
              </a:spcBef>
              <a:spcAft>
                <a:spcPct val="0"/>
              </a:spcAft>
              <a:defRPr sz="3600" b="1">
                <a:solidFill>
                  <a:schemeClr val="tx2"/>
                </a:solidFill>
                <a:latin typeface="Calibri" charset="0"/>
                <a:ea typeface="Geneva" charset="0"/>
                <a:cs typeface="Geneva" charset="0"/>
              </a:defRPr>
            </a:lvl4pPr>
            <a:lvl5pPr algn="l" defTabSz="457200" rtl="0" eaLnBrk="1" fontAlgn="base" hangingPunct="1">
              <a:spcBef>
                <a:spcPct val="0"/>
              </a:spcBef>
              <a:spcAft>
                <a:spcPct val="0"/>
              </a:spcAft>
              <a:defRPr sz="3600" b="1">
                <a:solidFill>
                  <a:schemeClr val="tx2"/>
                </a:solidFill>
                <a:latin typeface="Calibri" charset="0"/>
                <a:ea typeface="Geneva" charset="0"/>
                <a:cs typeface="Geneva" charset="0"/>
              </a:defRPr>
            </a:lvl5pPr>
            <a:lvl6pPr marL="457200" algn="l" defTabSz="457200" rtl="0" eaLnBrk="1" fontAlgn="base" hangingPunct="1">
              <a:spcBef>
                <a:spcPct val="0"/>
              </a:spcBef>
              <a:spcAft>
                <a:spcPct val="0"/>
              </a:spcAft>
              <a:defRPr sz="3600" b="1">
                <a:solidFill>
                  <a:schemeClr val="tx2"/>
                </a:solidFill>
                <a:latin typeface="Calibri" charset="0"/>
                <a:ea typeface="Geneva" charset="0"/>
                <a:cs typeface="Geneva" charset="0"/>
              </a:defRPr>
            </a:lvl6pPr>
            <a:lvl7pPr marL="914400" algn="l" defTabSz="457200" rtl="0" eaLnBrk="1" fontAlgn="base" hangingPunct="1">
              <a:spcBef>
                <a:spcPct val="0"/>
              </a:spcBef>
              <a:spcAft>
                <a:spcPct val="0"/>
              </a:spcAft>
              <a:defRPr sz="3600" b="1">
                <a:solidFill>
                  <a:schemeClr val="tx2"/>
                </a:solidFill>
                <a:latin typeface="Calibri" charset="0"/>
                <a:ea typeface="Geneva" charset="0"/>
                <a:cs typeface="Geneva" charset="0"/>
              </a:defRPr>
            </a:lvl7pPr>
            <a:lvl8pPr marL="1371600" algn="l" defTabSz="457200" rtl="0" eaLnBrk="1" fontAlgn="base" hangingPunct="1">
              <a:spcBef>
                <a:spcPct val="0"/>
              </a:spcBef>
              <a:spcAft>
                <a:spcPct val="0"/>
              </a:spcAft>
              <a:defRPr sz="3600" b="1">
                <a:solidFill>
                  <a:schemeClr val="tx2"/>
                </a:solidFill>
                <a:latin typeface="Calibri" charset="0"/>
                <a:ea typeface="Geneva" charset="0"/>
                <a:cs typeface="Geneva" charset="0"/>
              </a:defRPr>
            </a:lvl8pPr>
            <a:lvl9pPr marL="1828800" algn="l" defTabSz="457200" rtl="0" eaLnBrk="1" fontAlgn="base" hangingPunct="1">
              <a:spcBef>
                <a:spcPct val="0"/>
              </a:spcBef>
              <a:spcAft>
                <a:spcPct val="0"/>
              </a:spcAft>
              <a:defRPr sz="3600" b="1">
                <a:solidFill>
                  <a:schemeClr val="tx2"/>
                </a:solidFill>
                <a:latin typeface="Calibri" charset="0"/>
                <a:ea typeface="Geneva" charset="0"/>
                <a:cs typeface="Geneva" charset="0"/>
              </a:defRPr>
            </a:lvl9pPr>
          </a:lstStyle>
          <a:p>
            <a:r>
              <a:rPr lang="en-GB" altLang="fi-FI" sz="2800" dirty="0" smtClean="0">
                <a:ea typeface="Geneva" pitchFamily="124" charset="-128"/>
              </a:rPr>
              <a:t>Result graph </a:t>
            </a:r>
            <a:r>
              <a:rPr lang="en-GB" altLang="fi-FI" sz="2800" dirty="0" smtClean="0">
                <a:ea typeface="Geneva" pitchFamily="124" charset="-128"/>
              </a:rPr>
              <a:t>t+1: Unemployment rate </a:t>
            </a:r>
            <a:r>
              <a:rPr lang="en-GB" altLang="fi-FI" sz="2800" dirty="0" smtClean="0">
                <a:ea typeface="Geneva" pitchFamily="124" charset="-128"/>
              </a:rPr>
              <a:t>forecast errors </a:t>
            </a:r>
            <a:r>
              <a:rPr lang="en-GB" altLang="fi-FI" sz="2800" dirty="0" smtClean="0">
                <a:ea typeface="Geneva" pitchFamily="124" charset="-128"/>
              </a:rPr>
              <a:t>…(2)…</a:t>
            </a:r>
            <a:endParaRPr lang="en-GB" altLang="fi-FI" sz="2800" dirty="0" smtClean="0">
              <a:ea typeface="Geneva" pitchFamily="124" charset="-128"/>
            </a:endParaRPr>
          </a:p>
        </p:txBody>
      </p:sp>
      <p:pic>
        <p:nvPicPr>
          <p:cNvPr id="7" name="Kuva 6"/>
          <p:cNvPicPr/>
          <p:nvPr/>
        </p:nvPicPr>
        <p:blipFill>
          <a:blip r:embed="rId3">
            <a:extLst>
              <a:ext uri="{28A0092B-C50C-407E-A947-70E740481C1C}">
                <a14:useLocalDpi xmlns:a14="http://schemas.microsoft.com/office/drawing/2010/main" val="0"/>
              </a:ext>
            </a:extLst>
          </a:blip>
          <a:srcRect/>
          <a:stretch>
            <a:fillRect/>
          </a:stretch>
        </p:blipFill>
        <p:spPr bwMode="auto">
          <a:xfrm>
            <a:off x="457201" y="1603169"/>
            <a:ext cx="7831776" cy="3610099"/>
          </a:xfrm>
          <a:prstGeom prst="rect">
            <a:avLst/>
          </a:prstGeom>
          <a:noFill/>
          <a:ln>
            <a:noFill/>
          </a:ln>
        </p:spPr>
      </p:pic>
    </p:spTree>
    <p:extLst>
      <p:ext uri="{BB962C8B-B14F-4D97-AF65-F5344CB8AC3E}">
        <p14:creationId xmlns:p14="http://schemas.microsoft.com/office/powerpoint/2010/main" val="40324864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an numeron paikkamerkki 3"/>
          <p:cNvSpPr>
            <a:spLocks noGrp="1"/>
          </p:cNvSpPr>
          <p:nvPr>
            <p:ph type="sldNum" sz="quarter" idx="16"/>
          </p:nvPr>
        </p:nvSpPr>
        <p:spPr/>
        <p:txBody>
          <a:bodyPr/>
          <a:lstStyle/>
          <a:p>
            <a:pPr>
              <a:defRPr/>
            </a:pPr>
            <a:fld id="{9D88ED5C-1A88-4253-A7D1-3670ACBC71FC}" type="slidenum">
              <a:rPr lang="en-US" altLang="fi-FI" smtClean="0"/>
              <a:pPr>
                <a:defRPr/>
              </a:pPr>
              <a:t>6</a:t>
            </a:fld>
            <a:endParaRPr lang="en-US" altLang="fi-FI" dirty="0"/>
          </a:p>
        </p:txBody>
      </p:sp>
      <p:sp>
        <p:nvSpPr>
          <p:cNvPr id="9" name="Tekstiruutu 8"/>
          <p:cNvSpPr txBox="1"/>
          <p:nvPr/>
        </p:nvSpPr>
        <p:spPr>
          <a:xfrm>
            <a:off x="5693551" y="1017149"/>
            <a:ext cx="3450449" cy="448937"/>
          </a:xfrm>
          <a:prstGeom prst="rect">
            <a:avLst/>
          </a:prstGeom>
        </p:spPr>
        <p:txBody>
          <a:bodyPr vert="horz" wrap="square" lIns="0" tIns="0" rIns="0" bIns="0" rtlCol="0" anchor="t" anchorCtr="0">
            <a:normAutofit fontScale="92500" lnSpcReduction="20000"/>
          </a:bodyPr>
          <a:lstStyle/>
          <a:p>
            <a:r>
              <a:rPr lang="en-GB" b="0" i="0" dirty="0" smtClean="0"/>
              <a:t> + </a:t>
            </a:r>
            <a:r>
              <a:rPr lang="en-GB" dirty="0" smtClean="0"/>
              <a:t>Positive error  = forecast overestimated the actual value</a:t>
            </a:r>
            <a:endParaRPr lang="en-GB" b="0" i="0" dirty="0" smtClean="0"/>
          </a:p>
        </p:txBody>
      </p:sp>
      <p:sp>
        <p:nvSpPr>
          <p:cNvPr id="10" name="Title 1"/>
          <p:cNvSpPr txBox="1">
            <a:spLocks/>
          </p:cNvSpPr>
          <p:nvPr/>
        </p:nvSpPr>
        <p:spPr bwMode="auto">
          <a:xfrm>
            <a:off x="216217" y="347822"/>
            <a:ext cx="8838883" cy="4918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defTabSz="457200" rtl="0" eaLnBrk="1" fontAlgn="base" hangingPunct="1">
              <a:spcBef>
                <a:spcPct val="0"/>
              </a:spcBef>
              <a:spcAft>
                <a:spcPct val="0"/>
              </a:spcAft>
              <a:defRPr sz="3600" b="1" kern="1200">
                <a:solidFill>
                  <a:schemeClr val="tx2"/>
                </a:solidFill>
                <a:latin typeface="+mj-lt"/>
                <a:ea typeface="Geneva" charset="0"/>
                <a:cs typeface="Geneva" charset="0"/>
              </a:defRPr>
            </a:lvl1pPr>
            <a:lvl2pPr algn="l" defTabSz="457200" rtl="0" eaLnBrk="1" fontAlgn="base" hangingPunct="1">
              <a:spcBef>
                <a:spcPct val="0"/>
              </a:spcBef>
              <a:spcAft>
                <a:spcPct val="0"/>
              </a:spcAft>
              <a:defRPr sz="3600" b="1">
                <a:solidFill>
                  <a:schemeClr val="tx2"/>
                </a:solidFill>
                <a:latin typeface="Calibri" charset="0"/>
                <a:ea typeface="Geneva" charset="0"/>
                <a:cs typeface="Geneva" charset="0"/>
              </a:defRPr>
            </a:lvl2pPr>
            <a:lvl3pPr algn="l" defTabSz="457200" rtl="0" eaLnBrk="1" fontAlgn="base" hangingPunct="1">
              <a:spcBef>
                <a:spcPct val="0"/>
              </a:spcBef>
              <a:spcAft>
                <a:spcPct val="0"/>
              </a:spcAft>
              <a:defRPr sz="3600" b="1">
                <a:solidFill>
                  <a:schemeClr val="tx2"/>
                </a:solidFill>
                <a:latin typeface="Calibri" charset="0"/>
                <a:ea typeface="Geneva" charset="0"/>
                <a:cs typeface="Geneva" charset="0"/>
              </a:defRPr>
            </a:lvl3pPr>
            <a:lvl4pPr algn="l" defTabSz="457200" rtl="0" eaLnBrk="1" fontAlgn="base" hangingPunct="1">
              <a:spcBef>
                <a:spcPct val="0"/>
              </a:spcBef>
              <a:spcAft>
                <a:spcPct val="0"/>
              </a:spcAft>
              <a:defRPr sz="3600" b="1">
                <a:solidFill>
                  <a:schemeClr val="tx2"/>
                </a:solidFill>
                <a:latin typeface="Calibri" charset="0"/>
                <a:ea typeface="Geneva" charset="0"/>
                <a:cs typeface="Geneva" charset="0"/>
              </a:defRPr>
            </a:lvl4pPr>
            <a:lvl5pPr algn="l" defTabSz="457200" rtl="0" eaLnBrk="1" fontAlgn="base" hangingPunct="1">
              <a:spcBef>
                <a:spcPct val="0"/>
              </a:spcBef>
              <a:spcAft>
                <a:spcPct val="0"/>
              </a:spcAft>
              <a:defRPr sz="3600" b="1">
                <a:solidFill>
                  <a:schemeClr val="tx2"/>
                </a:solidFill>
                <a:latin typeface="Calibri" charset="0"/>
                <a:ea typeface="Geneva" charset="0"/>
                <a:cs typeface="Geneva" charset="0"/>
              </a:defRPr>
            </a:lvl5pPr>
            <a:lvl6pPr marL="457200" algn="l" defTabSz="457200" rtl="0" eaLnBrk="1" fontAlgn="base" hangingPunct="1">
              <a:spcBef>
                <a:spcPct val="0"/>
              </a:spcBef>
              <a:spcAft>
                <a:spcPct val="0"/>
              </a:spcAft>
              <a:defRPr sz="3600" b="1">
                <a:solidFill>
                  <a:schemeClr val="tx2"/>
                </a:solidFill>
                <a:latin typeface="Calibri" charset="0"/>
                <a:ea typeface="Geneva" charset="0"/>
                <a:cs typeface="Geneva" charset="0"/>
              </a:defRPr>
            </a:lvl6pPr>
            <a:lvl7pPr marL="914400" algn="l" defTabSz="457200" rtl="0" eaLnBrk="1" fontAlgn="base" hangingPunct="1">
              <a:spcBef>
                <a:spcPct val="0"/>
              </a:spcBef>
              <a:spcAft>
                <a:spcPct val="0"/>
              </a:spcAft>
              <a:defRPr sz="3600" b="1">
                <a:solidFill>
                  <a:schemeClr val="tx2"/>
                </a:solidFill>
                <a:latin typeface="Calibri" charset="0"/>
                <a:ea typeface="Geneva" charset="0"/>
                <a:cs typeface="Geneva" charset="0"/>
              </a:defRPr>
            </a:lvl7pPr>
            <a:lvl8pPr marL="1371600" algn="l" defTabSz="457200" rtl="0" eaLnBrk="1" fontAlgn="base" hangingPunct="1">
              <a:spcBef>
                <a:spcPct val="0"/>
              </a:spcBef>
              <a:spcAft>
                <a:spcPct val="0"/>
              </a:spcAft>
              <a:defRPr sz="3600" b="1">
                <a:solidFill>
                  <a:schemeClr val="tx2"/>
                </a:solidFill>
                <a:latin typeface="Calibri" charset="0"/>
                <a:ea typeface="Geneva" charset="0"/>
                <a:cs typeface="Geneva" charset="0"/>
              </a:defRPr>
            </a:lvl8pPr>
            <a:lvl9pPr marL="1828800" algn="l" defTabSz="457200" rtl="0" eaLnBrk="1" fontAlgn="base" hangingPunct="1">
              <a:spcBef>
                <a:spcPct val="0"/>
              </a:spcBef>
              <a:spcAft>
                <a:spcPct val="0"/>
              </a:spcAft>
              <a:defRPr sz="3600" b="1">
                <a:solidFill>
                  <a:schemeClr val="tx2"/>
                </a:solidFill>
                <a:latin typeface="Calibri" charset="0"/>
                <a:ea typeface="Geneva" charset="0"/>
                <a:cs typeface="Geneva" charset="0"/>
              </a:defRPr>
            </a:lvl9pPr>
          </a:lstStyle>
          <a:p>
            <a:r>
              <a:rPr lang="en-GB" altLang="fi-FI" sz="2800" dirty="0" smtClean="0">
                <a:ea typeface="Geneva" pitchFamily="124" charset="-128"/>
              </a:rPr>
              <a:t>Result graph </a:t>
            </a:r>
            <a:r>
              <a:rPr lang="en-GB" altLang="fi-FI" sz="2800" dirty="0" smtClean="0">
                <a:ea typeface="Geneva" pitchFamily="124" charset="-128"/>
              </a:rPr>
              <a:t>t+1: Inflation</a:t>
            </a:r>
            <a:r>
              <a:rPr lang="en-GB" altLang="fi-FI" sz="2800" dirty="0" smtClean="0">
                <a:ea typeface="Geneva" pitchFamily="124" charset="-128"/>
              </a:rPr>
              <a:t> forecast errors </a:t>
            </a:r>
            <a:r>
              <a:rPr lang="en-GB" altLang="fi-FI" sz="2800" dirty="0" smtClean="0">
                <a:ea typeface="Geneva" pitchFamily="124" charset="-128"/>
              </a:rPr>
              <a:t>			  …(3)…</a:t>
            </a:r>
            <a:endParaRPr lang="en-GB" altLang="fi-FI" sz="2800" dirty="0" smtClean="0">
              <a:ea typeface="Geneva" pitchFamily="124" charset="-128"/>
            </a:endParaRPr>
          </a:p>
        </p:txBody>
      </p:sp>
      <p:pic>
        <p:nvPicPr>
          <p:cNvPr id="6" name="Kuva 5"/>
          <p:cNvPicPr/>
          <p:nvPr/>
        </p:nvPicPr>
        <p:blipFill>
          <a:blip r:embed="rId3">
            <a:extLst>
              <a:ext uri="{28A0092B-C50C-407E-A947-70E740481C1C}">
                <a14:useLocalDpi xmlns:a14="http://schemas.microsoft.com/office/drawing/2010/main" val="0"/>
              </a:ext>
            </a:extLst>
          </a:blip>
          <a:srcRect/>
          <a:stretch>
            <a:fillRect/>
          </a:stretch>
        </p:blipFill>
        <p:spPr bwMode="auto">
          <a:xfrm>
            <a:off x="457200" y="1643569"/>
            <a:ext cx="7665522" cy="3664701"/>
          </a:xfrm>
          <a:prstGeom prst="rect">
            <a:avLst/>
          </a:prstGeom>
          <a:noFill/>
          <a:ln>
            <a:noFill/>
          </a:ln>
        </p:spPr>
      </p:pic>
    </p:spTree>
    <p:extLst>
      <p:ext uri="{BB962C8B-B14F-4D97-AF65-F5344CB8AC3E}">
        <p14:creationId xmlns:p14="http://schemas.microsoft.com/office/powerpoint/2010/main" val="39350921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an numeron paikkamerkki 3"/>
          <p:cNvSpPr>
            <a:spLocks noGrp="1"/>
          </p:cNvSpPr>
          <p:nvPr>
            <p:ph type="sldNum" sz="quarter" idx="16"/>
          </p:nvPr>
        </p:nvSpPr>
        <p:spPr/>
        <p:txBody>
          <a:bodyPr/>
          <a:lstStyle/>
          <a:p>
            <a:pPr>
              <a:defRPr/>
            </a:pPr>
            <a:fld id="{9D88ED5C-1A88-4253-A7D1-3670ACBC71FC}" type="slidenum">
              <a:rPr lang="en-US" altLang="fi-FI" smtClean="0"/>
              <a:pPr>
                <a:defRPr/>
              </a:pPr>
              <a:t>7</a:t>
            </a:fld>
            <a:endParaRPr lang="en-US" altLang="fi-FI" dirty="0"/>
          </a:p>
        </p:txBody>
      </p:sp>
      <p:sp>
        <p:nvSpPr>
          <p:cNvPr id="10" name="Title 1"/>
          <p:cNvSpPr txBox="1">
            <a:spLocks/>
          </p:cNvSpPr>
          <p:nvPr/>
        </p:nvSpPr>
        <p:spPr bwMode="auto">
          <a:xfrm>
            <a:off x="216217" y="347822"/>
            <a:ext cx="8838883" cy="730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defTabSz="457200" rtl="0" eaLnBrk="1" fontAlgn="base" hangingPunct="1">
              <a:spcBef>
                <a:spcPct val="0"/>
              </a:spcBef>
              <a:spcAft>
                <a:spcPct val="0"/>
              </a:spcAft>
              <a:defRPr sz="3600" b="1" kern="1200">
                <a:solidFill>
                  <a:schemeClr val="tx2"/>
                </a:solidFill>
                <a:latin typeface="+mj-lt"/>
                <a:ea typeface="Geneva" charset="0"/>
                <a:cs typeface="Geneva" charset="0"/>
              </a:defRPr>
            </a:lvl1pPr>
            <a:lvl2pPr algn="l" defTabSz="457200" rtl="0" eaLnBrk="1" fontAlgn="base" hangingPunct="1">
              <a:spcBef>
                <a:spcPct val="0"/>
              </a:spcBef>
              <a:spcAft>
                <a:spcPct val="0"/>
              </a:spcAft>
              <a:defRPr sz="3600" b="1">
                <a:solidFill>
                  <a:schemeClr val="tx2"/>
                </a:solidFill>
                <a:latin typeface="Calibri" charset="0"/>
                <a:ea typeface="Geneva" charset="0"/>
                <a:cs typeface="Geneva" charset="0"/>
              </a:defRPr>
            </a:lvl2pPr>
            <a:lvl3pPr algn="l" defTabSz="457200" rtl="0" eaLnBrk="1" fontAlgn="base" hangingPunct="1">
              <a:spcBef>
                <a:spcPct val="0"/>
              </a:spcBef>
              <a:spcAft>
                <a:spcPct val="0"/>
              </a:spcAft>
              <a:defRPr sz="3600" b="1">
                <a:solidFill>
                  <a:schemeClr val="tx2"/>
                </a:solidFill>
                <a:latin typeface="Calibri" charset="0"/>
                <a:ea typeface="Geneva" charset="0"/>
                <a:cs typeface="Geneva" charset="0"/>
              </a:defRPr>
            </a:lvl3pPr>
            <a:lvl4pPr algn="l" defTabSz="457200" rtl="0" eaLnBrk="1" fontAlgn="base" hangingPunct="1">
              <a:spcBef>
                <a:spcPct val="0"/>
              </a:spcBef>
              <a:spcAft>
                <a:spcPct val="0"/>
              </a:spcAft>
              <a:defRPr sz="3600" b="1">
                <a:solidFill>
                  <a:schemeClr val="tx2"/>
                </a:solidFill>
                <a:latin typeface="Calibri" charset="0"/>
                <a:ea typeface="Geneva" charset="0"/>
                <a:cs typeface="Geneva" charset="0"/>
              </a:defRPr>
            </a:lvl4pPr>
            <a:lvl5pPr algn="l" defTabSz="457200" rtl="0" eaLnBrk="1" fontAlgn="base" hangingPunct="1">
              <a:spcBef>
                <a:spcPct val="0"/>
              </a:spcBef>
              <a:spcAft>
                <a:spcPct val="0"/>
              </a:spcAft>
              <a:defRPr sz="3600" b="1">
                <a:solidFill>
                  <a:schemeClr val="tx2"/>
                </a:solidFill>
                <a:latin typeface="Calibri" charset="0"/>
                <a:ea typeface="Geneva" charset="0"/>
                <a:cs typeface="Geneva" charset="0"/>
              </a:defRPr>
            </a:lvl5pPr>
            <a:lvl6pPr marL="457200" algn="l" defTabSz="457200" rtl="0" eaLnBrk="1" fontAlgn="base" hangingPunct="1">
              <a:spcBef>
                <a:spcPct val="0"/>
              </a:spcBef>
              <a:spcAft>
                <a:spcPct val="0"/>
              </a:spcAft>
              <a:defRPr sz="3600" b="1">
                <a:solidFill>
                  <a:schemeClr val="tx2"/>
                </a:solidFill>
                <a:latin typeface="Calibri" charset="0"/>
                <a:ea typeface="Geneva" charset="0"/>
                <a:cs typeface="Geneva" charset="0"/>
              </a:defRPr>
            </a:lvl6pPr>
            <a:lvl7pPr marL="914400" algn="l" defTabSz="457200" rtl="0" eaLnBrk="1" fontAlgn="base" hangingPunct="1">
              <a:spcBef>
                <a:spcPct val="0"/>
              </a:spcBef>
              <a:spcAft>
                <a:spcPct val="0"/>
              </a:spcAft>
              <a:defRPr sz="3600" b="1">
                <a:solidFill>
                  <a:schemeClr val="tx2"/>
                </a:solidFill>
                <a:latin typeface="Calibri" charset="0"/>
                <a:ea typeface="Geneva" charset="0"/>
                <a:cs typeface="Geneva" charset="0"/>
              </a:defRPr>
            </a:lvl7pPr>
            <a:lvl8pPr marL="1371600" algn="l" defTabSz="457200" rtl="0" eaLnBrk="1" fontAlgn="base" hangingPunct="1">
              <a:spcBef>
                <a:spcPct val="0"/>
              </a:spcBef>
              <a:spcAft>
                <a:spcPct val="0"/>
              </a:spcAft>
              <a:defRPr sz="3600" b="1">
                <a:solidFill>
                  <a:schemeClr val="tx2"/>
                </a:solidFill>
                <a:latin typeface="Calibri" charset="0"/>
                <a:ea typeface="Geneva" charset="0"/>
                <a:cs typeface="Geneva" charset="0"/>
              </a:defRPr>
            </a:lvl8pPr>
            <a:lvl9pPr marL="1828800" algn="l" defTabSz="457200" rtl="0" eaLnBrk="1" fontAlgn="base" hangingPunct="1">
              <a:spcBef>
                <a:spcPct val="0"/>
              </a:spcBef>
              <a:spcAft>
                <a:spcPct val="0"/>
              </a:spcAft>
              <a:defRPr sz="3600" b="1">
                <a:solidFill>
                  <a:schemeClr val="tx2"/>
                </a:solidFill>
                <a:latin typeface="Calibri" charset="0"/>
                <a:ea typeface="Geneva" charset="0"/>
                <a:cs typeface="Geneva" charset="0"/>
              </a:defRPr>
            </a:lvl9pPr>
          </a:lstStyle>
          <a:p>
            <a:r>
              <a:rPr lang="en-GB" altLang="fi-FI" sz="2400" dirty="0" smtClean="0">
                <a:ea typeface="Geneva" pitchFamily="124" charset="-128"/>
              </a:rPr>
              <a:t>Result graph</a:t>
            </a:r>
            <a:r>
              <a:rPr lang="en-GB" altLang="fi-FI" sz="2600" dirty="0" smtClean="0">
                <a:ea typeface="Geneva" pitchFamily="124" charset="-128"/>
              </a:rPr>
              <a:t> t+1: Mean forecast error 						…(4</a:t>
            </a:r>
            <a:r>
              <a:rPr lang="en-GB" altLang="fi-FI" sz="2600" dirty="0" smtClean="0">
                <a:ea typeface="Geneva" pitchFamily="124" charset="-128"/>
              </a:rPr>
              <a:t>)…</a:t>
            </a:r>
            <a:br>
              <a:rPr lang="en-GB" altLang="fi-FI" sz="2600" dirty="0" smtClean="0">
                <a:ea typeface="Geneva" pitchFamily="124" charset="-128"/>
              </a:rPr>
            </a:br>
            <a:r>
              <a:rPr lang="en-GB" altLang="fi-FI" sz="2600" dirty="0" smtClean="0">
                <a:ea typeface="Geneva" pitchFamily="124" charset="-128"/>
              </a:rPr>
              <a:t>- a measure for average bias</a:t>
            </a:r>
            <a:endParaRPr lang="en-GB" altLang="fi-FI" sz="2600" dirty="0" smtClean="0">
              <a:ea typeface="Geneva" pitchFamily="124" charset="-128"/>
            </a:endParaRPr>
          </a:p>
        </p:txBody>
      </p:sp>
      <p:sp>
        <p:nvSpPr>
          <p:cNvPr id="2" name="Tekstiruutu 1"/>
          <p:cNvSpPr txBox="1"/>
          <p:nvPr/>
        </p:nvSpPr>
        <p:spPr>
          <a:xfrm>
            <a:off x="983973" y="6341165"/>
            <a:ext cx="5321824" cy="407505"/>
          </a:xfrm>
          <a:prstGeom prst="rect">
            <a:avLst/>
          </a:prstGeom>
        </p:spPr>
        <p:txBody>
          <a:bodyPr vert="horz" wrap="square" lIns="0" tIns="0" rIns="0" bIns="0" rtlCol="0" anchor="t" anchorCtr="0">
            <a:normAutofit fontScale="92500"/>
          </a:bodyPr>
          <a:lstStyle/>
          <a:p>
            <a:r>
              <a:rPr lang="en-GB" sz="1600" b="0" i="1" dirty="0" smtClean="0"/>
              <a:t>t</a:t>
            </a:r>
            <a:r>
              <a:rPr lang="en-GB" sz="1600" b="0" dirty="0" smtClean="0"/>
              <a:t>-distribution 95 % confidence intervals  (with </a:t>
            </a:r>
            <a:r>
              <a:rPr lang="en-GB" sz="1600" b="0" i="1" dirty="0" smtClean="0"/>
              <a:t>HAC</a:t>
            </a:r>
            <a:r>
              <a:rPr lang="en-GB" sz="1600" b="0" dirty="0" smtClean="0"/>
              <a:t> standard errors)</a:t>
            </a:r>
            <a:endParaRPr lang="en-GB" sz="1600" b="0" i="1" dirty="0" smtClean="0"/>
          </a:p>
        </p:txBody>
      </p:sp>
      <p:pic>
        <p:nvPicPr>
          <p:cNvPr id="6" name="Kuva 5"/>
          <p:cNvPicPr/>
          <p:nvPr/>
        </p:nvPicPr>
        <p:blipFill rotWithShape="1">
          <a:blip r:embed="rId3">
            <a:extLst>
              <a:ext uri="{28A0092B-C50C-407E-A947-70E740481C1C}">
                <a14:useLocalDpi xmlns:a14="http://schemas.microsoft.com/office/drawing/2010/main" val="0"/>
              </a:ext>
            </a:extLst>
          </a:blip>
          <a:srcRect l="3063" t="7292" r="994" b="2052"/>
          <a:stretch/>
        </p:blipFill>
        <p:spPr bwMode="auto">
          <a:xfrm>
            <a:off x="625475" y="1338491"/>
            <a:ext cx="6822375" cy="4286993"/>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1552487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an numeron paikkamerkki 3"/>
          <p:cNvSpPr>
            <a:spLocks noGrp="1"/>
          </p:cNvSpPr>
          <p:nvPr>
            <p:ph type="sldNum" sz="quarter" idx="16"/>
          </p:nvPr>
        </p:nvSpPr>
        <p:spPr/>
        <p:txBody>
          <a:bodyPr/>
          <a:lstStyle/>
          <a:p>
            <a:pPr>
              <a:defRPr/>
            </a:pPr>
            <a:fld id="{9D88ED5C-1A88-4253-A7D1-3670ACBC71FC}" type="slidenum">
              <a:rPr lang="en-US" altLang="fi-FI" smtClean="0"/>
              <a:pPr>
                <a:defRPr/>
              </a:pPr>
              <a:t>8</a:t>
            </a:fld>
            <a:endParaRPr lang="en-US" altLang="fi-FI" dirty="0"/>
          </a:p>
        </p:txBody>
      </p:sp>
      <p:sp>
        <p:nvSpPr>
          <p:cNvPr id="5" name="Title 1"/>
          <p:cNvSpPr txBox="1">
            <a:spLocks/>
          </p:cNvSpPr>
          <p:nvPr/>
        </p:nvSpPr>
        <p:spPr bwMode="auto">
          <a:xfrm>
            <a:off x="216217" y="347821"/>
            <a:ext cx="8838883" cy="8332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defTabSz="457200" rtl="0" eaLnBrk="1" fontAlgn="base" hangingPunct="1">
              <a:spcBef>
                <a:spcPct val="0"/>
              </a:spcBef>
              <a:spcAft>
                <a:spcPct val="0"/>
              </a:spcAft>
              <a:defRPr sz="3600" b="1" kern="1200">
                <a:solidFill>
                  <a:schemeClr val="tx2"/>
                </a:solidFill>
                <a:latin typeface="+mj-lt"/>
                <a:ea typeface="Geneva" charset="0"/>
                <a:cs typeface="Geneva" charset="0"/>
              </a:defRPr>
            </a:lvl1pPr>
            <a:lvl2pPr algn="l" defTabSz="457200" rtl="0" eaLnBrk="1" fontAlgn="base" hangingPunct="1">
              <a:spcBef>
                <a:spcPct val="0"/>
              </a:spcBef>
              <a:spcAft>
                <a:spcPct val="0"/>
              </a:spcAft>
              <a:defRPr sz="3600" b="1">
                <a:solidFill>
                  <a:schemeClr val="tx2"/>
                </a:solidFill>
                <a:latin typeface="Calibri" charset="0"/>
                <a:ea typeface="Geneva" charset="0"/>
                <a:cs typeface="Geneva" charset="0"/>
              </a:defRPr>
            </a:lvl2pPr>
            <a:lvl3pPr algn="l" defTabSz="457200" rtl="0" eaLnBrk="1" fontAlgn="base" hangingPunct="1">
              <a:spcBef>
                <a:spcPct val="0"/>
              </a:spcBef>
              <a:spcAft>
                <a:spcPct val="0"/>
              </a:spcAft>
              <a:defRPr sz="3600" b="1">
                <a:solidFill>
                  <a:schemeClr val="tx2"/>
                </a:solidFill>
                <a:latin typeface="Calibri" charset="0"/>
                <a:ea typeface="Geneva" charset="0"/>
                <a:cs typeface="Geneva" charset="0"/>
              </a:defRPr>
            </a:lvl3pPr>
            <a:lvl4pPr algn="l" defTabSz="457200" rtl="0" eaLnBrk="1" fontAlgn="base" hangingPunct="1">
              <a:spcBef>
                <a:spcPct val="0"/>
              </a:spcBef>
              <a:spcAft>
                <a:spcPct val="0"/>
              </a:spcAft>
              <a:defRPr sz="3600" b="1">
                <a:solidFill>
                  <a:schemeClr val="tx2"/>
                </a:solidFill>
                <a:latin typeface="Calibri" charset="0"/>
                <a:ea typeface="Geneva" charset="0"/>
                <a:cs typeface="Geneva" charset="0"/>
              </a:defRPr>
            </a:lvl4pPr>
            <a:lvl5pPr algn="l" defTabSz="457200" rtl="0" eaLnBrk="1" fontAlgn="base" hangingPunct="1">
              <a:spcBef>
                <a:spcPct val="0"/>
              </a:spcBef>
              <a:spcAft>
                <a:spcPct val="0"/>
              </a:spcAft>
              <a:defRPr sz="3600" b="1">
                <a:solidFill>
                  <a:schemeClr val="tx2"/>
                </a:solidFill>
                <a:latin typeface="Calibri" charset="0"/>
                <a:ea typeface="Geneva" charset="0"/>
                <a:cs typeface="Geneva" charset="0"/>
              </a:defRPr>
            </a:lvl5pPr>
            <a:lvl6pPr marL="457200" algn="l" defTabSz="457200" rtl="0" eaLnBrk="1" fontAlgn="base" hangingPunct="1">
              <a:spcBef>
                <a:spcPct val="0"/>
              </a:spcBef>
              <a:spcAft>
                <a:spcPct val="0"/>
              </a:spcAft>
              <a:defRPr sz="3600" b="1">
                <a:solidFill>
                  <a:schemeClr val="tx2"/>
                </a:solidFill>
                <a:latin typeface="Calibri" charset="0"/>
                <a:ea typeface="Geneva" charset="0"/>
                <a:cs typeface="Geneva" charset="0"/>
              </a:defRPr>
            </a:lvl6pPr>
            <a:lvl7pPr marL="914400" algn="l" defTabSz="457200" rtl="0" eaLnBrk="1" fontAlgn="base" hangingPunct="1">
              <a:spcBef>
                <a:spcPct val="0"/>
              </a:spcBef>
              <a:spcAft>
                <a:spcPct val="0"/>
              </a:spcAft>
              <a:defRPr sz="3600" b="1">
                <a:solidFill>
                  <a:schemeClr val="tx2"/>
                </a:solidFill>
                <a:latin typeface="Calibri" charset="0"/>
                <a:ea typeface="Geneva" charset="0"/>
                <a:cs typeface="Geneva" charset="0"/>
              </a:defRPr>
            </a:lvl7pPr>
            <a:lvl8pPr marL="1371600" algn="l" defTabSz="457200" rtl="0" eaLnBrk="1" fontAlgn="base" hangingPunct="1">
              <a:spcBef>
                <a:spcPct val="0"/>
              </a:spcBef>
              <a:spcAft>
                <a:spcPct val="0"/>
              </a:spcAft>
              <a:defRPr sz="3600" b="1">
                <a:solidFill>
                  <a:schemeClr val="tx2"/>
                </a:solidFill>
                <a:latin typeface="Calibri" charset="0"/>
                <a:ea typeface="Geneva" charset="0"/>
                <a:cs typeface="Geneva" charset="0"/>
              </a:defRPr>
            </a:lvl8pPr>
            <a:lvl9pPr marL="1828800" algn="l" defTabSz="457200" rtl="0" eaLnBrk="1" fontAlgn="base" hangingPunct="1">
              <a:spcBef>
                <a:spcPct val="0"/>
              </a:spcBef>
              <a:spcAft>
                <a:spcPct val="0"/>
              </a:spcAft>
              <a:defRPr sz="3600" b="1">
                <a:solidFill>
                  <a:schemeClr val="tx2"/>
                </a:solidFill>
                <a:latin typeface="Calibri" charset="0"/>
                <a:ea typeface="Geneva" charset="0"/>
                <a:cs typeface="Geneva" charset="0"/>
              </a:defRPr>
            </a:lvl9pPr>
          </a:lstStyle>
          <a:p>
            <a:r>
              <a:rPr lang="en-GB" altLang="fi-FI" sz="2800" dirty="0" smtClean="0">
                <a:ea typeface="Geneva" pitchFamily="124" charset="-128"/>
              </a:rPr>
              <a:t>Result graph</a:t>
            </a:r>
            <a:r>
              <a:rPr lang="en-GB" altLang="fi-FI" sz="2600" dirty="0" smtClean="0">
                <a:ea typeface="Geneva" pitchFamily="124" charset="-128"/>
              </a:rPr>
              <a:t> t+1: </a:t>
            </a:r>
            <a:r>
              <a:rPr lang="en-GB" altLang="fi-FI" sz="2800" dirty="0" smtClean="0">
                <a:ea typeface="Geneva" pitchFamily="124" charset="-128"/>
              </a:rPr>
              <a:t>mean absolute forecast errors </a:t>
            </a:r>
            <a:r>
              <a:rPr lang="en-GB" altLang="fi-FI" sz="2600" dirty="0" smtClean="0">
                <a:ea typeface="Geneva" pitchFamily="124" charset="-128"/>
              </a:rPr>
              <a:t>			…(5)</a:t>
            </a:r>
            <a:br>
              <a:rPr lang="en-GB" altLang="fi-FI" sz="2600" dirty="0" smtClean="0">
                <a:ea typeface="Geneva" pitchFamily="124" charset="-128"/>
              </a:rPr>
            </a:br>
            <a:r>
              <a:rPr lang="en-GB" altLang="fi-FI" sz="2400" dirty="0" smtClean="0">
                <a:ea typeface="Geneva" pitchFamily="124" charset="-128"/>
              </a:rPr>
              <a:t>- a measure for average a</a:t>
            </a:r>
            <a:r>
              <a:rPr lang="en-GB" altLang="fi-FI" sz="2400" dirty="0" smtClean="0">
                <a:ea typeface="Geneva" pitchFamily="124" charset="-128"/>
              </a:rPr>
              <a:t>ccuracy</a:t>
            </a:r>
            <a:endParaRPr lang="en-GB" altLang="fi-FI" sz="2800" dirty="0" smtClean="0">
              <a:ea typeface="Geneva" pitchFamily="124" charset="-128"/>
            </a:endParaRPr>
          </a:p>
        </p:txBody>
      </p:sp>
      <p:sp>
        <p:nvSpPr>
          <p:cNvPr id="7" name="Tekstiruutu 6"/>
          <p:cNvSpPr txBox="1"/>
          <p:nvPr/>
        </p:nvSpPr>
        <p:spPr>
          <a:xfrm>
            <a:off x="983973" y="6341165"/>
            <a:ext cx="5298074" cy="407505"/>
          </a:xfrm>
          <a:prstGeom prst="rect">
            <a:avLst/>
          </a:prstGeom>
        </p:spPr>
        <p:txBody>
          <a:bodyPr vert="horz" wrap="square" lIns="0" tIns="0" rIns="0" bIns="0" rtlCol="0" anchor="t" anchorCtr="0">
            <a:normAutofit fontScale="92500"/>
          </a:bodyPr>
          <a:lstStyle/>
          <a:p>
            <a:r>
              <a:rPr lang="en-GB" sz="1600" i="1" dirty="0" smtClean="0"/>
              <a:t>t</a:t>
            </a:r>
            <a:r>
              <a:rPr lang="en-GB" sz="1600" dirty="0" smtClean="0"/>
              <a:t>-distribution 95 % confidence intervals  (with </a:t>
            </a:r>
            <a:r>
              <a:rPr lang="en-GB" sz="1600" i="1" dirty="0" smtClean="0"/>
              <a:t>HAC </a:t>
            </a:r>
            <a:r>
              <a:rPr lang="en-GB" sz="1600" dirty="0" smtClean="0"/>
              <a:t>standard errors)</a:t>
            </a:r>
            <a:endParaRPr lang="en-GB" sz="1600" i="1" dirty="0" smtClean="0"/>
          </a:p>
          <a:p>
            <a:endParaRPr lang="en-GB" sz="1600" i="1" dirty="0"/>
          </a:p>
        </p:txBody>
      </p:sp>
      <p:pic>
        <p:nvPicPr>
          <p:cNvPr id="9" name="Kuva 8"/>
          <p:cNvPicPr/>
          <p:nvPr/>
        </p:nvPicPr>
        <p:blipFill rotWithShape="1">
          <a:blip r:embed="rId3">
            <a:extLst>
              <a:ext uri="{28A0092B-C50C-407E-A947-70E740481C1C}">
                <a14:useLocalDpi xmlns:a14="http://schemas.microsoft.com/office/drawing/2010/main" val="0"/>
              </a:ext>
            </a:extLst>
          </a:blip>
          <a:srcRect l="4958" t="4408" r="535" b="1926"/>
          <a:stretch/>
        </p:blipFill>
        <p:spPr bwMode="auto">
          <a:xfrm>
            <a:off x="793751" y="1472540"/>
            <a:ext cx="6675828" cy="4215741"/>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2346012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an numeron paikkamerkki 3"/>
          <p:cNvSpPr>
            <a:spLocks noGrp="1"/>
          </p:cNvSpPr>
          <p:nvPr>
            <p:ph type="sldNum" sz="quarter" idx="16"/>
          </p:nvPr>
        </p:nvSpPr>
        <p:spPr/>
        <p:txBody>
          <a:bodyPr/>
          <a:lstStyle/>
          <a:p>
            <a:pPr>
              <a:defRPr/>
            </a:pPr>
            <a:fld id="{9D88ED5C-1A88-4253-A7D1-3670ACBC71FC}" type="slidenum">
              <a:rPr lang="en-US" altLang="fi-FI" smtClean="0"/>
              <a:pPr>
                <a:defRPr/>
              </a:pPr>
              <a:t>9</a:t>
            </a:fld>
            <a:endParaRPr lang="en-US" altLang="fi-FI" dirty="0"/>
          </a:p>
        </p:txBody>
      </p:sp>
      <p:sp>
        <p:nvSpPr>
          <p:cNvPr id="10" name="Title 1"/>
          <p:cNvSpPr txBox="1">
            <a:spLocks/>
          </p:cNvSpPr>
          <p:nvPr/>
        </p:nvSpPr>
        <p:spPr bwMode="auto">
          <a:xfrm>
            <a:off x="216217" y="347822"/>
            <a:ext cx="8838883" cy="4918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defTabSz="457200" rtl="0" eaLnBrk="1" fontAlgn="base" hangingPunct="1">
              <a:spcBef>
                <a:spcPct val="0"/>
              </a:spcBef>
              <a:spcAft>
                <a:spcPct val="0"/>
              </a:spcAft>
              <a:defRPr sz="3600" b="1" kern="1200">
                <a:solidFill>
                  <a:schemeClr val="tx2"/>
                </a:solidFill>
                <a:latin typeface="+mj-lt"/>
                <a:ea typeface="Geneva" charset="0"/>
                <a:cs typeface="Geneva" charset="0"/>
              </a:defRPr>
            </a:lvl1pPr>
            <a:lvl2pPr algn="l" defTabSz="457200" rtl="0" eaLnBrk="1" fontAlgn="base" hangingPunct="1">
              <a:spcBef>
                <a:spcPct val="0"/>
              </a:spcBef>
              <a:spcAft>
                <a:spcPct val="0"/>
              </a:spcAft>
              <a:defRPr sz="3600" b="1">
                <a:solidFill>
                  <a:schemeClr val="tx2"/>
                </a:solidFill>
                <a:latin typeface="Calibri" charset="0"/>
                <a:ea typeface="Geneva" charset="0"/>
                <a:cs typeface="Geneva" charset="0"/>
              </a:defRPr>
            </a:lvl2pPr>
            <a:lvl3pPr algn="l" defTabSz="457200" rtl="0" eaLnBrk="1" fontAlgn="base" hangingPunct="1">
              <a:spcBef>
                <a:spcPct val="0"/>
              </a:spcBef>
              <a:spcAft>
                <a:spcPct val="0"/>
              </a:spcAft>
              <a:defRPr sz="3600" b="1">
                <a:solidFill>
                  <a:schemeClr val="tx2"/>
                </a:solidFill>
                <a:latin typeface="Calibri" charset="0"/>
                <a:ea typeface="Geneva" charset="0"/>
                <a:cs typeface="Geneva" charset="0"/>
              </a:defRPr>
            </a:lvl3pPr>
            <a:lvl4pPr algn="l" defTabSz="457200" rtl="0" eaLnBrk="1" fontAlgn="base" hangingPunct="1">
              <a:spcBef>
                <a:spcPct val="0"/>
              </a:spcBef>
              <a:spcAft>
                <a:spcPct val="0"/>
              </a:spcAft>
              <a:defRPr sz="3600" b="1">
                <a:solidFill>
                  <a:schemeClr val="tx2"/>
                </a:solidFill>
                <a:latin typeface="Calibri" charset="0"/>
                <a:ea typeface="Geneva" charset="0"/>
                <a:cs typeface="Geneva" charset="0"/>
              </a:defRPr>
            </a:lvl4pPr>
            <a:lvl5pPr algn="l" defTabSz="457200" rtl="0" eaLnBrk="1" fontAlgn="base" hangingPunct="1">
              <a:spcBef>
                <a:spcPct val="0"/>
              </a:spcBef>
              <a:spcAft>
                <a:spcPct val="0"/>
              </a:spcAft>
              <a:defRPr sz="3600" b="1">
                <a:solidFill>
                  <a:schemeClr val="tx2"/>
                </a:solidFill>
                <a:latin typeface="Calibri" charset="0"/>
                <a:ea typeface="Geneva" charset="0"/>
                <a:cs typeface="Geneva" charset="0"/>
              </a:defRPr>
            </a:lvl5pPr>
            <a:lvl6pPr marL="457200" algn="l" defTabSz="457200" rtl="0" eaLnBrk="1" fontAlgn="base" hangingPunct="1">
              <a:spcBef>
                <a:spcPct val="0"/>
              </a:spcBef>
              <a:spcAft>
                <a:spcPct val="0"/>
              </a:spcAft>
              <a:defRPr sz="3600" b="1">
                <a:solidFill>
                  <a:schemeClr val="tx2"/>
                </a:solidFill>
                <a:latin typeface="Calibri" charset="0"/>
                <a:ea typeface="Geneva" charset="0"/>
                <a:cs typeface="Geneva" charset="0"/>
              </a:defRPr>
            </a:lvl6pPr>
            <a:lvl7pPr marL="914400" algn="l" defTabSz="457200" rtl="0" eaLnBrk="1" fontAlgn="base" hangingPunct="1">
              <a:spcBef>
                <a:spcPct val="0"/>
              </a:spcBef>
              <a:spcAft>
                <a:spcPct val="0"/>
              </a:spcAft>
              <a:defRPr sz="3600" b="1">
                <a:solidFill>
                  <a:schemeClr val="tx2"/>
                </a:solidFill>
                <a:latin typeface="Calibri" charset="0"/>
                <a:ea typeface="Geneva" charset="0"/>
                <a:cs typeface="Geneva" charset="0"/>
              </a:defRPr>
            </a:lvl7pPr>
            <a:lvl8pPr marL="1371600" algn="l" defTabSz="457200" rtl="0" eaLnBrk="1" fontAlgn="base" hangingPunct="1">
              <a:spcBef>
                <a:spcPct val="0"/>
              </a:spcBef>
              <a:spcAft>
                <a:spcPct val="0"/>
              </a:spcAft>
              <a:defRPr sz="3600" b="1">
                <a:solidFill>
                  <a:schemeClr val="tx2"/>
                </a:solidFill>
                <a:latin typeface="Calibri" charset="0"/>
                <a:ea typeface="Geneva" charset="0"/>
                <a:cs typeface="Geneva" charset="0"/>
              </a:defRPr>
            </a:lvl8pPr>
            <a:lvl9pPr marL="1828800" algn="l" defTabSz="457200" rtl="0" eaLnBrk="1" fontAlgn="base" hangingPunct="1">
              <a:spcBef>
                <a:spcPct val="0"/>
              </a:spcBef>
              <a:spcAft>
                <a:spcPct val="0"/>
              </a:spcAft>
              <a:defRPr sz="3600" b="1">
                <a:solidFill>
                  <a:schemeClr val="tx2"/>
                </a:solidFill>
                <a:latin typeface="Calibri" charset="0"/>
                <a:ea typeface="Geneva" charset="0"/>
                <a:cs typeface="Geneva" charset="0"/>
              </a:defRPr>
            </a:lvl9pPr>
          </a:lstStyle>
          <a:p>
            <a:r>
              <a:rPr lang="en-GB" altLang="fi-FI" sz="3200" dirty="0" smtClean="0">
                <a:ea typeface="Geneva" pitchFamily="124" charset="-128"/>
              </a:rPr>
              <a:t>Result tables</a:t>
            </a:r>
            <a:r>
              <a:rPr lang="en-GB" altLang="fi-FI" sz="3200" dirty="0" smtClean="0">
                <a:ea typeface="Geneva" pitchFamily="124" charset="-128"/>
              </a:rPr>
              <a:t> t+1, statistical tests: GDP growth</a:t>
            </a:r>
            <a:r>
              <a:rPr lang="en-GB" altLang="fi-FI" sz="2800" dirty="0" smtClean="0">
                <a:ea typeface="Geneva" pitchFamily="124" charset="-128"/>
              </a:rPr>
              <a:t>	   </a:t>
            </a:r>
            <a:r>
              <a:rPr lang="en-GB" altLang="fi-FI" sz="3200" dirty="0" smtClean="0">
                <a:ea typeface="Geneva" pitchFamily="124" charset="-128"/>
              </a:rPr>
              <a:t>(1)…</a:t>
            </a:r>
            <a:endParaRPr lang="en-GB" altLang="fi-FI" sz="3200" dirty="0" smtClean="0">
              <a:ea typeface="Geneva" pitchFamily="124" charset="-128"/>
            </a:endParaRPr>
          </a:p>
        </p:txBody>
      </p:sp>
      <p:graphicFrame>
        <p:nvGraphicFramePr>
          <p:cNvPr id="3" name="Sisällön paikkamerkki 2"/>
          <p:cNvGraphicFramePr>
            <a:graphicFrameLocks noGrp="1"/>
          </p:cNvGraphicFramePr>
          <p:nvPr>
            <p:ph sz="quarter" idx="13"/>
            <p:extLst>
              <p:ext uri="{D42A27DB-BD31-4B8C-83A1-F6EECF244321}">
                <p14:modId xmlns:p14="http://schemas.microsoft.com/office/powerpoint/2010/main" val="3966267570"/>
              </p:ext>
            </p:extLst>
          </p:nvPr>
        </p:nvGraphicFramePr>
        <p:xfrm>
          <a:off x="457199" y="1781297"/>
          <a:ext cx="8330543" cy="4733806"/>
        </p:xfrm>
        <a:graphic>
          <a:graphicData uri="http://schemas.openxmlformats.org/drawingml/2006/table">
            <a:tbl>
              <a:tblPr firstRow="1" firstCol="1" bandRow="1">
                <a:tableStyleId>{5C22544A-7EE6-4342-B048-85BDC9FD1C3A}</a:tableStyleId>
              </a:tblPr>
              <a:tblGrid>
                <a:gridCol w="1363315">
                  <a:extLst>
                    <a:ext uri="{9D8B030D-6E8A-4147-A177-3AD203B41FA5}">
                      <a16:colId xmlns:a16="http://schemas.microsoft.com/office/drawing/2014/main" val="3334409239"/>
                    </a:ext>
                  </a:extLst>
                </a:gridCol>
                <a:gridCol w="1393232">
                  <a:extLst>
                    <a:ext uri="{9D8B030D-6E8A-4147-A177-3AD203B41FA5}">
                      <a16:colId xmlns:a16="http://schemas.microsoft.com/office/drawing/2014/main" val="109806014"/>
                    </a:ext>
                  </a:extLst>
                </a:gridCol>
                <a:gridCol w="1393232">
                  <a:extLst>
                    <a:ext uri="{9D8B030D-6E8A-4147-A177-3AD203B41FA5}">
                      <a16:colId xmlns:a16="http://schemas.microsoft.com/office/drawing/2014/main" val="796026182"/>
                    </a:ext>
                  </a:extLst>
                </a:gridCol>
                <a:gridCol w="1393232">
                  <a:extLst>
                    <a:ext uri="{9D8B030D-6E8A-4147-A177-3AD203B41FA5}">
                      <a16:colId xmlns:a16="http://schemas.microsoft.com/office/drawing/2014/main" val="2459099271"/>
                    </a:ext>
                  </a:extLst>
                </a:gridCol>
                <a:gridCol w="1393232">
                  <a:extLst>
                    <a:ext uri="{9D8B030D-6E8A-4147-A177-3AD203B41FA5}">
                      <a16:colId xmlns:a16="http://schemas.microsoft.com/office/drawing/2014/main" val="3610621014"/>
                    </a:ext>
                  </a:extLst>
                </a:gridCol>
                <a:gridCol w="1394300">
                  <a:extLst>
                    <a:ext uri="{9D8B030D-6E8A-4147-A177-3AD203B41FA5}">
                      <a16:colId xmlns:a16="http://schemas.microsoft.com/office/drawing/2014/main" val="2421762424"/>
                    </a:ext>
                  </a:extLst>
                </a:gridCol>
              </a:tblGrid>
              <a:tr h="1171772">
                <a:tc>
                  <a:txBody>
                    <a:bodyPr/>
                    <a:lstStyle/>
                    <a:p>
                      <a:pPr algn="ctr">
                        <a:lnSpc>
                          <a:spcPct val="107000"/>
                        </a:lnSpc>
                        <a:spcAft>
                          <a:spcPts val="0"/>
                        </a:spcAft>
                      </a:pPr>
                      <a:r>
                        <a:rPr lang="en-GB" sz="1400" dirty="0">
                          <a:effectLst/>
                        </a:rPr>
                        <a:t> GDP growth (t+1) forecast</a:t>
                      </a:r>
                      <a:endParaRPr lang="fi-FI"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400" dirty="0">
                          <a:effectLst/>
                        </a:rPr>
                        <a:t>1. Temporal independence of forecast errors</a:t>
                      </a:r>
                      <a:endParaRPr lang="fi-FI"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400" dirty="0">
                          <a:effectLst/>
                        </a:rPr>
                        <a:t>2. Unbiasedness</a:t>
                      </a:r>
                      <a:br>
                        <a:rPr lang="en-GB" sz="1400" dirty="0">
                          <a:effectLst/>
                        </a:rPr>
                      </a:br>
                      <a:r>
                        <a:rPr lang="en-GB" sz="1400" dirty="0">
                          <a:effectLst/>
                        </a:rPr>
                        <a:t>of forecast</a:t>
                      </a:r>
                      <a:br>
                        <a:rPr lang="en-GB" sz="1400" dirty="0">
                          <a:effectLst/>
                        </a:rPr>
                      </a:br>
                      <a:r>
                        <a:rPr lang="en-GB" sz="1400" dirty="0">
                          <a:effectLst/>
                        </a:rPr>
                        <a:t>– t test</a:t>
                      </a:r>
                      <a:endParaRPr lang="fi-FI"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400" dirty="0">
                          <a:effectLst/>
                        </a:rPr>
                        <a:t>3. Unbiasedness of forecast</a:t>
                      </a:r>
                      <a:br>
                        <a:rPr lang="en-GB" sz="1400" dirty="0">
                          <a:effectLst/>
                        </a:rPr>
                      </a:br>
                      <a:r>
                        <a:rPr lang="en-GB" sz="1400" dirty="0">
                          <a:effectLst/>
                        </a:rPr>
                        <a:t>– regression test</a:t>
                      </a:r>
                      <a:endParaRPr lang="fi-FI"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400" dirty="0">
                          <a:effectLst/>
                        </a:rPr>
                        <a:t>4. Does the forecast encompass the naïve forecast?</a:t>
                      </a:r>
                      <a:endParaRPr lang="fi-FI"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400" dirty="0">
                          <a:effectLst/>
                        </a:rPr>
                        <a:t>5. Forecast information efficiency</a:t>
                      </a:r>
                      <a:endParaRPr lang="fi-FI"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3275173275"/>
                  </a:ext>
                </a:extLst>
              </a:tr>
              <a:tr h="1025869">
                <a:tc>
                  <a:txBody>
                    <a:bodyPr/>
                    <a:lstStyle/>
                    <a:p>
                      <a:pPr algn="ctr">
                        <a:lnSpc>
                          <a:spcPct val="107000"/>
                        </a:lnSpc>
                        <a:spcAft>
                          <a:spcPts val="0"/>
                        </a:spcAft>
                      </a:pPr>
                      <a:r>
                        <a:rPr lang="en-GB" sz="1400" dirty="0">
                          <a:effectLst/>
                        </a:rPr>
                        <a:t>Test hypothesis</a:t>
                      </a:r>
                      <a:endParaRPr lang="fi-FI"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dirty="0">
                          <a:effectLst/>
                        </a:rPr>
                        <a:t>Forecast errors are independent</a:t>
                      </a:r>
                      <a:endParaRPr lang="fi-FI" sz="1300" dirty="0">
                        <a:effectLst/>
                      </a:endParaRPr>
                    </a:p>
                    <a:p>
                      <a:pPr algn="ctr">
                        <a:lnSpc>
                          <a:spcPct val="107000"/>
                        </a:lnSpc>
                        <a:spcAft>
                          <a:spcPts val="0"/>
                        </a:spcAft>
                      </a:pPr>
                      <a:r>
                        <a:rPr lang="en-GB" sz="1300" dirty="0">
                          <a:effectLst/>
                        </a:rPr>
                        <a:t>with lags 1–3</a:t>
                      </a:r>
                      <a:endParaRPr lang="fi-FI" sz="1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dirty="0">
                          <a:effectLst/>
                        </a:rPr>
                        <a:t>Forecast is unbiased</a:t>
                      </a:r>
                      <a:endParaRPr lang="fi-FI" sz="1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dirty="0">
                          <a:effectLst/>
                        </a:rPr>
                        <a:t>Forecast is unbiased</a:t>
                      </a:r>
                      <a:endParaRPr lang="fi-FI" sz="1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dirty="0">
                          <a:effectLst/>
                        </a:rPr>
                        <a:t>Forecast encompasses the naïve forecast</a:t>
                      </a:r>
                      <a:endParaRPr lang="fi-FI" sz="1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dirty="0">
                          <a:effectLst/>
                        </a:rPr>
                        <a:t>Forecast covers all pertinent information</a:t>
                      </a:r>
                      <a:endParaRPr lang="fi-FI" sz="1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333765733"/>
                  </a:ext>
                </a:extLst>
              </a:tr>
              <a:tr h="507233">
                <a:tc>
                  <a:txBody>
                    <a:bodyPr/>
                    <a:lstStyle/>
                    <a:p>
                      <a:pPr algn="ctr">
                        <a:lnSpc>
                          <a:spcPct val="107000"/>
                        </a:lnSpc>
                        <a:spcAft>
                          <a:spcPts val="0"/>
                        </a:spcAft>
                      </a:pPr>
                      <a:r>
                        <a:rPr lang="en-GB" sz="1400" dirty="0">
                          <a:effectLst/>
                        </a:rPr>
                        <a:t>FM</a:t>
                      </a:r>
                      <a:endParaRPr lang="fi-FI"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Cannot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Cannot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dirty="0">
                          <a:effectLst/>
                        </a:rPr>
                        <a:t>Cannot be rejected</a:t>
                      </a:r>
                      <a:endParaRPr lang="fi-FI" sz="1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dirty="0">
                          <a:effectLst/>
                        </a:rPr>
                        <a:t>Cannot be rejected</a:t>
                      </a:r>
                      <a:endParaRPr lang="fi-FI" sz="1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dirty="0">
                          <a:effectLst/>
                        </a:rPr>
                        <a:t>Cannot be rejected</a:t>
                      </a:r>
                      <a:endParaRPr lang="fi-FI" sz="1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2563162850"/>
                  </a:ext>
                </a:extLst>
              </a:tr>
              <a:tr h="507233">
                <a:tc>
                  <a:txBody>
                    <a:bodyPr/>
                    <a:lstStyle/>
                    <a:p>
                      <a:pPr algn="ctr">
                        <a:lnSpc>
                          <a:spcPct val="107000"/>
                        </a:lnSpc>
                        <a:spcAft>
                          <a:spcPts val="0"/>
                        </a:spcAft>
                      </a:pPr>
                      <a:r>
                        <a:rPr lang="en-GB" sz="1400" dirty="0">
                          <a:effectLst/>
                        </a:rPr>
                        <a:t>ETLA</a:t>
                      </a:r>
                      <a:endParaRPr lang="fi-FI"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Cannot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Cannot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Cannot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Cannot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dirty="0">
                          <a:effectLst/>
                        </a:rPr>
                        <a:t>Cannot be rejected</a:t>
                      </a:r>
                      <a:endParaRPr lang="fi-FI" sz="1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3790077855"/>
                  </a:ext>
                </a:extLst>
              </a:tr>
              <a:tr h="507233">
                <a:tc>
                  <a:txBody>
                    <a:bodyPr/>
                    <a:lstStyle/>
                    <a:p>
                      <a:pPr algn="ctr">
                        <a:lnSpc>
                          <a:spcPct val="107000"/>
                        </a:lnSpc>
                        <a:spcAft>
                          <a:spcPts val="0"/>
                        </a:spcAft>
                      </a:pPr>
                      <a:r>
                        <a:rPr lang="en-GB" sz="1400" dirty="0">
                          <a:effectLst/>
                        </a:rPr>
                        <a:t>OECD</a:t>
                      </a:r>
                      <a:endParaRPr lang="fi-FI"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Cannot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Cannot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Cannot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Must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dirty="0">
                          <a:effectLst/>
                        </a:rPr>
                        <a:t>Cannot be rejected</a:t>
                      </a:r>
                      <a:endParaRPr lang="fi-FI" sz="1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110805021"/>
                  </a:ext>
                </a:extLst>
              </a:tr>
              <a:tr h="507233">
                <a:tc>
                  <a:txBody>
                    <a:bodyPr/>
                    <a:lstStyle/>
                    <a:p>
                      <a:pPr algn="ctr">
                        <a:lnSpc>
                          <a:spcPct val="107000"/>
                        </a:lnSpc>
                        <a:spcAft>
                          <a:spcPts val="0"/>
                        </a:spcAft>
                      </a:pPr>
                      <a:r>
                        <a:rPr lang="en-GB" sz="1400" dirty="0">
                          <a:effectLst/>
                        </a:rPr>
                        <a:t>PT</a:t>
                      </a:r>
                      <a:endParaRPr lang="fi-FI"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Cannot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Cannot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Cannot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Cannot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dirty="0">
                          <a:effectLst/>
                        </a:rPr>
                        <a:t>Cannot be rejected</a:t>
                      </a:r>
                      <a:endParaRPr lang="fi-FI" sz="1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2657881187"/>
                  </a:ext>
                </a:extLst>
              </a:tr>
              <a:tr h="507233">
                <a:tc>
                  <a:txBody>
                    <a:bodyPr/>
                    <a:lstStyle/>
                    <a:p>
                      <a:pPr algn="ctr">
                        <a:lnSpc>
                          <a:spcPct val="107000"/>
                        </a:lnSpc>
                        <a:spcAft>
                          <a:spcPts val="0"/>
                        </a:spcAft>
                      </a:pPr>
                      <a:r>
                        <a:rPr lang="en-GB" sz="1400" dirty="0">
                          <a:effectLst/>
                        </a:rPr>
                        <a:t>PTT</a:t>
                      </a:r>
                      <a:endParaRPr lang="fi-FI" sz="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Cannot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Cannot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Cannot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a:effectLst/>
                        </a:rPr>
                        <a:t>Cannot be rejected</a:t>
                      </a:r>
                      <a:endParaRPr lang="fi-FI" sz="13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GB" sz="1300" dirty="0">
                          <a:effectLst/>
                        </a:rPr>
                        <a:t>Cannot be rejected</a:t>
                      </a:r>
                      <a:endParaRPr lang="fi-FI" sz="13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285456724"/>
                  </a:ext>
                </a:extLst>
              </a:tr>
            </a:tbl>
          </a:graphicData>
        </a:graphic>
      </p:graphicFrame>
    </p:spTree>
    <p:extLst>
      <p:ext uri="{BB962C8B-B14F-4D97-AF65-F5344CB8AC3E}">
        <p14:creationId xmlns:p14="http://schemas.microsoft.com/office/powerpoint/2010/main" val="2778231898"/>
      </p:ext>
    </p:extLst>
  </p:cSld>
  <p:clrMapOvr>
    <a:masterClrMapping/>
  </p:clrMapOvr>
  <p:timing>
    <p:tnLst>
      <p:par>
        <p:cTn id="1" dur="indefinite" restart="never" nodeType="tmRoot"/>
      </p:par>
    </p:tnLst>
  </p:timing>
</p:sld>
</file>

<file path=ppt/theme/theme1.xml><?xml version="1.0" encoding="utf-8"?>
<a:theme xmlns:a="http://schemas.openxmlformats.org/drawingml/2006/main" name="VTV">
  <a:themeElements>
    <a:clrScheme name="Valtiontalouden tarkastusvirasto">
      <a:dk1>
        <a:sysClr val="windowText" lastClr="000000"/>
      </a:dk1>
      <a:lt1>
        <a:sysClr val="window" lastClr="FFFFFF"/>
      </a:lt1>
      <a:dk2>
        <a:srgbClr val="0075B0"/>
      </a:dk2>
      <a:lt2>
        <a:srgbClr val="D7D3C7"/>
      </a:lt2>
      <a:accent1>
        <a:srgbClr val="002C5F"/>
      </a:accent1>
      <a:accent2>
        <a:srgbClr val="C50084"/>
      </a:accent2>
      <a:accent3>
        <a:srgbClr val="8CB8C6"/>
      </a:accent3>
      <a:accent4>
        <a:srgbClr val="0075B0"/>
      </a:accent4>
      <a:accent5>
        <a:srgbClr val="00B092"/>
      </a:accent5>
      <a:accent6>
        <a:srgbClr val="D7D3C7"/>
      </a:accent6>
      <a:hlink>
        <a:srgbClr val="0075B0"/>
      </a:hlink>
      <a:folHlink>
        <a:srgbClr val="0075B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bodyPr vert="horz" lIns="0" tIns="0" rIns="0" bIns="0" rtlCol="0" anchor="t" anchorCtr="0">
        <a:normAutofit/>
      </a:bodyPr>
      <a:lstStyle>
        <a:defPPr>
          <a:defRPr b="0" i="0"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pohja</Template>
  <TotalTime>3740</TotalTime>
  <Words>828</Words>
  <Application>Microsoft Office PowerPoint</Application>
  <PresentationFormat>Näytössä katseltava diaesitys (4:3)</PresentationFormat>
  <Paragraphs>197</Paragraphs>
  <Slides>13</Slides>
  <Notes>13</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13</vt:i4>
      </vt:variant>
    </vt:vector>
  </HeadingPairs>
  <TitlesOfParts>
    <vt:vector size="19" baseType="lpstr">
      <vt:lpstr>Arial</vt:lpstr>
      <vt:lpstr>Calibri</vt:lpstr>
      <vt:lpstr>Geneva</vt:lpstr>
      <vt:lpstr>Times New Roman</vt:lpstr>
      <vt:lpstr>Wingdings</vt:lpstr>
      <vt:lpstr>VTV</vt:lpstr>
      <vt:lpstr>Assessing the reliability of the Ministry of Finance  macroeconomic forecasts in FIN  – The short-term forecasts of GDP growth,  unemployment rate and inflation for  the years 1976-2016 under review  https://www.vtv.fi/en/publications/naos_reports_to_parliament/fiscal_policy_evaluations_other_reports </vt:lpstr>
      <vt:lpstr>Research question and sub-questions</vt:lpstr>
      <vt:lpstr>Content</vt:lpstr>
      <vt:lpstr>PowerPoint-esitys</vt:lpstr>
      <vt:lpstr>PowerPoint-esitys</vt:lpstr>
      <vt:lpstr>PowerPoint-esitys</vt:lpstr>
      <vt:lpstr>PowerPoint-esitys</vt:lpstr>
      <vt:lpstr>PowerPoint-esitys</vt:lpstr>
      <vt:lpstr>PowerPoint-esitys</vt:lpstr>
      <vt:lpstr>PowerPoint-esitys</vt:lpstr>
      <vt:lpstr>PowerPoint-esitys</vt:lpstr>
      <vt:lpstr>Concluding remarks            (1)…</vt:lpstr>
      <vt:lpstr>Concluding remarks       …(2)</vt:lpstr>
    </vt:vector>
  </TitlesOfParts>
  <Company>Eduskunta</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Talouden suhdannetilanteesta</dc:title>
  <dc:creator>Kokkinen Arto</dc:creator>
  <cp:lastModifiedBy>Kokkinen Arto</cp:lastModifiedBy>
  <cp:revision>279</cp:revision>
  <cp:lastPrinted>2018-01-29T12:02:46Z</cp:lastPrinted>
  <dcterms:created xsi:type="dcterms:W3CDTF">2017-08-10T12:22:45Z</dcterms:created>
  <dcterms:modified xsi:type="dcterms:W3CDTF">2018-06-08T14:52:39Z</dcterms:modified>
</cp:coreProperties>
</file>