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3.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8" r:id="rId1"/>
    <p:sldMasterId id="2147483648" r:id="rId2"/>
    <p:sldMasterId id="2147483717" r:id="rId3"/>
  </p:sldMasterIdLst>
  <p:notesMasterIdLst>
    <p:notesMasterId r:id="rId16"/>
  </p:notesMasterIdLst>
  <p:handoutMasterIdLst>
    <p:handoutMasterId r:id="rId17"/>
  </p:handoutMasterIdLst>
  <p:sldIdLst>
    <p:sldId id="965" r:id="rId4"/>
    <p:sldId id="956" r:id="rId5"/>
    <p:sldId id="972" r:id="rId6"/>
    <p:sldId id="970" r:id="rId7"/>
    <p:sldId id="987" r:id="rId8"/>
    <p:sldId id="979" r:id="rId9"/>
    <p:sldId id="990" r:id="rId10"/>
    <p:sldId id="982" r:id="rId11"/>
    <p:sldId id="983" r:id="rId12"/>
    <p:sldId id="975" r:id="rId13"/>
    <p:sldId id="991" r:id="rId14"/>
    <p:sldId id="952" r:id="rId15"/>
  </p:sldIdLst>
  <p:sldSz cx="9144000" cy="5143500" type="screen16x9"/>
  <p:notesSz cx="6858000" cy="9144000"/>
  <p:defaultTextStyle>
    <a:defPPr>
      <a:defRPr lang="en-US"/>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44D"/>
    <a:srgbClr val="848484"/>
    <a:srgbClr val="47ABD9"/>
    <a:srgbClr val="D41A1F"/>
    <a:srgbClr val="7F7F7F"/>
    <a:srgbClr val="182B4C"/>
    <a:srgbClr val="666261"/>
    <a:srgbClr val="8D8473"/>
    <a:srgbClr val="999999"/>
    <a:srgbClr val="9898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386" autoAdjust="0"/>
    <p:restoredTop sz="93974" autoAdjust="0"/>
  </p:normalViewPr>
  <p:slideViewPr>
    <p:cSldViewPr snapToGrid="0">
      <p:cViewPr varScale="1">
        <p:scale>
          <a:sx n="151" d="100"/>
          <a:sy n="151" d="100"/>
        </p:scale>
        <p:origin x="144" y="180"/>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200" d="100"/>
        <a:sy n="200" d="100"/>
      </p:scale>
      <p:origin x="0" y="12018"/>
    </p:cViewPr>
  </p:sorterViewPr>
  <p:notesViewPr>
    <p:cSldViewPr snapToGrid="0">
      <p:cViewPr varScale="1">
        <p:scale>
          <a:sx n="85" d="100"/>
          <a:sy n="85" d="100"/>
        </p:scale>
        <p:origin x="-3750"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handoutMaster" Target="handoutMasters/handoutMaster1.xml"/><Relationship Id="rId170"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charts/_rels/chart1.xml.rels><?xml version="1.0" encoding="UTF-8" standalone="yes"?>
<Relationships xmlns="http://schemas.openxmlformats.org/package/2006/relationships"><Relationship Id="rId3" Type="http://schemas.openxmlformats.org/officeDocument/2006/relationships/oleObject" Target="file:///\\sakalas\bpki$\08%20Kita\Vizitai%20ir%20renginiai\Baltic%20IFI%20meetings\Meeting%20Riga%202018-06-11\04.%20Skaidr&#279;s\GRAFIKAS%20Pajamos-i&#353;laidos%202018.04%20DC.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file:///\\sakalas\bpki$\08%20Kita\Vizitai%20ir%20renginiai\Baltic%20IFI%20meetings\Meeting%20Riga%202018-06-11\04.%20Skaidr&#279;s\GRAFIKAS%20Pajamos-i&#353;laidos%202018.04%20DC.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oleObject" Target="file:///\\sakalas\bpki$\08%20Kita\Vizitai%20ir%20renginiai\Baltic%20IFI%20meetings\Meeting%20Riga%202018-06-11\04.%20Skaidr&#279;s\Grafikas_EZ_fiscal_stance%204-1bbb.xlsm"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768319635604848"/>
          <c:y val="9.9668661742402867E-2"/>
          <c:w val="0.86364107611548557"/>
          <c:h val="0.84454617464180304"/>
        </c:manualLayout>
      </c:layout>
      <c:barChart>
        <c:barDir val="col"/>
        <c:grouping val="stacked"/>
        <c:varyColors val="0"/>
        <c:ser>
          <c:idx val="5"/>
          <c:order val="0"/>
          <c:tx>
            <c:strRef>
              <c:f>'Pervirsis grafikas'!$A$22</c:f>
              <c:strCache>
                <c:ptCount val="1"/>
                <c:pt idx="0">
                  <c:v>IFI projekcija VS perviršis</c:v>
                </c:pt>
              </c:strCache>
            </c:strRef>
          </c:tx>
          <c:spPr>
            <a:solidFill>
              <a:srgbClr val="47ABD9"/>
            </a:solidFill>
            <a:ln w="9525">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Arial" panose="020B0604020202020204" pitchFamily="34" charset="0"/>
                    <a:ea typeface="+mn-ea"/>
                    <a:cs typeface="Arial" panose="020B0604020202020204" pitchFamily="34" charset="0"/>
                  </a:defRPr>
                </a:pPr>
                <a:endParaRPr lang="lt-LT"/>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'Pervirsis grafikas'!$B$16:$D$16</c:f>
              <c:strCache>
                <c:ptCount val="3"/>
                <c:pt idx="0">
                  <c:v>Projections of the Ministry of Finance</c:v>
                </c:pt>
                <c:pt idx="1">
                  <c:v>Projections of Fiscal Institution</c:v>
                </c:pt>
                <c:pt idx="2">
                  <c:v>2017 Actuals</c:v>
                </c:pt>
              </c:strCache>
            </c:strRef>
          </c:cat>
          <c:val>
            <c:numRef>
              <c:f>'Pervirsis grafikas'!$B$22:$D$22</c:f>
              <c:numCache>
                <c:formatCode>0.0</c:formatCode>
                <c:ptCount val="3"/>
                <c:pt idx="1">
                  <c:v>182.8278490400935</c:v>
                </c:pt>
              </c:numCache>
            </c:numRef>
          </c:val>
        </c:ser>
        <c:ser>
          <c:idx val="3"/>
          <c:order val="1"/>
          <c:tx>
            <c:strRef>
              <c:f>'Pervirsis grafikas'!$A$23</c:f>
              <c:strCache>
                <c:ptCount val="1"/>
                <c:pt idx="0">
                  <c:v>2017 Actuals</c:v>
                </c:pt>
              </c:strCache>
            </c:strRef>
          </c:tx>
          <c:spPr>
            <a:solidFill>
              <a:srgbClr val="D41A1F"/>
            </a:solidFill>
            <a:ln w="9525">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Arial" panose="020B0604020202020204" pitchFamily="34" charset="0"/>
                    <a:ea typeface="+mn-ea"/>
                    <a:cs typeface="Arial" panose="020B0604020202020204" pitchFamily="34" charset="0"/>
                  </a:defRPr>
                </a:pPr>
                <a:endParaRPr lang="lt-LT"/>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'Pervirsis grafikas'!$B$16:$D$16</c:f>
              <c:strCache>
                <c:ptCount val="3"/>
                <c:pt idx="0">
                  <c:v>Projections of the Ministry of Finance</c:v>
                </c:pt>
                <c:pt idx="1">
                  <c:v>Projections of Fiscal Institution</c:v>
                </c:pt>
                <c:pt idx="2">
                  <c:v>2017 Actuals</c:v>
                </c:pt>
              </c:strCache>
            </c:strRef>
          </c:cat>
          <c:val>
            <c:numRef>
              <c:f>'Pervirsis grafikas'!$B$23:$D$23</c:f>
              <c:numCache>
                <c:formatCode>General</c:formatCode>
                <c:ptCount val="3"/>
                <c:pt idx="2" formatCode="#,##0.0">
                  <c:v>221.20000000000255</c:v>
                </c:pt>
              </c:numCache>
            </c:numRef>
          </c:val>
        </c:ser>
        <c:ser>
          <c:idx val="2"/>
          <c:order val="2"/>
          <c:tx>
            <c:strRef>
              <c:f>'Pervirsis grafikas'!$A$21</c:f>
              <c:strCache>
                <c:ptCount val="1"/>
                <c:pt idx="0">
                  <c:v>FM perviršis</c:v>
                </c:pt>
              </c:strCache>
            </c:strRef>
          </c:tx>
          <c:spPr>
            <a:solidFill>
              <a:srgbClr val="00244D"/>
            </a:solidFill>
            <a:ln w="9525">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Arial" panose="020B0604020202020204" pitchFamily="34" charset="0"/>
                    <a:ea typeface="+mn-ea"/>
                    <a:cs typeface="Arial" panose="020B0604020202020204" pitchFamily="34" charset="0"/>
                  </a:defRPr>
                </a:pPr>
                <a:endParaRPr lang="lt-LT"/>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'Pervirsis grafikas'!$B$16:$D$16</c:f>
              <c:strCache>
                <c:ptCount val="3"/>
                <c:pt idx="0">
                  <c:v>Projections of the Ministry of Finance</c:v>
                </c:pt>
                <c:pt idx="1">
                  <c:v>Projections of Fiscal Institution</c:v>
                </c:pt>
                <c:pt idx="2">
                  <c:v>2017 Actuals</c:v>
                </c:pt>
              </c:strCache>
            </c:strRef>
          </c:cat>
          <c:val>
            <c:numRef>
              <c:f>'Pervirsis grafikas'!$B$21:$D$21</c:f>
              <c:numCache>
                <c:formatCode>General</c:formatCode>
                <c:ptCount val="3"/>
                <c:pt idx="0" formatCode="0.0">
                  <c:v>41.3093</c:v>
                </c:pt>
              </c:numCache>
            </c:numRef>
          </c:val>
        </c:ser>
        <c:dLbls>
          <c:dLblPos val="ctr"/>
          <c:showLegendKey val="0"/>
          <c:showVal val="1"/>
          <c:showCatName val="0"/>
          <c:showSerName val="0"/>
          <c:showPercent val="0"/>
          <c:showBubbleSize val="0"/>
        </c:dLbls>
        <c:gapWidth val="150"/>
        <c:overlap val="100"/>
        <c:axId val="880816488"/>
        <c:axId val="880817272"/>
      </c:barChart>
      <c:catAx>
        <c:axId val="880816488"/>
        <c:scaling>
          <c:orientation val="minMax"/>
        </c:scaling>
        <c:delete val="0"/>
        <c:axPos val="b"/>
        <c:majorGridlines>
          <c:spPr>
            <a:ln w="12700" cap="flat" cmpd="sng" algn="ctr">
              <a:solidFill>
                <a:schemeClr val="bg1">
                  <a:lumMod val="75000"/>
                </a:schemeClr>
              </a:solidFill>
              <a:prstDash val="dash"/>
              <a:round/>
            </a:ln>
            <a:effectLst/>
          </c:spPr>
        </c:majorGridlines>
        <c:numFmt formatCode="General" sourceLinked="1"/>
        <c:majorTickMark val="out"/>
        <c:minorTickMark val="none"/>
        <c:tickLblPos val="nextTo"/>
        <c:spPr>
          <a:noFill/>
          <a:ln w="19050" cap="flat" cmpd="sng" algn="ctr">
            <a:solidFill>
              <a:schemeClr val="tx1">
                <a:lumMod val="65000"/>
                <a:lumOff val="3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crossAx val="880817272"/>
        <c:crosses val="autoZero"/>
        <c:auto val="1"/>
        <c:lblAlgn val="ctr"/>
        <c:lblOffset val="100"/>
        <c:noMultiLvlLbl val="0"/>
      </c:catAx>
      <c:valAx>
        <c:axId val="880817272"/>
        <c:scaling>
          <c:orientation val="minMax"/>
          <c:max val="250"/>
          <c:min val="-50"/>
        </c:scaling>
        <c:delete val="0"/>
        <c:axPos val="l"/>
        <c:majorGridlines>
          <c:spPr>
            <a:ln w="12700" cap="flat" cmpd="sng" algn="ctr">
              <a:solidFill>
                <a:schemeClr val="bg1">
                  <a:lumMod val="75000"/>
                </a:schemeClr>
              </a:solidFill>
              <a:prstDash val="dash"/>
              <a:round/>
            </a:ln>
            <a:effectLst/>
          </c:spPr>
        </c:majorGridlines>
        <c:title>
          <c:tx>
            <c:rich>
              <a:bodyPr rot="0" spcFirstLastPara="1" vertOverflow="ellipsis" wrap="square" anchor="ctr" anchorCtr="1"/>
              <a:lstStyle/>
              <a:p>
                <a:pPr>
                  <a:defRPr sz="11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1100">
                    <a:solidFill>
                      <a:schemeClr val="tx1">
                        <a:lumMod val="65000"/>
                        <a:lumOff val="35000"/>
                      </a:schemeClr>
                    </a:solidFill>
                  </a:rPr>
                  <a:t>€ </a:t>
                </a:r>
                <a:r>
                  <a:rPr lang="en-US" sz="1100" b="0" i="0" u="none" strike="noStrike" baseline="0">
                    <a:effectLst/>
                  </a:rPr>
                  <a:t>million</a:t>
                </a:r>
                <a:endParaRPr lang="en-US" sz="1100">
                  <a:solidFill>
                    <a:schemeClr val="tx1">
                      <a:lumMod val="65000"/>
                      <a:lumOff val="35000"/>
                    </a:schemeClr>
                  </a:solidFill>
                </a:endParaRPr>
              </a:p>
            </c:rich>
          </c:tx>
          <c:layout>
            <c:manualLayout>
              <c:xMode val="edge"/>
              <c:yMode val="edge"/>
              <c:x val="3.0803218354269159E-2"/>
              <c:y val="5.3926686130525816E-3"/>
            </c:manualLayout>
          </c:layout>
          <c:overlay val="0"/>
          <c:spPr>
            <a:noFill/>
            <a:ln>
              <a:noFill/>
            </a:ln>
            <a:effectLst/>
          </c:spPr>
          <c:txPr>
            <a:bodyPr rot="0" spcFirstLastPara="1" vertOverflow="ellipsis" wrap="square" anchor="ctr" anchorCtr="1"/>
            <a:lstStyle/>
            <a:p>
              <a:pPr>
                <a:defRPr sz="11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title>
        <c:numFmt formatCode="0.0;\ \–0.0" sourceLinked="0"/>
        <c:majorTickMark val="out"/>
        <c:minorTickMark val="none"/>
        <c:tickLblPos val="nextTo"/>
        <c:spPr>
          <a:noFill/>
          <a:ln>
            <a:solidFill>
              <a:schemeClr val="tx1">
                <a:lumMod val="65000"/>
                <a:lumOff val="35000"/>
              </a:schemeClr>
            </a:solid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lt-LT"/>
          </a:p>
        </c:txPr>
        <c:crossAx val="880816488"/>
        <c:crosses val="autoZero"/>
        <c:crossBetween val="between"/>
      </c:valAx>
      <c:spPr>
        <a:noFill/>
        <a:ln w="12700">
          <a:solidFill>
            <a:srgbClr val="535141"/>
          </a:solidFill>
        </a:ln>
        <a:effectLst/>
      </c:spPr>
    </c:plotArea>
    <c:plotVisOnly val="1"/>
    <c:dispBlanksAs val="gap"/>
    <c:showDLblsOverMax val="0"/>
  </c:chart>
  <c:spPr>
    <a:solidFill>
      <a:schemeClr val="bg1"/>
    </a:solidFill>
    <a:ln w="9525" cap="flat" cmpd="sng" algn="ctr">
      <a:noFill/>
      <a:round/>
    </a:ln>
    <a:effectLst/>
  </c:spPr>
  <c:txPr>
    <a:bodyPr/>
    <a:lstStyle/>
    <a:p>
      <a:pPr>
        <a:defRPr sz="900">
          <a:solidFill>
            <a:sysClr val="windowText" lastClr="000000"/>
          </a:solidFill>
          <a:latin typeface="Arial" panose="020B0604020202020204" pitchFamily="34" charset="0"/>
          <a:cs typeface="Arial" panose="020B0604020202020204" pitchFamily="34" charset="0"/>
        </a:defRPr>
      </a:pPr>
      <a:endParaRPr lang="lt-LT"/>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768319635604848"/>
          <c:y val="0.10805885249138382"/>
          <c:w val="0.81990692135705256"/>
          <c:h val="0.76590839225330454"/>
        </c:manualLayout>
      </c:layout>
      <c:barChart>
        <c:barDir val="col"/>
        <c:grouping val="stacked"/>
        <c:varyColors val="0"/>
        <c:ser>
          <c:idx val="4"/>
          <c:order val="0"/>
          <c:tx>
            <c:strRef>
              <c:f>'Pervirsis grafikas'!$A$53</c:f>
              <c:strCache>
                <c:ptCount val="1"/>
                <c:pt idx="0">
                  <c:v>Likę sektoriai</c:v>
                </c:pt>
              </c:strCache>
            </c:strRef>
          </c:tx>
          <c:spPr>
            <a:solidFill>
              <a:srgbClr val="848484"/>
            </a:solidFill>
            <a:ln w="19050">
              <a:noFill/>
            </a:ln>
            <a:effectLst/>
          </c:spPr>
          <c:invertIfNegative val="0"/>
          <c:dLbls>
            <c:dLbl>
              <c:idx val="0"/>
              <c:numFmt formatCode="0.0;\ \–0.0" sourceLinked="0"/>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Segoe UI" panose="020B0502040204020203" pitchFamily="34" charset="0"/>
                      <a:ea typeface="+mn-ea"/>
                      <a:cs typeface="Segoe UI" panose="020B0502040204020203" pitchFamily="34" charset="0"/>
                    </a:defRPr>
                  </a:pPr>
                  <a:endParaRPr lang="lt-LT"/>
                </a:p>
              </c:txPr>
              <c:dLblPos val="ctr"/>
              <c:showLegendKey val="0"/>
              <c:showVal val="1"/>
              <c:showCatName val="0"/>
              <c:showSerName val="0"/>
              <c:showPercent val="0"/>
              <c:showBubbleSize val="0"/>
            </c:dLbl>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Segoe UI" panose="020B0502040204020203" pitchFamily="34" charset="0"/>
                    <a:ea typeface="+mn-ea"/>
                    <a:cs typeface="Segoe UI" panose="020B0502040204020203" pitchFamily="34" charset="0"/>
                  </a:defRPr>
                </a:pPr>
                <a:endParaRPr lang="lt-LT"/>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'Pervirsis grafikas'!$B$49:$E$49</c:f>
              <c:strCache>
                <c:ptCount val="2"/>
                <c:pt idx="0">
                  <c:v>2016</c:v>
                </c:pt>
                <c:pt idx="1">
                  <c:v>2017</c:v>
                </c:pt>
              </c:strCache>
            </c:strRef>
          </c:cat>
          <c:val>
            <c:numRef>
              <c:f>'Pervirsis grafikas'!$B$53:$E$53</c:f>
              <c:numCache>
                <c:formatCode>0.0</c:formatCode>
                <c:ptCount val="2"/>
                <c:pt idx="0" formatCode="#,##0.0">
                  <c:v>-75.419481049992783</c:v>
                </c:pt>
                <c:pt idx="1">
                  <c:v>56.101272420002516</c:v>
                </c:pt>
              </c:numCache>
            </c:numRef>
          </c:val>
          <c:extLst/>
        </c:ser>
        <c:ser>
          <c:idx val="0"/>
          <c:order val="1"/>
          <c:tx>
            <c:strRef>
              <c:f>'Pervirsis grafikas'!$A$50</c:f>
              <c:strCache>
                <c:ptCount val="1"/>
                <c:pt idx="0">
                  <c:v>Aukštosios mokyklos</c:v>
                </c:pt>
              </c:strCache>
            </c:strRef>
          </c:tx>
          <c:spPr>
            <a:solidFill>
              <a:srgbClr val="D41A1F"/>
            </a:solidFill>
            <a:ln w="9525">
              <a:noFill/>
            </a:ln>
            <a:effectLst/>
          </c:spPr>
          <c:invertIfNegative val="0"/>
          <c:dLbls>
            <c:dLbl>
              <c:idx val="0"/>
              <c:layout>
                <c:manualLayout>
                  <c:x val="-1.0409983474287936E-3"/>
                  <c:y val="-7.2658105236845395E-3"/>
                </c:manualLayout>
              </c:layout>
              <c:spPr>
                <a:noFill/>
                <a:ln>
                  <a:noFill/>
                </a:ln>
                <a:effectLst/>
              </c:spPr>
              <c:txPr>
                <a:bodyPr rot="0" spcFirstLastPara="1" vertOverflow="clip" horzOverflow="clip" vert="horz" wrap="square" lIns="36576" tIns="18288" rIns="36576" bIns="18288" anchor="ctr" anchorCtr="1">
                  <a:spAutoFit/>
                </a:bodyPr>
                <a:lstStyle/>
                <a:p>
                  <a:pPr>
                    <a:defRPr sz="1400" b="0" i="0" u="none" strike="noStrike" kern="1200" baseline="0">
                      <a:solidFill>
                        <a:schemeClr val="bg1"/>
                      </a:solidFill>
                      <a:latin typeface="Segoe UI" panose="020B0502040204020203" pitchFamily="34" charset="0"/>
                      <a:ea typeface="+mn-ea"/>
                      <a:cs typeface="Segoe UI" panose="020B0502040204020203" pitchFamily="34" charset="0"/>
                    </a:defRPr>
                  </a:pPr>
                  <a:endParaRPr lang="lt-LT"/>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borderCallout2">
                      <a:avLst/>
                    </a:prstGeom>
                    <a:noFill/>
                    <a:ln>
                      <a:noFill/>
                    </a:ln>
                  </c15:spPr>
                  <c15:layout>
                    <c:manualLayout>
                      <c:w val="7.4438854865364043E-2"/>
                      <c:h val="8.6150793650793631E-2"/>
                    </c:manualLayout>
                  </c15:layout>
                </c:ext>
              </c:extLst>
            </c:dLbl>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Segoe UI" panose="020B0502040204020203" pitchFamily="34" charset="0"/>
                    <a:ea typeface="+mn-ea"/>
                    <a:cs typeface="Segoe UI" panose="020B0502040204020203" pitchFamily="34" charset="0"/>
                  </a:defRPr>
                </a:pPr>
                <a:endParaRPr lang="lt-LT"/>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'Pervirsis grafikas'!$B$49:$E$49</c:f>
              <c:strCache>
                <c:ptCount val="2"/>
                <c:pt idx="0">
                  <c:v>2016</c:v>
                </c:pt>
                <c:pt idx="1">
                  <c:v>2017</c:v>
                </c:pt>
              </c:strCache>
            </c:strRef>
          </c:cat>
          <c:val>
            <c:numRef>
              <c:f>'Pervirsis grafikas'!$B$50:$E$50</c:f>
              <c:numCache>
                <c:formatCode>0.0</c:formatCode>
                <c:ptCount val="2"/>
                <c:pt idx="0" formatCode="#,##0.0">
                  <c:v>4.8794810500000381</c:v>
                </c:pt>
                <c:pt idx="1">
                  <c:v>22.938727580000034</c:v>
                </c:pt>
              </c:numCache>
            </c:numRef>
          </c:val>
        </c:ser>
        <c:ser>
          <c:idx val="1"/>
          <c:order val="2"/>
          <c:tx>
            <c:strRef>
              <c:f>'Pervirsis grafikas'!$A$51</c:f>
              <c:strCache>
                <c:ptCount val="1"/>
                <c:pt idx="0">
                  <c:v>VĮ "Indėlių ir investicijų draudimas"</c:v>
                </c:pt>
              </c:strCache>
            </c:strRef>
          </c:tx>
          <c:spPr>
            <a:solidFill>
              <a:srgbClr val="47ABD9"/>
            </a:solidFill>
            <a:ln w="9525">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Segoe UI" panose="020B0502040204020203" pitchFamily="34" charset="0"/>
                    <a:ea typeface="+mn-ea"/>
                    <a:cs typeface="Segoe UI" panose="020B0502040204020203" pitchFamily="34" charset="0"/>
                  </a:defRPr>
                </a:pPr>
                <a:endParaRPr lang="lt-LT"/>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'Pervirsis grafikas'!$B$49:$E$49</c:f>
              <c:strCache>
                <c:ptCount val="2"/>
                <c:pt idx="0">
                  <c:v>2016</c:v>
                </c:pt>
                <c:pt idx="1">
                  <c:v>2017</c:v>
                </c:pt>
              </c:strCache>
            </c:strRef>
          </c:cat>
          <c:val>
            <c:numRef>
              <c:f>'Pervirsis grafikas'!$B$51:$E$51</c:f>
              <c:numCache>
                <c:formatCode>0.0</c:formatCode>
                <c:ptCount val="2"/>
                <c:pt idx="0" formatCode="#,##0.0">
                  <c:v>101.54000000000002</c:v>
                </c:pt>
                <c:pt idx="1">
                  <c:v>32.159999999999997</c:v>
                </c:pt>
              </c:numCache>
            </c:numRef>
          </c:val>
        </c:ser>
        <c:ser>
          <c:idx val="3"/>
          <c:order val="3"/>
          <c:tx>
            <c:strRef>
              <c:f>'Pervirsis grafikas'!$A$52</c:f>
              <c:strCache>
                <c:ptCount val="1"/>
                <c:pt idx="0">
                  <c:v>KAM išlaidų kapitalui formuoti</c:v>
                </c:pt>
              </c:strCache>
            </c:strRef>
          </c:tx>
          <c:spPr>
            <a:solidFill>
              <a:srgbClr val="00244D"/>
            </a:solidFill>
            <a:ln w="9525">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Segoe UI" panose="020B0502040204020203" pitchFamily="34" charset="0"/>
                    <a:ea typeface="+mn-ea"/>
                    <a:cs typeface="Segoe UI" panose="020B0502040204020203" pitchFamily="34" charset="0"/>
                  </a:defRPr>
                </a:pPr>
                <a:endParaRPr lang="lt-LT"/>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'Pervirsis grafikas'!$B$49:$E$49</c:f>
              <c:strCache>
                <c:ptCount val="2"/>
                <c:pt idx="0">
                  <c:v>2016</c:v>
                </c:pt>
                <c:pt idx="1">
                  <c:v>2017</c:v>
                </c:pt>
              </c:strCache>
            </c:strRef>
          </c:cat>
          <c:val>
            <c:numRef>
              <c:f>'Pervirsis grafikas'!$B$52:$E$52</c:f>
              <c:numCache>
                <c:formatCode>0.0</c:formatCode>
                <c:ptCount val="2"/>
                <c:pt idx="0" formatCode="#,##0.0">
                  <c:v>72</c:v>
                </c:pt>
                <c:pt idx="1">
                  <c:v>110</c:v>
                </c:pt>
              </c:numCache>
            </c:numRef>
          </c:val>
        </c:ser>
        <c:dLbls>
          <c:dLblPos val="ctr"/>
          <c:showLegendKey val="0"/>
          <c:showVal val="1"/>
          <c:showCatName val="0"/>
          <c:showSerName val="0"/>
          <c:showPercent val="0"/>
          <c:showBubbleSize val="0"/>
        </c:dLbls>
        <c:gapWidth val="100"/>
        <c:overlap val="100"/>
        <c:axId val="880818448"/>
        <c:axId val="487749944"/>
      </c:barChart>
      <c:catAx>
        <c:axId val="880818448"/>
        <c:scaling>
          <c:orientation val="minMax"/>
        </c:scaling>
        <c:delete val="0"/>
        <c:axPos val="b"/>
        <c:majorGridlines>
          <c:spPr>
            <a:ln w="15875" cap="flat" cmpd="sng" algn="ctr">
              <a:solidFill>
                <a:schemeClr val="bg1">
                  <a:lumMod val="75000"/>
                </a:schemeClr>
              </a:solidFill>
              <a:prstDash val="dash"/>
              <a:round/>
            </a:ln>
            <a:effectLst/>
          </c:spPr>
        </c:majorGridlines>
        <c:numFmt formatCode="General" sourceLinked="1"/>
        <c:majorTickMark val="out"/>
        <c:minorTickMark val="none"/>
        <c:tickLblPos val="low"/>
        <c:spPr>
          <a:noFill/>
          <a:ln w="15875" cap="flat" cmpd="sng" algn="ctr">
            <a:solidFill>
              <a:schemeClr val="bg1">
                <a:lumMod val="7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Segoe UI" panose="020B0502040204020203" pitchFamily="34" charset="0"/>
                <a:ea typeface="+mn-ea"/>
                <a:cs typeface="Segoe UI" panose="020B0502040204020203" pitchFamily="34" charset="0"/>
              </a:defRPr>
            </a:pPr>
            <a:endParaRPr lang="lt-LT"/>
          </a:p>
        </c:txPr>
        <c:crossAx val="487749944"/>
        <c:crosses val="autoZero"/>
        <c:auto val="1"/>
        <c:lblAlgn val="ctr"/>
        <c:lblOffset val="100"/>
        <c:noMultiLvlLbl val="0"/>
      </c:catAx>
      <c:valAx>
        <c:axId val="487749944"/>
        <c:scaling>
          <c:orientation val="minMax"/>
          <c:max val="320"/>
          <c:min val="-80"/>
        </c:scaling>
        <c:delete val="0"/>
        <c:axPos val="l"/>
        <c:majorGridlines>
          <c:spPr>
            <a:ln w="15875" cap="flat" cmpd="sng" algn="ctr">
              <a:solidFill>
                <a:schemeClr val="bg1">
                  <a:lumMod val="75000"/>
                </a:schemeClr>
              </a:solidFill>
              <a:prstDash val="dash"/>
              <a:round/>
            </a:ln>
            <a:effectLst/>
          </c:spPr>
        </c:majorGridlines>
        <c:title>
          <c:tx>
            <c:rich>
              <a:bodyPr rot="0" spcFirstLastPara="1" vertOverflow="ellipsis" wrap="square" anchor="ctr" anchorCtr="1"/>
              <a:lstStyle/>
              <a:p>
                <a:pPr>
                  <a:defRPr sz="1400" b="0" i="0" u="none" strike="noStrike" kern="1200" baseline="0">
                    <a:solidFill>
                      <a:schemeClr val="tx1"/>
                    </a:solidFill>
                    <a:latin typeface="Segoe UI" panose="020B0502040204020203" pitchFamily="34" charset="0"/>
                    <a:ea typeface="+mn-ea"/>
                    <a:cs typeface="Segoe UI" panose="020B0502040204020203" pitchFamily="34" charset="0"/>
                  </a:defRPr>
                </a:pPr>
                <a:r>
                  <a:rPr lang="lt-LT">
                    <a:solidFill>
                      <a:schemeClr val="tx1"/>
                    </a:solidFill>
                  </a:rPr>
                  <a:t>€ </a:t>
                </a:r>
                <a:r>
                  <a:rPr lang="lt-LT" sz="1400" b="0" i="0" u="none" strike="noStrike" baseline="0">
                    <a:effectLst/>
                  </a:rPr>
                  <a:t>million</a:t>
                </a:r>
                <a:endParaRPr lang="lt-LT">
                  <a:solidFill>
                    <a:schemeClr val="tx1"/>
                  </a:solidFill>
                </a:endParaRPr>
              </a:p>
            </c:rich>
          </c:tx>
          <c:layout>
            <c:manualLayout>
              <c:xMode val="edge"/>
              <c:yMode val="edge"/>
              <c:x val="3.1485301310131265E-4"/>
              <c:y val="1.6530670579671587E-3"/>
            </c:manualLayout>
          </c:layout>
          <c:overlay val="0"/>
          <c:spPr>
            <a:noFill/>
            <a:ln>
              <a:noFill/>
            </a:ln>
            <a:effectLst/>
          </c:spPr>
          <c:txPr>
            <a:bodyPr rot="0" spcFirstLastPara="1" vertOverflow="ellipsis" wrap="square" anchor="ctr" anchorCtr="1"/>
            <a:lstStyle/>
            <a:p>
              <a:pPr>
                <a:defRPr sz="1400" b="0" i="0" u="none" strike="noStrike" kern="1200" baseline="0">
                  <a:solidFill>
                    <a:schemeClr val="tx1"/>
                  </a:solidFill>
                  <a:latin typeface="Segoe UI" panose="020B0502040204020203" pitchFamily="34" charset="0"/>
                  <a:ea typeface="+mn-ea"/>
                  <a:cs typeface="Segoe UI" panose="020B0502040204020203" pitchFamily="34" charset="0"/>
                </a:defRPr>
              </a:pPr>
              <a:endParaRPr lang="lt-LT"/>
            </a:p>
          </c:txPr>
        </c:title>
        <c:numFmt formatCode="0.0;\ \–0.0" sourceLinked="0"/>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Segoe UI" panose="020B0502040204020203" pitchFamily="34" charset="0"/>
                <a:ea typeface="+mn-ea"/>
                <a:cs typeface="Segoe UI" panose="020B0502040204020203" pitchFamily="34" charset="0"/>
              </a:defRPr>
            </a:pPr>
            <a:endParaRPr lang="lt-LT"/>
          </a:p>
        </c:txPr>
        <c:crossAx val="880818448"/>
        <c:crosses val="autoZero"/>
        <c:crossBetween val="between"/>
        <c:majorUnit val="80"/>
      </c:valAx>
      <c:spPr>
        <a:noFill/>
        <a:ln w="15875">
          <a:solidFill>
            <a:schemeClr val="bg1">
              <a:lumMod val="75000"/>
            </a:schemeClr>
          </a:solidFill>
        </a:ln>
        <a:effectLst/>
      </c:spPr>
    </c:plotArea>
    <c:plotVisOnly val="1"/>
    <c:dispBlanksAs val="gap"/>
    <c:showDLblsOverMax val="0"/>
  </c:chart>
  <c:spPr>
    <a:solidFill>
      <a:schemeClr val="bg1"/>
    </a:solidFill>
    <a:ln w="9525" cap="flat" cmpd="sng" algn="ctr">
      <a:noFill/>
      <a:round/>
    </a:ln>
    <a:effectLst/>
  </c:spPr>
  <c:txPr>
    <a:bodyPr/>
    <a:lstStyle/>
    <a:p>
      <a:pPr>
        <a:defRPr sz="1400">
          <a:latin typeface="Segoe UI" panose="020B0502040204020203" pitchFamily="34" charset="0"/>
          <a:cs typeface="Segoe UI" panose="020B0502040204020203" pitchFamily="34" charset="0"/>
        </a:defRPr>
      </a:pPr>
      <a:endParaRPr lang="lt-LT"/>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677894222995134"/>
          <c:y val="3.1097987751531053E-2"/>
          <c:w val="0.85883880219059383"/>
          <c:h val="0.82773047900262464"/>
        </c:manualLayout>
      </c:layout>
      <c:scatterChart>
        <c:scatterStyle val="smoothMarker"/>
        <c:varyColors val="0"/>
        <c:ser>
          <c:idx val="0"/>
          <c:order val="0"/>
          <c:spPr>
            <a:ln w="12700" cap="rnd">
              <a:solidFill>
                <a:srgbClr val="00244D"/>
              </a:solidFill>
              <a:round/>
            </a:ln>
            <a:effectLst/>
          </c:spPr>
          <c:marker>
            <c:symbol val="circle"/>
            <c:size val="5"/>
            <c:spPr>
              <a:solidFill>
                <a:srgbClr val="47ABD9"/>
              </a:solidFill>
              <a:ln w="9525">
                <a:solidFill>
                  <a:srgbClr val="00244D"/>
                </a:solidFill>
              </a:ln>
              <a:effectLst/>
            </c:spPr>
          </c:marker>
          <c:dPt>
            <c:idx val="11"/>
            <c:marker>
              <c:symbol val="circle"/>
              <c:size val="7"/>
              <c:spPr>
                <a:solidFill>
                  <a:srgbClr val="D41A1F"/>
                </a:solidFill>
                <a:ln w="9525">
                  <a:solidFill>
                    <a:srgbClr val="00244D"/>
                  </a:solidFill>
                </a:ln>
                <a:effectLst/>
              </c:spPr>
            </c:marker>
            <c:bubble3D val="0"/>
          </c:dPt>
          <c:dPt>
            <c:idx val="12"/>
            <c:marker>
              <c:symbol val="circle"/>
              <c:size val="7"/>
              <c:spPr>
                <a:solidFill>
                  <a:srgbClr val="D41A1F"/>
                </a:solidFill>
                <a:ln w="9525">
                  <a:solidFill>
                    <a:srgbClr val="00244D"/>
                  </a:solidFill>
                </a:ln>
                <a:effectLst/>
              </c:spPr>
            </c:marker>
            <c:bubble3D val="0"/>
            <c:spPr>
              <a:ln w="25400" cap="rnd">
                <a:solidFill>
                  <a:srgbClr val="00244D"/>
                </a:solidFill>
                <a:prstDash val="sysDot"/>
                <a:round/>
              </a:ln>
              <a:effectLst/>
            </c:spPr>
          </c:dPt>
          <c:dLbls>
            <c:dLbl>
              <c:idx val="0"/>
              <c:layout>
                <c:manualLayout>
                  <c:x val="-4.5339735637210804E-2"/>
                  <c:y val="-3.6279866526293253E-2"/>
                </c:manualLayout>
              </c:layout>
              <c:tx>
                <c:rich>
                  <a:bodyPr/>
                  <a:lstStyle/>
                  <a:p>
                    <a:fld id="{ECDAD278-897E-4E4A-81C2-B51513761633}" type="CELLRANGE">
                      <a:rPr lang="en-US"/>
                      <a:pPr/>
                      <a:t>[CELLRANGE]</a:t>
                    </a:fld>
                    <a:endParaRPr lang="lt-LT"/>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Lst>
            </c:dLbl>
            <c:dLbl>
              <c:idx val="1"/>
              <c:layout>
                <c:manualLayout>
                  <c:x val="-4.0304944091040837E-2"/>
                  <c:y val="-6.904609580052494E-2"/>
                </c:manualLayout>
              </c:layout>
              <c:tx>
                <c:rich>
                  <a:bodyPr/>
                  <a:lstStyle/>
                  <a:p>
                    <a:fld id="{7F358823-3955-48EB-8B3F-968547F1850F}" type="CELLRANGE">
                      <a:rPr lang="en-US"/>
                      <a:pPr/>
                      <a:t>[CELLRANGE]</a:t>
                    </a:fld>
                    <a:endParaRPr lang="lt-LT"/>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Lst>
            </c:dLbl>
            <c:dLbl>
              <c:idx val="2"/>
              <c:layout>
                <c:manualLayout>
                  <c:x val="-8.3122848668219729E-2"/>
                  <c:y val="2.2839349761781553E-2"/>
                </c:manualLayout>
              </c:layout>
              <c:tx>
                <c:rich>
                  <a:bodyPr/>
                  <a:lstStyle/>
                  <a:p>
                    <a:fld id="{3BA6E55A-FE49-4D94-9C34-646842974691}" type="CELLRANGE">
                      <a:rPr lang="en-US"/>
                      <a:pPr/>
                      <a:t>[CELLRANGE]</a:t>
                    </a:fld>
                    <a:endParaRPr lang="lt-LT"/>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Lst>
            </c:dLbl>
            <c:dLbl>
              <c:idx val="3"/>
              <c:layout>
                <c:manualLayout>
                  <c:x val="-5.2896358243412496E-2"/>
                  <c:y val="7.2106417972698705E-2"/>
                </c:manualLayout>
              </c:layout>
              <c:tx>
                <c:rich>
                  <a:bodyPr/>
                  <a:lstStyle/>
                  <a:p>
                    <a:fld id="{D45547E9-D0B6-4386-825E-AD1C82F8EBCD}" type="CELLRANGE">
                      <a:rPr lang="en-US"/>
                      <a:pPr/>
                      <a:t>[CELLRANGE]</a:t>
                    </a:fld>
                    <a:endParaRPr lang="lt-LT"/>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Lst>
            </c:dLbl>
            <c:dLbl>
              <c:idx val="4"/>
              <c:layout>
                <c:manualLayout>
                  <c:x val="-8.8160597072354185E-2"/>
                  <c:y val="6.156062809726001E-4"/>
                </c:manualLayout>
              </c:layout>
              <c:tx>
                <c:rich>
                  <a:bodyPr/>
                  <a:lstStyle/>
                  <a:p>
                    <a:fld id="{CA3D1CB5-F504-49AF-89E2-D38829EF1B81}" type="CELLRANGE">
                      <a:rPr lang="en-US"/>
                      <a:pPr/>
                      <a:t>[CELLRANGE]</a:t>
                    </a:fld>
                    <a:endParaRPr lang="lt-LT"/>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Lst>
            </c:dLbl>
            <c:dLbl>
              <c:idx val="5"/>
              <c:layout>
                <c:manualLayout>
                  <c:x val="-9.5717219678555954E-2"/>
                  <c:y val="9.5376599275530417E-3"/>
                </c:manualLayout>
              </c:layout>
              <c:tx>
                <c:rich>
                  <a:bodyPr/>
                  <a:lstStyle/>
                  <a:p>
                    <a:fld id="{E04827D5-B4B4-4AF3-A141-1FF5462FC46E}" type="CELLRANGE">
                      <a:rPr lang="en-US"/>
                      <a:pPr/>
                      <a:t>[CELLRANGE]</a:t>
                    </a:fld>
                    <a:endParaRPr lang="lt-LT"/>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Lst>
            </c:dLbl>
            <c:dLbl>
              <c:idx val="6"/>
              <c:layout>
                <c:manualLayout>
                  <c:x val="-8.8160597072354172E-2"/>
                  <c:y val="-1.8602451776378051E-2"/>
                </c:manualLayout>
              </c:layout>
              <c:tx>
                <c:rich>
                  <a:bodyPr/>
                  <a:lstStyle/>
                  <a:p>
                    <a:fld id="{50E1544E-561C-4DAD-AB67-1698089E2F67}" type="CELLRANGE">
                      <a:rPr lang="en-US"/>
                      <a:pPr/>
                      <a:t>[CELLRANGE]</a:t>
                    </a:fld>
                    <a:endParaRPr lang="lt-LT"/>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Lst>
            </c:dLbl>
            <c:dLbl>
              <c:idx val="7"/>
              <c:layout>
                <c:manualLayout>
                  <c:x val="-7.8085100264085119E-2"/>
                  <c:y val="2.6691886297532164E-2"/>
                </c:manualLayout>
              </c:layout>
              <c:tx>
                <c:rich>
                  <a:bodyPr/>
                  <a:lstStyle/>
                  <a:p>
                    <a:fld id="{E085F8D1-1561-4524-A028-86C7EE2F8662}" type="CELLRANGE">
                      <a:rPr lang="en-US"/>
                      <a:pPr/>
                      <a:t>[CELLRANGE]</a:t>
                    </a:fld>
                    <a:endParaRPr lang="lt-LT"/>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Lst>
            </c:dLbl>
            <c:dLbl>
              <c:idx val="8"/>
              <c:layout>
                <c:manualLayout>
                  <c:x val="-8.5641722870286902E-2"/>
                  <c:y val="-4.564194072197137E-2"/>
                </c:manualLayout>
              </c:layout>
              <c:tx>
                <c:rich>
                  <a:bodyPr/>
                  <a:lstStyle/>
                  <a:p>
                    <a:fld id="{1A7DC4AE-D216-4DBD-B60F-6C34520C4C55}" type="CELLRANGE">
                      <a:rPr lang="en-US"/>
                      <a:pPr/>
                      <a:t>[CELLRANGE]</a:t>
                    </a:fld>
                    <a:endParaRPr lang="lt-LT"/>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Lst>
            </c:dLbl>
            <c:dLbl>
              <c:idx val="9"/>
              <c:layout>
                <c:manualLayout>
                  <c:x val="6.7822982929843026E-3"/>
                  <c:y val="-3.6315248653027495E-2"/>
                </c:manualLayout>
              </c:layout>
              <c:tx>
                <c:rich>
                  <a:bodyPr/>
                  <a:lstStyle/>
                  <a:p>
                    <a:fld id="{77A9A1DA-7577-4CEA-A98C-732C12E6C722}" type="CELLRANGE">
                      <a:rPr lang="en-US"/>
                      <a:pPr/>
                      <a:t>[CELLRANGE]</a:t>
                    </a:fld>
                    <a:endParaRPr lang="lt-LT"/>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Lst>
            </c:dLbl>
            <c:dLbl>
              <c:idx val="10"/>
              <c:layout>
                <c:manualLayout>
                  <c:x val="-7.7117904596280873E-2"/>
                  <c:y val="3.4852635608048931E-2"/>
                </c:manualLayout>
              </c:layout>
              <c:tx>
                <c:rich>
                  <a:bodyPr/>
                  <a:lstStyle/>
                  <a:p>
                    <a:fld id="{D4997531-DFD0-49B6-986F-CB4344AE2954}" type="CELLRANGE">
                      <a:rPr lang="en-US"/>
                      <a:pPr/>
                      <a:t>[CELLRANGE]</a:t>
                    </a:fld>
                    <a:endParaRPr lang="lt-LT"/>
                  </a:p>
                </c:rich>
              </c:tx>
              <c:dLblPos val="r"/>
              <c:showLegendKey val="0"/>
              <c:showVal val="0"/>
              <c:showCatName val="0"/>
              <c:showSerName val="0"/>
              <c:showPercent val="0"/>
              <c:showBubbleSize val="0"/>
              <c:extLst>
                <c:ext xmlns:c15="http://schemas.microsoft.com/office/drawing/2012/chart" uri="{CE6537A1-D6FC-4f65-9D91-7224C49458BB}">
                  <c15:layout>
                    <c:manualLayout>
                      <c:w val="6.3979404732508446E-2"/>
                      <c:h val="6.3317571064042399E-2"/>
                    </c:manualLayout>
                  </c15:layout>
                  <c15:dlblFieldTable/>
                  <c15:showDataLabelsRange val="1"/>
                </c:ext>
              </c:extLst>
            </c:dLbl>
            <c:dLbl>
              <c:idx val="11"/>
              <c:layout>
                <c:manualLayout>
                  <c:x val="-4.9220478086433879E-2"/>
                  <c:y val="5.8623886131212249E-2"/>
                </c:manualLayout>
              </c:layout>
              <c:tx>
                <c:rich>
                  <a:bodyPr/>
                  <a:lstStyle/>
                  <a:p>
                    <a:fld id="{DCCF7B78-387D-46CE-A6B1-68D4ED333387}" type="CELLRANGE">
                      <a:rPr lang="en-US"/>
                      <a:pPr/>
                      <a:t>[CELLRANGE]</a:t>
                    </a:fld>
                    <a:endParaRPr lang="lt-LT"/>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Lst>
            </c:dLbl>
            <c:dLbl>
              <c:idx val="12"/>
              <c:layout>
                <c:manualLayout>
                  <c:x val="-2.9253275975165135E-2"/>
                  <c:y val="5.813076642871505E-2"/>
                </c:manualLayout>
              </c:layout>
              <c:tx>
                <c:rich>
                  <a:bodyPr/>
                  <a:lstStyle/>
                  <a:p>
                    <a:fld id="{F86156AF-47FC-4B7D-9676-18BB5F79A72F}" type="CELLRANGE">
                      <a:rPr lang="en-US"/>
                      <a:pPr/>
                      <a:t>[CELLRANGE]</a:t>
                    </a:fld>
                    <a:endParaRPr lang="lt-LT"/>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Lst>
            </c:dLbl>
            <c:dLbl>
              <c:idx val="13"/>
              <c:layout>
                <c:manualLayout>
                  <c:x val="-6.3905542080454694E-3"/>
                  <c:y val="-8.5146060207360371E-3"/>
                </c:manualLayout>
              </c:layout>
              <c:tx>
                <c:rich>
                  <a:bodyPr/>
                  <a:lstStyle/>
                  <a:p>
                    <a:fld id="{F37F5695-4360-485E-99D9-FE85B56BD3D2}" type="CELLRANGE">
                      <a:rPr lang="en-US"/>
                      <a:pPr/>
                      <a:t>[CELLRANGE]</a:t>
                    </a:fld>
                    <a:endParaRPr lang="lt-LT"/>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Lst>
            </c:dLbl>
            <c:dLbl>
              <c:idx val="14"/>
              <c:layout>
                <c:manualLayout>
                  <c:x val="-0.11430445593641786"/>
                  <c:y val="1.3941097476771181E-2"/>
                </c:manualLayout>
              </c:layout>
              <c:tx>
                <c:rich>
                  <a:bodyPr/>
                  <a:lstStyle/>
                  <a:p>
                    <a:fld id="{2A1DAFC1-0904-427A-A39B-8C382EDB619A}" type="CELLRANGE">
                      <a:rPr lang="en-US"/>
                      <a:pPr/>
                      <a:t>[CELLRANGE]</a:t>
                    </a:fld>
                    <a:endParaRPr lang="lt-LT"/>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Lst>
            </c:dLbl>
            <c:dLbl>
              <c:idx val="15"/>
              <c:layout>
                <c:manualLayout>
                  <c:x val="-0.10616935914450902"/>
                  <c:y val="4.7510207632209839E-2"/>
                </c:manualLayout>
              </c:layout>
              <c:tx>
                <c:rich>
                  <a:bodyPr/>
                  <a:lstStyle/>
                  <a:p>
                    <a:fld id="{655C2615-8EED-4074-9A97-546E2CDA89CC}" type="CELLRANGE">
                      <a:rPr lang="en-US"/>
                      <a:pPr/>
                      <a:t>[CELLRANGE]</a:t>
                    </a:fld>
                    <a:endParaRPr lang="lt-LT"/>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Lst>
            </c:dLbl>
            <c:spPr>
              <a:noFill/>
              <a:ln>
                <a:noFill/>
              </a:ln>
              <a:effectLst/>
            </c:spPr>
            <c:txPr>
              <a:bodyPr rot="0" spcFirstLastPara="1" vertOverflow="ellipsis" vert="horz" wrap="square" anchor="ctr" anchorCtr="1"/>
              <a:lstStyle/>
              <a:p>
                <a:pPr>
                  <a:defRPr lang="en-US"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dLblPos val="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rgbClr val="8D8473"/>
                      </a:solidFill>
                      <a:round/>
                    </a:ln>
                    <a:effectLst/>
                  </c:spPr>
                </c15:leaderLines>
              </c:ext>
            </c:extLst>
          </c:dLbls>
          <c:xVal>
            <c:numRef>
              <c:f>LT!$P$8:$AB$8</c:f>
              <c:numCache>
                <c:formatCode>General</c:formatCode>
                <c:ptCount val="13"/>
                <c:pt idx="0">
                  <c:v>7.3298932093632585</c:v>
                </c:pt>
                <c:pt idx="1">
                  <c:v>13.087119393504887</c:v>
                </c:pt>
                <c:pt idx="2">
                  <c:v>10.821995959797448</c:v>
                </c:pt>
                <c:pt idx="3">
                  <c:v>-8.0159099956432769</c:v>
                </c:pt>
                <c:pt idx="4">
                  <c:v>-8.0763746447015006</c:v>
                </c:pt>
                <c:pt idx="5">
                  <c:v>-4.5428042161761661</c:v>
                </c:pt>
                <c:pt idx="6">
                  <c:v>-2.8147558340714252</c:v>
                </c:pt>
                <c:pt idx="7">
                  <c:v>-1.3178409861074214</c:v>
                </c:pt>
                <c:pt idx="8">
                  <c:v>5.2953333933336566E-2</c:v>
                </c:pt>
                <c:pt idx="9">
                  <c:v>-0.19984936694588118</c:v>
                </c:pt>
                <c:pt idx="10">
                  <c:v>-0.17518037442012524</c:v>
                </c:pt>
                <c:pt idx="11">
                  <c:v>1.1604545766707108</c:v>
                </c:pt>
                <c:pt idx="12">
                  <c:v>1.6793466389620537</c:v>
                </c:pt>
              </c:numCache>
            </c:numRef>
          </c:xVal>
          <c:yVal>
            <c:numRef>
              <c:f>LT!$P$10:$AB$10</c:f>
              <c:numCache>
                <c:formatCode>General</c:formatCode>
                <c:ptCount val="13"/>
                <c:pt idx="0">
                  <c:v>-0.91903631901336258</c:v>
                </c:pt>
                <c:pt idx="1">
                  <c:v>-2.3949456776209423</c:v>
                </c:pt>
                <c:pt idx="2">
                  <c:v>-2.3693344160738281</c:v>
                </c:pt>
                <c:pt idx="3">
                  <c:v>2.6093818255401136</c:v>
                </c:pt>
                <c:pt idx="4">
                  <c:v>2.6451626578815395</c:v>
                </c:pt>
                <c:pt idx="5">
                  <c:v>0.45094925723046342</c:v>
                </c:pt>
                <c:pt idx="6">
                  <c:v>1.004305794081835</c:v>
                </c:pt>
                <c:pt idx="7">
                  <c:v>0.68477479363883176</c:v>
                </c:pt>
                <c:pt idx="8">
                  <c:v>0.83114638174419775</c:v>
                </c:pt>
                <c:pt idx="9">
                  <c:v>0.41807091982722056</c:v>
                </c:pt>
                <c:pt idx="10">
                  <c:v>0.48639761279959437</c:v>
                </c:pt>
                <c:pt idx="11">
                  <c:v>-0.41605821389360598</c:v>
                </c:pt>
                <c:pt idx="12">
                  <c:v>-0.69935592472561803</c:v>
                </c:pt>
              </c:numCache>
            </c:numRef>
          </c:yVal>
          <c:smooth val="1"/>
          <c:extLst>
            <c:ext xmlns:c15="http://schemas.microsoft.com/office/drawing/2012/chart" uri="{02D57815-91ED-43cb-92C2-25804820EDAC}">
              <c15:datalabelsRange>
                <c15:f>LT!$P$4:$AF$4</c15:f>
                <c15:dlblRangeCache>
                  <c:ptCount val="17"/>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2018P</c:v>
                  </c:pt>
                  <c:pt idx="13">
                    <c:v>2019P</c:v>
                  </c:pt>
                  <c:pt idx="14">
                    <c:v>2020P</c:v>
                  </c:pt>
                  <c:pt idx="15">
                    <c:v>2021P</c:v>
                  </c:pt>
                  <c:pt idx="16">
                    <c:v>2022</c:v>
                  </c:pt>
                </c15:dlblRangeCache>
              </c15:datalabelsRange>
            </c:ext>
          </c:extLst>
        </c:ser>
        <c:dLbls>
          <c:showLegendKey val="0"/>
          <c:showVal val="0"/>
          <c:showCatName val="0"/>
          <c:showSerName val="0"/>
          <c:showPercent val="0"/>
          <c:showBubbleSize val="0"/>
        </c:dLbls>
        <c:axId val="773620832"/>
        <c:axId val="773620440"/>
      </c:scatterChart>
      <c:valAx>
        <c:axId val="773620832"/>
        <c:scaling>
          <c:orientation val="minMax"/>
          <c:max val="13.5"/>
          <c:min val="-13.5"/>
        </c:scaling>
        <c:delete val="0"/>
        <c:axPos val="b"/>
        <c:majorGridlines>
          <c:spPr>
            <a:ln w="12700" cap="flat" cmpd="sng" algn="ctr">
              <a:solidFill>
                <a:schemeClr val="tx1">
                  <a:lumMod val="15000"/>
                  <a:lumOff val="85000"/>
                </a:schemeClr>
              </a:solidFill>
              <a:prstDash val="dash"/>
              <a:round/>
            </a:ln>
            <a:effectLst/>
          </c:spPr>
        </c:majorGridlines>
        <c:title>
          <c:tx>
            <c:rich>
              <a:bodyPr rot="0" spcFirstLastPara="1" vertOverflow="ellipsis" vert="horz" wrap="square" anchor="ctr" anchorCtr="1"/>
              <a:lstStyle/>
              <a:p>
                <a:pPr>
                  <a:defRPr lang="en-US"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lt-LT" sz="1000" b="0" i="0" u="none" strike="noStrike" baseline="0">
                    <a:effectLst/>
                  </a:rPr>
                  <a:t>Output-gap in </a:t>
                </a:r>
                <a:r>
                  <a:rPr lang="en-US" sz="1000" b="0" i="0" u="none" strike="noStrike" baseline="0">
                    <a:effectLst/>
                  </a:rPr>
                  <a:t>% of poten</a:t>
                </a:r>
                <a:r>
                  <a:rPr lang="lt-LT" sz="1000" b="0" i="0" u="none" strike="noStrike" baseline="0">
                    <a:effectLst/>
                  </a:rPr>
                  <a:t>t</a:t>
                </a:r>
                <a:r>
                  <a:rPr lang="en-US" sz="1000" b="0" i="0" u="none" strike="noStrike" baseline="0">
                    <a:effectLst/>
                  </a:rPr>
                  <a:t>ial output (x-axis</a:t>
                </a:r>
                <a:r>
                  <a:rPr lang="lt-LT" sz="1000" b="0" i="0" u="none" strike="noStrike" baseline="0">
                    <a:effectLst/>
                  </a:rPr>
                  <a:t>)</a:t>
                </a:r>
                <a:endParaRPr lang="lt-LT"/>
              </a:p>
            </c:rich>
          </c:tx>
          <c:layout>
            <c:manualLayout>
              <c:xMode val="edge"/>
              <c:yMode val="edge"/>
              <c:x val="0.31360829307647597"/>
              <c:y val="0.92083398341156497"/>
            </c:manualLayout>
          </c:layout>
          <c:overlay val="0"/>
          <c:spPr>
            <a:noFill/>
            <a:ln>
              <a:noFill/>
            </a:ln>
            <a:effectLst/>
          </c:spPr>
          <c:txPr>
            <a:bodyPr rot="0" spcFirstLastPara="1" vertOverflow="ellipsis" vert="horz" wrap="square" anchor="ctr" anchorCtr="1"/>
            <a:lstStyle/>
            <a:p>
              <a:pPr>
                <a:defRPr lang="en-US"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title>
        <c:numFmt formatCode="0.0;\ \–0.0" sourceLinked="0"/>
        <c:majorTickMark val="none"/>
        <c:minorTickMark val="none"/>
        <c:tickLblPos val="low"/>
        <c:spPr>
          <a:noFill/>
          <a:ln w="19050" cap="flat" cmpd="sng" algn="ctr">
            <a:solidFill>
              <a:srgbClr val="00244D"/>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crossAx val="773620440"/>
        <c:crosses val="autoZero"/>
        <c:crossBetween val="midCat"/>
        <c:majorUnit val="3"/>
      </c:valAx>
      <c:valAx>
        <c:axId val="773620440"/>
        <c:scaling>
          <c:orientation val="minMax"/>
          <c:max val="3.5"/>
          <c:min val="-3.5"/>
        </c:scaling>
        <c:delete val="0"/>
        <c:axPos val="l"/>
        <c:majorGridlines>
          <c:spPr>
            <a:ln w="12700" cap="flat" cmpd="sng" algn="ctr">
              <a:solidFill>
                <a:schemeClr val="tx1">
                  <a:lumMod val="15000"/>
                  <a:lumOff val="85000"/>
                </a:schemeClr>
              </a:solidFill>
              <a:prstDash val="dash"/>
              <a:round/>
            </a:ln>
            <a:effectLst/>
          </c:spPr>
        </c:majorGridlines>
        <c:title>
          <c:tx>
            <c:rich>
              <a:bodyPr rot="-5400000" spcFirstLastPara="1" vertOverflow="ellipsis" vert="horz" wrap="square" anchor="ctr" anchorCtr="1"/>
              <a:lstStyle/>
              <a:p>
                <a:pPr>
                  <a:defRPr lang="en-US"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1050" b="0" i="0" baseline="0">
                    <a:effectLst/>
                  </a:rPr>
                  <a:t>Change in structural primary balance in %  of poten</a:t>
                </a:r>
                <a:r>
                  <a:rPr lang="lt-LT" sz="1050" b="0" i="0" baseline="0">
                    <a:effectLst/>
                  </a:rPr>
                  <a:t>t</a:t>
                </a:r>
                <a:r>
                  <a:rPr lang="en-US" sz="1050" b="0" i="0" baseline="0">
                    <a:effectLst/>
                  </a:rPr>
                  <a:t>ial output (y-xis)</a:t>
                </a:r>
                <a:endParaRPr lang="lt-LT" sz="1050">
                  <a:effectLst/>
                </a:endParaRPr>
              </a:p>
            </c:rich>
          </c:tx>
          <c:layout>
            <c:manualLayout>
              <c:xMode val="edge"/>
              <c:yMode val="edge"/>
              <c:x val="3.4240415030751476E-3"/>
              <c:y val="0.1185207660159491"/>
            </c:manualLayout>
          </c:layout>
          <c:overlay val="0"/>
          <c:spPr>
            <a:noFill/>
            <a:ln>
              <a:noFill/>
            </a:ln>
            <a:effectLst/>
          </c:spPr>
          <c:txPr>
            <a:bodyPr rot="-5400000" spcFirstLastPara="1" vertOverflow="ellipsis" vert="horz" wrap="square" anchor="ctr" anchorCtr="1"/>
            <a:lstStyle/>
            <a:p>
              <a:pPr>
                <a:defRPr lang="en-US"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title>
        <c:numFmt formatCode="0.0;\–0.0" sourceLinked="0"/>
        <c:majorTickMark val="none"/>
        <c:minorTickMark val="none"/>
        <c:tickLblPos val="low"/>
        <c:spPr>
          <a:noFill/>
          <a:ln w="19050" cap="flat" cmpd="sng" algn="ctr">
            <a:solidFill>
              <a:srgbClr val="00244D"/>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t-LT"/>
          </a:p>
        </c:txPr>
        <c:crossAx val="773620832"/>
        <c:crosses val="autoZero"/>
        <c:crossBetween val="midCat"/>
        <c:majorUnit val="1"/>
      </c:valAx>
      <c:spPr>
        <a:noFill/>
        <a:ln>
          <a:solidFill>
            <a:srgbClr val="00244D"/>
          </a:solidFill>
        </a:ln>
        <a:effectLst/>
      </c:spPr>
    </c:plotArea>
    <c:plotVisOnly val="1"/>
    <c:dispBlanksAs val="gap"/>
    <c:showDLblsOverMax val="0"/>
  </c:chart>
  <c:spPr>
    <a:noFill/>
    <a:ln w="9525" cap="flat" cmpd="sng" algn="ctr">
      <a:noFill/>
      <a:round/>
    </a:ln>
    <a:effectLst/>
  </c:spPr>
  <c:txPr>
    <a:bodyPr/>
    <a:lstStyle/>
    <a:p>
      <a:pPr>
        <a:defRPr lang="en-US">
          <a:solidFill>
            <a:schemeClr val="tx1">
              <a:lumMod val="65000"/>
              <a:lumOff val="35000"/>
            </a:schemeClr>
          </a:solidFill>
          <a:latin typeface="Arial" panose="020B0604020202020204" pitchFamily="34" charset="0"/>
          <a:cs typeface="Arial" panose="020B0604020202020204" pitchFamily="34" charset="0"/>
        </a:defRPr>
      </a:pPr>
      <a:endParaRPr lang="lt-LT"/>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0.24748</cdr:x>
      <cdr:y>0.18729</cdr:y>
    </cdr:from>
    <cdr:to>
      <cdr:x>0.24977</cdr:x>
      <cdr:y>0.68329</cdr:y>
    </cdr:to>
    <cdr:cxnSp macro="">
      <cdr:nvCxnSpPr>
        <cdr:cNvPr id="4" name="Tiesioji rodyklės jungtis 3"/>
        <cdr:cNvCxnSpPr/>
      </cdr:nvCxnSpPr>
      <cdr:spPr>
        <a:xfrm xmlns:a="http://schemas.openxmlformats.org/drawingml/2006/main">
          <a:off x="1528900" y="621495"/>
          <a:ext cx="14147" cy="1645920"/>
        </a:xfrm>
        <a:prstGeom xmlns:a="http://schemas.openxmlformats.org/drawingml/2006/main" prst="straightConnector1">
          <a:avLst/>
        </a:prstGeom>
        <a:ln xmlns:a="http://schemas.openxmlformats.org/drawingml/2006/main">
          <a:solidFill>
            <a:schemeClr val="tx1">
              <a:lumMod val="50000"/>
              <a:lumOff val="50000"/>
            </a:schemeClr>
          </a:solidFill>
          <a:headEnd type="triangle"/>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0.26095</cdr:x>
      <cdr:y>0.18736</cdr:y>
    </cdr:from>
    <cdr:to>
      <cdr:x>0.29055</cdr:x>
      <cdr:y>0.68337</cdr:y>
    </cdr:to>
    <cdr:sp macro="" textlink="">
      <cdr:nvSpPr>
        <cdr:cNvPr id="6" name="Dešinysis riestinis skliaustas 5"/>
        <cdr:cNvSpPr/>
      </cdr:nvSpPr>
      <cdr:spPr>
        <a:xfrm xmlns:a="http://schemas.openxmlformats.org/drawingml/2006/main">
          <a:off x="1612122" y="621742"/>
          <a:ext cx="182880" cy="1645920"/>
        </a:xfrm>
        <a:prstGeom xmlns:a="http://schemas.openxmlformats.org/drawingml/2006/main" prst="rightBrace">
          <a:avLst/>
        </a:prstGeom>
        <a:ln xmlns:a="http://schemas.openxmlformats.org/drawingml/2006/main" w="12700">
          <a:solidFill>
            <a:schemeClr val="tx1">
              <a:lumMod val="50000"/>
              <a:lumOff val="50000"/>
            </a:schemeClr>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rtlCol="0" anchor="t"/>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pPr algn="l"/>
          <a:endParaRPr lang="lt-LT" sz="1100"/>
        </a:p>
      </cdr:txBody>
    </cdr:sp>
  </cdr:relSizeAnchor>
  <cdr:relSizeAnchor xmlns:cdr="http://schemas.openxmlformats.org/drawingml/2006/chartDrawing">
    <cdr:from>
      <cdr:x>0.29392</cdr:x>
      <cdr:y>0.35822</cdr:y>
    </cdr:from>
    <cdr:to>
      <cdr:x>0.44291</cdr:x>
      <cdr:y>0.51058</cdr:y>
    </cdr:to>
    <cdr:sp macro="" textlink="">
      <cdr:nvSpPr>
        <cdr:cNvPr id="10" name="TextBox 9"/>
        <cdr:cNvSpPr txBox="1"/>
      </cdr:nvSpPr>
      <cdr:spPr>
        <a:xfrm xmlns:a="http://schemas.openxmlformats.org/drawingml/2006/main">
          <a:off x="2284465" y="1146447"/>
          <a:ext cx="1157983" cy="48761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marL="0" marR="0" lvl="0" indent="0" defTabSz="914400" eaLnBrk="1" fontAlgn="auto" latinLnBrk="0" hangingPunct="1">
            <a:lnSpc>
              <a:spcPct val="100000"/>
            </a:lnSpc>
            <a:spcBef>
              <a:spcPts val="0"/>
            </a:spcBef>
            <a:spcAft>
              <a:spcPts val="0"/>
            </a:spcAft>
            <a:buClrTx/>
            <a:buSzTx/>
            <a:buFontTx/>
            <a:buNone/>
            <a:tabLst/>
            <a:defRPr/>
          </a:pPr>
          <a:r>
            <a:rPr lang="en-US" sz="1200">
              <a:solidFill>
                <a:schemeClr val="tx1">
                  <a:lumMod val="65000"/>
                  <a:lumOff val="35000"/>
                </a:schemeClr>
              </a:solidFill>
              <a:effectLst/>
              <a:latin typeface="Arial" panose="020B0604020202020204" pitchFamily="34" charset="0"/>
              <a:ea typeface="+mn-ea"/>
              <a:cs typeface="Arial" panose="020B0604020202020204" pitchFamily="34" charset="0"/>
            </a:rPr>
            <a:t>Error is </a:t>
          </a:r>
          <a:r>
            <a:rPr lang="lt-LT" sz="1200">
              <a:solidFill>
                <a:schemeClr val="tx1">
                  <a:lumMod val="65000"/>
                  <a:lumOff val="35000"/>
                </a:schemeClr>
              </a:solidFill>
              <a:effectLst/>
              <a:latin typeface="Arial" panose="020B0604020202020204" pitchFamily="34" charset="0"/>
              <a:ea typeface="+mn-ea"/>
              <a:cs typeface="Arial" panose="020B0604020202020204" pitchFamily="34" charset="0"/>
            </a:rPr>
            <a:t>179</a:t>
          </a:r>
          <a:r>
            <a:rPr lang="en-US" sz="1200">
              <a:solidFill>
                <a:schemeClr val="tx1">
                  <a:lumMod val="65000"/>
                  <a:lumOff val="35000"/>
                </a:schemeClr>
              </a:solidFill>
              <a:effectLst/>
              <a:latin typeface="Arial" panose="020B0604020202020204" pitchFamily="34" charset="0"/>
              <a:ea typeface="+mn-ea"/>
              <a:cs typeface="Arial" panose="020B0604020202020204" pitchFamily="34" charset="0"/>
            </a:rPr>
            <a:t>.</a:t>
          </a:r>
          <a:r>
            <a:rPr lang="lt-LT" sz="1200">
              <a:solidFill>
                <a:schemeClr val="tx1">
                  <a:lumMod val="65000"/>
                  <a:lumOff val="35000"/>
                </a:schemeClr>
              </a:solidFill>
              <a:effectLst/>
              <a:latin typeface="Arial" panose="020B0604020202020204" pitchFamily="34" charset="0"/>
              <a:ea typeface="+mn-ea"/>
              <a:cs typeface="Arial" panose="020B0604020202020204" pitchFamily="34" charset="0"/>
            </a:rPr>
            <a:t>9</a:t>
          </a:r>
          <a:endParaRPr lang="lt-LT" sz="1200">
            <a:solidFill>
              <a:schemeClr val="tx1">
                <a:lumMod val="65000"/>
                <a:lumOff val="35000"/>
              </a:schemeClr>
            </a:solidFill>
            <a:effectLst/>
            <a:latin typeface="Arial" panose="020B0604020202020204" pitchFamily="34" charset="0"/>
            <a:cs typeface="Arial" panose="020B0604020202020204" pitchFamily="34" charset="0"/>
          </a:endParaRPr>
        </a:p>
        <a:p xmlns:a="http://schemas.openxmlformats.org/drawingml/2006/main">
          <a:endParaRPr lang="lt-LT" sz="1200">
            <a:solidFill>
              <a:schemeClr val="tx1">
                <a:lumMod val="65000"/>
                <a:lumOff val="35000"/>
              </a:schemeClr>
            </a:solidFill>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0.59114</cdr:x>
      <cdr:y>0.17417</cdr:y>
    </cdr:from>
    <cdr:to>
      <cdr:x>0.74394</cdr:x>
      <cdr:y>0.33647</cdr:y>
    </cdr:to>
    <cdr:sp macro="" textlink="">
      <cdr:nvSpPr>
        <cdr:cNvPr id="11" name="TextBox 10"/>
        <cdr:cNvSpPr txBox="1"/>
      </cdr:nvSpPr>
      <cdr:spPr>
        <a:xfrm xmlns:a="http://schemas.openxmlformats.org/drawingml/2006/main">
          <a:off x="4594581" y="557414"/>
          <a:ext cx="1187655" cy="51942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a:solidFill>
                <a:schemeClr val="tx1">
                  <a:lumMod val="65000"/>
                  <a:lumOff val="35000"/>
                </a:schemeClr>
              </a:solidFill>
              <a:latin typeface="Arial" panose="020B0604020202020204" pitchFamily="34" charset="0"/>
              <a:cs typeface="Arial" panose="020B0604020202020204" pitchFamily="34" charset="0"/>
            </a:rPr>
            <a:t>Error is </a:t>
          </a:r>
          <a:r>
            <a:rPr lang="lt-LT" sz="1200">
              <a:solidFill>
                <a:schemeClr val="tx1">
                  <a:lumMod val="65000"/>
                  <a:lumOff val="35000"/>
                </a:schemeClr>
              </a:solidFill>
              <a:latin typeface="Arial" panose="020B0604020202020204" pitchFamily="34" charset="0"/>
              <a:cs typeface="Arial" panose="020B0604020202020204" pitchFamily="34" charset="0"/>
            </a:rPr>
            <a:t>38</a:t>
          </a:r>
          <a:r>
            <a:rPr lang="en-US" sz="1200">
              <a:solidFill>
                <a:schemeClr val="tx1">
                  <a:lumMod val="65000"/>
                  <a:lumOff val="35000"/>
                </a:schemeClr>
              </a:solidFill>
              <a:latin typeface="Arial" panose="020B0604020202020204" pitchFamily="34" charset="0"/>
              <a:cs typeface="Arial" panose="020B0604020202020204" pitchFamily="34" charset="0"/>
            </a:rPr>
            <a:t>.</a:t>
          </a:r>
          <a:r>
            <a:rPr lang="lt-LT" sz="1200">
              <a:solidFill>
                <a:schemeClr val="tx1">
                  <a:lumMod val="65000"/>
                  <a:lumOff val="35000"/>
                </a:schemeClr>
              </a:solidFill>
              <a:latin typeface="Arial" panose="020B0604020202020204" pitchFamily="34" charset="0"/>
              <a:cs typeface="Arial" panose="020B0604020202020204" pitchFamily="34" charset="0"/>
            </a:rPr>
            <a:t>4 </a:t>
          </a:r>
        </a:p>
      </cdr:txBody>
    </cdr:sp>
  </cdr:relSizeAnchor>
</c:userShapes>
</file>

<file path=ppt/drawings/drawing2.xml><?xml version="1.0" encoding="utf-8"?>
<c:userShapes xmlns:c="http://schemas.openxmlformats.org/drawingml/2006/chart">
  <cdr:relSizeAnchor xmlns:cdr="http://schemas.openxmlformats.org/drawingml/2006/chartDrawing">
    <cdr:from>
      <cdr:x>0.28258</cdr:x>
      <cdr:y>0.29461</cdr:y>
    </cdr:from>
    <cdr:to>
      <cdr:x>0.62908</cdr:x>
      <cdr:y>0.37797</cdr:y>
    </cdr:to>
    <cdr:sp macro="" textlink="">
      <cdr:nvSpPr>
        <cdr:cNvPr id="5" name="TextBox 4"/>
        <cdr:cNvSpPr txBox="1"/>
      </cdr:nvSpPr>
      <cdr:spPr>
        <a:xfrm xmlns:a="http://schemas.openxmlformats.org/drawingml/2006/main">
          <a:off x="1153900" y="1002966"/>
          <a:ext cx="1414907" cy="28378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lt-LT" sz="1400">
              <a:latin typeface="Arial" panose="020B0604020202020204" pitchFamily="34" charset="0"/>
              <a:cs typeface="Arial" panose="020B0604020202020204" pitchFamily="34" charset="0"/>
            </a:rPr>
            <a:t>103</a:t>
          </a:r>
          <a:r>
            <a:rPr lang="en-US" sz="1400">
              <a:latin typeface="Arial" panose="020B0604020202020204" pitchFamily="34" charset="0"/>
              <a:cs typeface="Arial" panose="020B0604020202020204" pitchFamily="34" charset="0"/>
            </a:rPr>
            <a:t>.</a:t>
          </a:r>
          <a:r>
            <a:rPr lang="lt-LT" sz="1400">
              <a:latin typeface="Arial" panose="020B0604020202020204" pitchFamily="34" charset="0"/>
              <a:cs typeface="Arial" panose="020B0604020202020204" pitchFamily="34" charset="0"/>
            </a:rPr>
            <a:t>0</a:t>
          </a:r>
        </a:p>
      </cdr:txBody>
    </cdr:sp>
  </cdr:relSizeAnchor>
  <cdr:relSizeAnchor xmlns:cdr="http://schemas.openxmlformats.org/drawingml/2006/chartDrawing">
    <cdr:from>
      <cdr:x>0.61551</cdr:x>
      <cdr:y>0.19279</cdr:y>
    </cdr:from>
    <cdr:to>
      <cdr:x>0.95756</cdr:x>
      <cdr:y>0.28803</cdr:y>
    </cdr:to>
    <cdr:sp macro="" textlink="">
      <cdr:nvSpPr>
        <cdr:cNvPr id="7" name="TextBox 6"/>
        <cdr:cNvSpPr txBox="1"/>
      </cdr:nvSpPr>
      <cdr:spPr>
        <a:xfrm xmlns:a="http://schemas.openxmlformats.org/drawingml/2006/main">
          <a:off x="2532703" y="617014"/>
          <a:ext cx="1407459" cy="3048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lt-LT" sz="1400">
              <a:latin typeface="Arial" panose="020B0604020202020204" pitchFamily="34" charset="0"/>
              <a:cs typeface="Arial" panose="020B0604020202020204" pitchFamily="34" charset="0"/>
            </a:rPr>
            <a:t>221</a:t>
          </a:r>
          <a:r>
            <a:rPr lang="en-US" sz="1400">
              <a:latin typeface="Arial" panose="020B0604020202020204" pitchFamily="34" charset="0"/>
              <a:cs typeface="Arial" panose="020B0604020202020204" pitchFamily="34" charset="0"/>
            </a:rPr>
            <a:t>.</a:t>
          </a:r>
          <a:r>
            <a:rPr lang="lt-LT" sz="1400">
              <a:latin typeface="Arial" panose="020B0604020202020204" pitchFamily="34" charset="0"/>
              <a:cs typeface="Arial" panose="020B0604020202020204" pitchFamily="34" charset="0"/>
            </a:rPr>
            <a:t>2 </a:t>
          </a:r>
        </a:p>
      </cdr:txBody>
    </cdr:sp>
  </cdr:relSizeAnchor>
</c:userShapes>
</file>

<file path=ppt/drawings/drawing3.xml><?xml version="1.0" encoding="utf-8"?>
<c:userShapes xmlns:c="http://schemas.openxmlformats.org/drawingml/2006/chart">
  <cdr:relSizeAnchor xmlns:cdr="http://schemas.openxmlformats.org/drawingml/2006/chartDrawing">
    <cdr:from>
      <cdr:x>0.1009</cdr:x>
      <cdr:y>0.02403</cdr:y>
    </cdr:from>
    <cdr:to>
      <cdr:x>0.50013</cdr:x>
      <cdr:y>0.11198</cdr:y>
    </cdr:to>
    <cdr:sp macro="" textlink="">
      <cdr:nvSpPr>
        <cdr:cNvPr id="2" name="Rectangle 1"/>
        <cdr:cNvSpPr/>
      </cdr:nvSpPr>
      <cdr:spPr>
        <a:xfrm xmlns:a="http://schemas.openxmlformats.org/drawingml/2006/main">
          <a:off x="661424" y="87892"/>
          <a:ext cx="2617073" cy="32168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lt-LT" sz="1100">
              <a:solidFill>
                <a:schemeClr val="bg2">
                  <a:lumMod val="50000"/>
                </a:schemeClr>
              </a:solidFill>
              <a:effectLst/>
              <a:latin typeface="Arial" panose="020B0604020202020204" pitchFamily="34" charset="0"/>
              <a:ea typeface="+mn-ea"/>
              <a:cs typeface="Arial" panose="020B0604020202020204" pitchFamily="34" charset="0"/>
            </a:rPr>
            <a:t>pro-cyclical</a:t>
          </a:r>
          <a:r>
            <a:rPr lang="lt-LT" sz="1100" baseline="0">
              <a:solidFill>
                <a:schemeClr val="bg2">
                  <a:lumMod val="50000"/>
                </a:schemeClr>
              </a:solidFill>
              <a:effectLst/>
              <a:latin typeface="Arial" panose="020B0604020202020204" pitchFamily="34" charset="0"/>
              <a:ea typeface="+mn-ea"/>
              <a:cs typeface="Arial" panose="020B0604020202020204" pitchFamily="34" charset="0"/>
            </a:rPr>
            <a:t> contractive fiscal policy</a:t>
          </a:r>
          <a:endParaRPr lang="lt-LT">
            <a:solidFill>
              <a:schemeClr val="bg2">
                <a:lumMod val="50000"/>
              </a:schemeClr>
            </a:solidFill>
            <a:effectLst/>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0.10161</cdr:x>
      <cdr:y>0.7706</cdr:y>
    </cdr:from>
    <cdr:to>
      <cdr:x>0.45604</cdr:x>
      <cdr:y>0.8981</cdr:y>
    </cdr:to>
    <cdr:sp macro="" textlink="">
      <cdr:nvSpPr>
        <cdr:cNvPr id="3" name="Rectangle 2"/>
        <cdr:cNvSpPr/>
      </cdr:nvSpPr>
      <cdr:spPr>
        <a:xfrm xmlns:a="http://schemas.openxmlformats.org/drawingml/2006/main">
          <a:off x="778871" y="2466228"/>
          <a:ext cx="2716805" cy="40805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marL="0" marR="0" lvl="0" indent="0" defTabSz="914400" eaLnBrk="1" fontAlgn="auto" latinLnBrk="0" hangingPunct="1">
            <a:lnSpc>
              <a:spcPct val="100000"/>
            </a:lnSpc>
            <a:spcBef>
              <a:spcPts val="0"/>
            </a:spcBef>
            <a:spcAft>
              <a:spcPts val="0"/>
            </a:spcAft>
            <a:buClrTx/>
            <a:buSzTx/>
            <a:buFontTx/>
            <a:buNone/>
            <a:tabLst/>
            <a:defRPr/>
          </a:pPr>
          <a:r>
            <a:rPr lang="en-US" sz="1100">
              <a:solidFill>
                <a:schemeClr val="bg2">
                  <a:lumMod val="50000"/>
                </a:schemeClr>
              </a:solidFill>
              <a:effectLst/>
              <a:latin typeface="Arial" panose="020B0604020202020204" pitchFamily="34" charset="0"/>
              <a:ea typeface="+mn-ea"/>
              <a:cs typeface="Arial" panose="020B0604020202020204" pitchFamily="34" charset="0"/>
            </a:rPr>
            <a:t>counter</a:t>
          </a:r>
          <a:r>
            <a:rPr lang="lt-LT" sz="1100">
              <a:solidFill>
                <a:schemeClr val="bg2">
                  <a:lumMod val="50000"/>
                </a:schemeClr>
              </a:solidFill>
              <a:effectLst/>
              <a:latin typeface="Arial" panose="020B0604020202020204" pitchFamily="34" charset="0"/>
              <a:ea typeface="+mn-ea"/>
              <a:cs typeface="Arial" panose="020B0604020202020204" pitchFamily="34" charset="0"/>
            </a:rPr>
            <a:t>-cyclical</a:t>
          </a:r>
          <a:r>
            <a:rPr lang="lt-LT" sz="1100" baseline="0">
              <a:solidFill>
                <a:schemeClr val="bg2">
                  <a:lumMod val="50000"/>
                </a:schemeClr>
              </a:solidFill>
              <a:effectLst/>
              <a:latin typeface="Arial" panose="020B0604020202020204" pitchFamily="34" charset="0"/>
              <a:ea typeface="+mn-ea"/>
              <a:cs typeface="Arial" panose="020B0604020202020204" pitchFamily="34" charset="0"/>
            </a:rPr>
            <a:t> expansive fiscal policy</a:t>
          </a:r>
          <a:endParaRPr lang="lt-LT">
            <a:solidFill>
              <a:schemeClr val="bg2">
                <a:lumMod val="50000"/>
              </a:schemeClr>
            </a:solidFill>
            <a:effectLst/>
            <a:latin typeface="Arial" panose="020B0604020202020204" pitchFamily="34" charset="0"/>
            <a:cs typeface="Arial" panose="020B0604020202020204" pitchFamily="34" charset="0"/>
          </a:endParaRPr>
        </a:p>
        <a:p xmlns:a="http://schemas.openxmlformats.org/drawingml/2006/main">
          <a:endParaRPr lang="lt-LT" sz="1100">
            <a:solidFill>
              <a:schemeClr val="tx1">
                <a:lumMod val="65000"/>
                <a:lumOff val="35000"/>
              </a:schemeClr>
            </a:solidFill>
            <a:latin typeface="Segoe UI" panose="020B0502040204020203" pitchFamily="34" charset="0"/>
            <a:cs typeface="Segoe UI" panose="020B0502040204020203" pitchFamily="34" charset="0"/>
          </a:endParaRPr>
        </a:p>
      </cdr:txBody>
    </cdr:sp>
  </cdr:relSizeAnchor>
  <cdr:relSizeAnchor xmlns:cdr="http://schemas.openxmlformats.org/drawingml/2006/chartDrawing">
    <cdr:from>
      <cdr:x>0.66877</cdr:x>
      <cdr:y>0.77833</cdr:y>
    </cdr:from>
    <cdr:to>
      <cdr:x>0.98151</cdr:x>
      <cdr:y>0.89833</cdr:y>
    </cdr:to>
    <cdr:sp macro="" textlink="">
      <cdr:nvSpPr>
        <cdr:cNvPr id="4" name="Rectangle 3"/>
        <cdr:cNvSpPr/>
      </cdr:nvSpPr>
      <cdr:spPr>
        <a:xfrm xmlns:a="http://schemas.openxmlformats.org/drawingml/2006/main">
          <a:off x="5126356" y="2490978"/>
          <a:ext cx="2397208" cy="38404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lt-LT" sz="1100">
              <a:solidFill>
                <a:schemeClr val="bg2">
                  <a:lumMod val="50000"/>
                </a:schemeClr>
              </a:solidFill>
              <a:effectLst/>
              <a:latin typeface="Arial" panose="020B0604020202020204" pitchFamily="34" charset="0"/>
              <a:ea typeface="+mn-ea"/>
              <a:cs typeface="Arial" panose="020B0604020202020204" pitchFamily="34" charset="0"/>
            </a:rPr>
            <a:t>pro-cyclical expansive fiscal policy</a:t>
          </a:r>
          <a:endParaRPr lang="lt-LT">
            <a:solidFill>
              <a:schemeClr val="bg2">
                <a:lumMod val="50000"/>
              </a:schemeClr>
            </a:solidFill>
            <a:effectLst/>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0.62404</cdr:x>
      <cdr:y>0.02439</cdr:y>
    </cdr:from>
    <cdr:to>
      <cdr:x>0.97477</cdr:x>
      <cdr:y>0.11559</cdr:y>
    </cdr:to>
    <cdr:sp macro="" textlink="">
      <cdr:nvSpPr>
        <cdr:cNvPr id="5" name="Rectangle 4"/>
        <cdr:cNvSpPr/>
      </cdr:nvSpPr>
      <cdr:spPr>
        <a:xfrm xmlns:a="http://schemas.openxmlformats.org/drawingml/2006/main">
          <a:off x="4783457" y="78058"/>
          <a:ext cx="2688444" cy="29187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a:solidFill>
                <a:schemeClr val="bg2">
                  <a:lumMod val="50000"/>
                </a:schemeClr>
              </a:solidFill>
              <a:effectLst/>
              <a:latin typeface="Arial" panose="020B0604020202020204" pitchFamily="34" charset="0"/>
              <a:ea typeface="+mn-ea"/>
              <a:cs typeface="Arial" panose="020B0604020202020204" pitchFamily="34" charset="0"/>
            </a:rPr>
            <a:t>counter</a:t>
          </a:r>
          <a:r>
            <a:rPr lang="lt-LT" sz="1100">
              <a:solidFill>
                <a:schemeClr val="bg2">
                  <a:lumMod val="50000"/>
                </a:schemeClr>
              </a:solidFill>
              <a:effectLst/>
              <a:latin typeface="Arial" panose="020B0604020202020204" pitchFamily="34" charset="0"/>
              <a:ea typeface="+mn-ea"/>
              <a:cs typeface="Arial" panose="020B0604020202020204" pitchFamily="34" charset="0"/>
            </a:rPr>
            <a:t>-cyclical</a:t>
          </a:r>
          <a:r>
            <a:rPr lang="lt-LT" sz="1100" baseline="0">
              <a:solidFill>
                <a:schemeClr val="bg2">
                  <a:lumMod val="50000"/>
                </a:schemeClr>
              </a:solidFill>
              <a:effectLst/>
              <a:latin typeface="Arial" panose="020B0604020202020204" pitchFamily="34" charset="0"/>
              <a:ea typeface="+mn-ea"/>
              <a:cs typeface="Arial" panose="020B0604020202020204" pitchFamily="34" charset="0"/>
            </a:rPr>
            <a:t> contractive fiscal policy</a:t>
          </a:r>
          <a:endParaRPr lang="lt-LT">
            <a:solidFill>
              <a:schemeClr val="bg2">
                <a:lumMod val="50000"/>
              </a:schemeClr>
            </a:solidFill>
            <a:effectLst/>
            <a:latin typeface="Arial" panose="020B0604020202020204" pitchFamily="34" charset="0"/>
            <a:cs typeface="Arial" panose="020B0604020202020204" pitchFamily="34" charset="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06B916E-925E-46B2-9440-5E6381DC9753}" type="datetimeFigureOut">
              <a:rPr lang="en-US" smtClean="0"/>
              <a:t>6/8/2018</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B92F0CD-57B1-4B3A-993B-EEE4FF5AC74C}" type="slidenum">
              <a:rPr lang="en-US" smtClean="0"/>
              <a:t>‹#›</a:t>
            </a:fld>
            <a:endParaRPr lang="en-US"/>
          </a:p>
        </p:txBody>
      </p:sp>
    </p:spTree>
    <p:extLst>
      <p:ext uri="{BB962C8B-B14F-4D97-AF65-F5344CB8AC3E}">
        <p14:creationId xmlns:p14="http://schemas.microsoft.com/office/powerpoint/2010/main" val="32623052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F0673A-CADC-42E7-878E-EAC5FDD81301}" type="datetimeFigureOut">
              <a:rPr lang="en-US" smtClean="0"/>
              <a:t>6/8/2018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904C6F-C361-4819-B946-219A9B3EF9FA}" type="slidenum">
              <a:rPr lang="en-US" smtClean="0"/>
              <a:t>‹#›</a:t>
            </a:fld>
            <a:endParaRPr lang="en-US"/>
          </a:p>
        </p:txBody>
      </p:sp>
    </p:spTree>
    <p:extLst>
      <p:ext uri="{BB962C8B-B14F-4D97-AF65-F5344CB8AC3E}">
        <p14:creationId xmlns:p14="http://schemas.microsoft.com/office/powerpoint/2010/main" val="833122575"/>
      </p:ext>
    </p:extLst>
  </p:cSld>
  <p:clrMap bg1="lt1" tx1="dk1" bg2="lt2" tx2="dk2" accent1="accent1" accent2="accent2" accent3="accent3" accent4="accent4" accent5="accent5" accent6="accent6" hlink="hlink" folHlink="folHlink"/>
  <p:notesStyle>
    <a:lvl1pPr marL="0" algn="l" defTabSz="713232" rtl="0" eaLnBrk="1" latinLnBrk="0" hangingPunct="1">
      <a:defRPr sz="900" kern="1200">
        <a:solidFill>
          <a:schemeClr val="tx1"/>
        </a:solidFill>
        <a:latin typeface="+mn-lt"/>
        <a:ea typeface="+mn-ea"/>
        <a:cs typeface="+mn-cs"/>
      </a:defRPr>
    </a:lvl1pPr>
    <a:lvl2pPr marL="356616" algn="l" defTabSz="713232" rtl="0" eaLnBrk="1" latinLnBrk="0" hangingPunct="1">
      <a:defRPr sz="900" kern="1200">
        <a:solidFill>
          <a:schemeClr val="tx1"/>
        </a:solidFill>
        <a:latin typeface="+mn-lt"/>
        <a:ea typeface="+mn-ea"/>
        <a:cs typeface="+mn-cs"/>
      </a:defRPr>
    </a:lvl2pPr>
    <a:lvl3pPr marL="713232" algn="l" defTabSz="713232" rtl="0" eaLnBrk="1" latinLnBrk="0" hangingPunct="1">
      <a:defRPr sz="900" kern="1200">
        <a:solidFill>
          <a:schemeClr val="tx1"/>
        </a:solidFill>
        <a:latin typeface="+mn-lt"/>
        <a:ea typeface="+mn-ea"/>
        <a:cs typeface="+mn-cs"/>
      </a:defRPr>
    </a:lvl3pPr>
    <a:lvl4pPr marL="1069848" algn="l" defTabSz="713232" rtl="0" eaLnBrk="1" latinLnBrk="0" hangingPunct="1">
      <a:defRPr sz="900" kern="1200">
        <a:solidFill>
          <a:schemeClr val="tx1"/>
        </a:solidFill>
        <a:latin typeface="+mn-lt"/>
        <a:ea typeface="+mn-ea"/>
        <a:cs typeface="+mn-cs"/>
      </a:defRPr>
    </a:lvl4pPr>
    <a:lvl5pPr marL="1426464" algn="l" defTabSz="713232" rtl="0" eaLnBrk="1" latinLnBrk="0" hangingPunct="1">
      <a:defRPr sz="900" kern="1200">
        <a:solidFill>
          <a:schemeClr val="tx1"/>
        </a:solidFill>
        <a:latin typeface="+mn-lt"/>
        <a:ea typeface="+mn-ea"/>
        <a:cs typeface="+mn-cs"/>
      </a:defRPr>
    </a:lvl5pPr>
    <a:lvl6pPr marL="1783080" algn="l" defTabSz="713232" rtl="0" eaLnBrk="1" latinLnBrk="0" hangingPunct="1">
      <a:defRPr sz="900" kern="1200">
        <a:solidFill>
          <a:schemeClr val="tx1"/>
        </a:solidFill>
        <a:latin typeface="+mn-lt"/>
        <a:ea typeface="+mn-ea"/>
        <a:cs typeface="+mn-cs"/>
      </a:defRPr>
    </a:lvl6pPr>
    <a:lvl7pPr marL="2139696" algn="l" defTabSz="713232" rtl="0" eaLnBrk="1" latinLnBrk="0" hangingPunct="1">
      <a:defRPr sz="900" kern="1200">
        <a:solidFill>
          <a:schemeClr val="tx1"/>
        </a:solidFill>
        <a:latin typeface="+mn-lt"/>
        <a:ea typeface="+mn-ea"/>
        <a:cs typeface="+mn-cs"/>
      </a:defRPr>
    </a:lvl7pPr>
    <a:lvl8pPr marL="2496312" algn="l" defTabSz="713232" rtl="0" eaLnBrk="1" latinLnBrk="0" hangingPunct="1">
      <a:defRPr sz="900" kern="1200">
        <a:solidFill>
          <a:schemeClr val="tx1"/>
        </a:solidFill>
        <a:latin typeface="+mn-lt"/>
        <a:ea typeface="+mn-ea"/>
        <a:cs typeface="+mn-cs"/>
      </a:defRPr>
    </a:lvl8pPr>
    <a:lvl9pPr marL="2852928" algn="l" defTabSz="713232" rtl="0" eaLnBrk="1" latinLnBrk="0" hangingPunct="1">
      <a:defRPr sz="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Pasirinktinis maketas">
    <p:bg>
      <p:bgPr>
        <a:solidFill>
          <a:srgbClr val="00244D"/>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554616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Pasirinktinis maketas">
    <p:bg>
      <p:bgPr>
        <a:solidFill>
          <a:srgbClr val="00244D"/>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122128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avadinimas">
    <p:spTree>
      <p:nvGrpSpPr>
        <p:cNvPr id="1" name=""/>
        <p:cNvGrpSpPr/>
        <p:nvPr/>
      </p:nvGrpSpPr>
      <p:grpSpPr>
        <a:xfrm>
          <a:off x="0" y="0"/>
          <a:ext cx="0" cy="0"/>
          <a:chOff x="0" y="0"/>
          <a:chExt cx="0" cy="0"/>
        </a:xfrm>
      </p:grpSpPr>
      <p:pic>
        <p:nvPicPr>
          <p:cNvPr id="7"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364380"/>
            <a:ext cx="9144000" cy="2770348"/>
          </a:xfrm>
          <a:prstGeom prst="rect">
            <a:avLst/>
          </a:prstGeom>
        </p:spPr>
      </p:pic>
      <p:sp>
        <p:nvSpPr>
          <p:cNvPr id="51" name="Stačiakampis 50"/>
          <p:cNvSpPr/>
          <p:nvPr userDrawn="1"/>
        </p:nvSpPr>
        <p:spPr>
          <a:xfrm>
            <a:off x="0" y="4964112"/>
            <a:ext cx="9144000" cy="179388"/>
          </a:xfrm>
          <a:prstGeom prst="rect">
            <a:avLst/>
          </a:prstGeom>
          <a:solidFill>
            <a:srgbClr val="182B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Title 2"/>
          <p:cNvSpPr>
            <a:spLocks noGrp="1"/>
          </p:cNvSpPr>
          <p:nvPr>
            <p:ph type="title" hasCustomPrompt="1"/>
          </p:nvPr>
        </p:nvSpPr>
        <p:spPr>
          <a:xfrm>
            <a:off x="387820" y="1689829"/>
            <a:ext cx="8368363" cy="495383"/>
          </a:xfrm>
          <a:prstGeom prst="rect">
            <a:avLst/>
          </a:prstGeom>
        </p:spPr>
        <p:txBody>
          <a:bodyPr lIns="0" tIns="0" rIns="0" bIns="0" anchor="ctr"/>
          <a:lstStyle>
            <a:lvl1pPr algn="ctr">
              <a:defRPr sz="3600">
                <a:solidFill>
                  <a:srgbClr val="00244D"/>
                </a:solidFill>
              </a:defRPr>
            </a:lvl1pPr>
          </a:lstStyle>
          <a:p>
            <a:r>
              <a:rPr lang="lt-LT" dirty="0" smtClean="0"/>
              <a:t>Pavadinimas</a:t>
            </a:r>
            <a:endParaRPr lang="en-US" dirty="0"/>
          </a:p>
        </p:txBody>
      </p:sp>
      <p:sp>
        <p:nvSpPr>
          <p:cNvPr id="10" name="Teksto vietos rezervavimo ženklas 9"/>
          <p:cNvSpPr>
            <a:spLocks noGrp="1"/>
          </p:cNvSpPr>
          <p:nvPr>
            <p:ph type="body" sz="quarter" idx="10" hasCustomPrompt="1"/>
          </p:nvPr>
        </p:nvSpPr>
        <p:spPr>
          <a:xfrm>
            <a:off x="364363" y="2984438"/>
            <a:ext cx="8415274" cy="502475"/>
          </a:xfrm>
          <a:prstGeom prst="rect">
            <a:avLst/>
          </a:prstGeom>
        </p:spPr>
        <p:txBody>
          <a:bodyPr/>
          <a:lstStyle>
            <a:lvl1pPr marL="0" indent="0" algn="ctr">
              <a:buNone/>
              <a:defRPr sz="2400">
                <a:solidFill>
                  <a:srgbClr val="00244D"/>
                </a:solidFill>
              </a:defRPr>
            </a:lvl1pPr>
          </a:lstStyle>
          <a:p>
            <a:pPr lvl="0"/>
            <a:r>
              <a:rPr lang="lt-LT" dirty="0" smtClean="0"/>
              <a:t>Pranešėjas</a:t>
            </a:r>
          </a:p>
        </p:txBody>
      </p:sp>
      <p:sp>
        <p:nvSpPr>
          <p:cNvPr id="11" name="Teksto vietos rezervavimo ženklas 9"/>
          <p:cNvSpPr>
            <a:spLocks noGrp="1"/>
          </p:cNvSpPr>
          <p:nvPr>
            <p:ph type="body" sz="quarter" idx="12" hasCustomPrompt="1"/>
          </p:nvPr>
        </p:nvSpPr>
        <p:spPr>
          <a:xfrm>
            <a:off x="364363" y="3498316"/>
            <a:ext cx="8415274" cy="502475"/>
          </a:xfrm>
          <a:prstGeom prst="rect">
            <a:avLst/>
          </a:prstGeom>
        </p:spPr>
        <p:txBody>
          <a:bodyPr/>
          <a:lstStyle>
            <a:lvl1pPr marL="0" indent="0" algn="ctr">
              <a:buNone/>
              <a:defRPr sz="1600">
                <a:solidFill>
                  <a:srgbClr val="00244D"/>
                </a:solidFill>
              </a:defRPr>
            </a:lvl1pPr>
          </a:lstStyle>
          <a:p>
            <a:pPr lvl="0"/>
            <a:r>
              <a:rPr lang="lt-LT" dirty="0" smtClean="0"/>
              <a:t>Pareigos</a:t>
            </a:r>
          </a:p>
        </p:txBody>
      </p:sp>
    </p:spTree>
    <p:extLst>
      <p:ext uri="{BB962C8B-B14F-4D97-AF65-F5344CB8AC3E}">
        <p14:creationId xmlns:p14="http://schemas.microsoft.com/office/powerpoint/2010/main" val="145002543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kstas 1">
    <p:spTree>
      <p:nvGrpSpPr>
        <p:cNvPr id="1" name=""/>
        <p:cNvGrpSpPr/>
        <p:nvPr/>
      </p:nvGrpSpPr>
      <p:grpSpPr>
        <a:xfrm>
          <a:off x="0" y="0"/>
          <a:ext cx="0" cy="0"/>
          <a:chOff x="0" y="0"/>
          <a:chExt cx="0" cy="0"/>
        </a:xfrm>
      </p:grpSpPr>
      <p:sp>
        <p:nvSpPr>
          <p:cNvPr id="53" name="Stačiakampis 52"/>
          <p:cNvSpPr/>
          <p:nvPr userDrawn="1"/>
        </p:nvSpPr>
        <p:spPr>
          <a:xfrm>
            <a:off x="0" y="1"/>
            <a:ext cx="9144000" cy="842963"/>
          </a:xfrm>
          <a:prstGeom prst="rect">
            <a:avLst/>
          </a:prstGeom>
          <a:solidFill>
            <a:srgbClr val="182B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1" name="Stačiakampis 50"/>
          <p:cNvSpPr/>
          <p:nvPr userDrawn="1"/>
        </p:nvSpPr>
        <p:spPr>
          <a:xfrm>
            <a:off x="0" y="4964112"/>
            <a:ext cx="9144000" cy="179388"/>
          </a:xfrm>
          <a:prstGeom prst="rect">
            <a:avLst/>
          </a:prstGeom>
          <a:solidFill>
            <a:srgbClr val="182B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 name="Teksto vietos rezervavimo ženklas 3"/>
          <p:cNvSpPr>
            <a:spLocks noGrp="1"/>
          </p:cNvSpPr>
          <p:nvPr>
            <p:ph type="body" sz="quarter" idx="12" hasCustomPrompt="1"/>
          </p:nvPr>
        </p:nvSpPr>
        <p:spPr>
          <a:xfrm>
            <a:off x="457195" y="2385472"/>
            <a:ext cx="6021388" cy="1993488"/>
          </a:xfrm>
          <a:prstGeom prst="rect">
            <a:avLst/>
          </a:prstGeom>
        </p:spPr>
        <p:txBody>
          <a:bodyPr anchor="t"/>
          <a:lstStyle>
            <a:lvl1pPr marL="0" indent="0">
              <a:buNone/>
              <a:defRPr lang="lt-LT" sz="1700" dirty="0" smtClean="0">
                <a:solidFill>
                  <a:srgbClr val="7F7F7F"/>
                </a:solidFill>
                <a:effectLst/>
              </a:defRPr>
            </a:lvl1pPr>
          </a:lstStyle>
          <a:p>
            <a:pPr defTabSz="914377">
              <a:spcBef>
                <a:spcPct val="20000"/>
              </a:spcBef>
              <a:defRPr/>
            </a:pPr>
            <a:r>
              <a:rPr lang="lt-LT" sz="1200" dirty="0" smtClean="0">
                <a:solidFill>
                  <a:schemeClr val="tx2">
                    <a:lumMod val="75000"/>
                    <a:lumOff val="25000"/>
                  </a:schemeClr>
                </a:solidFill>
              </a:rPr>
              <a:t>Jūsų įrašomas tekstas. Visos frazės keičiamos jūsų tekstu. Visos frazės keičiamos jūsų tekstu. Jūsų įrašomas tekstas. Jūsų įrašomas tekstas. Jūsų įrašomas tekstas. Jūsų įrašomas tekstas. Jūsų įrašomas tekstas. Jūsų įrašomas tekstas. Jūsų įrašomas tekstas. Jūsų įrašomas tekstas. Jūsų įrašomas tekstas. Jūsų įrašomas tekstas. Jūsų įrašomas tekstas. Jūsų įrašomas tekstas. Jūsų įrašomas tekstas. Jūsų įrašomas tekstas. </a:t>
            </a:r>
            <a:endParaRPr lang="lt-LT" sz="1200" dirty="0">
              <a:solidFill>
                <a:schemeClr val="tx2">
                  <a:lumMod val="75000"/>
                  <a:lumOff val="25000"/>
                </a:schemeClr>
              </a:solidFill>
            </a:endParaRPr>
          </a:p>
        </p:txBody>
      </p:sp>
      <p:sp>
        <p:nvSpPr>
          <p:cNvPr id="15" name="Teksto vietos rezervavimo ženklas 14"/>
          <p:cNvSpPr>
            <a:spLocks noGrp="1"/>
          </p:cNvSpPr>
          <p:nvPr>
            <p:ph type="body" sz="quarter" idx="13" hasCustomPrompt="1"/>
          </p:nvPr>
        </p:nvSpPr>
        <p:spPr>
          <a:xfrm>
            <a:off x="457195" y="1612130"/>
            <a:ext cx="8351525" cy="357187"/>
          </a:xfrm>
          <a:prstGeom prst="rect">
            <a:avLst/>
          </a:prstGeom>
        </p:spPr>
        <p:txBody>
          <a:bodyPr/>
          <a:lstStyle>
            <a:lvl1pPr marL="0" indent="0">
              <a:buNone/>
              <a:defRPr sz="2400">
                <a:solidFill>
                  <a:srgbClr val="00244D"/>
                </a:solidFill>
                <a:latin typeface="+mj-lt"/>
              </a:defRPr>
            </a:lvl1pPr>
            <a:lvl2pPr marL="356616" indent="0">
              <a:buNone/>
              <a:defRPr/>
            </a:lvl2pPr>
            <a:lvl3pPr marL="713232" indent="0">
              <a:buNone/>
              <a:defRPr/>
            </a:lvl3pPr>
            <a:lvl4pPr marL="1069848" indent="0">
              <a:buNone/>
              <a:defRPr/>
            </a:lvl4pPr>
            <a:lvl5pPr marL="1426464" indent="0">
              <a:buNone/>
              <a:defRPr/>
            </a:lvl5pPr>
          </a:lstStyle>
          <a:p>
            <a:r>
              <a:rPr lang="lt-LT" sz="1800" dirty="0" smtClean="0"/>
              <a:t>Papildoma antraštė įrašoma čia</a:t>
            </a:r>
            <a:endParaRPr lang="en-US" sz="1800" dirty="0"/>
          </a:p>
        </p:txBody>
      </p:sp>
      <p:sp>
        <p:nvSpPr>
          <p:cNvPr id="18" name="Teksto vietos rezervavimo ženklas 17"/>
          <p:cNvSpPr>
            <a:spLocks noGrp="1"/>
          </p:cNvSpPr>
          <p:nvPr>
            <p:ph type="body" sz="quarter" idx="14" hasCustomPrompt="1"/>
          </p:nvPr>
        </p:nvSpPr>
        <p:spPr>
          <a:xfrm>
            <a:off x="457195" y="1077197"/>
            <a:ext cx="8341365" cy="525462"/>
          </a:xfrm>
          <a:prstGeom prst="rect">
            <a:avLst/>
          </a:prstGeom>
        </p:spPr>
        <p:txBody>
          <a:bodyPr/>
          <a:lstStyle>
            <a:lvl1pPr marL="0" indent="0">
              <a:buNone/>
              <a:defRPr sz="3600">
                <a:solidFill>
                  <a:srgbClr val="00244D"/>
                </a:solidFill>
                <a:latin typeface="+mj-lt"/>
              </a:defRPr>
            </a:lvl1pPr>
            <a:lvl2pPr marL="356616" indent="0">
              <a:buNone/>
              <a:defRPr/>
            </a:lvl2pPr>
            <a:lvl3pPr marL="713232" indent="0">
              <a:buNone/>
              <a:defRPr/>
            </a:lvl3pPr>
            <a:lvl4pPr marL="1069848" indent="0">
              <a:buNone/>
              <a:defRPr/>
            </a:lvl4pPr>
            <a:lvl5pPr marL="1426464" indent="0">
              <a:buNone/>
              <a:defRPr/>
            </a:lvl5pPr>
          </a:lstStyle>
          <a:p>
            <a:pPr lvl="0"/>
            <a:r>
              <a:rPr lang="lt-LT" dirty="0" smtClean="0"/>
              <a:t>Antraštė</a:t>
            </a:r>
          </a:p>
        </p:txBody>
      </p:sp>
      <p:pic>
        <p:nvPicPr>
          <p:cNvPr id="13" name="Paveikslėlis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8310" y="139230"/>
            <a:ext cx="1648493" cy="564505"/>
          </a:xfrm>
          <a:prstGeom prst="rect">
            <a:avLst/>
          </a:prstGeom>
        </p:spPr>
      </p:pic>
    </p:spTree>
    <p:extLst>
      <p:ext uri="{BB962C8B-B14F-4D97-AF65-F5344CB8AC3E}">
        <p14:creationId xmlns:p14="http://schemas.microsoft.com/office/powerpoint/2010/main" val="405238463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kstas 2">
    <p:spTree>
      <p:nvGrpSpPr>
        <p:cNvPr id="1" name=""/>
        <p:cNvGrpSpPr/>
        <p:nvPr/>
      </p:nvGrpSpPr>
      <p:grpSpPr>
        <a:xfrm>
          <a:off x="0" y="0"/>
          <a:ext cx="0" cy="0"/>
          <a:chOff x="0" y="0"/>
          <a:chExt cx="0" cy="0"/>
        </a:xfrm>
      </p:grpSpPr>
      <p:sp>
        <p:nvSpPr>
          <p:cNvPr id="53" name="Stačiakampis 52"/>
          <p:cNvSpPr/>
          <p:nvPr userDrawn="1"/>
        </p:nvSpPr>
        <p:spPr>
          <a:xfrm>
            <a:off x="0" y="1"/>
            <a:ext cx="9144000" cy="842963"/>
          </a:xfrm>
          <a:prstGeom prst="rect">
            <a:avLst/>
          </a:prstGeom>
          <a:solidFill>
            <a:srgbClr val="182B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1" name="Stačiakampis 50"/>
          <p:cNvSpPr/>
          <p:nvPr userDrawn="1"/>
        </p:nvSpPr>
        <p:spPr>
          <a:xfrm>
            <a:off x="0" y="4964112"/>
            <a:ext cx="9144000" cy="179388"/>
          </a:xfrm>
          <a:prstGeom prst="rect">
            <a:avLst/>
          </a:prstGeom>
          <a:solidFill>
            <a:srgbClr val="182B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Teksto vietos rezervavimo ženklas 3"/>
          <p:cNvSpPr>
            <a:spLocks noGrp="1"/>
          </p:cNvSpPr>
          <p:nvPr>
            <p:ph type="body" sz="quarter" idx="12" hasCustomPrompt="1"/>
          </p:nvPr>
        </p:nvSpPr>
        <p:spPr>
          <a:xfrm>
            <a:off x="457196" y="2385472"/>
            <a:ext cx="3129285" cy="1993488"/>
          </a:xfrm>
          <a:prstGeom prst="rect">
            <a:avLst/>
          </a:prstGeom>
        </p:spPr>
        <p:txBody>
          <a:bodyPr anchor="t"/>
          <a:lstStyle>
            <a:lvl1pPr marL="0" indent="0">
              <a:buNone/>
              <a:defRPr lang="lt-LT" sz="1700" dirty="0" smtClean="0">
                <a:solidFill>
                  <a:srgbClr val="7F7F7F"/>
                </a:solidFill>
                <a:effectLst/>
              </a:defRPr>
            </a:lvl1pPr>
          </a:lstStyle>
          <a:p>
            <a:pPr defTabSz="914377">
              <a:spcBef>
                <a:spcPct val="20000"/>
              </a:spcBef>
              <a:defRPr/>
            </a:pPr>
            <a:r>
              <a:rPr lang="lt-LT" sz="1200" dirty="0" smtClean="0">
                <a:solidFill>
                  <a:schemeClr val="tx2">
                    <a:lumMod val="75000"/>
                    <a:lumOff val="25000"/>
                  </a:schemeClr>
                </a:solidFill>
              </a:rPr>
              <a:t>Jūsų įrašomas tekstas. Visos frazės keičiamos jūsų tekstu. Visos frazės keičiamos jūsų tekstu. Jūsų įrašomas tekstas. Jūsų įrašomas tekstas. Jūsų įrašomas tekstas. </a:t>
            </a:r>
            <a:endParaRPr lang="lt-LT" sz="1200" dirty="0">
              <a:solidFill>
                <a:schemeClr val="tx2">
                  <a:lumMod val="75000"/>
                  <a:lumOff val="25000"/>
                </a:schemeClr>
              </a:solidFill>
            </a:endParaRPr>
          </a:p>
        </p:txBody>
      </p:sp>
      <p:sp>
        <p:nvSpPr>
          <p:cNvPr id="17" name="Teksto vietos rezervavimo ženklas 3"/>
          <p:cNvSpPr>
            <a:spLocks noGrp="1"/>
          </p:cNvSpPr>
          <p:nvPr>
            <p:ph type="body" sz="quarter" idx="15" hasCustomPrompt="1"/>
          </p:nvPr>
        </p:nvSpPr>
        <p:spPr>
          <a:xfrm>
            <a:off x="3875397" y="2385472"/>
            <a:ext cx="3129285" cy="1993488"/>
          </a:xfrm>
          <a:prstGeom prst="rect">
            <a:avLst/>
          </a:prstGeom>
        </p:spPr>
        <p:txBody>
          <a:bodyPr anchor="t"/>
          <a:lstStyle>
            <a:lvl1pPr marL="0" indent="0">
              <a:buNone/>
              <a:defRPr lang="lt-LT" sz="1700" dirty="0" smtClean="0">
                <a:solidFill>
                  <a:srgbClr val="7F7F7F"/>
                </a:solidFill>
                <a:effectLst/>
              </a:defRPr>
            </a:lvl1pPr>
          </a:lstStyle>
          <a:p>
            <a:pPr defTabSz="914377">
              <a:spcBef>
                <a:spcPct val="20000"/>
              </a:spcBef>
              <a:defRPr/>
            </a:pPr>
            <a:r>
              <a:rPr lang="lt-LT" sz="1200" dirty="0" smtClean="0">
                <a:solidFill>
                  <a:schemeClr val="tx2">
                    <a:lumMod val="75000"/>
                    <a:lumOff val="25000"/>
                  </a:schemeClr>
                </a:solidFill>
              </a:rPr>
              <a:t>Jūsų įrašomas tekstas. Visos frazės keičiamos jūsų tekstu. Visos frazės keičiamos jūsų tekstu. Jūsų įrašomas tekstas. Jūsų įrašomas tekstas. Jūsų įrašomas tekstas. </a:t>
            </a:r>
            <a:endParaRPr lang="lt-LT" sz="1200" dirty="0">
              <a:solidFill>
                <a:schemeClr val="tx2">
                  <a:lumMod val="75000"/>
                  <a:lumOff val="25000"/>
                </a:schemeClr>
              </a:solidFill>
            </a:endParaRPr>
          </a:p>
        </p:txBody>
      </p:sp>
      <p:sp>
        <p:nvSpPr>
          <p:cNvPr id="19" name="Teksto vietos rezervavimo ženklas 14"/>
          <p:cNvSpPr>
            <a:spLocks noGrp="1"/>
          </p:cNvSpPr>
          <p:nvPr>
            <p:ph type="body" sz="quarter" idx="13" hasCustomPrompt="1"/>
          </p:nvPr>
        </p:nvSpPr>
        <p:spPr>
          <a:xfrm>
            <a:off x="457195" y="1612130"/>
            <a:ext cx="8351525" cy="357187"/>
          </a:xfrm>
          <a:prstGeom prst="rect">
            <a:avLst/>
          </a:prstGeom>
        </p:spPr>
        <p:txBody>
          <a:bodyPr/>
          <a:lstStyle>
            <a:lvl1pPr marL="0" indent="0">
              <a:buNone/>
              <a:defRPr sz="2400">
                <a:solidFill>
                  <a:srgbClr val="00244D"/>
                </a:solidFill>
                <a:latin typeface="+mj-lt"/>
              </a:defRPr>
            </a:lvl1pPr>
            <a:lvl2pPr marL="356616" indent="0">
              <a:buNone/>
              <a:defRPr/>
            </a:lvl2pPr>
            <a:lvl3pPr marL="713232" indent="0">
              <a:buNone/>
              <a:defRPr/>
            </a:lvl3pPr>
            <a:lvl4pPr marL="1069848" indent="0">
              <a:buNone/>
              <a:defRPr/>
            </a:lvl4pPr>
            <a:lvl5pPr marL="1426464" indent="0">
              <a:buNone/>
              <a:defRPr/>
            </a:lvl5pPr>
          </a:lstStyle>
          <a:p>
            <a:r>
              <a:rPr lang="lt-LT" sz="1800" dirty="0" smtClean="0"/>
              <a:t>Papildoma antraštė įrašoma čia</a:t>
            </a:r>
            <a:endParaRPr lang="en-US" sz="1800" dirty="0"/>
          </a:p>
        </p:txBody>
      </p:sp>
      <p:sp>
        <p:nvSpPr>
          <p:cNvPr id="20" name="Teksto vietos rezervavimo ženklas 17"/>
          <p:cNvSpPr>
            <a:spLocks noGrp="1"/>
          </p:cNvSpPr>
          <p:nvPr>
            <p:ph type="body" sz="quarter" idx="14" hasCustomPrompt="1"/>
          </p:nvPr>
        </p:nvSpPr>
        <p:spPr>
          <a:xfrm>
            <a:off x="457195" y="1077197"/>
            <a:ext cx="8341365" cy="525462"/>
          </a:xfrm>
          <a:prstGeom prst="rect">
            <a:avLst/>
          </a:prstGeom>
        </p:spPr>
        <p:txBody>
          <a:bodyPr/>
          <a:lstStyle>
            <a:lvl1pPr marL="0" indent="0">
              <a:buNone/>
              <a:defRPr sz="3600">
                <a:solidFill>
                  <a:srgbClr val="00244D"/>
                </a:solidFill>
                <a:latin typeface="+mj-lt"/>
              </a:defRPr>
            </a:lvl1pPr>
            <a:lvl2pPr marL="356616" indent="0">
              <a:buNone/>
              <a:defRPr/>
            </a:lvl2pPr>
            <a:lvl3pPr marL="713232" indent="0">
              <a:buNone/>
              <a:defRPr/>
            </a:lvl3pPr>
            <a:lvl4pPr marL="1069848" indent="0">
              <a:buNone/>
              <a:defRPr/>
            </a:lvl4pPr>
            <a:lvl5pPr marL="1426464" indent="0">
              <a:buNone/>
              <a:defRPr/>
            </a:lvl5pPr>
          </a:lstStyle>
          <a:p>
            <a:pPr lvl="0"/>
            <a:r>
              <a:rPr lang="lt-LT" dirty="0" smtClean="0"/>
              <a:t>Antraštė</a:t>
            </a:r>
          </a:p>
        </p:txBody>
      </p:sp>
      <p:pic>
        <p:nvPicPr>
          <p:cNvPr id="13" name="Paveikslėlis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8310" y="139230"/>
            <a:ext cx="1648493" cy="564505"/>
          </a:xfrm>
          <a:prstGeom prst="rect">
            <a:avLst/>
          </a:prstGeom>
        </p:spPr>
      </p:pic>
    </p:spTree>
    <p:extLst>
      <p:ext uri="{BB962C8B-B14F-4D97-AF65-F5344CB8AC3E}">
        <p14:creationId xmlns:p14="http://schemas.microsoft.com/office/powerpoint/2010/main" val="1622792860"/>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as 3">
    <p:spTree>
      <p:nvGrpSpPr>
        <p:cNvPr id="1" name=""/>
        <p:cNvGrpSpPr/>
        <p:nvPr/>
      </p:nvGrpSpPr>
      <p:grpSpPr>
        <a:xfrm>
          <a:off x="0" y="0"/>
          <a:ext cx="0" cy="0"/>
          <a:chOff x="0" y="0"/>
          <a:chExt cx="0" cy="0"/>
        </a:xfrm>
      </p:grpSpPr>
      <p:sp>
        <p:nvSpPr>
          <p:cNvPr id="53" name="Stačiakampis 52"/>
          <p:cNvSpPr/>
          <p:nvPr userDrawn="1"/>
        </p:nvSpPr>
        <p:spPr>
          <a:xfrm>
            <a:off x="0" y="1"/>
            <a:ext cx="9144000" cy="842963"/>
          </a:xfrm>
          <a:prstGeom prst="rect">
            <a:avLst/>
          </a:prstGeom>
          <a:solidFill>
            <a:srgbClr val="182B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1" name="Stačiakampis 50"/>
          <p:cNvSpPr/>
          <p:nvPr userDrawn="1"/>
        </p:nvSpPr>
        <p:spPr>
          <a:xfrm>
            <a:off x="0" y="4964112"/>
            <a:ext cx="9144000" cy="179388"/>
          </a:xfrm>
          <a:prstGeom prst="rect">
            <a:avLst/>
          </a:prstGeom>
          <a:solidFill>
            <a:srgbClr val="182B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 name="Teksto vietos rezervavimo ženklas 3"/>
          <p:cNvSpPr>
            <a:spLocks noGrp="1"/>
          </p:cNvSpPr>
          <p:nvPr>
            <p:ph type="body" sz="quarter" idx="12" hasCustomPrompt="1"/>
          </p:nvPr>
        </p:nvSpPr>
        <p:spPr>
          <a:xfrm>
            <a:off x="457195" y="2296160"/>
            <a:ext cx="1920245" cy="2171337"/>
          </a:xfrm>
          <a:prstGeom prst="rect">
            <a:avLst/>
          </a:prstGeom>
        </p:spPr>
        <p:txBody>
          <a:bodyPr anchor="ctr"/>
          <a:lstStyle>
            <a:lvl1pPr marL="182563" indent="-182563">
              <a:buClr>
                <a:srgbClr val="47ABD9"/>
              </a:buClr>
              <a:buSzPct val="200000"/>
              <a:buFont typeface="Arial" panose="020B0604020202020204" pitchFamily="34" charset="0"/>
              <a:buChar char="•"/>
              <a:defRPr lang="lt-LT" sz="1100" dirty="0" smtClean="0">
                <a:solidFill>
                  <a:srgbClr val="7F7F7F"/>
                </a:solidFill>
                <a:effectLst/>
              </a:defRPr>
            </a:lvl1pPr>
          </a:lstStyle>
          <a:p>
            <a:pPr defTabSz="914377">
              <a:spcBef>
                <a:spcPct val="20000"/>
              </a:spcBef>
              <a:defRPr/>
            </a:pPr>
            <a:r>
              <a:rPr lang="lt-LT" sz="1200" dirty="0" smtClean="0">
                <a:solidFill>
                  <a:schemeClr val="tx2">
                    <a:lumMod val="75000"/>
                    <a:lumOff val="25000"/>
                  </a:schemeClr>
                </a:solidFill>
              </a:rPr>
              <a:t>Jūsų įrašomas tekstas. Visos frazės keičiamos jūsų tekstu. Visos frazės keičiamos jūsų tekstu. Jūsų įrašomas tekstas. </a:t>
            </a:r>
            <a:endParaRPr lang="lt-LT" sz="1200" dirty="0">
              <a:solidFill>
                <a:schemeClr val="tx2">
                  <a:lumMod val="75000"/>
                  <a:lumOff val="25000"/>
                </a:schemeClr>
              </a:solidFill>
            </a:endParaRPr>
          </a:p>
        </p:txBody>
      </p:sp>
      <p:sp>
        <p:nvSpPr>
          <p:cNvPr id="13" name="Teksto vietos rezervavimo ženklas 14"/>
          <p:cNvSpPr>
            <a:spLocks noGrp="1"/>
          </p:cNvSpPr>
          <p:nvPr>
            <p:ph type="body" sz="quarter" idx="14" hasCustomPrompt="1"/>
          </p:nvPr>
        </p:nvSpPr>
        <p:spPr>
          <a:xfrm>
            <a:off x="457195" y="1612130"/>
            <a:ext cx="8351525" cy="357187"/>
          </a:xfrm>
          <a:prstGeom prst="rect">
            <a:avLst/>
          </a:prstGeom>
        </p:spPr>
        <p:txBody>
          <a:bodyPr/>
          <a:lstStyle>
            <a:lvl1pPr marL="0" indent="0">
              <a:buNone/>
              <a:defRPr sz="2400">
                <a:solidFill>
                  <a:srgbClr val="00244D"/>
                </a:solidFill>
                <a:latin typeface="+mj-lt"/>
              </a:defRPr>
            </a:lvl1pPr>
            <a:lvl2pPr marL="356616" indent="0">
              <a:buNone/>
              <a:defRPr/>
            </a:lvl2pPr>
            <a:lvl3pPr marL="713232" indent="0">
              <a:buNone/>
              <a:defRPr/>
            </a:lvl3pPr>
            <a:lvl4pPr marL="1069848" indent="0">
              <a:buNone/>
              <a:defRPr/>
            </a:lvl4pPr>
            <a:lvl5pPr marL="1426464" indent="0">
              <a:buNone/>
              <a:defRPr/>
            </a:lvl5pPr>
          </a:lstStyle>
          <a:p>
            <a:r>
              <a:rPr lang="lt-LT" sz="1800" dirty="0" smtClean="0"/>
              <a:t>Papildoma antraštė įrašoma čia</a:t>
            </a:r>
            <a:endParaRPr lang="en-US" sz="1800" dirty="0"/>
          </a:p>
        </p:txBody>
      </p:sp>
      <p:sp>
        <p:nvSpPr>
          <p:cNvPr id="14" name="Teksto vietos rezervavimo ženklas 17"/>
          <p:cNvSpPr>
            <a:spLocks noGrp="1"/>
          </p:cNvSpPr>
          <p:nvPr>
            <p:ph type="body" sz="quarter" idx="15" hasCustomPrompt="1"/>
          </p:nvPr>
        </p:nvSpPr>
        <p:spPr>
          <a:xfrm>
            <a:off x="457195" y="1077197"/>
            <a:ext cx="8341365" cy="525462"/>
          </a:xfrm>
          <a:prstGeom prst="rect">
            <a:avLst/>
          </a:prstGeom>
        </p:spPr>
        <p:txBody>
          <a:bodyPr/>
          <a:lstStyle>
            <a:lvl1pPr marL="0" indent="0">
              <a:buNone/>
              <a:defRPr sz="3600">
                <a:solidFill>
                  <a:srgbClr val="00244D"/>
                </a:solidFill>
                <a:latin typeface="+mj-lt"/>
              </a:defRPr>
            </a:lvl1pPr>
            <a:lvl2pPr marL="356616" indent="0">
              <a:buNone/>
              <a:defRPr/>
            </a:lvl2pPr>
            <a:lvl3pPr marL="713232" indent="0">
              <a:buNone/>
              <a:defRPr/>
            </a:lvl3pPr>
            <a:lvl4pPr marL="1069848" indent="0">
              <a:buNone/>
              <a:defRPr/>
            </a:lvl4pPr>
            <a:lvl5pPr marL="1426464" indent="0">
              <a:buNone/>
              <a:defRPr/>
            </a:lvl5pPr>
          </a:lstStyle>
          <a:p>
            <a:pPr lvl="0"/>
            <a:r>
              <a:rPr lang="lt-LT" dirty="0" smtClean="0"/>
              <a:t>Antraštė</a:t>
            </a:r>
          </a:p>
        </p:txBody>
      </p:sp>
      <p:sp>
        <p:nvSpPr>
          <p:cNvPr id="15" name="Teksto vietos rezervavimo ženklas 3"/>
          <p:cNvSpPr>
            <a:spLocks noGrp="1"/>
          </p:cNvSpPr>
          <p:nvPr>
            <p:ph type="body" sz="quarter" idx="16" hasCustomPrompt="1"/>
          </p:nvPr>
        </p:nvSpPr>
        <p:spPr>
          <a:xfrm>
            <a:off x="2660326" y="2296160"/>
            <a:ext cx="1920245" cy="2171337"/>
          </a:xfrm>
          <a:prstGeom prst="rect">
            <a:avLst/>
          </a:prstGeom>
        </p:spPr>
        <p:txBody>
          <a:bodyPr anchor="ctr"/>
          <a:lstStyle>
            <a:lvl1pPr marL="182563" indent="-182563">
              <a:buClr>
                <a:srgbClr val="47ABD9"/>
              </a:buClr>
              <a:buSzPct val="200000"/>
              <a:buFont typeface="Arial" panose="020B0604020202020204" pitchFamily="34" charset="0"/>
              <a:buChar char="•"/>
              <a:defRPr lang="lt-LT" sz="1100" dirty="0" smtClean="0">
                <a:solidFill>
                  <a:srgbClr val="7F7F7F"/>
                </a:solidFill>
                <a:effectLst/>
              </a:defRPr>
            </a:lvl1pPr>
          </a:lstStyle>
          <a:p>
            <a:pPr defTabSz="914377">
              <a:spcBef>
                <a:spcPct val="20000"/>
              </a:spcBef>
              <a:defRPr/>
            </a:pPr>
            <a:r>
              <a:rPr lang="lt-LT" sz="1200" dirty="0" smtClean="0">
                <a:solidFill>
                  <a:schemeClr val="tx2">
                    <a:lumMod val="75000"/>
                    <a:lumOff val="25000"/>
                  </a:schemeClr>
                </a:solidFill>
              </a:rPr>
              <a:t>Jūsų įrašomas tekstas. Visos frazės keičiamos jūsų tekstu. Visos frazės keičiamos jūsų tekstu. Jūsų įrašomas tekstas. </a:t>
            </a:r>
            <a:endParaRPr lang="lt-LT" sz="1200" dirty="0">
              <a:solidFill>
                <a:schemeClr val="tx2">
                  <a:lumMod val="75000"/>
                  <a:lumOff val="25000"/>
                </a:schemeClr>
              </a:solidFill>
            </a:endParaRPr>
          </a:p>
        </p:txBody>
      </p:sp>
      <p:sp>
        <p:nvSpPr>
          <p:cNvPr id="16" name="Teksto vietos rezervavimo ženklas 3"/>
          <p:cNvSpPr>
            <a:spLocks noGrp="1"/>
          </p:cNvSpPr>
          <p:nvPr>
            <p:ph type="body" sz="quarter" idx="17" hasCustomPrompt="1"/>
          </p:nvPr>
        </p:nvSpPr>
        <p:spPr>
          <a:xfrm>
            <a:off x="4863455" y="2296160"/>
            <a:ext cx="1920245" cy="2171337"/>
          </a:xfrm>
          <a:prstGeom prst="rect">
            <a:avLst/>
          </a:prstGeom>
        </p:spPr>
        <p:txBody>
          <a:bodyPr anchor="ctr"/>
          <a:lstStyle>
            <a:lvl1pPr marL="182563" indent="-182563">
              <a:buClr>
                <a:srgbClr val="47ABD9"/>
              </a:buClr>
              <a:buSzPct val="200000"/>
              <a:buFont typeface="Arial" panose="020B0604020202020204" pitchFamily="34" charset="0"/>
              <a:buChar char="•"/>
              <a:defRPr lang="lt-LT" sz="1100" dirty="0" smtClean="0">
                <a:solidFill>
                  <a:srgbClr val="7F7F7F"/>
                </a:solidFill>
                <a:effectLst/>
              </a:defRPr>
            </a:lvl1pPr>
          </a:lstStyle>
          <a:p>
            <a:pPr defTabSz="914377">
              <a:spcBef>
                <a:spcPct val="20000"/>
              </a:spcBef>
              <a:defRPr/>
            </a:pPr>
            <a:r>
              <a:rPr lang="lt-LT" sz="1200" dirty="0" smtClean="0">
                <a:solidFill>
                  <a:schemeClr val="tx2">
                    <a:lumMod val="75000"/>
                    <a:lumOff val="25000"/>
                  </a:schemeClr>
                </a:solidFill>
              </a:rPr>
              <a:t>Jūsų įrašomas tekstas. Visos frazės keičiamos jūsų tekstu. Visos frazės keičiamos jūsų tekstu. </a:t>
            </a:r>
            <a:endParaRPr lang="lt-LT" sz="1200" dirty="0">
              <a:solidFill>
                <a:schemeClr val="tx2">
                  <a:lumMod val="75000"/>
                  <a:lumOff val="25000"/>
                </a:schemeClr>
              </a:solidFill>
            </a:endParaRPr>
          </a:p>
        </p:txBody>
      </p:sp>
      <p:pic>
        <p:nvPicPr>
          <p:cNvPr id="17" name="Paveikslėlis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8310" y="139230"/>
            <a:ext cx="1648493" cy="564505"/>
          </a:xfrm>
          <a:prstGeom prst="rect">
            <a:avLst/>
          </a:prstGeom>
        </p:spPr>
      </p:pic>
    </p:spTree>
    <p:extLst>
      <p:ext uri="{BB962C8B-B14F-4D97-AF65-F5344CB8AC3E}">
        <p14:creationId xmlns:p14="http://schemas.microsoft.com/office/powerpoint/2010/main" val="415902187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uščia skaidrė">
    <p:spTree>
      <p:nvGrpSpPr>
        <p:cNvPr id="1" name=""/>
        <p:cNvGrpSpPr/>
        <p:nvPr/>
      </p:nvGrpSpPr>
      <p:grpSpPr>
        <a:xfrm>
          <a:off x="0" y="0"/>
          <a:ext cx="0" cy="0"/>
          <a:chOff x="0" y="0"/>
          <a:chExt cx="0" cy="0"/>
        </a:xfrm>
      </p:grpSpPr>
      <p:sp>
        <p:nvSpPr>
          <p:cNvPr id="51" name="Stačiakampis 50"/>
          <p:cNvSpPr/>
          <p:nvPr userDrawn="1"/>
        </p:nvSpPr>
        <p:spPr>
          <a:xfrm>
            <a:off x="0" y="4964112"/>
            <a:ext cx="9144000" cy="179388"/>
          </a:xfrm>
          <a:prstGeom prst="rect">
            <a:avLst/>
          </a:prstGeom>
          <a:solidFill>
            <a:srgbClr val="182B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3" name="Stačiakampis 52"/>
          <p:cNvSpPr/>
          <p:nvPr userDrawn="1"/>
        </p:nvSpPr>
        <p:spPr>
          <a:xfrm>
            <a:off x="0" y="1"/>
            <a:ext cx="9144000" cy="842963"/>
          </a:xfrm>
          <a:prstGeom prst="rect">
            <a:avLst/>
          </a:prstGeom>
          <a:solidFill>
            <a:srgbClr val="182B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6" name="Paveikslėlis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8310" y="139230"/>
            <a:ext cx="1648493" cy="564505"/>
          </a:xfrm>
          <a:prstGeom prst="rect">
            <a:avLst/>
          </a:prstGeom>
        </p:spPr>
      </p:pic>
    </p:spTree>
    <p:extLst>
      <p:ext uri="{BB962C8B-B14F-4D97-AF65-F5344CB8AC3E}">
        <p14:creationId xmlns:p14="http://schemas.microsoft.com/office/powerpoint/2010/main" val="329119261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Main Slide">
    <p:spTree>
      <p:nvGrpSpPr>
        <p:cNvPr id="1" name=""/>
        <p:cNvGrpSpPr/>
        <p:nvPr/>
      </p:nvGrpSpPr>
      <p:grpSpPr>
        <a:xfrm>
          <a:off x="0" y="0"/>
          <a:ext cx="0" cy="0"/>
          <a:chOff x="0" y="0"/>
          <a:chExt cx="0" cy="0"/>
        </a:xfrm>
      </p:grpSpPr>
      <p:sp>
        <p:nvSpPr>
          <p:cNvPr id="7" name="Stačiakampis 6"/>
          <p:cNvSpPr/>
          <p:nvPr userDrawn="1"/>
        </p:nvSpPr>
        <p:spPr>
          <a:xfrm>
            <a:off x="0" y="4964112"/>
            <a:ext cx="9144000" cy="179388"/>
          </a:xfrm>
          <a:prstGeom prst="rect">
            <a:avLst/>
          </a:prstGeom>
          <a:solidFill>
            <a:srgbClr val="182B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extLst>
      <p:ext uri="{BB962C8B-B14F-4D97-AF65-F5344CB8AC3E}">
        <p14:creationId xmlns:p14="http://schemas.microsoft.com/office/powerpoint/2010/main" val="1114140690"/>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Main Slide">
    <p:spTree>
      <p:nvGrpSpPr>
        <p:cNvPr id="1" name=""/>
        <p:cNvGrpSpPr/>
        <p:nvPr/>
      </p:nvGrpSpPr>
      <p:grpSpPr>
        <a:xfrm>
          <a:off x="0" y="0"/>
          <a:ext cx="0" cy="0"/>
          <a:chOff x="0" y="0"/>
          <a:chExt cx="0" cy="0"/>
        </a:xfrm>
      </p:grpSpPr>
      <p:sp>
        <p:nvSpPr>
          <p:cNvPr id="7" name="Stačiakampis 6"/>
          <p:cNvSpPr/>
          <p:nvPr userDrawn="1"/>
        </p:nvSpPr>
        <p:spPr>
          <a:xfrm>
            <a:off x="0" y="4964112"/>
            <a:ext cx="9144000" cy="179388"/>
          </a:xfrm>
          <a:prstGeom prst="rect">
            <a:avLst/>
          </a:prstGeom>
          <a:solidFill>
            <a:srgbClr val="182B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Stačiakampis 5"/>
          <p:cNvSpPr/>
          <p:nvPr userDrawn="1"/>
        </p:nvSpPr>
        <p:spPr>
          <a:xfrm>
            <a:off x="0" y="0"/>
            <a:ext cx="9144000" cy="842963"/>
          </a:xfrm>
          <a:prstGeom prst="rect">
            <a:avLst/>
          </a:prstGeom>
          <a:solidFill>
            <a:srgbClr val="182B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Paveikslėlio vietos rezervavimo ženklas 10"/>
          <p:cNvSpPr>
            <a:spLocks noGrp="1"/>
          </p:cNvSpPr>
          <p:nvPr>
            <p:ph type="pic" sz="quarter" idx="10"/>
          </p:nvPr>
        </p:nvSpPr>
        <p:spPr>
          <a:xfrm>
            <a:off x="5619750" y="1762125"/>
            <a:ext cx="1952625" cy="2000250"/>
          </a:xfrm>
          <a:prstGeom prst="rect">
            <a:avLst/>
          </a:prstGeom>
        </p:spPr>
        <p:txBody>
          <a:bodyPr/>
          <a:lstStyle/>
          <a:p>
            <a:endParaRPr lang="lt-LT"/>
          </a:p>
        </p:txBody>
      </p:sp>
      <p:pic>
        <p:nvPicPr>
          <p:cNvPr id="8" name="Paveikslėlis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8309" y="139229"/>
            <a:ext cx="1648493" cy="564505"/>
          </a:xfrm>
          <a:prstGeom prst="rect">
            <a:avLst/>
          </a:prstGeom>
        </p:spPr>
      </p:pic>
    </p:spTree>
    <p:extLst>
      <p:ext uri="{BB962C8B-B14F-4D97-AF65-F5344CB8AC3E}">
        <p14:creationId xmlns:p14="http://schemas.microsoft.com/office/powerpoint/2010/main" val="30048179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4" Type="http://schemas.openxmlformats.org/officeDocument/2006/relationships/slideLayout" Target="../slideLayouts/slideLayout6.xml"/><Relationship Id="rId9"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theme" Target="../theme/theme3.xml"/><Relationship Id="rId6" Type="http://schemas.openxmlformats.org/officeDocument/2006/relationships/image" Target="../media/image3.png"/><Relationship Id="rId5" Type="http://schemas.openxmlformats.org/officeDocument/2006/relationships/image" Target="../media/image7.png"/><Relationship Id="rId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0244D"/>
        </a:solidFill>
        <a:effectLst/>
      </p:bgPr>
    </p:bg>
    <p:spTree>
      <p:nvGrpSpPr>
        <p:cNvPr id="1" name=""/>
        <p:cNvGrpSpPr/>
        <p:nvPr/>
      </p:nvGrpSpPr>
      <p:grpSpPr>
        <a:xfrm>
          <a:off x="0" y="0"/>
          <a:ext cx="0" cy="0"/>
          <a:chOff x="0" y="0"/>
          <a:chExt cx="0" cy="0"/>
        </a:xfrm>
      </p:grpSpPr>
      <p:grpSp>
        <p:nvGrpSpPr>
          <p:cNvPr id="49" name="Grupė 48"/>
          <p:cNvGrpSpPr/>
          <p:nvPr userDrawn="1"/>
        </p:nvGrpSpPr>
        <p:grpSpPr>
          <a:xfrm>
            <a:off x="2228871" y="1641542"/>
            <a:ext cx="4686263" cy="1370650"/>
            <a:chOff x="2228869" y="1641542"/>
            <a:chExt cx="4686263" cy="1370650"/>
          </a:xfrm>
        </p:grpSpPr>
        <p:sp>
          <p:nvSpPr>
            <p:cNvPr id="11" name="TextBox 10"/>
            <p:cNvSpPr txBox="1"/>
            <p:nvPr userDrawn="1"/>
          </p:nvSpPr>
          <p:spPr>
            <a:xfrm>
              <a:off x="3706897" y="2190371"/>
              <a:ext cx="3208235" cy="584775"/>
            </a:xfrm>
            <a:prstGeom prst="rect">
              <a:avLst/>
            </a:prstGeom>
            <a:noFill/>
          </p:spPr>
          <p:txBody>
            <a:bodyPr wrap="square" rtlCol="0">
              <a:spAutoFit/>
            </a:bodyPr>
            <a:lstStyle/>
            <a:p>
              <a:r>
                <a:rPr lang="lt-LT" sz="1600" dirty="0" smtClean="0">
                  <a:solidFill>
                    <a:schemeClr val="bg1"/>
                  </a:solidFill>
                  <a:latin typeface="Trajan Pro" pitchFamily="18" charset="0"/>
                </a:rPr>
                <a:t>NATIONAL AUDIT</a:t>
              </a:r>
            </a:p>
            <a:p>
              <a:r>
                <a:rPr lang="lt-LT" sz="1600" dirty="0" smtClean="0">
                  <a:solidFill>
                    <a:schemeClr val="bg1"/>
                  </a:solidFill>
                  <a:latin typeface="Trajan Pro" pitchFamily="18" charset="0"/>
                </a:rPr>
                <a:t>OFFICE OF LITHUANIA</a:t>
              </a:r>
              <a:endParaRPr lang="en-US" sz="1600" dirty="0">
                <a:solidFill>
                  <a:schemeClr val="bg1"/>
                </a:solidFill>
                <a:latin typeface="Trajan Pro" pitchFamily="18" charset="0"/>
              </a:endParaRPr>
            </a:p>
          </p:txBody>
        </p:sp>
        <p:sp>
          <p:nvSpPr>
            <p:cNvPr id="18" name="TextBox 17"/>
            <p:cNvSpPr txBox="1"/>
            <p:nvPr userDrawn="1"/>
          </p:nvSpPr>
          <p:spPr>
            <a:xfrm>
              <a:off x="3823102" y="2673638"/>
              <a:ext cx="2576004" cy="338554"/>
            </a:xfrm>
            <a:prstGeom prst="rect">
              <a:avLst/>
            </a:prstGeom>
            <a:noFill/>
          </p:spPr>
          <p:txBody>
            <a:bodyPr wrap="square" rtlCol="0">
              <a:spAutoFit/>
            </a:bodyPr>
            <a:lstStyle/>
            <a:p>
              <a:r>
                <a:rPr lang="lt-LT" sz="1600" dirty="0" smtClean="0">
                  <a:solidFill>
                    <a:schemeClr val="bg1"/>
                  </a:solidFill>
                  <a:latin typeface="Arial Narrow" panose="020B0606020202030204" pitchFamily="34" charset="0"/>
                </a:rPr>
                <a:t>BRINGING BENEFITS</a:t>
              </a:r>
              <a:endParaRPr lang="en-US" sz="1600" dirty="0">
                <a:solidFill>
                  <a:schemeClr val="bg1"/>
                </a:solidFill>
                <a:latin typeface="Arial Narrow" panose="020B0606020202030204" pitchFamily="34" charset="0"/>
              </a:endParaRPr>
            </a:p>
          </p:txBody>
        </p:sp>
        <p:sp>
          <p:nvSpPr>
            <p:cNvPr id="21" name="Ovalas 20"/>
            <p:cNvSpPr/>
            <p:nvPr userDrawn="1"/>
          </p:nvSpPr>
          <p:spPr>
            <a:xfrm>
              <a:off x="3796282" y="2812283"/>
              <a:ext cx="63154" cy="5971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as 31"/>
            <p:cNvSpPr/>
            <p:nvPr userDrawn="1"/>
          </p:nvSpPr>
          <p:spPr>
            <a:xfrm>
              <a:off x="5652954" y="2812283"/>
              <a:ext cx="63154" cy="5971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Paveikslėlis 3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28869" y="1641542"/>
              <a:ext cx="1311024" cy="1283915"/>
            </a:xfrm>
            <a:prstGeom prst="rect">
              <a:avLst/>
            </a:prstGeom>
          </p:spPr>
        </p:pic>
      </p:grpSp>
      <p:pic>
        <p:nvPicPr>
          <p:cNvPr id="50" name="Picture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 y="2375954"/>
            <a:ext cx="9144000" cy="2770347"/>
          </a:xfrm>
          <a:prstGeom prst="rect">
            <a:avLst/>
          </a:prstGeom>
        </p:spPr>
      </p:pic>
    </p:spTree>
    <p:extLst>
      <p:ext uri="{BB962C8B-B14F-4D97-AF65-F5344CB8AC3E}">
        <p14:creationId xmlns:p14="http://schemas.microsoft.com/office/powerpoint/2010/main" val="1996245852"/>
      </p:ext>
    </p:extLst>
  </p:cSld>
  <p:clrMap bg1="lt1" tx1="dk1" bg2="lt2" tx2="dk2" accent1="accent1" accent2="accent2" accent3="accent3" accent4="accent4" accent5="accent5" accent6="accent6" hlink="hlink" folHlink="folHlink"/>
  <p:sldLayoutIdLst>
    <p:sldLayoutId id="2147483708" r:id="rId1"/>
    <p:sldLayoutId id="2147483726" r:id="rId2"/>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tačiakampis 4"/>
          <p:cNvSpPr/>
          <p:nvPr userDrawn="1"/>
        </p:nvSpPr>
        <p:spPr>
          <a:xfrm>
            <a:off x="0" y="1"/>
            <a:ext cx="9144000" cy="842963"/>
          </a:xfrm>
          <a:prstGeom prst="rect">
            <a:avLst/>
          </a:prstGeom>
          <a:solidFill>
            <a:srgbClr val="182B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Stačiakampis 7"/>
          <p:cNvSpPr/>
          <p:nvPr userDrawn="1"/>
        </p:nvSpPr>
        <p:spPr>
          <a:xfrm>
            <a:off x="0" y="4964112"/>
            <a:ext cx="9144000" cy="179388"/>
          </a:xfrm>
          <a:prstGeom prst="rect">
            <a:avLst/>
          </a:prstGeom>
          <a:solidFill>
            <a:srgbClr val="182B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TextBox 2"/>
          <p:cNvSpPr txBox="1"/>
          <p:nvPr userDrawn="1"/>
        </p:nvSpPr>
        <p:spPr bwMode="gray">
          <a:xfrm>
            <a:off x="8580475" y="4663884"/>
            <a:ext cx="456614" cy="261610"/>
          </a:xfrm>
          <a:prstGeom prst="rect">
            <a:avLst/>
          </a:prstGeom>
        </p:spPr>
        <p:txBody>
          <a:bodyPr vert="horz" wrap="square" lIns="0" tIns="0" rIns="0" bIns="0" rtlCol="0" anchor="ctr">
            <a:spAutoFit/>
          </a:bodyPr>
          <a:lstStyle/>
          <a:p>
            <a:pPr marL="0" algn="ctr" defTabSz="713232" rtl="0" eaLnBrk="1" latinLnBrk="0" hangingPunct="1"/>
            <a:fld id="{6C5AF65D-6854-49AF-ABC5-48B5BA0EA842}" type="slidenum">
              <a:rPr lang="en-US" sz="1700" b="0" i="0" kern="1200" smtClean="0">
                <a:solidFill>
                  <a:srgbClr val="848484"/>
                </a:solidFill>
                <a:latin typeface="Arimo" panose="020B0604020202020204" pitchFamily="34" charset="0"/>
                <a:ea typeface="Arimo" panose="020B0604020202020204" pitchFamily="34" charset="0"/>
                <a:cs typeface="Arimo" panose="020B0604020202020204" pitchFamily="34" charset="0"/>
              </a:rPr>
              <a:pPr marL="0" algn="ctr" defTabSz="713232" rtl="0" eaLnBrk="1" latinLnBrk="0" hangingPunct="1"/>
              <a:t>‹#›</a:t>
            </a:fld>
            <a:endParaRPr lang="en-US" sz="1700" b="0" i="0" kern="1200" dirty="0">
              <a:solidFill>
                <a:srgbClr val="848484"/>
              </a:solidFill>
              <a:latin typeface="Arimo" panose="020B0604020202020204" pitchFamily="34" charset="0"/>
              <a:ea typeface="Arimo" panose="020B0604020202020204" pitchFamily="34" charset="0"/>
              <a:cs typeface="Arimo" panose="020B0604020202020204" pitchFamily="34" charset="0"/>
            </a:endParaRPr>
          </a:p>
        </p:txBody>
      </p:sp>
      <p:pic>
        <p:nvPicPr>
          <p:cNvPr id="7" name="Paveikslėlis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448310" y="139230"/>
            <a:ext cx="1648493" cy="564505"/>
          </a:xfrm>
          <a:prstGeom prst="rect">
            <a:avLst/>
          </a:prstGeom>
        </p:spPr>
      </p:pic>
    </p:spTree>
    <p:extLst>
      <p:ext uri="{BB962C8B-B14F-4D97-AF65-F5344CB8AC3E}">
        <p14:creationId xmlns:p14="http://schemas.microsoft.com/office/powerpoint/2010/main" val="2144061047"/>
      </p:ext>
    </p:extLst>
  </p:cSld>
  <p:clrMap bg1="lt1" tx1="dk1" bg2="lt2" tx2="dk2" accent1="accent1" accent2="accent2" accent3="accent3" accent4="accent4" accent5="accent5" accent6="accent6" hlink="hlink" folHlink="folHlink"/>
  <p:sldLayoutIdLst>
    <p:sldLayoutId id="2147483722" r:id="rId1"/>
    <p:sldLayoutId id="2147483724" r:id="rId2"/>
    <p:sldLayoutId id="2147483723" r:id="rId3"/>
    <p:sldLayoutId id="2147483725" r:id="rId4"/>
    <p:sldLayoutId id="2147483715" r:id="rId5"/>
    <p:sldLayoutId id="2147483711" r:id="rId6"/>
    <p:sldLayoutId id="2147483727" r:id="rId7"/>
  </p:sldLayoutIdLst>
  <p:timing>
    <p:tnLst>
      <p:par>
        <p:cTn id="1" dur="indefinite" restart="never" nodeType="tmRoot"/>
      </p:par>
    </p:tnLst>
  </p:timing>
  <p:hf hdr="0" dt="0"/>
  <p:txStyles>
    <p:titleStyle>
      <a:lvl1pPr algn="l" defTabSz="713232" rtl="0" eaLnBrk="1" latinLnBrk="0" hangingPunct="1">
        <a:lnSpc>
          <a:spcPct val="90000"/>
        </a:lnSpc>
        <a:spcBef>
          <a:spcPct val="0"/>
        </a:spcBef>
        <a:buNone/>
        <a:defRPr sz="3400" kern="1200">
          <a:solidFill>
            <a:schemeClr val="tx1"/>
          </a:solidFill>
          <a:latin typeface="+mj-lt"/>
          <a:ea typeface="+mj-ea"/>
          <a:cs typeface="+mj-cs"/>
        </a:defRPr>
      </a:lvl1pPr>
    </p:titleStyle>
    <p:bodyStyle>
      <a:lvl1pPr marL="178308" indent="-178308" algn="l" defTabSz="713232" rtl="0" eaLnBrk="1" latinLnBrk="0" hangingPunct="1">
        <a:lnSpc>
          <a:spcPct val="90000"/>
        </a:lnSpc>
        <a:spcBef>
          <a:spcPts val="780"/>
        </a:spcBef>
        <a:buFont typeface="Arial" panose="020B0604020202020204" pitchFamily="34" charset="0"/>
        <a:buChar char="•"/>
        <a:defRPr sz="2200" kern="1200">
          <a:solidFill>
            <a:schemeClr val="tx1"/>
          </a:solidFill>
          <a:latin typeface="+mn-lt"/>
          <a:ea typeface="+mn-ea"/>
          <a:cs typeface="+mn-cs"/>
        </a:defRPr>
      </a:lvl1pPr>
      <a:lvl2pPr marL="534924" indent="-178308" algn="l" defTabSz="713232" rtl="0" eaLnBrk="1" latinLnBrk="0" hangingPunct="1">
        <a:lnSpc>
          <a:spcPct val="90000"/>
        </a:lnSpc>
        <a:spcBef>
          <a:spcPts val="390"/>
        </a:spcBef>
        <a:buFont typeface="Arial" panose="020B0604020202020204" pitchFamily="34" charset="0"/>
        <a:buChar char="•"/>
        <a:defRPr sz="1900" kern="1200">
          <a:solidFill>
            <a:schemeClr val="tx1"/>
          </a:solidFill>
          <a:latin typeface="+mn-lt"/>
          <a:ea typeface="+mn-ea"/>
          <a:cs typeface="+mn-cs"/>
        </a:defRPr>
      </a:lvl2pPr>
      <a:lvl3pPr marL="891540" indent="-178308" algn="l" defTabSz="713232" rtl="0" eaLnBrk="1" latinLnBrk="0" hangingPunct="1">
        <a:lnSpc>
          <a:spcPct val="90000"/>
        </a:lnSpc>
        <a:spcBef>
          <a:spcPts val="390"/>
        </a:spcBef>
        <a:buFont typeface="Arial" panose="020B0604020202020204" pitchFamily="34" charset="0"/>
        <a:buChar char="•"/>
        <a:defRPr sz="1600" kern="1200">
          <a:solidFill>
            <a:schemeClr val="tx1"/>
          </a:solidFill>
          <a:latin typeface="+mn-lt"/>
          <a:ea typeface="+mn-ea"/>
          <a:cs typeface="+mn-cs"/>
        </a:defRPr>
      </a:lvl3pPr>
      <a:lvl4pPr marL="124815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4pPr>
      <a:lvl5pPr marL="1604772"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5pPr>
      <a:lvl6pPr marL="1961388"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6pPr>
      <a:lvl7pPr marL="2318004"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7pPr>
      <a:lvl8pPr marL="2674620"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8pPr>
      <a:lvl9pPr marL="303123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kaidrės numerio vietos rezervavimo ženklas 5"/>
          <p:cNvSpPr>
            <a:spLocks noGrp="1"/>
          </p:cNvSpPr>
          <p:nvPr>
            <p:ph type="sldNum" sz="quarter" idx="4"/>
          </p:nvPr>
        </p:nvSpPr>
        <p:spPr>
          <a:xfrm>
            <a:off x="8367166" y="4710620"/>
            <a:ext cx="445063"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5C10360A-3AEF-4EDC-87DA-A6A7267F825A}" type="slidenum">
              <a:rPr lang="en-US" smtClean="0"/>
              <a:t>‹#›</a:t>
            </a:fld>
            <a:endParaRPr lang="en-US"/>
          </a:p>
        </p:txBody>
      </p:sp>
      <p:sp>
        <p:nvSpPr>
          <p:cNvPr id="7" name="Title 2"/>
          <p:cNvSpPr txBox="1">
            <a:spLocks/>
          </p:cNvSpPr>
          <p:nvPr userDrawn="1"/>
        </p:nvSpPr>
        <p:spPr>
          <a:xfrm>
            <a:off x="381003" y="341315"/>
            <a:ext cx="8368363" cy="495383"/>
          </a:xfrm>
          <a:prstGeom prst="rect">
            <a:avLst/>
          </a:prstGeom>
        </p:spPr>
        <p:txBody>
          <a:bodyPr lIns="0" tIns="0" rIns="0" bIns="0" anchor="ctr"/>
          <a:lstStyle>
            <a:lvl1pPr algn="ctr" defTabSz="914400" rtl="0" eaLnBrk="1" latinLnBrk="0" hangingPunct="1">
              <a:spcBef>
                <a:spcPct val="0"/>
              </a:spcBef>
              <a:buNone/>
              <a:defRPr sz="3700" kern="1200">
                <a:solidFill>
                  <a:schemeClr val="bg1">
                    <a:lumMod val="50000"/>
                  </a:schemeClr>
                </a:solidFill>
                <a:latin typeface="+mj-lt"/>
                <a:ea typeface="+mj-ea"/>
                <a:cs typeface="+mj-cs"/>
              </a:defRPr>
            </a:lvl1pPr>
          </a:lstStyle>
          <a:p>
            <a:r>
              <a:rPr lang="en-US" smtClean="0"/>
              <a:t>Click to edit Master title style</a:t>
            </a:r>
            <a:endParaRPr lang="en-US" dirty="0"/>
          </a:p>
        </p:txBody>
      </p:sp>
      <p:sp>
        <p:nvSpPr>
          <p:cNvPr id="8" name="Stačiakampis 7"/>
          <p:cNvSpPr/>
          <p:nvPr userDrawn="1"/>
        </p:nvSpPr>
        <p:spPr>
          <a:xfrm>
            <a:off x="0" y="4964112"/>
            <a:ext cx="9144000" cy="179388"/>
          </a:xfrm>
          <a:prstGeom prst="rect">
            <a:avLst/>
          </a:prstGeom>
          <a:solidFill>
            <a:srgbClr val="182B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Stačiakampis 9"/>
          <p:cNvSpPr/>
          <p:nvPr userDrawn="1"/>
        </p:nvSpPr>
        <p:spPr>
          <a:xfrm>
            <a:off x="0" y="0"/>
            <a:ext cx="9144000" cy="842963"/>
          </a:xfrm>
          <a:prstGeom prst="rect">
            <a:avLst/>
          </a:prstGeom>
          <a:solidFill>
            <a:srgbClr val="182B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2" name="Paveikslėlis 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31543" y="3437700"/>
            <a:ext cx="158750" cy="12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aveikslėlis 4"/>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737893" y="3278950"/>
            <a:ext cx="146050" cy="8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aveikslėlis 5"/>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4737893" y="3083688"/>
            <a:ext cx="146050" cy="13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aveikslėlis 6"/>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771233" y="3661538"/>
            <a:ext cx="79375"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6" name="Lentelė 15"/>
          <p:cNvGraphicFramePr>
            <a:graphicFrameLocks noGrp="1"/>
          </p:cNvGraphicFramePr>
          <p:nvPr userDrawn="1">
            <p:extLst>
              <p:ext uri="{D42A27DB-BD31-4B8C-83A1-F6EECF244321}">
                <p14:modId xmlns:p14="http://schemas.microsoft.com/office/powerpoint/2010/main" val="367807120"/>
              </p:ext>
            </p:extLst>
          </p:nvPr>
        </p:nvGraphicFramePr>
        <p:xfrm>
          <a:off x="1732758" y="1967675"/>
          <a:ext cx="5678487" cy="2194086"/>
        </p:xfrm>
        <a:graphic>
          <a:graphicData uri="http://schemas.openxmlformats.org/drawingml/2006/table">
            <a:tbl>
              <a:tblPr firstRow="1" bandRow="1">
                <a:tableStyleId>{5C22544A-7EE6-4342-B048-85BDC9FD1C3A}</a:tableStyleId>
              </a:tblPr>
              <a:tblGrid>
                <a:gridCol w="2731183">
                  <a:extLst>
                    <a:ext uri="{9D8B030D-6E8A-4147-A177-3AD203B41FA5}"/>
                  </a:extLst>
                </a:gridCol>
                <a:gridCol w="215793">
                  <a:extLst>
                    <a:ext uri="{9D8B030D-6E8A-4147-A177-3AD203B41FA5}"/>
                  </a:extLst>
                </a:gridCol>
                <a:gridCol w="237590">
                  <a:extLst>
                    <a:ext uri="{9D8B030D-6E8A-4147-A177-3AD203B41FA5}"/>
                  </a:extLst>
                </a:gridCol>
                <a:gridCol w="2493921">
                  <a:extLst>
                    <a:ext uri="{9D8B030D-6E8A-4147-A177-3AD203B41FA5}"/>
                  </a:extLst>
                </a:gridCol>
              </a:tblGrid>
              <a:tr h="365681">
                <a:tc row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1400" b="0" dirty="0">
                          <a:solidFill>
                            <a:srgbClr val="47ABD9"/>
                          </a:solidFill>
                          <a:latin typeface="+mj-lt"/>
                          <a:cs typeface="Arial" panose="020B0604020202020204" pitchFamily="34" charset="0"/>
                        </a:rPr>
                        <a:t>Valstybinio audito ataskaita</a:t>
                      </a:r>
                      <a:endParaRPr lang="en-US" sz="1400" b="0" dirty="0">
                        <a:solidFill>
                          <a:srgbClr val="47ABD9"/>
                        </a:solidFill>
                        <a:latin typeface="+mj-lt"/>
                      </a:endParaRPr>
                    </a:p>
                    <a:p>
                      <a:pPr algn="l"/>
                      <a:r>
                        <a:rPr lang="lt-LT" sz="1600" dirty="0">
                          <a:solidFill>
                            <a:srgbClr val="1F3856"/>
                          </a:solidFill>
                          <a:latin typeface="Arial" panose="020B0604020202020204" pitchFamily="34" charset="0"/>
                          <a:cs typeface="Arial" panose="020B0604020202020204" pitchFamily="34" charset="0"/>
                        </a:rPr>
                        <a:t>„Ataskaitos pavadinimas“</a:t>
                      </a:r>
                      <a:endParaRPr lang="en-US" sz="1600" dirty="0">
                        <a:latin typeface="Arial" panose="020B0604020202020204" pitchFamily="34" charset="0"/>
                        <a:cs typeface="Arial" panose="020B0604020202020204" pitchFamily="34" charset="0"/>
                      </a:endParaRPr>
                    </a:p>
                  </a:txBody>
                  <a:tcPr marL="91447" marR="91447" marT="45680" marB="45680" anchor="ctr">
                    <a:lnL w="12700" cap="flat" cmpd="sng" algn="ctr">
                      <a:noFill/>
                      <a:prstDash val="solid"/>
                      <a:round/>
                      <a:headEnd type="none" w="med" len="med"/>
                      <a:tailEnd type="none" w="med" len="med"/>
                    </a:lnL>
                    <a:lnR w="12700" cap="flat" cmpd="sng" algn="ctr">
                      <a:solidFill>
                        <a:srgbClr val="1F3856"/>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dirty="0"/>
                    </a:p>
                  </a:txBody>
                  <a:tcPr marL="91447" marR="91447" marT="45680" marB="45680">
                    <a:lnL w="12700" cap="flat" cmpd="sng" algn="ctr">
                      <a:solidFill>
                        <a:srgbClr val="1F3856"/>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dirty="0"/>
                    </a:p>
                  </a:txBody>
                  <a:tcPr marL="91447" marR="91447" marT="45680" marB="4568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1600" dirty="0">
                          <a:solidFill>
                            <a:srgbClr val="1F3856"/>
                          </a:solidFill>
                          <a:latin typeface="+mj-lt"/>
                        </a:rPr>
                        <a:t>Vardas</a:t>
                      </a:r>
                      <a:r>
                        <a:rPr lang="lt-LT" sz="1600" baseline="0" dirty="0">
                          <a:solidFill>
                            <a:srgbClr val="1F3856"/>
                          </a:solidFill>
                          <a:latin typeface="+mj-lt"/>
                        </a:rPr>
                        <a:t> Pavardė</a:t>
                      </a:r>
                      <a:endParaRPr lang="en-US" sz="1600" dirty="0">
                        <a:latin typeface="+mj-lt"/>
                      </a:endParaRPr>
                    </a:p>
                    <a:p>
                      <a:pPr marL="0" marR="0" indent="0" algn="l" defTabSz="914400" rtl="0" eaLnBrk="1" fontAlgn="auto" latinLnBrk="0" hangingPunct="1">
                        <a:lnSpc>
                          <a:spcPct val="100000"/>
                        </a:lnSpc>
                        <a:spcBef>
                          <a:spcPts val="0"/>
                        </a:spcBef>
                        <a:spcAft>
                          <a:spcPts val="0"/>
                        </a:spcAft>
                        <a:buClrTx/>
                        <a:buSzTx/>
                        <a:buFontTx/>
                        <a:buNone/>
                        <a:tabLst/>
                        <a:defRPr/>
                      </a:pPr>
                      <a:r>
                        <a:rPr lang="lt-LT" sz="1400" b="0" baseline="0" dirty="0">
                          <a:solidFill>
                            <a:srgbClr val="1F3856"/>
                          </a:solidFill>
                          <a:latin typeface="Arial Narrow" panose="020B0606020202030204" pitchFamily="34" charset="0"/>
                          <a:cs typeface="Arial" panose="020B0604020202020204" pitchFamily="34" charset="0"/>
                        </a:rPr>
                        <a:t>Pareigos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400" b="0" dirty="0">
                        <a:latin typeface="Arial Narrow" panose="020B0606020202030204" pitchFamily="34" charset="0"/>
                        <a:cs typeface="Arial" panose="020B0604020202020204" pitchFamily="34" charset="0"/>
                      </a:endParaRPr>
                    </a:p>
                    <a:p>
                      <a:pPr marL="0" marR="0" indent="0" algn="l" defTabSz="914400" rtl="0" eaLnBrk="1" fontAlgn="auto" latinLnBrk="0" hangingPunct="1">
                        <a:lnSpc>
                          <a:spcPct val="125000"/>
                        </a:lnSpc>
                        <a:spcBef>
                          <a:spcPts val="0"/>
                        </a:spcBef>
                        <a:spcAft>
                          <a:spcPts val="0"/>
                        </a:spcAft>
                        <a:buClrTx/>
                        <a:buSzTx/>
                        <a:buFontTx/>
                        <a:buNone/>
                        <a:tabLst/>
                        <a:defRPr/>
                      </a:pPr>
                      <a:r>
                        <a:rPr lang="lt-LT" sz="1000" b="0" baseline="0" dirty="0">
                          <a:solidFill>
                            <a:srgbClr val="1F3856"/>
                          </a:solidFill>
                          <a:latin typeface="Arial Narrow" panose="020B0606020202030204" pitchFamily="34" charset="0"/>
                        </a:rPr>
                        <a:t>(8 5) 000 0000 </a:t>
                      </a:r>
                      <a:endParaRPr lang="en-US" sz="1000" dirty="0">
                        <a:latin typeface="Arial Narrow" panose="020B0606020202030204" pitchFamily="34" charset="0"/>
                      </a:endParaRPr>
                    </a:p>
                    <a:p>
                      <a:pPr marL="0" marR="0" indent="0" algn="l" defTabSz="914400" rtl="0" eaLnBrk="1" fontAlgn="auto" latinLnBrk="0" hangingPunct="1">
                        <a:lnSpc>
                          <a:spcPct val="125000"/>
                        </a:lnSpc>
                        <a:spcBef>
                          <a:spcPts val="0"/>
                        </a:spcBef>
                        <a:spcAft>
                          <a:spcPts val="0"/>
                        </a:spcAft>
                        <a:buClrTx/>
                        <a:buSzTx/>
                        <a:buFontTx/>
                        <a:buNone/>
                        <a:tabLst/>
                        <a:defRPr/>
                      </a:pPr>
                      <a:r>
                        <a:rPr lang="lt-LT" sz="1000" b="0" baseline="0" dirty="0" err="1">
                          <a:solidFill>
                            <a:srgbClr val="1F3856"/>
                          </a:solidFill>
                          <a:latin typeface="Arial Narrow" panose="020B0606020202030204" pitchFamily="34" charset="0"/>
                        </a:rPr>
                        <a:t>Vardas.Pavarde</a:t>
                      </a:r>
                      <a:r>
                        <a:rPr lang="en-US" sz="1000" b="0" baseline="0" dirty="0">
                          <a:solidFill>
                            <a:srgbClr val="1F3856"/>
                          </a:solidFill>
                          <a:latin typeface="Arial Narrow" panose="020B0606020202030204" pitchFamily="34" charset="0"/>
                        </a:rPr>
                        <a:t>@</a:t>
                      </a:r>
                      <a:r>
                        <a:rPr lang="en-US" sz="1000" b="0" baseline="0" dirty="0" err="1">
                          <a:solidFill>
                            <a:srgbClr val="1F3856"/>
                          </a:solidFill>
                          <a:latin typeface="Arial Narrow" panose="020B0606020202030204" pitchFamily="34" charset="0"/>
                        </a:rPr>
                        <a:t>vkontrole.lt</a:t>
                      </a:r>
                      <a:endParaRPr lang="en-US" sz="1000" dirty="0">
                        <a:latin typeface="Arial Narrow" panose="020B0606020202030204" pitchFamily="34" charset="0"/>
                      </a:endParaRPr>
                    </a:p>
                    <a:p>
                      <a:pPr marL="0" marR="0" indent="0" algn="l" defTabSz="914400" rtl="0" eaLnBrk="1" fontAlgn="auto" latinLnBrk="0" hangingPunct="1">
                        <a:lnSpc>
                          <a:spcPct val="125000"/>
                        </a:lnSpc>
                        <a:spcBef>
                          <a:spcPts val="0"/>
                        </a:spcBef>
                        <a:spcAft>
                          <a:spcPts val="0"/>
                        </a:spcAft>
                        <a:buClrTx/>
                        <a:buSzTx/>
                        <a:buFontTx/>
                        <a:buNone/>
                        <a:tabLst/>
                        <a:defRPr/>
                      </a:pPr>
                      <a:r>
                        <a:rPr lang="en-US" sz="1000" b="0" baseline="0" dirty="0">
                          <a:solidFill>
                            <a:srgbClr val="1F3856"/>
                          </a:solidFill>
                          <a:latin typeface="Arial Narrow" panose="020B0606020202030204" pitchFamily="34" charset="0"/>
                        </a:rPr>
                        <a:t>www.vkontrole.lt</a:t>
                      </a:r>
                      <a:endParaRPr lang="en-US" sz="1000" dirty="0">
                        <a:latin typeface="Arial Narrow" panose="020B0606020202030204" pitchFamily="34" charset="0"/>
                      </a:endParaRPr>
                    </a:p>
                    <a:p>
                      <a:pPr marL="0" marR="0" indent="0" algn="l" defTabSz="914400" rtl="0" eaLnBrk="1" fontAlgn="auto" latinLnBrk="0" hangingPunct="1">
                        <a:lnSpc>
                          <a:spcPct val="125000"/>
                        </a:lnSpc>
                        <a:spcBef>
                          <a:spcPts val="0"/>
                        </a:spcBef>
                        <a:spcAft>
                          <a:spcPts val="0"/>
                        </a:spcAft>
                        <a:buClrTx/>
                        <a:buSzTx/>
                        <a:buFontTx/>
                        <a:buNone/>
                        <a:tabLst/>
                        <a:defRPr/>
                      </a:pPr>
                      <a:r>
                        <a:rPr lang="en-US" sz="1000" b="0" baseline="0" dirty="0">
                          <a:solidFill>
                            <a:srgbClr val="1F3856"/>
                          </a:solidFill>
                          <a:latin typeface="Arial Narrow" panose="020B0606020202030204" pitchFamily="34" charset="0"/>
                        </a:rPr>
                        <a:t>@</a:t>
                      </a:r>
                      <a:r>
                        <a:rPr lang="lt-LT" sz="1000" b="0" baseline="0" dirty="0" err="1">
                          <a:solidFill>
                            <a:srgbClr val="1F3856"/>
                          </a:solidFill>
                          <a:latin typeface="Arial Narrow" panose="020B0606020202030204" pitchFamily="34" charset="0"/>
                        </a:rPr>
                        <a:t>valstybeskontrole</a:t>
                      </a:r>
                      <a:endParaRPr lang="en-US" sz="1000" dirty="0">
                        <a:latin typeface="Arial Narrow" panose="020B0606020202030204" pitchFamily="34" charset="0"/>
                      </a:endParaRPr>
                    </a:p>
                  </a:txBody>
                  <a:tcPr marL="91447" marR="91447" marT="45680" marB="456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extLst>
              </a:tr>
              <a:tr h="365681">
                <a:tc vMerge="1">
                  <a:txBody>
                    <a:bodyPr/>
                    <a:lstStyle/>
                    <a:p>
                      <a:pPr algn="l"/>
                      <a:endParaRPr lang="en-US" dirty="0"/>
                    </a:p>
                  </a:txBody>
                  <a:tcPr>
                    <a:lnL w="12700" cap="flat" cmpd="sng" algn="ctr">
                      <a:solidFill>
                        <a:srgbClr val="1F3856"/>
                      </a:solidFill>
                      <a:prstDash val="solid"/>
                      <a:round/>
                      <a:headEnd type="none" w="med" len="med"/>
                      <a:tailEnd type="none" w="med" len="med"/>
                    </a:lnL>
                    <a:lnR w="12700" cap="flat" cmpd="sng" algn="ctr">
                      <a:solidFill>
                        <a:srgbClr val="1F3856"/>
                      </a:solidFill>
                      <a:prstDash val="solid"/>
                      <a:round/>
                      <a:headEnd type="none" w="med" len="med"/>
                      <a:tailEnd type="none" w="med" len="med"/>
                    </a:lnR>
                    <a:lnT w="12700" cap="flat" cmpd="sng" algn="ctr">
                      <a:solidFill>
                        <a:srgbClr val="1F3856"/>
                      </a:solidFill>
                      <a:prstDash val="solid"/>
                      <a:round/>
                      <a:headEnd type="none" w="med" len="med"/>
                      <a:tailEnd type="none" w="med" len="med"/>
                    </a:lnT>
                    <a:lnB w="12700" cap="flat" cmpd="sng" algn="ctr">
                      <a:solidFill>
                        <a:srgbClr val="1F3856"/>
                      </a:solidFill>
                      <a:prstDash val="solid"/>
                      <a:round/>
                      <a:headEnd type="none" w="med" len="med"/>
                      <a:tailEnd type="none" w="med" len="med"/>
                    </a:lnB>
                    <a:noFill/>
                  </a:tcPr>
                </a:tc>
                <a:tc>
                  <a:txBody>
                    <a:bodyPr/>
                    <a:lstStyle/>
                    <a:p>
                      <a:endParaRPr lang="en-US" sz="1800" dirty="0"/>
                    </a:p>
                  </a:txBody>
                  <a:tcPr marL="91447" marR="91447" marT="45680" marB="45680">
                    <a:lnL w="12700" cap="flat" cmpd="sng" algn="ctr">
                      <a:solidFill>
                        <a:srgbClr val="1F3856"/>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20000"/>
                        </a:lnSpc>
                      </a:pPr>
                      <a:endParaRPr lang="en-US" sz="1800" dirty="0">
                        <a:latin typeface="Arial Narrow" panose="020B0606020202030204" pitchFamily="34" charset="0"/>
                      </a:endParaRPr>
                    </a:p>
                  </a:txBody>
                  <a:tcPr marL="91447" marR="91447" marT="45680" marB="4568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400" b="0" dirty="0">
                        <a:latin typeface="Arial Narrow" panose="020B060602020203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extLst>
              </a:tr>
              <a:tr h="365681">
                <a:tc vMerge="1">
                  <a:txBody>
                    <a:bodyPr/>
                    <a:lstStyle/>
                    <a:p>
                      <a:endParaRPr lang="en-US" dirty="0"/>
                    </a:p>
                  </a:txBody>
                  <a:tcPr>
                    <a:lnL w="12700" cap="flat" cmpd="sng" algn="ctr">
                      <a:solidFill>
                        <a:srgbClr val="1F3856"/>
                      </a:solidFill>
                      <a:prstDash val="solid"/>
                      <a:round/>
                      <a:headEnd type="none" w="med" len="med"/>
                      <a:tailEnd type="none" w="med" len="med"/>
                    </a:lnL>
                    <a:lnR w="12700" cap="flat" cmpd="sng" algn="ctr">
                      <a:solidFill>
                        <a:srgbClr val="1F3856"/>
                      </a:solidFill>
                      <a:prstDash val="solid"/>
                      <a:round/>
                      <a:headEnd type="none" w="med" len="med"/>
                      <a:tailEnd type="none" w="med" len="med"/>
                    </a:lnR>
                    <a:lnT w="12700" cap="flat" cmpd="sng" algn="ctr">
                      <a:solidFill>
                        <a:srgbClr val="1F3856"/>
                      </a:solidFill>
                      <a:prstDash val="solid"/>
                      <a:round/>
                      <a:headEnd type="none" w="med" len="med"/>
                      <a:tailEnd type="none" w="med" len="med"/>
                    </a:lnT>
                    <a:lnB w="12700" cap="flat" cmpd="sng" algn="ctr">
                      <a:solidFill>
                        <a:srgbClr val="1F3856"/>
                      </a:solidFill>
                      <a:prstDash val="solid"/>
                      <a:round/>
                      <a:headEnd type="none" w="med" len="med"/>
                      <a:tailEnd type="none" w="med" len="med"/>
                    </a:lnB>
                    <a:noFill/>
                  </a:tcPr>
                </a:tc>
                <a:tc>
                  <a:txBody>
                    <a:bodyPr/>
                    <a:lstStyle/>
                    <a:p>
                      <a:endParaRPr lang="en-US" sz="1800" dirty="0"/>
                    </a:p>
                  </a:txBody>
                  <a:tcPr marL="91447" marR="91447" marT="45680" marB="45680">
                    <a:lnL w="12700" cap="flat" cmpd="sng" algn="ctr">
                      <a:solidFill>
                        <a:srgbClr val="1F3856"/>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20000"/>
                        </a:lnSpc>
                      </a:pPr>
                      <a:endParaRPr lang="en-US" sz="1800" dirty="0">
                        <a:latin typeface="Arial Narrow" panose="020B0606020202030204" pitchFamily="34" charset="0"/>
                      </a:endParaRPr>
                    </a:p>
                  </a:txBody>
                  <a:tcPr marL="91447" marR="91447" marT="45680" marB="4568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50" dirty="0">
                        <a:latin typeface="Arial Narrow" panose="020B0606020202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extLst>
              </a:tr>
              <a:tr h="365681">
                <a:tc vMerge="1">
                  <a:txBody>
                    <a:bodyPr/>
                    <a:lstStyle/>
                    <a:p>
                      <a:endParaRPr lang="en-US"/>
                    </a:p>
                  </a:txBody>
                  <a:tcPr>
                    <a:lnL w="12700" cap="flat" cmpd="sng" algn="ctr">
                      <a:solidFill>
                        <a:srgbClr val="1F3856"/>
                      </a:solidFill>
                      <a:prstDash val="solid"/>
                      <a:round/>
                      <a:headEnd type="none" w="med" len="med"/>
                      <a:tailEnd type="none" w="med" len="med"/>
                    </a:lnL>
                    <a:lnR w="12700" cap="flat" cmpd="sng" algn="ctr">
                      <a:solidFill>
                        <a:srgbClr val="1F3856"/>
                      </a:solidFill>
                      <a:prstDash val="solid"/>
                      <a:round/>
                      <a:headEnd type="none" w="med" len="med"/>
                      <a:tailEnd type="none" w="med" len="med"/>
                    </a:lnR>
                    <a:lnT w="12700" cap="flat" cmpd="sng" algn="ctr">
                      <a:solidFill>
                        <a:srgbClr val="1F3856"/>
                      </a:solidFill>
                      <a:prstDash val="solid"/>
                      <a:round/>
                      <a:headEnd type="none" w="med" len="med"/>
                      <a:tailEnd type="none" w="med" len="med"/>
                    </a:lnT>
                    <a:lnB w="12700" cap="flat" cmpd="sng" algn="ctr">
                      <a:solidFill>
                        <a:srgbClr val="1F3856"/>
                      </a:solidFill>
                      <a:prstDash val="solid"/>
                      <a:round/>
                      <a:headEnd type="none" w="med" len="med"/>
                      <a:tailEnd type="none" w="med" len="med"/>
                    </a:lnB>
                    <a:noFill/>
                  </a:tcPr>
                </a:tc>
                <a:tc>
                  <a:txBody>
                    <a:bodyPr/>
                    <a:lstStyle/>
                    <a:p>
                      <a:endParaRPr lang="en-US" sz="1800" dirty="0"/>
                    </a:p>
                  </a:txBody>
                  <a:tcPr marL="91447" marR="91447" marT="45680" marB="45680">
                    <a:lnL w="12700" cap="flat" cmpd="sng" algn="ctr">
                      <a:solidFill>
                        <a:srgbClr val="1F3856"/>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20000"/>
                        </a:lnSpc>
                      </a:pPr>
                      <a:endParaRPr lang="en-US" sz="1800" dirty="0">
                        <a:latin typeface="Arial Narrow" panose="020B0606020202030204" pitchFamily="34" charset="0"/>
                      </a:endParaRPr>
                    </a:p>
                  </a:txBody>
                  <a:tcPr marL="91447" marR="91447" marT="45680" marB="4568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50" dirty="0">
                        <a:latin typeface="Arial Narrow" panose="020B0606020202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extLst>
              </a:tr>
              <a:tr h="365681">
                <a:tc vMerge="1">
                  <a:txBody>
                    <a:bodyPr/>
                    <a:lstStyle/>
                    <a:p>
                      <a:endParaRPr lang="en-US"/>
                    </a:p>
                  </a:txBody>
                  <a:tcPr>
                    <a:lnL w="12700" cap="flat" cmpd="sng" algn="ctr">
                      <a:solidFill>
                        <a:srgbClr val="1F3856"/>
                      </a:solidFill>
                      <a:prstDash val="solid"/>
                      <a:round/>
                      <a:headEnd type="none" w="med" len="med"/>
                      <a:tailEnd type="none" w="med" len="med"/>
                    </a:lnL>
                    <a:lnR w="12700" cap="flat" cmpd="sng" algn="ctr">
                      <a:solidFill>
                        <a:srgbClr val="1F3856"/>
                      </a:solidFill>
                      <a:prstDash val="solid"/>
                      <a:round/>
                      <a:headEnd type="none" w="med" len="med"/>
                      <a:tailEnd type="none" w="med" len="med"/>
                    </a:lnR>
                    <a:lnT w="12700" cap="flat" cmpd="sng" algn="ctr">
                      <a:solidFill>
                        <a:srgbClr val="1F3856"/>
                      </a:solidFill>
                      <a:prstDash val="solid"/>
                      <a:round/>
                      <a:headEnd type="none" w="med" len="med"/>
                      <a:tailEnd type="none" w="med" len="med"/>
                    </a:lnT>
                    <a:lnB w="12700" cap="flat" cmpd="sng" algn="ctr">
                      <a:solidFill>
                        <a:srgbClr val="1F3856"/>
                      </a:solidFill>
                      <a:prstDash val="solid"/>
                      <a:round/>
                      <a:headEnd type="none" w="med" len="med"/>
                      <a:tailEnd type="none" w="med" len="med"/>
                    </a:lnB>
                    <a:noFill/>
                  </a:tcPr>
                </a:tc>
                <a:tc>
                  <a:txBody>
                    <a:bodyPr/>
                    <a:lstStyle/>
                    <a:p>
                      <a:endParaRPr lang="en-US" sz="1800" dirty="0"/>
                    </a:p>
                  </a:txBody>
                  <a:tcPr marL="91447" marR="91447" marT="45680" marB="45680">
                    <a:lnL w="12700" cap="flat" cmpd="sng" algn="ctr">
                      <a:solidFill>
                        <a:srgbClr val="1F3856"/>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20000"/>
                        </a:lnSpc>
                      </a:pPr>
                      <a:endParaRPr lang="en-US" sz="1800" dirty="0">
                        <a:latin typeface="Arial Narrow" panose="020B0606020202030204" pitchFamily="34" charset="0"/>
                      </a:endParaRPr>
                    </a:p>
                  </a:txBody>
                  <a:tcPr marL="91447" marR="91447" marT="45680" marB="4568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50" dirty="0">
                        <a:latin typeface="Arial Narrow" panose="020B0606020202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extLst>
              </a:tr>
              <a:tr h="365681">
                <a:tc vMerge="1">
                  <a:txBody>
                    <a:bodyPr/>
                    <a:lstStyle/>
                    <a:p>
                      <a:endParaRPr lang="en-US"/>
                    </a:p>
                  </a:txBody>
                  <a:tcPr>
                    <a:lnL w="12700" cap="flat" cmpd="sng" algn="ctr">
                      <a:solidFill>
                        <a:srgbClr val="1F3856"/>
                      </a:solidFill>
                      <a:prstDash val="solid"/>
                      <a:round/>
                      <a:headEnd type="none" w="med" len="med"/>
                      <a:tailEnd type="none" w="med" len="med"/>
                    </a:lnL>
                    <a:lnR w="12700" cap="flat" cmpd="sng" algn="ctr">
                      <a:solidFill>
                        <a:srgbClr val="1F3856"/>
                      </a:solidFill>
                      <a:prstDash val="solid"/>
                      <a:round/>
                      <a:headEnd type="none" w="med" len="med"/>
                      <a:tailEnd type="none" w="med" len="med"/>
                    </a:lnR>
                    <a:lnT w="12700" cap="flat" cmpd="sng" algn="ctr">
                      <a:solidFill>
                        <a:srgbClr val="1F3856"/>
                      </a:solidFill>
                      <a:prstDash val="solid"/>
                      <a:round/>
                      <a:headEnd type="none" w="med" len="med"/>
                      <a:tailEnd type="none" w="med" len="med"/>
                    </a:lnT>
                    <a:lnB w="12700" cap="flat" cmpd="sng" algn="ctr">
                      <a:solidFill>
                        <a:srgbClr val="1F3856"/>
                      </a:solidFill>
                      <a:prstDash val="solid"/>
                      <a:round/>
                      <a:headEnd type="none" w="med" len="med"/>
                      <a:tailEnd type="none" w="med" len="med"/>
                    </a:lnB>
                    <a:noFill/>
                  </a:tcPr>
                </a:tc>
                <a:tc>
                  <a:txBody>
                    <a:bodyPr/>
                    <a:lstStyle/>
                    <a:p>
                      <a:endParaRPr lang="en-US" sz="1800" dirty="0"/>
                    </a:p>
                  </a:txBody>
                  <a:tcPr marL="91447" marR="91447" marT="45680" marB="45680">
                    <a:lnL w="12700" cap="flat" cmpd="sng" algn="ctr">
                      <a:solidFill>
                        <a:srgbClr val="1F3856"/>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20000"/>
                        </a:lnSpc>
                      </a:pPr>
                      <a:endParaRPr lang="en-US" sz="1800" dirty="0">
                        <a:latin typeface="Arial Narrow" panose="020B0606020202030204" pitchFamily="34" charset="0"/>
                      </a:endParaRPr>
                    </a:p>
                  </a:txBody>
                  <a:tcPr marL="91447" marR="91447" marT="45680" marB="4568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50" dirty="0">
                        <a:latin typeface="Arial Narrow" panose="020B0606020202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extLst>
              </a:tr>
            </a:tbl>
          </a:graphicData>
        </a:graphic>
      </p:graphicFrame>
      <p:pic>
        <p:nvPicPr>
          <p:cNvPr id="11" name="Paveikslėlis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60447" y="139229"/>
            <a:ext cx="1648493" cy="564505"/>
          </a:xfrm>
          <a:prstGeom prst="rect">
            <a:avLst/>
          </a:prstGeom>
        </p:spPr>
      </p:pic>
    </p:spTree>
    <p:extLst>
      <p:ext uri="{BB962C8B-B14F-4D97-AF65-F5344CB8AC3E}">
        <p14:creationId xmlns:p14="http://schemas.microsoft.com/office/powerpoint/2010/main" val="2723990174"/>
      </p:ext>
    </p:extLst>
  </p:cSld>
  <p:clrMap bg1="lt1" tx1="dk1" bg2="lt2" tx2="dk2" accent1="accent1" accent2="accent2" accent3="accent3" accent4="accent4" accent5="accent5" accent6="accent6" hlink="hlink" folHlink="folHlink"/>
  <p:timing>
    <p:tnLst>
      <p:par>
        <p:cTn id="1" dur="indefinite" restart="never" nodeType="tmRoot"/>
      </p:par>
    </p:tnLst>
  </p:timing>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64578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o vietos rezervavimo ženklas 4"/>
          <p:cNvSpPr>
            <a:spLocks noGrp="1"/>
          </p:cNvSpPr>
          <p:nvPr>
            <p:ph type="body" sz="quarter" idx="14"/>
          </p:nvPr>
        </p:nvSpPr>
        <p:spPr/>
        <p:txBody>
          <a:bodyPr/>
          <a:lstStyle/>
          <a:p>
            <a:r>
              <a:rPr lang="en-US" dirty="0" smtClean="0"/>
              <a:t>Summary</a:t>
            </a:r>
            <a:endParaRPr lang="en-US" dirty="0"/>
          </a:p>
        </p:txBody>
      </p:sp>
      <p:sp>
        <p:nvSpPr>
          <p:cNvPr id="6" name="Rectangle 10"/>
          <p:cNvSpPr/>
          <p:nvPr/>
        </p:nvSpPr>
        <p:spPr>
          <a:xfrm>
            <a:off x="457194" y="1719954"/>
            <a:ext cx="914400" cy="72000"/>
          </a:xfrm>
          <a:prstGeom prst="rect">
            <a:avLst/>
          </a:prstGeom>
          <a:solidFill>
            <a:srgbClr val="47AB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tačiakampis 6"/>
          <p:cNvSpPr/>
          <p:nvPr/>
        </p:nvSpPr>
        <p:spPr>
          <a:xfrm>
            <a:off x="457194" y="2159473"/>
            <a:ext cx="7843967" cy="1738938"/>
          </a:xfrm>
          <a:prstGeom prst="rect">
            <a:avLst/>
          </a:prstGeom>
        </p:spPr>
        <p:txBody>
          <a:bodyPr wrap="square">
            <a:spAutoFit/>
          </a:bodyPr>
          <a:lstStyle/>
          <a:p>
            <a:pPr marL="285750" indent="-285750">
              <a:spcBef>
                <a:spcPts val="1200"/>
              </a:spcBef>
              <a:buClr>
                <a:srgbClr val="47ABD9"/>
              </a:buClr>
              <a:buSzPct val="80000"/>
              <a:buFont typeface="Wingdings" panose="05000000000000000000" pitchFamily="2" charset="2"/>
              <a:buChar char="l"/>
            </a:pPr>
            <a:r>
              <a:rPr lang="en-GB" sz="1700" dirty="0">
                <a:cs typeface="Arial" panose="020B0604020202020204" pitchFamily="34" charset="0"/>
              </a:rPr>
              <a:t>2017 </a:t>
            </a:r>
            <a:r>
              <a:rPr lang="lt-LT" sz="1700" dirty="0" smtClean="0">
                <a:cs typeface="Arial" panose="020B0604020202020204" pitchFamily="34" charset="0"/>
              </a:rPr>
              <a:t>GG </a:t>
            </a:r>
            <a:r>
              <a:rPr lang="en-GB" sz="1700" dirty="0" smtClean="0">
                <a:cs typeface="Arial" panose="020B0604020202020204" pitchFamily="34" charset="0"/>
              </a:rPr>
              <a:t>surplus </a:t>
            </a:r>
            <a:r>
              <a:rPr lang="en-GB" sz="1700" dirty="0">
                <a:cs typeface="Arial" panose="020B0604020202020204" pitchFamily="34" charset="0"/>
              </a:rPr>
              <a:t>is due to </a:t>
            </a:r>
            <a:r>
              <a:rPr lang="en-GB" sz="1700" b="1" dirty="0">
                <a:solidFill>
                  <a:schemeClr val="accent2"/>
                </a:solidFill>
                <a:cs typeface="Arial" panose="020B0604020202020204" pitchFamily="34" charset="0"/>
              </a:rPr>
              <a:t>temporary</a:t>
            </a:r>
            <a:r>
              <a:rPr lang="en-GB" sz="1700" dirty="0">
                <a:cs typeface="Arial" panose="020B0604020202020204" pitchFamily="34" charset="0"/>
              </a:rPr>
              <a:t> and </a:t>
            </a:r>
            <a:r>
              <a:rPr lang="en-GB" sz="1700" b="1" dirty="0">
                <a:solidFill>
                  <a:schemeClr val="accent2"/>
                </a:solidFill>
                <a:cs typeface="Arial" panose="020B0604020202020204" pitchFamily="34" charset="0"/>
              </a:rPr>
              <a:t>one-off</a:t>
            </a:r>
            <a:r>
              <a:rPr lang="en-GB" sz="1700" dirty="0">
                <a:cs typeface="Arial" panose="020B0604020202020204" pitchFamily="34" charset="0"/>
              </a:rPr>
              <a:t> factors</a:t>
            </a:r>
          </a:p>
          <a:p>
            <a:pPr marL="285750" indent="-285750">
              <a:spcBef>
                <a:spcPts val="1200"/>
              </a:spcBef>
              <a:buClr>
                <a:srgbClr val="47ABD9"/>
              </a:buClr>
              <a:buSzPct val="80000"/>
              <a:buFont typeface="Wingdings" panose="05000000000000000000" pitchFamily="2" charset="2"/>
              <a:buChar char="l"/>
            </a:pPr>
            <a:r>
              <a:rPr lang="en-US" sz="1700" dirty="0" smtClean="0">
                <a:cs typeface="Arial" panose="020B0604020202020204" pitchFamily="34" charset="0"/>
              </a:rPr>
              <a:t>According to fiscal institution’s calculations, </a:t>
            </a:r>
            <a:r>
              <a:rPr lang="en-GB" sz="1700" dirty="0">
                <a:cs typeface="Arial" panose="020B0604020202020204" pitchFamily="34" charset="0"/>
              </a:rPr>
              <a:t>the estimate of the </a:t>
            </a:r>
            <a:r>
              <a:rPr lang="lt-LT" sz="1700" dirty="0" smtClean="0">
                <a:cs typeface="Arial" panose="020B0604020202020204" pitchFamily="34" charset="0"/>
              </a:rPr>
              <a:t>GG</a:t>
            </a:r>
            <a:r>
              <a:rPr lang="en-GB" sz="1700" dirty="0" smtClean="0">
                <a:cs typeface="Arial" panose="020B0604020202020204" pitchFamily="34" charset="0"/>
              </a:rPr>
              <a:t> </a:t>
            </a:r>
            <a:r>
              <a:rPr lang="en-GB" sz="1700" dirty="0">
                <a:cs typeface="Arial" panose="020B0604020202020204" pitchFamily="34" charset="0"/>
              </a:rPr>
              <a:t>surplus for 2018 was revised </a:t>
            </a:r>
            <a:r>
              <a:rPr lang="en-GB" sz="1700" dirty="0" smtClean="0">
                <a:cs typeface="Arial" panose="020B0604020202020204" pitchFamily="34" charset="0"/>
              </a:rPr>
              <a:t>downwards </a:t>
            </a:r>
            <a:r>
              <a:rPr lang="en-GB" sz="1700" b="1" dirty="0" smtClean="0">
                <a:solidFill>
                  <a:schemeClr val="accent2"/>
                </a:solidFill>
                <a:cs typeface="Arial" panose="020B0604020202020204" pitchFamily="34" charset="0"/>
              </a:rPr>
              <a:t>from 0.5 </a:t>
            </a:r>
            <a:r>
              <a:rPr lang="en-GB" sz="1700" b="1" dirty="0">
                <a:solidFill>
                  <a:schemeClr val="accent2"/>
                </a:solidFill>
                <a:cs typeface="Arial" panose="020B0604020202020204" pitchFamily="34" charset="0"/>
              </a:rPr>
              <a:t>to 0.2 percent of </a:t>
            </a:r>
            <a:r>
              <a:rPr lang="en-GB" sz="1700" b="1" dirty="0" smtClean="0">
                <a:solidFill>
                  <a:schemeClr val="accent2"/>
                </a:solidFill>
                <a:cs typeface="Arial" panose="020B0604020202020204" pitchFamily="34" charset="0"/>
              </a:rPr>
              <a:t>GDP</a:t>
            </a:r>
          </a:p>
          <a:p>
            <a:pPr marL="285750" indent="-285750">
              <a:spcBef>
                <a:spcPts val="1200"/>
              </a:spcBef>
              <a:buClr>
                <a:srgbClr val="47ABD9"/>
              </a:buClr>
              <a:buSzPct val="80000"/>
              <a:buFont typeface="Wingdings" panose="05000000000000000000" pitchFamily="2" charset="2"/>
              <a:buChar char="l"/>
            </a:pPr>
            <a:r>
              <a:rPr lang="en-GB" sz="1800" dirty="0" smtClean="0"/>
              <a:t>Given </a:t>
            </a:r>
            <a:r>
              <a:rPr lang="en-GB" sz="1800" dirty="0"/>
              <a:t>the reduction of the </a:t>
            </a:r>
            <a:r>
              <a:rPr lang="lt-LT" sz="1800" dirty="0" smtClean="0"/>
              <a:t>GG </a:t>
            </a:r>
            <a:r>
              <a:rPr lang="en-GB" sz="1800" dirty="0" smtClean="0"/>
              <a:t>primary </a:t>
            </a:r>
            <a:r>
              <a:rPr lang="en-GB" sz="1800" dirty="0"/>
              <a:t>structural balance in </a:t>
            </a:r>
            <a:r>
              <a:rPr lang="en-GB" sz="1800" dirty="0" smtClean="0"/>
              <a:t>2018, the </a:t>
            </a:r>
            <a:r>
              <a:rPr lang="en-GB" sz="1800" dirty="0"/>
              <a:t>fiscal policy of Lithuania </a:t>
            </a:r>
            <a:r>
              <a:rPr lang="en-GB" sz="1800" b="1" dirty="0">
                <a:solidFill>
                  <a:schemeClr val="accent2"/>
                </a:solidFill>
              </a:rPr>
              <a:t>will maintain </a:t>
            </a:r>
            <a:r>
              <a:rPr lang="en-GB" sz="1800" b="1" dirty="0" smtClean="0">
                <a:solidFill>
                  <a:schemeClr val="accent2"/>
                </a:solidFill>
              </a:rPr>
              <a:t>its pro-cyclical stance</a:t>
            </a:r>
            <a:endParaRPr lang="en-GB" sz="1700" b="1" dirty="0" smtClean="0">
              <a:solidFill>
                <a:schemeClr val="accent2"/>
              </a:solidFill>
              <a:cs typeface="Arial" panose="020B0604020202020204" pitchFamily="34" charset="0"/>
            </a:endParaRPr>
          </a:p>
        </p:txBody>
      </p:sp>
      <p:sp>
        <p:nvSpPr>
          <p:cNvPr id="9" name="Teksto vietos rezervavimo ženklas 1"/>
          <p:cNvSpPr txBox="1">
            <a:spLocks/>
          </p:cNvSpPr>
          <p:nvPr/>
        </p:nvSpPr>
        <p:spPr>
          <a:xfrm>
            <a:off x="5227982" y="233916"/>
            <a:ext cx="3657785" cy="469347"/>
          </a:xfrm>
          <a:prstGeom prst="rect">
            <a:avLst/>
          </a:prstGeom>
        </p:spPr>
        <p:txBody>
          <a:bodyPr/>
          <a:lstStyle>
            <a:lvl1pPr marL="178308" indent="-178308" algn="l" defTabSz="713232" rtl="0" eaLnBrk="1" latinLnBrk="0" hangingPunct="1">
              <a:lnSpc>
                <a:spcPct val="90000"/>
              </a:lnSpc>
              <a:spcBef>
                <a:spcPts val="780"/>
              </a:spcBef>
              <a:buFont typeface="Arial" panose="020B0604020202020204" pitchFamily="34" charset="0"/>
              <a:buChar char="•"/>
              <a:defRPr sz="2200" kern="1200">
                <a:solidFill>
                  <a:schemeClr val="tx1"/>
                </a:solidFill>
                <a:latin typeface="+mn-lt"/>
                <a:ea typeface="+mn-ea"/>
                <a:cs typeface="+mn-cs"/>
              </a:defRPr>
            </a:lvl1pPr>
            <a:lvl2pPr marL="534924" indent="-178308" algn="l" defTabSz="713232" rtl="0" eaLnBrk="1" latinLnBrk="0" hangingPunct="1">
              <a:lnSpc>
                <a:spcPct val="90000"/>
              </a:lnSpc>
              <a:spcBef>
                <a:spcPts val="390"/>
              </a:spcBef>
              <a:buFont typeface="Arial" panose="020B0604020202020204" pitchFamily="34" charset="0"/>
              <a:buChar char="•"/>
              <a:defRPr sz="1900" kern="1200">
                <a:solidFill>
                  <a:schemeClr val="tx1"/>
                </a:solidFill>
                <a:latin typeface="+mn-lt"/>
                <a:ea typeface="+mn-ea"/>
                <a:cs typeface="+mn-cs"/>
              </a:defRPr>
            </a:lvl2pPr>
            <a:lvl3pPr marL="891540" indent="-178308" algn="l" defTabSz="713232" rtl="0" eaLnBrk="1" latinLnBrk="0" hangingPunct="1">
              <a:lnSpc>
                <a:spcPct val="90000"/>
              </a:lnSpc>
              <a:spcBef>
                <a:spcPts val="390"/>
              </a:spcBef>
              <a:buFont typeface="Arial" panose="020B0604020202020204" pitchFamily="34" charset="0"/>
              <a:buChar char="•"/>
              <a:defRPr sz="1600" kern="1200">
                <a:solidFill>
                  <a:schemeClr val="tx1"/>
                </a:solidFill>
                <a:latin typeface="+mn-lt"/>
                <a:ea typeface="+mn-ea"/>
                <a:cs typeface="+mn-cs"/>
              </a:defRPr>
            </a:lvl3pPr>
            <a:lvl4pPr marL="124815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4pPr>
            <a:lvl5pPr marL="1604772"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5pPr>
            <a:lvl6pPr marL="1961388"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6pPr>
            <a:lvl7pPr marL="2318004"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7pPr>
            <a:lvl8pPr marL="2674620"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8pPr>
            <a:lvl9pPr marL="303123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9pPr>
          </a:lstStyle>
          <a:p>
            <a:pPr marL="0" indent="0">
              <a:buFont typeface="Arial" panose="020B0604020202020204" pitchFamily="34" charset="0"/>
              <a:buNone/>
            </a:pPr>
            <a:r>
              <a:rPr lang="en-GB" sz="1500" dirty="0" smtClean="0">
                <a:solidFill>
                  <a:schemeClr val="bg1"/>
                </a:solidFill>
                <a:latin typeface="Arimo" panose="020B0604020202020204" pitchFamily="34" charset="0"/>
                <a:ea typeface="Arimo" panose="020B0604020202020204" pitchFamily="34" charset="0"/>
                <a:cs typeface="Arimo" panose="020B0604020202020204" pitchFamily="34" charset="0"/>
              </a:rPr>
              <a:t>The Assessment of the Stability Programme of Lithuania for 2018</a:t>
            </a:r>
            <a:endParaRPr lang="en-US" sz="1500" dirty="0">
              <a:solidFill>
                <a:schemeClr val="bg1"/>
              </a:solidFill>
            </a:endParaRPr>
          </a:p>
        </p:txBody>
      </p:sp>
    </p:spTree>
    <p:extLst>
      <p:ext uri="{BB962C8B-B14F-4D97-AF65-F5344CB8AC3E}">
        <p14:creationId xmlns:p14="http://schemas.microsoft.com/office/powerpoint/2010/main" val="19758128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Freeform 38"/>
          <p:cNvSpPr/>
          <p:nvPr/>
        </p:nvSpPr>
        <p:spPr>
          <a:xfrm rot="5400000">
            <a:off x="5908721" y="3394150"/>
            <a:ext cx="351768" cy="220863"/>
          </a:xfrm>
          <a:custGeom>
            <a:avLst/>
            <a:gdLst>
              <a:gd name="connsiteX0" fmla="*/ 0 w 351767"/>
              <a:gd name="connsiteY0" fmla="*/ 210385 h 220863"/>
              <a:gd name="connsiteX1" fmla="*/ 171610 w 351767"/>
              <a:gd name="connsiteY1" fmla="*/ 0 h 220863"/>
              <a:gd name="connsiteX2" fmla="*/ 351767 w 351767"/>
              <a:gd name="connsiteY2" fmla="*/ 220863 h 220863"/>
              <a:gd name="connsiteX3" fmla="*/ 330464 w 351767"/>
              <a:gd name="connsiteY3" fmla="*/ 215385 h 220863"/>
              <a:gd name="connsiteX4" fmla="*/ 148850 w 351767"/>
              <a:gd name="connsiteY4" fmla="*/ 197077 h 220863"/>
              <a:gd name="connsiteX5" fmla="*/ 56712 w 351767"/>
              <a:gd name="connsiteY5" fmla="*/ 201730 h 220863"/>
              <a:gd name="connsiteX6" fmla="*/ 0 w 351767"/>
              <a:gd name="connsiteY6" fmla="*/ 210385 h 220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1767" h="220863">
                <a:moveTo>
                  <a:pt x="0" y="210385"/>
                </a:moveTo>
                <a:lnTo>
                  <a:pt x="171610" y="0"/>
                </a:lnTo>
                <a:lnTo>
                  <a:pt x="351767" y="220863"/>
                </a:lnTo>
                <a:lnTo>
                  <a:pt x="330464" y="215385"/>
                </a:lnTo>
                <a:cubicBezTo>
                  <a:pt x="271801" y="203381"/>
                  <a:pt x="211062" y="197077"/>
                  <a:pt x="148850" y="197077"/>
                </a:cubicBezTo>
                <a:cubicBezTo>
                  <a:pt x="117744" y="197077"/>
                  <a:pt x="87006" y="198653"/>
                  <a:pt x="56712" y="201730"/>
                </a:cubicBezTo>
                <a:lnTo>
                  <a:pt x="0" y="210385"/>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n-US" sz="1900"/>
          </a:p>
        </p:txBody>
      </p:sp>
      <p:sp>
        <p:nvSpPr>
          <p:cNvPr id="12" name="Ellipse 3"/>
          <p:cNvSpPr/>
          <p:nvPr/>
        </p:nvSpPr>
        <p:spPr>
          <a:xfrm>
            <a:off x="288340" y="2159464"/>
            <a:ext cx="2599110" cy="2526836"/>
          </a:xfrm>
          <a:prstGeom prst="ellipse">
            <a:avLst/>
          </a:prstGeom>
          <a:no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r>
              <a:rPr lang="fr-CA" sz="1700" b="1" dirty="0" err="1">
                <a:solidFill>
                  <a:schemeClr val="bg1"/>
                </a:solidFill>
                <a:latin typeface="PT Sans"/>
              </a:rPr>
              <a:t>Meet</a:t>
            </a:r>
            <a:endParaRPr lang="fr-CA" sz="1700" dirty="0">
              <a:solidFill>
                <a:schemeClr val="bg1"/>
              </a:solidFill>
            </a:endParaRPr>
          </a:p>
        </p:txBody>
      </p:sp>
      <p:sp>
        <p:nvSpPr>
          <p:cNvPr id="25" name="Freeform 24"/>
          <p:cNvSpPr/>
          <p:nvPr/>
        </p:nvSpPr>
        <p:spPr>
          <a:xfrm rot="5400000">
            <a:off x="2860179" y="3394150"/>
            <a:ext cx="351768" cy="220863"/>
          </a:xfrm>
          <a:custGeom>
            <a:avLst/>
            <a:gdLst>
              <a:gd name="connsiteX0" fmla="*/ 0 w 351767"/>
              <a:gd name="connsiteY0" fmla="*/ 210385 h 220863"/>
              <a:gd name="connsiteX1" fmla="*/ 171610 w 351767"/>
              <a:gd name="connsiteY1" fmla="*/ 0 h 220863"/>
              <a:gd name="connsiteX2" fmla="*/ 351767 w 351767"/>
              <a:gd name="connsiteY2" fmla="*/ 220863 h 220863"/>
              <a:gd name="connsiteX3" fmla="*/ 330464 w 351767"/>
              <a:gd name="connsiteY3" fmla="*/ 215385 h 220863"/>
              <a:gd name="connsiteX4" fmla="*/ 148850 w 351767"/>
              <a:gd name="connsiteY4" fmla="*/ 197077 h 220863"/>
              <a:gd name="connsiteX5" fmla="*/ 56712 w 351767"/>
              <a:gd name="connsiteY5" fmla="*/ 201730 h 220863"/>
              <a:gd name="connsiteX6" fmla="*/ 0 w 351767"/>
              <a:gd name="connsiteY6" fmla="*/ 210385 h 220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1767" h="220863">
                <a:moveTo>
                  <a:pt x="0" y="210385"/>
                </a:moveTo>
                <a:lnTo>
                  <a:pt x="171610" y="0"/>
                </a:lnTo>
                <a:lnTo>
                  <a:pt x="351767" y="220863"/>
                </a:lnTo>
                <a:lnTo>
                  <a:pt x="330464" y="215385"/>
                </a:lnTo>
                <a:cubicBezTo>
                  <a:pt x="271801" y="203381"/>
                  <a:pt x="211062" y="197077"/>
                  <a:pt x="148850" y="197077"/>
                </a:cubicBezTo>
                <a:cubicBezTo>
                  <a:pt x="117744" y="197077"/>
                  <a:pt x="87006" y="198653"/>
                  <a:pt x="56712" y="201730"/>
                </a:cubicBezTo>
                <a:lnTo>
                  <a:pt x="0" y="210385"/>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n-US" sz="1900"/>
          </a:p>
        </p:txBody>
      </p:sp>
      <p:sp>
        <p:nvSpPr>
          <p:cNvPr id="29" name="Oval 28"/>
          <p:cNvSpPr/>
          <p:nvPr/>
        </p:nvSpPr>
        <p:spPr>
          <a:xfrm>
            <a:off x="308428" y="2046891"/>
            <a:ext cx="860758" cy="82965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r>
              <a:rPr lang="en-US" sz="2500" dirty="0"/>
              <a:t>1</a:t>
            </a:r>
          </a:p>
        </p:txBody>
      </p:sp>
      <p:sp>
        <p:nvSpPr>
          <p:cNvPr id="32" name="Freeform 31"/>
          <p:cNvSpPr/>
          <p:nvPr/>
        </p:nvSpPr>
        <p:spPr>
          <a:xfrm>
            <a:off x="374650" y="2259563"/>
            <a:ext cx="2446578" cy="2327549"/>
          </a:xfrm>
          <a:custGeom>
            <a:avLst/>
            <a:gdLst>
              <a:gd name="connsiteX0" fmla="*/ 834935 w 1669870"/>
              <a:gd name="connsiteY0" fmla="*/ 0 h 1669870"/>
              <a:gd name="connsiteX1" fmla="*/ 1669870 w 1669870"/>
              <a:gd name="connsiteY1" fmla="*/ 834935 h 1669870"/>
              <a:gd name="connsiteX2" fmla="*/ 834935 w 1669870"/>
              <a:gd name="connsiteY2" fmla="*/ 1669870 h 1669870"/>
              <a:gd name="connsiteX3" fmla="*/ 0 w 1669870"/>
              <a:gd name="connsiteY3" fmla="*/ 834935 h 1669870"/>
              <a:gd name="connsiteX4" fmla="*/ 65613 w 1669870"/>
              <a:gd name="connsiteY4" fmla="*/ 509941 h 1669870"/>
              <a:gd name="connsiteX5" fmla="*/ 103283 w 1669870"/>
              <a:gd name="connsiteY5" fmla="*/ 440540 h 1669870"/>
              <a:gd name="connsiteX6" fmla="*/ 123004 w 1669870"/>
              <a:gd name="connsiteY6" fmla="*/ 451245 h 1669870"/>
              <a:gd name="connsiteX7" fmla="*/ 249061 w 1669870"/>
              <a:gd name="connsiteY7" fmla="*/ 476695 h 1669870"/>
              <a:gd name="connsiteX8" fmla="*/ 572911 w 1669870"/>
              <a:gd name="connsiteY8" fmla="*/ 152845 h 1669870"/>
              <a:gd name="connsiteX9" fmla="*/ 566332 w 1669870"/>
              <a:gd name="connsiteY9" fmla="*/ 87578 h 1669870"/>
              <a:gd name="connsiteX10" fmla="*/ 554456 w 1669870"/>
              <a:gd name="connsiteY10" fmla="*/ 49321 h 1669870"/>
              <a:gd name="connsiteX11" fmla="*/ 586651 w 1669870"/>
              <a:gd name="connsiteY11" fmla="*/ 37537 h 1669870"/>
              <a:gd name="connsiteX12" fmla="*/ 834935 w 1669870"/>
              <a:gd name="connsiteY12" fmla="*/ 0 h 1669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69870" h="1669870">
                <a:moveTo>
                  <a:pt x="834935" y="0"/>
                </a:moveTo>
                <a:cubicBezTo>
                  <a:pt x="1296057" y="0"/>
                  <a:pt x="1669870" y="373813"/>
                  <a:pt x="1669870" y="834935"/>
                </a:cubicBezTo>
                <a:cubicBezTo>
                  <a:pt x="1669870" y="1296057"/>
                  <a:pt x="1296057" y="1669870"/>
                  <a:pt x="834935" y="1669870"/>
                </a:cubicBezTo>
                <a:cubicBezTo>
                  <a:pt x="373813" y="1669870"/>
                  <a:pt x="0" y="1296057"/>
                  <a:pt x="0" y="834935"/>
                </a:cubicBezTo>
                <a:cubicBezTo>
                  <a:pt x="0" y="719655"/>
                  <a:pt x="23363" y="609831"/>
                  <a:pt x="65613" y="509941"/>
                </a:cubicBezTo>
                <a:lnTo>
                  <a:pt x="103283" y="440540"/>
                </a:lnTo>
                <a:lnTo>
                  <a:pt x="123004" y="451245"/>
                </a:lnTo>
                <a:cubicBezTo>
                  <a:pt x="161749" y="467633"/>
                  <a:pt x="204347" y="476695"/>
                  <a:pt x="249061" y="476695"/>
                </a:cubicBezTo>
                <a:cubicBezTo>
                  <a:pt x="427918" y="476695"/>
                  <a:pt x="572911" y="331702"/>
                  <a:pt x="572911" y="152845"/>
                </a:cubicBezTo>
                <a:cubicBezTo>
                  <a:pt x="572911" y="130488"/>
                  <a:pt x="570646" y="108660"/>
                  <a:pt x="566332" y="87578"/>
                </a:cubicBezTo>
                <a:lnTo>
                  <a:pt x="554456" y="49321"/>
                </a:lnTo>
                <a:lnTo>
                  <a:pt x="586651" y="37537"/>
                </a:lnTo>
                <a:cubicBezTo>
                  <a:pt x="665084" y="13142"/>
                  <a:pt x="748475" y="0"/>
                  <a:pt x="834935"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lIns="190195" tIns="475488" rIns="190195" bIns="35662" rtlCol="0" anchor="ctr"/>
          <a:lstStyle/>
          <a:p>
            <a:pPr algn="ctr">
              <a:spcBef>
                <a:spcPts val="1200"/>
              </a:spcBef>
              <a:buClr>
                <a:srgbClr val="47ABD9"/>
              </a:buClr>
              <a:buSzPct val="80000"/>
            </a:pPr>
            <a:r>
              <a:rPr lang="en-GB" dirty="0" smtClean="0"/>
              <a:t>     Does </a:t>
            </a:r>
            <a:r>
              <a:rPr lang="en-GB" dirty="0"/>
              <a:t>your </a:t>
            </a:r>
            <a:r>
              <a:rPr lang="en-GB" b="1" dirty="0">
                <a:solidFill>
                  <a:srgbClr val="47ABD9"/>
                </a:solidFill>
              </a:rPr>
              <a:t>fiscal institution </a:t>
            </a:r>
            <a:r>
              <a:rPr lang="en-GB" dirty="0"/>
              <a:t>carry out an assessment of the </a:t>
            </a:r>
            <a:r>
              <a:rPr lang="en-GB" b="1" dirty="0">
                <a:solidFill>
                  <a:srgbClr val="47ABD9"/>
                </a:solidFill>
              </a:rPr>
              <a:t>Stability programme</a:t>
            </a:r>
            <a:r>
              <a:rPr lang="en-GB" dirty="0"/>
              <a:t> and</a:t>
            </a:r>
            <a:r>
              <a:rPr lang="lt-LT" dirty="0"/>
              <a:t>,</a:t>
            </a:r>
            <a:r>
              <a:rPr lang="en-GB" dirty="0"/>
              <a:t> if no</a:t>
            </a:r>
            <a:r>
              <a:rPr lang="lt-LT" dirty="0"/>
              <a:t>,</a:t>
            </a:r>
            <a:r>
              <a:rPr lang="en-GB" dirty="0"/>
              <a:t> do you have </a:t>
            </a:r>
            <a:r>
              <a:rPr lang="lt-LT" dirty="0"/>
              <a:t>any </a:t>
            </a:r>
            <a:r>
              <a:rPr lang="en-GB" dirty="0"/>
              <a:t>plans for such assessment in future?</a:t>
            </a:r>
            <a:endParaRPr lang="lt-LT" dirty="0"/>
          </a:p>
          <a:p>
            <a:pPr algn="ctr"/>
            <a:endParaRPr lang="en-US" sz="1600" dirty="0">
              <a:solidFill>
                <a:schemeClr val="bg1"/>
              </a:solidFill>
            </a:endParaRPr>
          </a:p>
        </p:txBody>
      </p:sp>
      <p:sp>
        <p:nvSpPr>
          <p:cNvPr id="36" name="Text Placeholder 58"/>
          <p:cNvSpPr txBox="1">
            <a:spLocks/>
          </p:cNvSpPr>
          <p:nvPr/>
        </p:nvSpPr>
        <p:spPr>
          <a:xfrm>
            <a:off x="457200" y="3759652"/>
            <a:ext cx="2125710" cy="847461"/>
          </a:xfrm>
          <a:prstGeom prst="rect">
            <a:avLst/>
          </a:prstGeom>
        </p:spPr>
        <p:txBody>
          <a:bodyPr lIns="95098" tIns="35662" rIns="95098" bIns="35662" anchor="t"/>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endParaRPr lang="en-US" sz="1100" dirty="0"/>
          </a:p>
        </p:txBody>
      </p:sp>
      <p:sp>
        <p:nvSpPr>
          <p:cNvPr id="42" name="Text Placeholder 58"/>
          <p:cNvSpPr txBox="1">
            <a:spLocks/>
          </p:cNvSpPr>
          <p:nvPr/>
        </p:nvSpPr>
        <p:spPr>
          <a:xfrm>
            <a:off x="2501900" y="3759652"/>
            <a:ext cx="2125710" cy="847461"/>
          </a:xfrm>
          <a:prstGeom prst="rect">
            <a:avLst/>
          </a:prstGeom>
        </p:spPr>
        <p:txBody>
          <a:bodyPr lIns="95098" tIns="35662" rIns="95098" bIns="35662" anchor="t"/>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endParaRPr lang="en-US" sz="1100" dirty="0">
              <a:solidFill>
                <a:schemeClr val="bg1">
                  <a:lumMod val="50000"/>
                </a:schemeClr>
              </a:solidFill>
            </a:endParaRPr>
          </a:p>
        </p:txBody>
      </p:sp>
      <p:sp>
        <p:nvSpPr>
          <p:cNvPr id="48" name="Text Placeholder 58"/>
          <p:cNvSpPr txBox="1">
            <a:spLocks/>
          </p:cNvSpPr>
          <p:nvPr/>
        </p:nvSpPr>
        <p:spPr>
          <a:xfrm>
            <a:off x="4559300" y="3759652"/>
            <a:ext cx="2125710" cy="847461"/>
          </a:xfrm>
          <a:prstGeom prst="rect">
            <a:avLst/>
          </a:prstGeom>
        </p:spPr>
        <p:txBody>
          <a:bodyPr lIns="95098" tIns="35662" rIns="95098" bIns="35662" anchor="t"/>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endParaRPr lang="en-US" sz="1100" dirty="0"/>
          </a:p>
        </p:txBody>
      </p:sp>
      <p:sp>
        <p:nvSpPr>
          <p:cNvPr id="54" name="Text Placeholder 58"/>
          <p:cNvSpPr txBox="1">
            <a:spLocks/>
          </p:cNvSpPr>
          <p:nvPr/>
        </p:nvSpPr>
        <p:spPr>
          <a:xfrm>
            <a:off x="6616700" y="3759652"/>
            <a:ext cx="2125710" cy="847461"/>
          </a:xfrm>
          <a:prstGeom prst="rect">
            <a:avLst/>
          </a:prstGeom>
        </p:spPr>
        <p:txBody>
          <a:bodyPr lIns="95098" tIns="35662" rIns="95098" bIns="35662" anchor="t"/>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1100" dirty="0" smtClean="0"/>
              <a:t>.</a:t>
            </a:r>
            <a:endParaRPr lang="en-US" sz="1100" dirty="0"/>
          </a:p>
        </p:txBody>
      </p:sp>
      <p:sp>
        <p:nvSpPr>
          <p:cNvPr id="22" name="Teksto vietos rezervavimo ženklas 1"/>
          <p:cNvSpPr txBox="1">
            <a:spLocks/>
          </p:cNvSpPr>
          <p:nvPr/>
        </p:nvSpPr>
        <p:spPr>
          <a:xfrm>
            <a:off x="5227982" y="233916"/>
            <a:ext cx="3657785" cy="469347"/>
          </a:xfrm>
          <a:prstGeom prst="rect">
            <a:avLst/>
          </a:prstGeom>
        </p:spPr>
        <p:txBody>
          <a:bodyPr/>
          <a:lstStyle>
            <a:lvl1pPr marL="178308" indent="-178308" algn="l" defTabSz="713232" rtl="0" eaLnBrk="1" latinLnBrk="0" hangingPunct="1">
              <a:lnSpc>
                <a:spcPct val="90000"/>
              </a:lnSpc>
              <a:spcBef>
                <a:spcPts val="780"/>
              </a:spcBef>
              <a:buFont typeface="Arial" panose="020B0604020202020204" pitchFamily="34" charset="0"/>
              <a:buChar char="•"/>
              <a:defRPr sz="2200" kern="1200">
                <a:solidFill>
                  <a:schemeClr val="tx1"/>
                </a:solidFill>
                <a:latin typeface="+mn-lt"/>
                <a:ea typeface="+mn-ea"/>
                <a:cs typeface="+mn-cs"/>
              </a:defRPr>
            </a:lvl1pPr>
            <a:lvl2pPr marL="534924" indent="-178308" algn="l" defTabSz="713232" rtl="0" eaLnBrk="1" latinLnBrk="0" hangingPunct="1">
              <a:lnSpc>
                <a:spcPct val="90000"/>
              </a:lnSpc>
              <a:spcBef>
                <a:spcPts val="390"/>
              </a:spcBef>
              <a:buFont typeface="Arial" panose="020B0604020202020204" pitchFamily="34" charset="0"/>
              <a:buChar char="•"/>
              <a:defRPr sz="1900" kern="1200">
                <a:solidFill>
                  <a:schemeClr val="tx1"/>
                </a:solidFill>
                <a:latin typeface="+mn-lt"/>
                <a:ea typeface="+mn-ea"/>
                <a:cs typeface="+mn-cs"/>
              </a:defRPr>
            </a:lvl2pPr>
            <a:lvl3pPr marL="891540" indent="-178308" algn="l" defTabSz="713232" rtl="0" eaLnBrk="1" latinLnBrk="0" hangingPunct="1">
              <a:lnSpc>
                <a:spcPct val="90000"/>
              </a:lnSpc>
              <a:spcBef>
                <a:spcPts val="390"/>
              </a:spcBef>
              <a:buFont typeface="Arial" panose="020B0604020202020204" pitchFamily="34" charset="0"/>
              <a:buChar char="•"/>
              <a:defRPr sz="1600" kern="1200">
                <a:solidFill>
                  <a:schemeClr val="tx1"/>
                </a:solidFill>
                <a:latin typeface="+mn-lt"/>
                <a:ea typeface="+mn-ea"/>
                <a:cs typeface="+mn-cs"/>
              </a:defRPr>
            </a:lvl3pPr>
            <a:lvl4pPr marL="124815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4pPr>
            <a:lvl5pPr marL="1604772"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5pPr>
            <a:lvl6pPr marL="1961388"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6pPr>
            <a:lvl7pPr marL="2318004"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7pPr>
            <a:lvl8pPr marL="2674620"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8pPr>
            <a:lvl9pPr marL="303123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9pPr>
          </a:lstStyle>
          <a:p>
            <a:pPr marL="0" indent="0">
              <a:buFont typeface="Arial" panose="020B0604020202020204" pitchFamily="34" charset="0"/>
              <a:buNone/>
            </a:pPr>
            <a:endParaRPr lang="en-US" sz="1500" dirty="0">
              <a:solidFill>
                <a:schemeClr val="bg1"/>
              </a:solidFill>
            </a:endParaRPr>
          </a:p>
        </p:txBody>
      </p:sp>
      <p:sp>
        <p:nvSpPr>
          <p:cNvPr id="2" name="Stačiakampis 1"/>
          <p:cNvSpPr/>
          <p:nvPr/>
        </p:nvSpPr>
        <p:spPr>
          <a:xfrm>
            <a:off x="561312" y="1008682"/>
            <a:ext cx="2416046" cy="590931"/>
          </a:xfrm>
          <a:prstGeom prst="rect">
            <a:avLst/>
          </a:prstGeom>
        </p:spPr>
        <p:txBody>
          <a:bodyPr wrap="none">
            <a:spAutoFit/>
          </a:bodyPr>
          <a:lstStyle/>
          <a:p>
            <a:pPr>
              <a:lnSpc>
                <a:spcPct val="90000"/>
              </a:lnSpc>
              <a:spcBef>
                <a:spcPts val="780"/>
              </a:spcBef>
            </a:pPr>
            <a:r>
              <a:rPr lang="en-US" sz="3600" dirty="0">
                <a:solidFill>
                  <a:srgbClr val="00244D"/>
                </a:solidFill>
                <a:latin typeface="+mj-lt"/>
              </a:rPr>
              <a:t>Discussion</a:t>
            </a:r>
          </a:p>
        </p:txBody>
      </p:sp>
      <p:sp>
        <p:nvSpPr>
          <p:cNvPr id="23" name="Rectangle 10"/>
          <p:cNvSpPr/>
          <p:nvPr/>
        </p:nvSpPr>
        <p:spPr>
          <a:xfrm>
            <a:off x="657592" y="1548073"/>
            <a:ext cx="914400" cy="72000"/>
          </a:xfrm>
          <a:prstGeom prst="rect">
            <a:avLst/>
          </a:prstGeom>
          <a:solidFill>
            <a:srgbClr val="47AB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Freeform 31"/>
          <p:cNvSpPr/>
          <p:nvPr/>
        </p:nvSpPr>
        <p:spPr>
          <a:xfrm>
            <a:off x="3375063" y="2257942"/>
            <a:ext cx="2446578" cy="2327549"/>
          </a:xfrm>
          <a:custGeom>
            <a:avLst/>
            <a:gdLst>
              <a:gd name="connsiteX0" fmla="*/ 834935 w 1669870"/>
              <a:gd name="connsiteY0" fmla="*/ 0 h 1669870"/>
              <a:gd name="connsiteX1" fmla="*/ 1669870 w 1669870"/>
              <a:gd name="connsiteY1" fmla="*/ 834935 h 1669870"/>
              <a:gd name="connsiteX2" fmla="*/ 834935 w 1669870"/>
              <a:gd name="connsiteY2" fmla="*/ 1669870 h 1669870"/>
              <a:gd name="connsiteX3" fmla="*/ 0 w 1669870"/>
              <a:gd name="connsiteY3" fmla="*/ 834935 h 1669870"/>
              <a:gd name="connsiteX4" fmla="*/ 65613 w 1669870"/>
              <a:gd name="connsiteY4" fmla="*/ 509941 h 1669870"/>
              <a:gd name="connsiteX5" fmla="*/ 103283 w 1669870"/>
              <a:gd name="connsiteY5" fmla="*/ 440540 h 1669870"/>
              <a:gd name="connsiteX6" fmla="*/ 123004 w 1669870"/>
              <a:gd name="connsiteY6" fmla="*/ 451245 h 1669870"/>
              <a:gd name="connsiteX7" fmla="*/ 249061 w 1669870"/>
              <a:gd name="connsiteY7" fmla="*/ 476695 h 1669870"/>
              <a:gd name="connsiteX8" fmla="*/ 572911 w 1669870"/>
              <a:gd name="connsiteY8" fmla="*/ 152845 h 1669870"/>
              <a:gd name="connsiteX9" fmla="*/ 566332 w 1669870"/>
              <a:gd name="connsiteY9" fmla="*/ 87578 h 1669870"/>
              <a:gd name="connsiteX10" fmla="*/ 554456 w 1669870"/>
              <a:gd name="connsiteY10" fmla="*/ 49321 h 1669870"/>
              <a:gd name="connsiteX11" fmla="*/ 586651 w 1669870"/>
              <a:gd name="connsiteY11" fmla="*/ 37537 h 1669870"/>
              <a:gd name="connsiteX12" fmla="*/ 834935 w 1669870"/>
              <a:gd name="connsiteY12" fmla="*/ 0 h 1669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69870" h="1669870">
                <a:moveTo>
                  <a:pt x="834935" y="0"/>
                </a:moveTo>
                <a:cubicBezTo>
                  <a:pt x="1296057" y="0"/>
                  <a:pt x="1669870" y="373813"/>
                  <a:pt x="1669870" y="834935"/>
                </a:cubicBezTo>
                <a:cubicBezTo>
                  <a:pt x="1669870" y="1296057"/>
                  <a:pt x="1296057" y="1669870"/>
                  <a:pt x="834935" y="1669870"/>
                </a:cubicBezTo>
                <a:cubicBezTo>
                  <a:pt x="373813" y="1669870"/>
                  <a:pt x="0" y="1296057"/>
                  <a:pt x="0" y="834935"/>
                </a:cubicBezTo>
                <a:cubicBezTo>
                  <a:pt x="0" y="719655"/>
                  <a:pt x="23363" y="609831"/>
                  <a:pt x="65613" y="509941"/>
                </a:cubicBezTo>
                <a:lnTo>
                  <a:pt x="103283" y="440540"/>
                </a:lnTo>
                <a:lnTo>
                  <a:pt x="123004" y="451245"/>
                </a:lnTo>
                <a:cubicBezTo>
                  <a:pt x="161749" y="467633"/>
                  <a:pt x="204347" y="476695"/>
                  <a:pt x="249061" y="476695"/>
                </a:cubicBezTo>
                <a:cubicBezTo>
                  <a:pt x="427918" y="476695"/>
                  <a:pt x="572911" y="331702"/>
                  <a:pt x="572911" y="152845"/>
                </a:cubicBezTo>
                <a:cubicBezTo>
                  <a:pt x="572911" y="130488"/>
                  <a:pt x="570646" y="108660"/>
                  <a:pt x="566332" y="87578"/>
                </a:cubicBezTo>
                <a:lnTo>
                  <a:pt x="554456" y="49321"/>
                </a:lnTo>
                <a:lnTo>
                  <a:pt x="586651" y="37537"/>
                </a:lnTo>
                <a:cubicBezTo>
                  <a:pt x="665084" y="13142"/>
                  <a:pt x="748475" y="0"/>
                  <a:pt x="834935" y="0"/>
                </a:cubicBezTo>
                <a:close/>
              </a:path>
            </a:pathLst>
          </a:custGeom>
          <a:solidFill>
            <a:srgbClr val="848484"/>
          </a:solidFill>
          <a:ln>
            <a:noFill/>
          </a:ln>
        </p:spPr>
        <p:style>
          <a:lnRef idx="2">
            <a:schemeClr val="accent1">
              <a:shade val="50000"/>
            </a:schemeClr>
          </a:lnRef>
          <a:fillRef idx="1">
            <a:schemeClr val="accent1"/>
          </a:fillRef>
          <a:effectRef idx="0">
            <a:schemeClr val="accent1"/>
          </a:effectRef>
          <a:fontRef idx="minor">
            <a:schemeClr val="lt1"/>
          </a:fontRef>
        </p:style>
        <p:txBody>
          <a:bodyPr lIns="190195" tIns="475488" rIns="190195" bIns="35662" rtlCol="0" anchor="ctr"/>
          <a:lstStyle/>
          <a:p>
            <a:pPr>
              <a:spcBef>
                <a:spcPts val="1200"/>
              </a:spcBef>
              <a:buClr>
                <a:srgbClr val="47ABD9"/>
              </a:buClr>
              <a:buSzPct val="80000"/>
            </a:pPr>
            <a:r>
              <a:rPr lang="en-GB" dirty="0" smtClean="0"/>
              <a:t>     </a:t>
            </a:r>
          </a:p>
          <a:p>
            <a:pPr algn="ctr">
              <a:spcBef>
                <a:spcPts val="1200"/>
              </a:spcBef>
              <a:buClr>
                <a:srgbClr val="47ABD9"/>
              </a:buClr>
              <a:buSzPct val="80000"/>
            </a:pPr>
            <a:r>
              <a:rPr lang="en-GB" dirty="0" smtClean="0"/>
              <a:t>   What </a:t>
            </a:r>
            <a:r>
              <a:rPr lang="en-GB" dirty="0"/>
              <a:t>are the main </a:t>
            </a:r>
            <a:r>
              <a:rPr lang="en-GB" b="1" dirty="0">
                <a:solidFill>
                  <a:srgbClr val="00244D"/>
                </a:solidFill>
              </a:rPr>
              <a:t>goals</a:t>
            </a:r>
            <a:r>
              <a:rPr lang="en-GB" dirty="0"/>
              <a:t>, </a:t>
            </a:r>
            <a:r>
              <a:rPr lang="en-GB" b="1" dirty="0">
                <a:solidFill>
                  <a:srgbClr val="00244D"/>
                </a:solidFill>
              </a:rPr>
              <a:t>challenges</a:t>
            </a:r>
            <a:r>
              <a:rPr lang="en-GB" dirty="0"/>
              <a:t> and </a:t>
            </a:r>
            <a:r>
              <a:rPr lang="en-GB" b="1" dirty="0">
                <a:solidFill>
                  <a:srgbClr val="00244D"/>
                </a:solidFill>
              </a:rPr>
              <a:t>problems</a:t>
            </a:r>
            <a:r>
              <a:rPr lang="en-GB" dirty="0"/>
              <a:t> that IFI’s have faced with</a:t>
            </a:r>
            <a:r>
              <a:rPr lang="lt-LT" dirty="0"/>
              <a:t> during assessment of the </a:t>
            </a:r>
            <a:r>
              <a:rPr lang="lt-LT" b="1" dirty="0">
                <a:solidFill>
                  <a:srgbClr val="00244D"/>
                </a:solidFill>
              </a:rPr>
              <a:t>Stability </a:t>
            </a:r>
            <a:r>
              <a:rPr lang="lt-LT" b="1" dirty="0" smtClean="0">
                <a:solidFill>
                  <a:srgbClr val="00244D"/>
                </a:solidFill>
              </a:rPr>
              <a:t>programm</a:t>
            </a:r>
            <a:r>
              <a:rPr lang="en-GB" b="1" dirty="0" smtClean="0">
                <a:solidFill>
                  <a:srgbClr val="00244D"/>
                </a:solidFill>
              </a:rPr>
              <a:t>e</a:t>
            </a:r>
            <a:r>
              <a:rPr lang="en-GB" dirty="0" smtClean="0"/>
              <a:t>?</a:t>
            </a:r>
            <a:endParaRPr lang="en-GB" dirty="0"/>
          </a:p>
          <a:p>
            <a:pPr>
              <a:spcBef>
                <a:spcPts val="1200"/>
              </a:spcBef>
              <a:buClr>
                <a:srgbClr val="47ABD9"/>
              </a:buClr>
              <a:buSzPct val="80000"/>
            </a:pPr>
            <a:endParaRPr lang="en-GB" b="1" dirty="0">
              <a:solidFill>
                <a:schemeClr val="accent2"/>
              </a:solidFill>
              <a:cs typeface="Arial" panose="020B0604020202020204" pitchFamily="34" charset="0"/>
            </a:endParaRPr>
          </a:p>
          <a:p>
            <a:pPr algn="ctr"/>
            <a:endParaRPr lang="en-US" sz="1600" dirty="0">
              <a:solidFill>
                <a:schemeClr val="bg1"/>
              </a:solidFill>
            </a:endParaRPr>
          </a:p>
        </p:txBody>
      </p:sp>
      <p:sp>
        <p:nvSpPr>
          <p:cNvPr id="26" name="Ellipse 3"/>
          <p:cNvSpPr/>
          <p:nvPr/>
        </p:nvSpPr>
        <p:spPr>
          <a:xfrm>
            <a:off x="3299915" y="2159464"/>
            <a:ext cx="2599110" cy="2526836"/>
          </a:xfrm>
          <a:prstGeom prst="ellipse">
            <a:avLst/>
          </a:prstGeom>
          <a:no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fr-CA" sz="1700" dirty="0">
              <a:solidFill>
                <a:schemeClr val="bg1"/>
              </a:solidFill>
            </a:endParaRPr>
          </a:p>
        </p:txBody>
      </p:sp>
      <p:sp>
        <p:nvSpPr>
          <p:cNvPr id="27" name="Oval 28"/>
          <p:cNvSpPr/>
          <p:nvPr/>
        </p:nvSpPr>
        <p:spPr>
          <a:xfrm>
            <a:off x="3317866" y="2046890"/>
            <a:ext cx="860758" cy="829659"/>
          </a:xfrm>
          <a:prstGeom prst="ellipse">
            <a:avLst/>
          </a:prstGeom>
          <a:solidFill>
            <a:srgbClr val="848484"/>
          </a:solidFill>
          <a:ln>
            <a:noFill/>
          </a:ln>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r>
              <a:rPr lang="en-US" sz="2500" dirty="0" smtClean="0"/>
              <a:t>2</a:t>
            </a:r>
            <a:endParaRPr lang="en-US" sz="2500" dirty="0"/>
          </a:p>
        </p:txBody>
      </p:sp>
      <p:sp>
        <p:nvSpPr>
          <p:cNvPr id="28" name="Freeform 31"/>
          <p:cNvSpPr/>
          <p:nvPr/>
        </p:nvSpPr>
        <p:spPr>
          <a:xfrm>
            <a:off x="6362923" y="2257941"/>
            <a:ext cx="2446578" cy="2327549"/>
          </a:xfrm>
          <a:custGeom>
            <a:avLst/>
            <a:gdLst>
              <a:gd name="connsiteX0" fmla="*/ 834935 w 1669870"/>
              <a:gd name="connsiteY0" fmla="*/ 0 h 1669870"/>
              <a:gd name="connsiteX1" fmla="*/ 1669870 w 1669870"/>
              <a:gd name="connsiteY1" fmla="*/ 834935 h 1669870"/>
              <a:gd name="connsiteX2" fmla="*/ 834935 w 1669870"/>
              <a:gd name="connsiteY2" fmla="*/ 1669870 h 1669870"/>
              <a:gd name="connsiteX3" fmla="*/ 0 w 1669870"/>
              <a:gd name="connsiteY3" fmla="*/ 834935 h 1669870"/>
              <a:gd name="connsiteX4" fmla="*/ 65613 w 1669870"/>
              <a:gd name="connsiteY4" fmla="*/ 509941 h 1669870"/>
              <a:gd name="connsiteX5" fmla="*/ 103283 w 1669870"/>
              <a:gd name="connsiteY5" fmla="*/ 440540 h 1669870"/>
              <a:gd name="connsiteX6" fmla="*/ 123004 w 1669870"/>
              <a:gd name="connsiteY6" fmla="*/ 451245 h 1669870"/>
              <a:gd name="connsiteX7" fmla="*/ 249061 w 1669870"/>
              <a:gd name="connsiteY7" fmla="*/ 476695 h 1669870"/>
              <a:gd name="connsiteX8" fmla="*/ 572911 w 1669870"/>
              <a:gd name="connsiteY8" fmla="*/ 152845 h 1669870"/>
              <a:gd name="connsiteX9" fmla="*/ 566332 w 1669870"/>
              <a:gd name="connsiteY9" fmla="*/ 87578 h 1669870"/>
              <a:gd name="connsiteX10" fmla="*/ 554456 w 1669870"/>
              <a:gd name="connsiteY10" fmla="*/ 49321 h 1669870"/>
              <a:gd name="connsiteX11" fmla="*/ 586651 w 1669870"/>
              <a:gd name="connsiteY11" fmla="*/ 37537 h 1669870"/>
              <a:gd name="connsiteX12" fmla="*/ 834935 w 1669870"/>
              <a:gd name="connsiteY12" fmla="*/ 0 h 1669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69870" h="1669870">
                <a:moveTo>
                  <a:pt x="834935" y="0"/>
                </a:moveTo>
                <a:cubicBezTo>
                  <a:pt x="1296057" y="0"/>
                  <a:pt x="1669870" y="373813"/>
                  <a:pt x="1669870" y="834935"/>
                </a:cubicBezTo>
                <a:cubicBezTo>
                  <a:pt x="1669870" y="1296057"/>
                  <a:pt x="1296057" y="1669870"/>
                  <a:pt x="834935" y="1669870"/>
                </a:cubicBezTo>
                <a:cubicBezTo>
                  <a:pt x="373813" y="1669870"/>
                  <a:pt x="0" y="1296057"/>
                  <a:pt x="0" y="834935"/>
                </a:cubicBezTo>
                <a:cubicBezTo>
                  <a:pt x="0" y="719655"/>
                  <a:pt x="23363" y="609831"/>
                  <a:pt x="65613" y="509941"/>
                </a:cubicBezTo>
                <a:lnTo>
                  <a:pt x="103283" y="440540"/>
                </a:lnTo>
                <a:lnTo>
                  <a:pt x="123004" y="451245"/>
                </a:lnTo>
                <a:cubicBezTo>
                  <a:pt x="161749" y="467633"/>
                  <a:pt x="204347" y="476695"/>
                  <a:pt x="249061" y="476695"/>
                </a:cubicBezTo>
                <a:cubicBezTo>
                  <a:pt x="427918" y="476695"/>
                  <a:pt x="572911" y="331702"/>
                  <a:pt x="572911" y="152845"/>
                </a:cubicBezTo>
                <a:cubicBezTo>
                  <a:pt x="572911" y="130488"/>
                  <a:pt x="570646" y="108660"/>
                  <a:pt x="566332" y="87578"/>
                </a:cubicBezTo>
                <a:lnTo>
                  <a:pt x="554456" y="49321"/>
                </a:lnTo>
                <a:lnTo>
                  <a:pt x="586651" y="37537"/>
                </a:lnTo>
                <a:cubicBezTo>
                  <a:pt x="665084" y="13142"/>
                  <a:pt x="748475" y="0"/>
                  <a:pt x="834935" y="0"/>
                </a:cubicBezTo>
                <a:close/>
              </a:path>
            </a:pathLst>
          </a:custGeom>
          <a:solidFill>
            <a:srgbClr val="47ABD9"/>
          </a:solidFill>
          <a:ln>
            <a:noFill/>
          </a:ln>
        </p:spPr>
        <p:style>
          <a:lnRef idx="2">
            <a:schemeClr val="accent1">
              <a:shade val="50000"/>
            </a:schemeClr>
          </a:lnRef>
          <a:fillRef idx="1">
            <a:schemeClr val="accent1"/>
          </a:fillRef>
          <a:effectRef idx="0">
            <a:schemeClr val="accent1"/>
          </a:effectRef>
          <a:fontRef idx="minor">
            <a:schemeClr val="lt1"/>
          </a:fontRef>
        </p:style>
        <p:txBody>
          <a:bodyPr lIns="190195" tIns="475488" rIns="190195" bIns="35662" rtlCol="0" anchor="ctr"/>
          <a:lstStyle/>
          <a:p>
            <a:pPr algn="ctr">
              <a:spcBef>
                <a:spcPts val="1200"/>
              </a:spcBef>
              <a:buClr>
                <a:srgbClr val="47ABD9"/>
              </a:buClr>
              <a:buSzPct val="80000"/>
            </a:pPr>
            <a:r>
              <a:rPr lang="en-GB" dirty="0" smtClean="0">
                <a:solidFill>
                  <a:schemeClr val="bg1"/>
                </a:solidFill>
              </a:rPr>
              <a:t> </a:t>
            </a:r>
            <a:r>
              <a:rPr lang="en-GB" sz="4800" dirty="0" smtClean="0">
                <a:solidFill>
                  <a:schemeClr val="bg1"/>
                </a:solidFill>
              </a:rPr>
              <a:t>?</a:t>
            </a:r>
            <a:endParaRPr lang="lt-LT" dirty="0">
              <a:solidFill>
                <a:schemeClr val="bg1"/>
              </a:solidFill>
            </a:endParaRPr>
          </a:p>
          <a:p>
            <a:pPr algn="ctr"/>
            <a:endParaRPr lang="en-US" sz="1600" dirty="0">
              <a:solidFill>
                <a:schemeClr val="bg1"/>
              </a:solidFill>
            </a:endParaRPr>
          </a:p>
        </p:txBody>
      </p:sp>
      <p:sp>
        <p:nvSpPr>
          <p:cNvPr id="30" name="Ellipse 3"/>
          <p:cNvSpPr/>
          <p:nvPr/>
        </p:nvSpPr>
        <p:spPr>
          <a:xfrm>
            <a:off x="6286657" y="2159464"/>
            <a:ext cx="2599110" cy="2526836"/>
          </a:xfrm>
          <a:prstGeom prst="ellipse">
            <a:avLst/>
          </a:prstGeom>
          <a:no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fr-CA" sz="1700" dirty="0">
              <a:solidFill>
                <a:schemeClr val="bg1"/>
              </a:solidFill>
            </a:endParaRPr>
          </a:p>
        </p:txBody>
      </p:sp>
      <p:sp>
        <p:nvSpPr>
          <p:cNvPr id="31" name="Oval 28"/>
          <p:cNvSpPr/>
          <p:nvPr/>
        </p:nvSpPr>
        <p:spPr>
          <a:xfrm>
            <a:off x="6287876" y="2046889"/>
            <a:ext cx="860758" cy="829659"/>
          </a:xfrm>
          <a:prstGeom prst="ellipse">
            <a:avLst/>
          </a:prstGeom>
          <a:solidFill>
            <a:srgbClr val="47ABD9"/>
          </a:solidFill>
          <a:ln>
            <a:noFill/>
          </a:ln>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r>
              <a:rPr lang="en-US" sz="2500" dirty="0" smtClean="0"/>
              <a:t>3</a:t>
            </a:r>
            <a:endParaRPr lang="en-US" sz="2500" dirty="0"/>
          </a:p>
        </p:txBody>
      </p:sp>
      <p:sp>
        <p:nvSpPr>
          <p:cNvPr id="20" name="Teksto vietos rezervavimo ženklas 1"/>
          <p:cNvSpPr txBox="1">
            <a:spLocks/>
          </p:cNvSpPr>
          <p:nvPr/>
        </p:nvSpPr>
        <p:spPr>
          <a:xfrm>
            <a:off x="5367682" y="212293"/>
            <a:ext cx="3657785" cy="469347"/>
          </a:xfrm>
          <a:prstGeom prst="rect">
            <a:avLst/>
          </a:prstGeom>
        </p:spPr>
        <p:txBody>
          <a:bodyPr/>
          <a:lstStyle>
            <a:lvl1pPr marL="178308" indent="-178308" algn="l" defTabSz="713232" rtl="0" eaLnBrk="1" latinLnBrk="0" hangingPunct="1">
              <a:lnSpc>
                <a:spcPct val="90000"/>
              </a:lnSpc>
              <a:spcBef>
                <a:spcPts val="780"/>
              </a:spcBef>
              <a:buFont typeface="Arial" panose="020B0604020202020204" pitchFamily="34" charset="0"/>
              <a:buChar char="•"/>
              <a:defRPr sz="2200" kern="1200">
                <a:solidFill>
                  <a:schemeClr val="tx1"/>
                </a:solidFill>
                <a:latin typeface="+mn-lt"/>
                <a:ea typeface="+mn-ea"/>
                <a:cs typeface="+mn-cs"/>
              </a:defRPr>
            </a:lvl1pPr>
            <a:lvl2pPr marL="534924" indent="-178308" algn="l" defTabSz="713232" rtl="0" eaLnBrk="1" latinLnBrk="0" hangingPunct="1">
              <a:lnSpc>
                <a:spcPct val="90000"/>
              </a:lnSpc>
              <a:spcBef>
                <a:spcPts val="390"/>
              </a:spcBef>
              <a:buFont typeface="Arial" panose="020B0604020202020204" pitchFamily="34" charset="0"/>
              <a:buChar char="•"/>
              <a:defRPr sz="1900" kern="1200">
                <a:solidFill>
                  <a:schemeClr val="tx1"/>
                </a:solidFill>
                <a:latin typeface="+mn-lt"/>
                <a:ea typeface="+mn-ea"/>
                <a:cs typeface="+mn-cs"/>
              </a:defRPr>
            </a:lvl2pPr>
            <a:lvl3pPr marL="891540" indent="-178308" algn="l" defTabSz="713232" rtl="0" eaLnBrk="1" latinLnBrk="0" hangingPunct="1">
              <a:lnSpc>
                <a:spcPct val="90000"/>
              </a:lnSpc>
              <a:spcBef>
                <a:spcPts val="390"/>
              </a:spcBef>
              <a:buFont typeface="Arial" panose="020B0604020202020204" pitchFamily="34" charset="0"/>
              <a:buChar char="•"/>
              <a:defRPr sz="1600" kern="1200">
                <a:solidFill>
                  <a:schemeClr val="tx1"/>
                </a:solidFill>
                <a:latin typeface="+mn-lt"/>
                <a:ea typeface="+mn-ea"/>
                <a:cs typeface="+mn-cs"/>
              </a:defRPr>
            </a:lvl3pPr>
            <a:lvl4pPr marL="124815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4pPr>
            <a:lvl5pPr marL="1604772"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5pPr>
            <a:lvl6pPr marL="1961388"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6pPr>
            <a:lvl7pPr marL="2318004"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7pPr>
            <a:lvl8pPr marL="2674620"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8pPr>
            <a:lvl9pPr marL="303123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9pPr>
          </a:lstStyle>
          <a:p>
            <a:pPr marL="0" indent="0">
              <a:buFont typeface="Arial" panose="020B0604020202020204" pitchFamily="34" charset="0"/>
              <a:buNone/>
            </a:pPr>
            <a:r>
              <a:rPr lang="en-GB" sz="1500" dirty="0" smtClean="0">
                <a:solidFill>
                  <a:schemeClr val="bg1"/>
                </a:solidFill>
                <a:latin typeface="Arimo" panose="020B0604020202020204" pitchFamily="34" charset="0"/>
                <a:ea typeface="Arimo" panose="020B0604020202020204" pitchFamily="34" charset="0"/>
                <a:cs typeface="Arimo" panose="020B0604020202020204" pitchFamily="34" charset="0"/>
              </a:rPr>
              <a:t>The Assessment of the Stability Programme of Lithuania for 2018</a:t>
            </a:r>
            <a:endParaRPr lang="en-US" sz="1500" dirty="0">
              <a:solidFill>
                <a:schemeClr val="bg1"/>
              </a:solidFill>
            </a:endParaRPr>
          </a:p>
        </p:txBody>
      </p:sp>
    </p:spTree>
    <p:extLst>
      <p:ext uri="{BB962C8B-B14F-4D97-AF65-F5344CB8AC3E}">
        <p14:creationId xmlns:p14="http://schemas.microsoft.com/office/powerpoint/2010/main" val="4054548437"/>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aveikslėlis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835328" y="3352356"/>
            <a:ext cx="158750" cy="12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aveikslėlis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41678" y="3193607"/>
            <a:ext cx="146050" cy="8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aveikslėlis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41678" y="2998344"/>
            <a:ext cx="146050" cy="13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aveikslėlis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875018" y="3576194"/>
            <a:ext cx="79375"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Lentelė 5"/>
          <p:cNvGraphicFramePr>
            <a:graphicFrameLocks noGrp="1"/>
          </p:cNvGraphicFramePr>
          <p:nvPr>
            <p:extLst>
              <p:ext uri="{D42A27DB-BD31-4B8C-83A1-F6EECF244321}">
                <p14:modId xmlns:p14="http://schemas.microsoft.com/office/powerpoint/2010/main" val="2773454359"/>
              </p:ext>
            </p:extLst>
          </p:nvPr>
        </p:nvGraphicFramePr>
        <p:xfrm>
          <a:off x="1732757" y="1882331"/>
          <a:ext cx="5678487" cy="2194086"/>
        </p:xfrm>
        <a:graphic>
          <a:graphicData uri="http://schemas.openxmlformats.org/drawingml/2006/table">
            <a:tbl>
              <a:tblPr firstRow="1" bandRow="1">
                <a:tableStyleId>{5C22544A-7EE6-4342-B048-85BDC9FD1C3A}</a:tableStyleId>
              </a:tblPr>
              <a:tblGrid>
                <a:gridCol w="2731183">
                  <a:extLst>
                    <a:ext uri="{9D8B030D-6E8A-4147-A177-3AD203B41FA5}"/>
                  </a:extLst>
                </a:gridCol>
                <a:gridCol w="215793">
                  <a:extLst>
                    <a:ext uri="{9D8B030D-6E8A-4147-A177-3AD203B41FA5}"/>
                  </a:extLst>
                </a:gridCol>
                <a:gridCol w="237590">
                  <a:extLst>
                    <a:ext uri="{9D8B030D-6E8A-4147-A177-3AD203B41FA5}"/>
                  </a:extLst>
                </a:gridCol>
                <a:gridCol w="2493921">
                  <a:extLst>
                    <a:ext uri="{9D8B030D-6E8A-4147-A177-3AD203B41FA5}"/>
                  </a:extLst>
                </a:gridCol>
              </a:tblGrid>
              <a:tr h="365681">
                <a:tc row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0" dirty="0" smtClean="0">
                          <a:solidFill>
                            <a:srgbClr val="47ABD9"/>
                          </a:solidFill>
                          <a:latin typeface="+mj-lt"/>
                          <a:cs typeface="Arial" panose="020B0604020202020204" pitchFamily="34" charset="0"/>
                        </a:rPr>
                        <a:t>Report</a:t>
                      </a:r>
                      <a:endParaRPr lang="en-US" sz="1400" b="0" dirty="0">
                        <a:solidFill>
                          <a:srgbClr val="47ABD9"/>
                        </a:solidFill>
                        <a:latin typeface="+mj-lt"/>
                      </a:endParaRPr>
                    </a:p>
                    <a:p>
                      <a:pPr algn="l"/>
                      <a:r>
                        <a:rPr lang="lt-LT" sz="1600" dirty="0" smtClean="0">
                          <a:solidFill>
                            <a:srgbClr val="1F3856"/>
                          </a:solidFill>
                          <a:latin typeface="Arial" panose="020B0604020202020204" pitchFamily="34" charset="0"/>
                          <a:cs typeface="Arial" panose="020B0604020202020204" pitchFamily="34" charset="0"/>
                        </a:rPr>
                        <a:t>„</a:t>
                      </a:r>
                      <a:r>
                        <a:rPr lang="en-US" sz="1600" dirty="0" smtClean="0">
                          <a:solidFill>
                            <a:srgbClr val="1F3856"/>
                          </a:solidFill>
                          <a:latin typeface="Arial" panose="020B0604020202020204" pitchFamily="34" charset="0"/>
                          <a:cs typeface="Arial" panose="020B0604020202020204" pitchFamily="34" charset="0"/>
                        </a:rPr>
                        <a:t>The Assessment of the Stability Programme</a:t>
                      </a:r>
                      <a:r>
                        <a:rPr lang="en-US" sz="1600" baseline="0" dirty="0" smtClean="0">
                          <a:solidFill>
                            <a:srgbClr val="1F3856"/>
                          </a:solidFill>
                          <a:latin typeface="Arial" panose="020B0604020202020204" pitchFamily="34" charset="0"/>
                          <a:cs typeface="Arial" panose="020B0604020202020204" pitchFamily="34" charset="0"/>
                        </a:rPr>
                        <a:t> of Lithuania for 2018</a:t>
                      </a:r>
                      <a:r>
                        <a:rPr lang="lt-LT" sz="1600" dirty="0" smtClean="0">
                          <a:solidFill>
                            <a:srgbClr val="1F3856"/>
                          </a:solidFill>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txBody>
                  <a:tcPr marL="91447" marR="91447" marT="45680" marB="45680" anchor="ctr">
                    <a:lnL w="12700" cap="flat" cmpd="sng" algn="ctr">
                      <a:noFill/>
                      <a:prstDash val="solid"/>
                      <a:round/>
                      <a:headEnd type="none" w="med" len="med"/>
                      <a:tailEnd type="none" w="med" len="med"/>
                    </a:lnL>
                    <a:lnR w="12700" cap="flat" cmpd="sng" algn="ctr">
                      <a:solidFill>
                        <a:srgbClr val="1F3856"/>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dirty="0"/>
                    </a:p>
                  </a:txBody>
                  <a:tcPr marL="91447" marR="91447" marT="45680" marB="45680">
                    <a:lnL w="12700" cap="flat" cmpd="sng" algn="ctr">
                      <a:solidFill>
                        <a:srgbClr val="1F3856"/>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dirty="0"/>
                    </a:p>
                  </a:txBody>
                  <a:tcPr marL="91447" marR="91447" marT="45680" marB="4568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6">
                  <a:txBody>
                    <a:bodyPr/>
                    <a:lstStyle/>
                    <a:p>
                      <a:pPr marL="0" marR="0" indent="0" algn="l" defTabSz="914400" rtl="0" eaLnBrk="1" fontAlgn="auto" latinLnBrk="0" hangingPunct="1">
                        <a:lnSpc>
                          <a:spcPct val="100000"/>
                        </a:lnSpc>
                        <a:spcBef>
                          <a:spcPts val="1800"/>
                        </a:spcBef>
                        <a:spcAft>
                          <a:spcPts val="0"/>
                        </a:spcAft>
                        <a:buClrTx/>
                        <a:buSzTx/>
                        <a:buFontTx/>
                        <a:buNone/>
                        <a:tabLst/>
                        <a:defRPr/>
                      </a:pPr>
                      <a:endParaRPr lang="en-US" sz="900" b="1" kern="1200" dirty="0" smtClean="0">
                        <a:solidFill>
                          <a:srgbClr val="00244D"/>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600" b="1" kern="1200" dirty="0" smtClean="0">
                          <a:solidFill>
                            <a:srgbClr val="00244D"/>
                          </a:solidFill>
                          <a:latin typeface="+mn-lt"/>
                          <a:ea typeface="+mn-ea"/>
                          <a:cs typeface="+mn-cs"/>
                        </a:rPr>
                        <a:t>Erika </a:t>
                      </a:r>
                      <a:r>
                        <a:rPr lang="en-US" sz="1600" b="1" kern="1200" dirty="0" err="1" smtClean="0">
                          <a:solidFill>
                            <a:srgbClr val="00244D"/>
                          </a:solidFill>
                          <a:latin typeface="+mn-lt"/>
                          <a:ea typeface="+mn-ea"/>
                          <a:cs typeface="+mn-cs"/>
                        </a:rPr>
                        <a:t>Laty</a:t>
                      </a:r>
                      <a:r>
                        <a:rPr lang="lt-LT" sz="1600" b="1" kern="1200" dirty="0" err="1" smtClean="0">
                          <a:solidFill>
                            <a:srgbClr val="00244D"/>
                          </a:solidFill>
                          <a:latin typeface="+mn-lt"/>
                          <a:ea typeface="+mn-ea"/>
                          <a:cs typeface="+mn-cs"/>
                        </a:rPr>
                        <a:t>šovič</a:t>
                      </a:r>
                      <a:endParaRPr lang="en-US" sz="1600" b="1" kern="1200" dirty="0" smtClean="0">
                        <a:solidFill>
                          <a:srgbClr val="00244D"/>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400" b="0" baseline="0" dirty="0" smtClean="0">
                          <a:solidFill>
                            <a:srgbClr val="00244D"/>
                          </a:solidFill>
                          <a:latin typeface="Arial Narrow" panose="020B0606020202030204" pitchFamily="34" charset="0"/>
                          <a:cs typeface="Arial" panose="020B0604020202020204" pitchFamily="34" charset="0"/>
                        </a:rPr>
                        <a:t>Advisor of the Budgetary Policy Monitoring Department</a:t>
                      </a:r>
                      <a:endParaRPr lang="lt-LT" sz="1400" b="0" baseline="0" dirty="0" smtClean="0">
                        <a:solidFill>
                          <a:srgbClr val="00244D"/>
                        </a:solidFill>
                        <a:latin typeface="Arial Narrow" panose="020B060602020203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400" b="0" dirty="0" smtClean="0">
                        <a:latin typeface="Arial Narrow" panose="020B0606020202030204" pitchFamily="34" charset="0"/>
                        <a:cs typeface="Arial" panose="020B0604020202020204" pitchFamily="34" charset="0"/>
                      </a:endParaRPr>
                    </a:p>
                    <a:p>
                      <a:pPr marL="0" marR="0" indent="0" algn="l" defTabSz="914400" rtl="0" eaLnBrk="1" fontAlgn="auto" latinLnBrk="0" hangingPunct="1">
                        <a:lnSpc>
                          <a:spcPct val="125000"/>
                        </a:lnSpc>
                        <a:spcBef>
                          <a:spcPts val="0"/>
                        </a:spcBef>
                        <a:spcAft>
                          <a:spcPts val="0"/>
                        </a:spcAft>
                        <a:buClrTx/>
                        <a:buSzTx/>
                        <a:buFontTx/>
                        <a:buNone/>
                        <a:tabLst/>
                        <a:defRPr/>
                      </a:pPr>
                      <a:r>
                        <a:rPr lang="lt-LT" sz="1000" b="0" baseline="0" dirty="0" smtClean="0">
                          <a:solidFill>
                            <a:srgbClr val="1F3856"/>
                          </a:solidFill>
                          <a:latin typeface="Arial Narrow" panose="020B0606020202030204" pitchFamily="34" charset="0"/>
                        </a:rPr>
                        <a:t>(</a:t>
                      </a:r>
                      <a:r>
                        <a:rPr lang="en-US" sz="1000" b="0" baseline="0" dirty="0" smtClean="0">
                          <a:solidFill>
                            <a:srgbClr val="1F3856"/>
                          </a:solidFill>
                          <a:latin typeface="Arial Narrow" panose="020B0606020202030204" pitchFamily="34" charset="0"/>
                        </a:rPr>
                        <a:t>+370</a:t>
                      </a:r>
                      <a:r>
                        <a:rPr lang="lt-LT" sz="1000" b="0" baseline="0" dirty="0" smtClean="0">
                          <a:solidFill>
                            <a:srgbClr val="1F3856"/>
                          </a:solidFill>
                          <a:latin typeface="Arial Narrow" panose="020B0606020202030204" pitchFamily="34" charset="0"/>
                        </a:rPr>
                        <a:t> </a:t>
                      </a:r>
                      <a:r>
                        <a:rPr lang="lt-LT" sz="1000" b="0" baseline="0" dirty="0">
                          <a:solidFill>
                            <a:srgbClr val="1F3856"/>
                          </a:solidFill>
                          <a:latin typeface="Arial Narrow" panose="020B0606020202030204" pitchFamily="34" charset="0"/>
                        </a:rPr>
                        <a:t>5) </a:t>
                      </a:r>
                      <a:r>
                        <a:rPr lang="en-US" sz="1000" b="0" baseline="0" dirty="0" smtClean="0">
                          <a:solidFill>
                            <a:srgbClr val="1F3856"/>
                          </a:solidFill>
                          <a:latin typeface="Arial Narrow" panose="020B0606020202030204" pitchFamily="34" charset="0"/>
                        </a:rPr>
                        <a:t>204</a:t>
                      </a:r>
                      <a:r>
                        <a:rPr lang="lt-LT" sz="1000" b="0" baseline="0" dirty="0" smtClean="0">
                          <a:solidFill>
                            <a:srgbClr val="1F3856"/>
                          </a:solidFill>
                          <a:latin typeface="Arial Narrow" panose="020B0606020202030204" pitchFamily="34" charset="0"/>
                        </a:rPr>
                        <a:t> </a:t>
                      </a:r>
                      <a:r>
                        <a:rPr lang="en-US" sz="1000" b="0" baseline="0" dirty="0" smtClean="0">
                          <a:solidFill>
                            <a:srgbClr val="1F3856"/>
                          </a:solidFill>
                          <a:latin typeface="Arial Narrow" panose="020B0606020202030204" pitchFamily="34" charset="0"/>
                        </a:rPr>
                        <a:t>76</a:t>
                      </a:r>
                      <a:r>
                        <a:rPr lang="lt-LT" sz="1000" b="0" baseline="0" dirty="0" smtClean="0">
                          <a:solidFill>
                            <a:srgbClr val="1F3856"/>
                          </a:solidFill>
                          <a:latin typeface="Arial Narrow" panose="020B0606020202030204" pitchFamily="34" charset="0"/>
                        </a:rPr>
                        <a:t>52 </a:t>
                      </a:r>
                      <a:endParaRPr lang="en-US" sz="1000" dirty="0">
                        <a:latin typeface="Arial Narrow" panose="020B0606020202030204" pitchFamily="34" charset="0"/>
                      </a:endParaRPr>
                    </a:p>
                    <a:p>
                      <a:pPr marL="0" marR="0" indent="0" algn="l" defTabSz="914400" rtl="0" eaLnBrk="1" fontAlgn="auto" latinLnBrk="0" hangingPunct="1">
                        <a:lnSpc>
                          <a:spcPct val="125000"/>
                        </a:lnSpc>
                        <a:spcBef>
                          <a:spcPts val="0"/>
                        </a:spcBef>
                        <a:spcAft>
                          <a:spcPts val="0"/>
                        </a:spcAft>
                        <a:buClrTx/>
                        <a:buSzTx/>
                        <a:buFontTx/>
                        <a:buNone/>
                        <a:tabLst/>
                        <a:defRPr/>
                      </a:pPr>
                      <a:r>
                        <a:rPr lang="lt-LT" sz="1000" b="0" baseline="0" dirty="0" err="1" smtClean="0">
                          <a:solidFill>
                            <a:srgbClr val="1F3856"/>
                          </a:solidFill>
                          <a:latin typeface="Arial Narrow" panose="020B0606020202030204" pitchFamily="34" charset="0"/>
                        </a:rPr>
                        <a:t>Erika.Latysovic</a:t>
                      </a:r>
                      <a:r>
                        <a:rPr lang="en-US" sz="1000" b="0" baseline="0" dirty="0" smtClean="0">
                          <a:solidFill>
                            <a:srgbClr val="1F3856"/>
                          </a:solidFill>
                          <a:latin typeface="Arial Narrow" panose="020B0606020202030204" pitchFamily="34" charset="0"/>
                        </a:rPr>
                        <a:t>@</a:t>
                      </a:r>
                      <a:r>
                        <a:rPr lang="lt-LT" sz="1000" b="0" baseline="0" dirty="0" err="1" smtClean="0">
                          <a:solidFill>
                            <a:srgbClr val="1F3856"/>
                          </a:solidFill>
                          <a:latin typeface="Arial Narrow" panose="020B0606020202030204" pitchFamily="34" charset="0"/>
                        </a:rPr>
                        <a:t>ifi</a:t>
                      </a:r>
                      <a:r>
                        <a:rPr lang="en-US" sz="1000" b="0" baseline="0" dirty="0" smtClean="0">
                          <a:solidFill>
                            <a:srgbClr val="1F3856"/>
                          </a:solidFill>
                          <a:latin typeface="Arial Narrow" panose="020B0606020202030204" pitchFamily="34" charset="0"/>
                        </a:rPr>
                        <a:t>.</a:t>
                      </a:r>
                      <a:r>
                        <a:rPr lang="en-US" sz="1000" b="0" baseline="0" dirty="0" err="1" smtClean="0">
                          <a:solidFill>
                            <a:srgbClr val="1F3856"/>
                          </a:solidFill>
                          <a:latin typeface="Arial Narrow" panose="020B0606020202030204" pitchFamily="34" charset="0"/>
                        </a:rPr>
                        <a:t>lt</a:t>
                      </a:r>
                      <a:endParaRPr lang="en-US" sz="1000" dirty="0" smtClean="0">
                        <a:latin typeface="Arial Narrow" panose="020B0606020202030204" pitchFamily="34" charset="0"/>
                      </a:endParaRPr>
                    </a:p>
                    <a:p>
                      <a:pPr marL="0" marR="0" indent="0" algn="l" defTabSz="914400" rtl="0" eaLnBrk="1" fontAlgn="auto" latinLnBrk="0" hangingPunct="1">
                        <a:lnSpc>
                          <a:spcPct val="125000"/>
                        </a:lnSpc>
                        <a:spcBef>
                          <a:spcPts val="0"/>
                        </a:spcBef>
                        <a:spcAft>
                          <a:spcPts val="0"/>
                        </a:spcAft>
                        <a:buClrTx/>
                        <a:buSzTx/>
                        <a:buFontTx/>
                        <a:buNone/>
                        <a:tabLst/>
                        <a:defRPr/>
                      </a:pPr>
                      <a:r>
                        <a:rPr lang="en-US" sz="1000" b="0" baseline="0" dirty="0" smtClean="0">
                          <a:solidFill>
                            <a:srgbClr val="1F3856"/>
                          </a:solidFill>
                          <a:latin typeface="Arial Narrow" panose="020B0606020202030204" pitchFamily="34" charset="0"/>
                        </a:rPr>
                        <a:t>www.ifi.lt</a:t>
                      </a:r>
                      <a:endParaRPr lang="en-US" sz="1000" dirty="0">
                        <a:latin typeface="Arial Narrow" panose="020B0606020202030204" pitchFamily="34" charset="0"/>
                      </a:endParaRPr>
                    </a:p>
                    <a:p>
                      <a:pPr marL="0" marR="0" indent="0" algn="l" defTabSz="914400" rtl="0" eaLnBrk="1" fontAlgn="auto" latinLnBrk="0" hangingPunct="1">
                        <a:lnSpc>
                          <a:spcPct val="125000"/>
                        </a:lnSpc>
                        <a:spcBef>
                          <a:spcPts val="0"/>
                        </a:spcBef>
                        <a:spcAft>
                          <a:spcPts val="0"/>
                        </a:spcAft>
                        <a:buClrTx/>
                        <a:buSzTx/>
                        <a:buFontTx/>
                        <a:buNone/>
                        <a:tabLst/>
                        <a:defRPr/>
                      </a:pPr>
                      <a:r>
                        <a:rPr lang="en-US" sz="1000" b="0" baseline="0" dirty="0">
                          <a:solidFill>
                            <a:srgbClr val="1F3856"/>
                          </a:solidFill>
                          <a:latin typeface="Arial Narrow" panose="020B0606020202030204" pitchFamily="34" charset="0"/>
                        </a:rPr>
                        <a:t>@</a:t>
                      </a:r>
                      <a:r>
                        <a:rPr lang="lt-LT" sz="1000" b="0" baseline="0" dirty="0" err="1">
                          <a:solidFill>
                            <a:srgbClr val="1F3856"/>
                          </a:solidFill>
                          <a:latin typeface="Arial Narrow" panose="020B0606020202030204" pitchFamily="34" charset="0"/>
                        </a:rPr>
                        <a:t>valstybeskontrole</a:t>
                      </a:r>
                      <a:endParaRPr lang="en-US" sz="1000" dirty="0">
                        <a:latin typeface="Arial Narrow" panose="020B0606020202030204" pitchFamily="34" charset="0"/>
                      </a:endParaRPr>
                    </a:p>
                  </a:txBody>
                  <a:tcPr marL="91447" marR="91447" marT="45680" marB="4568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extLst>
              </a:tr>
              <a:tr h="365681">
                <a:tc vMerge="1">
                  <a:txBody>
                    <a:bodyPr/>
                    <a:lstStyle/>
                    <a:p>
                      <a:pPr algn="l"/>
                      <a:endParaRPr lang="en-US" dirty="0"/>
                    </a:p>
                  </a:txBody>
                  <a:tcPr>
                    <a:lnL w="12700" cap="flat" cmpd="sng" algn="ctr">
                      <a:solidFill>
                        <a:srgbClr val="1F3856"/>
                      </a:solidFill>
                      <a:prstDash val="solid"/>
                      <a:round/>
                      <a:headEnd type="none" w="med" len="med"/>
                      <a:tailEnd type="none" w="med" len="med"/>
                    </a:lnL>
                    <a:lnR w="12700" cap="flat" cmpd="sng" algn="ctr">
                      <a:solidFill>
                        <a:srgbClr val="1F3856"/>
                      </a:solidFill>
                      <a:prstDash val="solid"/>
                      <a:round/>
                      <a:headEnd type="none" w="med" len="med"/>
                      <a:tailEnd type="none" w="med" len="med"/>
                    </a:lnR>
                    <a:lnT w="12700" cap="flat" cmpd="sng" algn="ctr">
                      <a:solidFill>
                        <a:srgbClr val="1F3856"/>
                      </a:solidFill>
                      <a:prstDash val="solid"/>
                      <a:round/>
                      <a:headEnd type="none" w="med" len="med"/>
                      <a:tailEnd type="none" w="med" len="med"/>
                    </a:lnT>
                    <a:lnB w="12700" cap="flat" cmpd="sng" algn="ctr">
                      <a:solidFill>
                        <a:srgbClr val="1F3856"/>
                      </a:solidFill>
                      <a:prstDash val="solid"/>
                      <a:round/>
                      <a:headEnd type="none" w="med" len="med"/>
                      <a:tailEnd type="none" w="med" len="med"/>
                    </a:lnB>
                    <a:noFill/>
                  </a:tcPr>
                </a:tc>
                <a:tc>
                  <a:txBody>
                    <a:bodyPr/>
                    <a:lstStyle/>
                    <a:p>
                      <a:endParaRPr lang="en-US" sz="1800" dirty="0"/>
                    </a:p>
                  </a:txBody>
                  <a:tcPr marL="91447" marR="91447" marT="45680" marB="45680">
                    <a:lnL w="12700" cap="flat" cmpd="sng" algn="ctr">
                      <a:solidFill>
                        <a:srgbClr val="1F3856"/>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20000"/>
                        </a:lnSpc>
                      </a:pPr>
                      <a:endParaRPr lang="en-US" sz="1800" dirty="0">
                        <a:latin typeface="Arial Narrow" panose="020B0606020202030204" pitchFamily="34" charset="0"/>
                      </a:endParaRPr>
                    </a:p>
                  </a:txBody>
                  <a:tcPr marL="91447" marR="91447" marT="45680" marB="4568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400" b="0" dirty="0">
                        <a:latin typeface="Arial Narrow" panose="020B060602020203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extLst>
              </a:tr>
              <a:tr h="365681">
                <a:tc vMerge="1">
                  <a:txBody>
                    <a:bodyPr/>
                    <a:lstStyle/>
                    <a:p>
                      <a:endParaRPr lang="en-US" dirty="0"/>
                    </a:p>
                  </a:txBody>
                  <a:tcPr>
                    <a:lnL w="12700" cap="flat" cmpd="sng" algn="ctr">
                      <a:solidFill>
                        <a:srgbClr val="1F3856"/>
                      </a:solidFill>
                      <a:prstDash val="solid"/>
                      <a:round/>
                      <a:headEnd type="none" w="med" len="med"/>
                      <a:tailEnd type="none" w="med" len="med"/>
                    </a:lnL>
                    <a:lnR w="12700" cap="flat" cmpd="sng" algn="ctr">
                      <a:solidFill>
                        <a:srgbClr val="1F3856"/>
                      </a:solidFill>
                      <a:prstDash val="solid"/>
                      <a:round/>
                      <a:headEnd type="none" w="med" len="med"/>
                      <a:tailEnd type="none" w="med" len="med"/>
                    </a:lnR>
                    <a:lnT w="12700" cap="flat" cmpd="sng" algn="ctr">
                      <a:solidFill>
                        <a:srgbClr val="1F3856"/>
                      </a:solidFill>
                      <a:prstDash val="solid"/>
                      <a:round/>
                      <a:headEnd type="none" w="med" len="med"/>
                      <a:tailEnd type="none" w="med" len="med"/>
                    </a:lnT>
                    <a:lnB w="12700" cap="flat" cmpd="sng" algn="ctr">
                      <a:solidFill>
                        <a:srgbClr val="1F3856"/>
                      </a:solidFill>
                      <a:prstDash val="solid"/>
                      <a:round/>
                      <a:headEnd type="none" w="med" len="med"/>
                      <a:tailEnd type="none" w="med" len="med"/>
                    </a:lnB>
                    <a:noFill/>
                  </a:tcPr>
                </a:tc>
                <a:tc>
                  <a:txBody>
                    <a:bodyPr/>
                    <a:lstStyle/>
                    <a:p>
                      <a:endParaRPr lang="en-US" sz="1800" dirty="0"/>
                    </a:p>
                  </a:txBody>
                  <a:tcPr marL="91447" marR="91447" marT="45680" marB="45680">
                    <a:lnL w="12700" cap="flat" cmpd="sng" algn="ctr">
                      <a:solidFill>
                        <a:srgbClr val="1F3856"/>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20000"/>
                        </a:lnSpc>
                      </a:pPr>
                      <a:endParaRPr lang="en-US" sz="1800" dirty="0">
                        <a:latin typeface="Arial Narrow" panose="020B0606020202030204" pitchFamily="34" charset="0"/>
                      </a:endParaRPr>
                    </a:p>
                  </a:txBody>
                  <a:tcPr marL="91447" marR="91447" marT="45680" marB="4568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50" dirty="0">
                        <a:latin typeface="Arial Narrow" panose="020B0606020202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extLst>
              </a:tr>
              <a:tr h="365681">
                <a:tc vMerge="1">
                  <a:txBody>
                    <a:bodyPr/>
                    <a:lstStyle/>
                    <a:p>
                      <a:endParaRPr lang="en-US"/>
                    </a:p>
                  </a:txBody>
                  <a:tcPr>
                    <a:lnL w="12700" cap="flat" cmpd="sng" algn="ctr">
                      <a:solidFill>
                        <a:srgbClr val="1F3856"/>
                      </a:solidFill>
                      <a:prstDash val="solid"/>
                      <a:round/>
                      <a:headEnd type="none" w="med" len="med"/>
                      <a:tailEnd type="none" w="med" len="med"/>
                    </a:lnL>
                    <a:lnR w="12700" cap="flat" cmpd="sng" algn="ctr">
                      <a:solidFill>
                        <a:srgbClr val="1F3856"/>
                      </a:solidFill>
                      <a:prstDash val="solid"/>
                      <a:round/>
                      <a:headEnd type="none" w="med" len="med"/>
                      <a:tailEnd type="none" w="med" len="med"/>
                    </a:lnR>
                    <a:lnT w="12700" cap="flat" cmpd="sng" algn="ctr">
                      <a:solidFill>
                        <a:srgbClr val="1F3856"/>
                      </a:solidFill>
                      <a:prstDash val="solid"/>
                      <a:round/>
                      <a:headEnd type="none" w="med" len="med"/>
                      <a:tailEnd type="none" w="med" len="med"/>
                    </a:lnT>
                    <a:lnB w="12700" cap="flat" cmpd="sng" algn="ctr">
                      <a:solidFill>
                        <a:srgbClr val="1F3856"/>
                      </a:solidFill>
                      <a:prstDash val="solid"/>
                      <a:round/>
                      <a:headEnd type="none" w="med" len="med"/>
                      <a:tailEnd type="none" w="med" len="med"/>
                    </a:lnB>
                    <a:noFill/>
                  </a:tcPr>
                </a:tc>
                <a:tc>
                  <a:txBody>
                    <a:bodyPr/>
                    <a:lstStyle/>
                    <a:p>
                      <a:endParaRPr lang="en-US" sz="1800" dirty="0"/>
                    </a:p>
                  </a:txBody>
                  <a:tcPr marL="91447" marR="91447" marT="45680" marB="45680">
                    <a:lnL w="12700" cap="flat" cmpd="sng" algn="ctr">
                      <a:solidFill>
                        <a:srgbClr val="1F3856"/>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20000"/>
                        </a:lnSpc>
                      </a:pPr>
                      <a:endParaRPr lang="en-US" sz="1800" dirty="0">
                        <a:latin typeface="Arial Narrow" panose="020B0606020202030204" pitchFamily="34" charset="0"/>
                      </a:endParaRPr>
                    </a:p>
                  </a:txBody>
                  <a:tcPr marL="91447" marR="91447" marT="45680" marB="4568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50" dirty="0">
                        <a:latin typeface="Arial Narrow" panose="020B0606020202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extLst>
              </a:tr>
              <a:tr h="365681">
                <a:tc vMerge="1">
                  <a:txBody>
                    <a:bodyPr/>
                    <a:lstStyle/>
                    <a:p>
                      <a:endParaRPr lang="en-US"/>
                    </a:p>
                  </a:txBody>
                  <a:tcPr>
                    <a:lnL w="12700" cap="flat" cmpd="sng" algn="ctr">
                      <a:solidFill>
                        <a:srgbClr val="1F3856"/>
                      </a:solidFill>
                      <a:prstDash val="solid"/>
                      <a:round/>
                      <a:headEnd type="none" w="med" len="med"/>
                      <a:tailEnd type="none" w="med" len="med"/>
                    </a:lnL>
                    <a:lnR w="12700" cap="flat" cmpd="sng" algn="ctr">
                      <a:solidFill>
                        <a:srgbClr val="1F3856"/>
                      </a:solidFill>
                      <a:prstDash val="solid"/>
                      <a:round/>
                      <a:headEnd type="none" w="med" len="med"/>
                      <a:tailEnd type="none" w="med" len="med"/>
                    </a:lnR>
                    <a:lnT w="12700" cap="flat" cmpd="sng" algn="ctr">
                      <a:solidFill>
                        <a:srgbClr val="1F3856"/>
                      </a:solidFill>
                      <a:prstDash val="solid"/>
                      <a:round/>
                      <a:headEnd type="none" w="med" len="med"/>
                      <a:tailEnd type="none" w="med" len="med"/>
                    </a:lnT>
                    <a:lnB w="12700" cap="flat" cmpd="sng" algn="ctr">
                      <a:solidFill>
                        <a:srgbClr val="1F3856"/>
                      </a:solidFill>
                      <a:prstDash val="solid"/>
                      <a:round/>
                      <a:headEnd type="none" w="med" len="med"/>
                      <a:tailEnd type="none" w="med" len="med"/>
                    </a:lnB>
                    <a:noFill/>
                  </a:tcPr>
                </a:tc>
                <a:tc>
                  <a:txBody>
                    <a:bodyPr/>
                    <a:lstStyle/>
                    <a:p>
                      <a:endParaRPr lang="en-US" sz="1800" dirty="0"/>
                    </a:p>
                  </a:txBody>
                  <a:tcPr marL="91447" marR="91447" marT="45680" marB="45680">
                    <a:lnL w="12700" cap="flat" cmpd="sng" algn="ctr">
                      <a:solidFill>
                        <a:srgbClr val="1F3856"/>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20000"/>
                        </a:lnSpc>
                      </a:pPr>
                      <a:endParaRPr lang="en-US" sz="1800" dirty="0">
                        <a:latin typeface="Arial Narrow" panose="020B0606020202030204" pitchFamily="34" charset="0"/>
                      </a:endParaRPr>
                    </a:p>
                  </a:txBody>
                  <a:tcPr marL="91447" marR="91447" marT="45680" marB="4568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50" dirty="0">
                        <a:latin typeface="Arial Narrow" panose="020B0606020202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extLst>
              </a:tr>
              <a:tr h="365681">
                <a:tc vMerge="1">
                  <a:txBody>
                    <a:bodyPr/>
                    <a:lstStyle/>
                    <a:p>
                      <a:endParaRPr lang="en-US"/>
                    </a:p>
                  </a:txBody>
                  <a:tcPr>
                    <a:lnL w="12700" cap="flat" cmpd="sng" algn="ctr">
                      <a:solidFill>
                        <a:srgbClr val="1F3856"/>
                      </a:solidFill>
                      <a:prstDash val="solid"/>
                      <a:round/>
                      <a:headEnd type="none" w="med" len="med"/>
                      <a:tailEnd type="none" w="med" len="med"/>
                    </a:lnL>
                    <a:lnR w="12700" cap="flat" cmpd="sng" algn="ctr">
                      <a:solidFill>
                        <a:srgbClr val="1F3856"/>
                      </a:solidFill>
                      <a:prstDash val="solid"/>
                      <a:round/>
                      <a:headEnd type="none" w="med" len="med"/>
                      <a:tailEnd type="none" w="med" len="med"/>
                    </a:lnR>
                    <a:lnT w="12700" cap="flat" cmpd="sng" algn="ctr">
                      <a:solidFill>
                        <a:srgbClr val="1F3856"/>
                      </a:solidFill>
                      <a:prstDash val="solid"/>
                      <a:round/>
                      <a:headEnd type="none" w="med" len="med"/>
                      <a:tailEnd type="none" w="med" len="med"/>
                    </a:lnT>
                    <a:lnB w="12700" cap="flat" cmpd="sng" algn="ctr">
                      <a:solidFill>
                        <a:srgbClr val="1F3856"/>
                      </a:solidFill>
                      <a:prstDash val="solid"/>
                      <a:round/>
                      <a:headEnd type="none" w="med" len="med"/>
                      <a:tailEnd type="none" w="med" len="med"/>
                    </a:lnB>
                    <a:noFill/>
                  </a:tcPr>
                </a:tc>
                <a:tc>
                  <a:txBody>
                    <a:bodyPr/>
                    <a:lstStyle/>
                    <a:p>
                      <a:endParaRPr lang="en-US" sz="1800" dirty="0"/>
                    </a:p>
                  </a:txBody>
                  <a:tcPr marL="91447" marR="91447" marT="45680" marB="45680">
                    <a:lnL w="12700" cap="flat" cmpd="sng" algn="ctr">
                      <a:solidFill>
                        <a:srgbClr val="1F3856"/>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20000"/>
                        </a:lnSpc>
                      </a:pPr>
                      <a:endParaRPr lang="en-US" sz="1800" dirty="0">
                        <a:latin typeface="Arial Narrow" panose="020B0606020202030204" pitchFamily="34" charset="0"/>
                      </a:endParaRPr>
                    </a:p>
                  </a:txBody>
                  <a:tcPr marL="91447" marR="91447" marT="45680" marB="4568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50" dirty="0">
                        <a:latin typeface="Arial Narrow" panose="020B0606020202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extLst>
              </a:tr>
            </a:tbl>
          </a:graphicData>
        </a:graphic>
      </p:graphicFrame>
    </p:spTree>
    <p:extLst>
      <p:ext uri="{BB962C8B-B14F-4D97-AF65-F5344CB8AC3E}">
        <p14:creationId xmlns:p14="http://schemas.microsoft.com/office/powerpoint/2010/main" val="37235751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ntraštė 2"/>
          <p:cNvSpPr>
            <a:spLocks noGrp="1"/>
          </p:cNvSpPr>
          <p:nvPr>
            <p:ph type="title"/>
          </p:nvPr>
        </p:nvSpPr>
        <p:spPr>
          <a:xfrm>
            <a:off x="0" y="1689829"/>
            <a:ext cx="9144000" cy="495383"/>
          </a:xfrm>
        </p:spPr>
        <p:txBody>
          <a:bodyPr/>
          <a:lstStyle/>
          <a:p>
            <a:r>
              <a:rPr lang="en-GB" dirty="0" smtClean="0"/>
              <a:t>The Assessment of the Stability Programme of Lithuania for 2018</a:t>
            </a:r>
            <a:endParaRPr lang="en-US" dirty="0"/>
          </a:p>
        </p:txBody>
      </p:sp>
      <p:sp>
        <p:nvSpPr>
          <p:cNvPr id="6" name="Rectangle 10"/>
          <p:cNvSpPr/>
          <p:nvPr/>
        </p:nvSpPr>
        <p:spPr>
          <a:xfrm>
            <a:off x="4114800" y="2419126"/>
            <a:ext cx="914400" cy="72000"/>
          </a:xfrm>
          <a:prstGeom prst="rect">
            <a:avLst/>
          </a:prstGeom>
          <a:solidFill>
            <a:srgbClr val="47AB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Subtitle 2"/>
          <p:cNvSpPr txBox="1">
            <a:spLocks/>
          </p:cNvSpPr>
          <p:nvPr/>
        </p:nvSpPr>
        <p:spPr>
          <a:xfrm>
            <a:off x="0" y="2762439"/>
            <a:ext cx="9143999" cy="21923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dirty="0" smtClean="0">
                <a:solidFill>
                  <a:srgbClr val="14264B"/>
                </a:solidFill>
                <a:latin typeface="Arimo" panose="020B0604020202020204" pitchFamily="34" charset="0"/>
                <a:ea typeface="Arimo" panose="020B0604020202020204" pitchFamily="34" charset="0"/>
                <a:cs typeface="Arimo" panose="020B0604020202020204" pitchFamily="34" charset="0"/>
              </a:rPr>
              <a:t>Erik</a:t>
            </a:r>
            <a:r>
              <a:rPr lang="lt-LT" sz="2400" dirty="0" smtClean="0">
                <a:solidFill>
                  <a:srgbClr val="14264B"/>
                </a:solidFill>
                <a:latin typeface="Arimo" panose="020B0604020202020204" pitchFamily="34" charset="0"/>
                <a:ea typeface="Arimo" panose="020B0604020202020204" pitchFamily="34" charset="0"/>
                <a:cs typeface="Arimo" panose="020B0604020202020204" pitchFamily="34" charset="0"/>
              </a:rPr>
              <a:t>a Latyšovič</a:t>
            </a:r>
            <a:endParaRPr lang="lt-LT" sz="2400" dirty="0">
              <a:solidFill>
                <a:srgbClr val="14264B"/>
              </a:solidFill>
              <a:latin typeface="Arimo" panose="020B0604020202020204" pitchFamily="34" charset="0"/>
              <a:ea typeface="Arimo" panose="020B0604020202020204" pitchFamily="34" charset="0"/>
              <a:cs typeface="Arimo" panose="020B0604020202020204" pitchFamily="34" charset="0"/>
            </a:endParaRPr>
          </a:p>
          <a:p>
            <a:pPr marL="0" indent="0" algn="ctr">
              <a:buNone/>
            </a:pPr>
            <a:r>
              <a:rPr lang="en-US" sz="1600" dirty="0" smtClean="0">
                <a:solidFill>
                  <a:srgbClr val="14264B"/>
                </a:solidFill>
                <a:latin typeface="Arimo" panose="020B0604020202020204" pitchFamily="34" charset="0"/>
                <a:ea typeface="Arimo" panose="020B0604020202020204" pitchFamily="34" charset="0"/>
                <a:cs typeface="Arimo" panose="020B0604020202020204" pitchFamily="34" charset="0"/>
              </a:rPr>
              <a:t>Advisor of the </a:t>
            </a:r>
            <a:r>
              <a:rPr lang="en-GB" sz="1600" dirty="0" smtClean="0">
                <a:solidFill>
                  <a:srgbClr val="14264B"/>
                </a:solidFill>
                <a:latin typeface="Arimo" panose="020B0604020202020204" pitchFamily="34" charset="0"/>
                <a:ea typeface="Arimo" panose="020B0604020202020204" pitchFamily="34" charset="0"/>
                <a:cs typeface="Arimo" panose="020B0604020202020204" pitchFamily="34" charset="0"/>
              </a:rPr>
              <a:t>Budgetary Policy Monitoring Department</a:t>
            </a:r>
            <a:r>
              <a:rPr lang="lt-LT" sz="1600" dirty="0" smtClean="0">
                <a:solidFill>
                  <a:schemeClr val="bg1"/>
                </a:solidFill>
                <a:latin typeface="Arimo" panose="020B0604020202020204" pitchFamily="34" charset="0"/>
                <a:ea typeface="Arimo" panose="020B0604020202020204" pitchFamily="34" charset="0"/>
                <a:cs typeface="Arimo" panose="020B0604020202020204" pitchFamily="34" charset="0"/>
              </a:rPr>
              <a:t>.</a:t>
            </a:r>
          </a:p>
          <a:p>
            <a:pPr marL="0" indent="0" algn="ctr">
              <a:lnSpc>
                <a:spcPct val="150000"/>
              </a:lnSpc>
              <a:spcBef>
                <a:spcPts val="3000"/>
              </a:spcBef>
              <a:buNone/>
            </a:pPr>
            <a:r>
              <a:rPr lang="en-US" sz="1600" dirty="0" smtClean="0">
                <a:solidFill>
                  <a:srgbClr val="00244D"/>
                </a:solidFill>
                <a:latin typeface="Arimo" panose="020B0604020202020204" pitchFamily="34" charset="0"/>
                <a:ea typeface="Arimo" panose="020B0604020202020204" pitchFamily="34" charset="0"/>
                <a:cs typeface="Arimo" panose="020B0604020202020204" pitchFamily="34" charset="0"/>
              </a:rPr>
              <a:t>11</a:t>
            </a:r>
            <a:r>
              <a:rPr lang="en-US" sz="1600" baseline="30000" dirty="0" smtClean="0">
                <a:solidFill>
                  <a:srgbClr val="00244D"/>
                </a:solidFill>
                <a:latin typeface="Arimo" panose="020B0604020202020204" pitchFamily="34" charset="0"/>
                <a:ea typeface="Arimo" panose="020B0604020202020204" pitchFamily="34" charset="0"/>
                <a:cs typeface="Arimo" panose="020B0604020202020204" pitchFamily="34" charset="0"/>
              </a:rPr>
              <a:t>th</a:t>
            </a:r>
            <a:r>
              <a:rPr lang="en-US" sz="1600" dirty="0" smtClean="0">
                <a:solidFill>
                  <a:srgbClr val="00244D"/>
                </a:solidFill>
                <a:latin typeface="Arimo" panose="020B0604020202020204" pitchFamily="34" charset="0"/>
                <a:ea typeface="Arimo" panose="020B0604020202020204" pitchFamily="34" charset="0"/>
                <a:cs typeface="Arimo" panose="020B0604020202020204" pitchFamily="34" charset="0"/>
              </a:rPr>
              <a:t> of June, 2018</a:t>
            </a:r>
          </a:p>
          <a:p>
            <a:endParaRPr lang="en-US" dirty="0"/>
          </a:p>
        </p:txBody>
      </p:sp>
    </p:spTree>
    <p:extLst>
      <p:ext uri="{BB962C8B-B14F-4D97-AF65-F5344CB8AC3E}">
        <p14:creationId xmlns:p14="http://schemas.microsoft.com/office/powerpoint/2010/main" val="36194214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o vietos rezervavimo ženklas 4"/>
          <p:cNvSpPr>
            <a:spLocks noGrp="1"/>
          </p:cNvSpPr>
          <p:nvPr>
            <p:ph type="body" sz="quarter" idx="14"/>
          </p:nvPr>
        </p:nvSpPr>
        <p:spPr/>
        <p:txBody>
          <a:bodyPr/>
          <a:lstStyle/>
          <a:p>
            <a:r>
              <a:rPr lang="en-US" dirty="0" smtClean="0"/>
              <a:t>Motivation</a:t>
            </a:r>
            <a:endParaRPr lang="en-US" dirty="0"/>
          </a:p>
        </p:txBody>
      </p:sp>
      <p:sp>
        <p:nvSpPr>
          <p:cNvPr id="6" name="Rectangle 10"/>
          <p:cNvSpPr/>
          <p:nvPr/>
        </p:nvSpPr>
        <p:spPr>
          <a:xfrm>
            <a:off x="457194" y="1719954"/>
            <a:ext cx="914400" cy="72000"/>
          </a:xfrm>
          <a:prstGeom prst="rect">
            <a:avLst/>
          </a:prstGeom>
          <a:solidFill>
            <a:srgbClr val="47AB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ksto vietos rezervavimo ženklas 1"/>
          <p:cNvSpPr>
            <a:spLocks noGrp="1"/>
          </p:cNvSpPr>
          <p:nvPr>
            <p:ph type="body" sz="quarter" idx="4294967295"/>
          </p:nvPr>
        </p:nvSpPr>
        <p:spPr>
          <a:xfrm>
            <a:off x="5227982" y="233916"/>
            <a:ext cx="3657785" cy="469347"/>
          </a:xfrm>
          <a:prstGeom prst="rect">
            <a:avLst/>
          </a:prstGeom>
        </p:spPr>
        <p:txBody>
          <a:bodyPr/>
          <a:lstStyle/>
          <a:p>
            <a:pPr marL="0" indent="0">
              <a:buNone/>
            </a:pPr>
            <a:r>
              <a:rPr lang="en-GB" sz="1500" dirty="0" smtClean="0">
                <a:solidFill>
                  <a:schemeClr val="bg1"/>
                </a:solidFill>
                <a:latin typeface="Arimo" panose="020B0604020202020204" pitchFamily="34" charset="0"/>
                <a:ea typeface="Arimo" panose="020B0604020202020204" pitchFamily="34" charset="0"/>
                <a:cs typeface="Arimo" panose="020B0604020202020204" pitchFamily="34" charset="0"/>
              </a:rPr>
              <a:t>The Assessment </a:t>
            </a:r>
            <a:r>
              <a:rPr lang="en-GB" sz="1500" dirty="0">
                <a:solidFill>
                  <a:schemeClr val="bg1"/>
                </a:solidFill>
                <a:latin typeface="Arimo" panose="020B0604020202020204" pitchFamily="34" charset="0"/>
                <a:ea typeface="Arimo" panose="020B0604020202020204" pitchFamily="34" charset="0"/>
                <a:cs typeface="Arimo" panose="020B0604020202020204" pitchFamily="34" charset="0"/>
              </a:rPr>
              <a:t>of the Stability Programme of Lithuania for 2018</a:t>
            </a:r>
            <a:endParaRPr lang="en-US" sz="1500" dirty="0">
              <a:solidFill>
                <a:schemeClr val="bg1"/>
              </a:solidFill>
            </a:endParaRPr>
          </a:p>
        </p:txBody>
      </p:sp>
      <p:sp>
        <p:nvSpPr>
          <p:cNvPr id="7" name="Stačiakampis 6"/>
          <p:cNvSpPr/>
          <p:nvPr/>
        </p:nvSpPr>
        <p:spPr>
          <a:xfrm>
            <a:off x="457194" y="1976593"/>
            <a:ext cx="7814351" cy="2646878"/>
          </a:xfrm>
          <a:prstGeom prst="rect">
            <a:avLst/>
          </a:prstGeom>
        </p:spPr>
        <p:txBody>
          <a:bodyPr wrap="square">
            <a:spAutoFit/>
          </a:bodyPr>
          <a:lstStyle/>
          <a:p>
            <a:pPr indent="-457200">
              <a:spcBef>
                <a:spcPts val="1200"/>
              </a:spcBef>
              <a:buClr>
                <a:srgbClr val="47ABD9"/>
              </a:buClr>
              <a:buSzPct val="80000"/>
            </a:pPr>
            <a:r>
              <a:rPr lang="en-US" sz="1700" b="1" dirty="0" smtClean="0">
                <a:solidFill>
                  <a:schemeClr val="accent2"/>
                </a:solidFill>
                <a:cs typeface="Arial" panose="020B0604020202020204" pitchFamily="34" charset="0"/>
              </a:rPr>
              <a:t>In 2017, </a:t>
            </a:r>
            <a:r>
              <a:rPr lang="en-US" sz="1700" dirty="0" smtClean="0">
                <a:cs typeface="Arial" panose="020B0604020202020204" pitchFamily="34" charset="0"/>
              </a:rPr>
              <a:t>the Ministry of Finance </a:t>
            </a:r>
            <a:r>
              <a:rPr lang="en-US" sz="1700" dirty="0">
                <a:cs typeface="Arial" panose="020B0604020202020204" pitchFamily="34" charset="0"/>
              </a:rPr>
              <a:t>as a </a:t>
            </a:r>
            <a:r>
              <a:rPr lang="en-US" sz="1700" b="1" dirty="0">
                <a:solidFill>
                  <a:schemeClr val="accent2"/>
                </a:solidFill>
                <a:cs typeface="Arial" panose="020B0604020202020204" pitchFamily="34" charset="0"/>
              </a:rPr>
              <a:t>starting point </a:t>
            </a:r>
            <a:r>
              <a:rPr lang="en-US" sz="1700" dirty="0">
                <a:cs typeface="Arial" panose="020B0604020202020204" pitchFamily="34" charset="0"/>
              </a:rPr>
              <a:t>for GG budget </a:t>
            </a:r>
            <a:r>
              <a:rPr lang="lt-LT" sz="1700" dirty="0" err="1" smtClean="0">
                <a:cs typeface="Arial" panose="020B0604020202020204" pitchFamily="34" charset="0"/>
              </a:rPr>
              <a:t>plans</a:t>
            </a:r>
            <a:r>
              <a:rPr lang="lt-LT" sz="1700" dirty="0" smtClean="0">
                <a:cs typeface="Arial" panose="020B0604020202020204" pitchFamily="34" charset="0"/>
              </a:rPr>
              <a:t> </a:t>
            </a:r>
            <a:r>
              <a:rPr lang="en-US" sz="1700" dirty="0" smtClean="0">
                <a:cs typeface="Arial" panose="020B0604020202020204" pitchFamily="34" charset="0"/>
              </a:rPr>
              <a:t>for </a:t>
            </a:r>
            <a:r>
              <a:rPr lang="en-US" sz="1700" dirty="0">
                <a:cs typeface="Arial" panose="020B0604020202020204" pitchFamily="34" charset="0"/>
              </a:rPr>
              <a:t>2018 and assessment of the compliance with fiscal rules used the values from the Stability Programme of Lithuania </a:t>
            </a:r>
            <a:r>
              <a:rPr lang="en-US" sz="1700" dirty="0" smtClean="0">
                <a:cs typeface="Arial" panose="020B0604020202020204" pitchFamily="34" charset="0"/>
              </a:rPr>
              <a:t>for 2017 (not assessed by IFI)</a:t>
            </a:r>
          </a:p>
          <a:p>
            <a:pPr indent="-457200">
              <a:spcBef>
                <a:spcPts val="1200"/>
              </a:spcBef>
              <a:buClr>
                <a:srgbClr val="47ABD9"/>
              </a:buClr>
              <a:buSzPct val="80000"/>
            </a:pPr>
            <a:r>
              <a:rPr lang="en-US" sz="1700" b="1" dirty="0" smtClean="0">
                <a:solidFill>
                  <a:schemeClr val="accent2"/>
                </a:solidFill>
                <a:cs typeface="Arial" panose="020B0604020202020204" pitchFamily="34" charset="0"/>
              </a:rPr>
              <a:t>In 2018, </a:t>
            </a:r>
            <a:r>
              <a:rPr lang="en-US" sz="1700" dirty="0" smtClean="0">
                <a:cs typeface="Arial" panose="020B0604020202020204" pitchFamily="34" charset="0"/>
              </a:rPr>
              <a:t>responding to that Lithuania</a:t>
            </a:r>
            <a:r>
              <a:rPr lang="lt-LT" sz="1700" dirty="0" smtClean="0">
                <a:cs typeface="Arial" panose="020B0604020202020204" pitchFamily="34" charset="0"/>
              </a:rPr>
              <a:t>‘s</a:t>
            </a:r>
            <a:r>
              <a:rPr lang="en-US" sz="1700" dirty="0" smtClean="0">
                <a:cs typeface="Arial" panose="020B0604020202020204" pitchFamily="34" charset="0"/>
              </a:rPr>
              <a:t> IFI conducted an assessment of the Stability Programme of Lithuania for 2018, which had the following goals:</a:t>
            </a:r>
            <a:endParaRPr lang="en-GB" sz="1700" dirty="0" smtClean="0">
              <a:cs typeface="Arial" panose="020B0604020202020204" pitchFamily="34" charset="0"/>
            </a:endParaRPr>
          </a:p>
          <a:p>
            <a:pPr marL="285750" indent="-285750">
              <a:spcBef>
                <a:spcPts val="1200"/>
              </a:spcBef>
              <a:buClr>
                <a:srgbClr val="47ABD9"/>
              </a:buClr>
              <a:buSzPct val="80000"/>
              <a:buFont typeface="Wingdings" panose="05000000000000000000" pitchFamily="2" charset="2"/>
              <a:buChar char="l"/>
            </a:pPr>
            <a:r>
              <a:rPr lang="en-GB" sz="1700" dirty="0" smtClean="0">
                <a:cs typeface="Arial" panose="020B0604020202020204" pitchFamily="34" charset="0"/>
              </a:rPr>
              <a:t>to </a:t>
            </a:r>
            <a:r>
              <a:rPr lang="en-GB" sz="1700" dirty="0">
                <a:cs typeface="Arial" panose="020B0604020202020204" pitchFamily="34" charset="0"/>
              </a:rPr>
              <a:t>provide an independent opinion on the </a:t>
            </a:r>
            <a:r>
              <a:rPr lang="en-GB" sz="1700" b="1" dirty="0" smtClean="0">
                <a:solidFill>
                  <a:schemeClr val="accent2"/>
                </a:solidFill>
                <a:cs typeface="Arial" panose="020B0604020202020204" pitchFamily="34" charset="0"/>
              </a:rPr>
              <a:t>GG balance </a:t>
            </a:r>
            <a:r>
              <a:rPr lang="en-GB" sz="1700" b="1" dirty="0">
                <a:solidFill>
                  <a:schemeClr val="accent2"/>
                </a:solidFill>
                <a:cs typeface="Arial" panose="020B0604020202020204" pitchFamily="34" charset="0"/>
              </a:rPr>
              <a:t>and debt </a:t>
            </a:r>
            <a:r>
              <a:rPr lang="en-GB" sz="1700" dirty="0">
                <a:cs typeface="Arial" panose="020B0604020202020204" pitchFamily="34" charset="0"/>
              </a:rPr>
              <a:t>for </a:t>
            </a:r>
            <a:r>
              <a:rPr lang="en-GB" sz="1700" dirty="0" smtClean="0">
                <a:cs typeface="Arial" panose="020B0604020202020204" pitchFamily="34" charset="0"/>
              </a:rPr>
              <a:t>2017</a:t>
            </a:r>
          </a:p>
          <a:p>
            <a:pPr marL="285750" indent="-285750">
              <a:spcBef>
                <a:spcPts val="1200"/>
              </a:spcBef>
              <a:buClr>
                <a:srgbClr val="47ABD9"/>
              </a:buClr>
              <a:buSzPct val="80000"/>
              <a:buFont typeface="Wingdings" panose="05000000000000000000" pitchFamily="2" charset="2"/>
              <a:buChar char="l"/>
            </a:pPr>
            <a:r>
              <a:rPr lang="en-GB" sz="1700" dirty="0" smtClean="0">
                <a:cs typeface="Arial" panose="020B0604020202020204" pitchFamily="34" charset="0"/>
              </a:rPr>
              <a:t>to </a:t>
            </a:r>
            <a:r>
              <a:rPr lang="en-GB" sz="1700" dirty="0">
                <a:cs typeface="Arial" panose="020B0604020202020204" pitchFamily="34" charset="0"/>
              </a:rPr>
              <a:t>assess </a:t>
            </a:r>
            <a:r>
              <a:rPr lang="en-GB" sz="1700" dirty="0" smtClean="0">
                <a:cs typeface="Arial" panose="020B0604020202020204" pitchFamily="34" charset="0"/>
              </a:rPr>
              <a:t>both </a:t>
            </a:r>
            <a:r>
              <a:rPr lang="en-GB" sz="1700" dirty="0">
                <a:cs typeface="Arial" panose="020B0604020202020204" pitchFamily="34" charset="0"/>
              </a:rPr>
              <a:t>the</a:t>
            </a:r>
            <a:r>
              <a:rPr lang="en-GB" sz="1700" b="1" dirty="0" smtClean="0">
                <a:solidFill>
                  <a:schemeClr val="accent2"/>
                </a:solidFill>
                <a:cs typeface="Arial" panose="020B0604020202020204" pitchFamily="34" charset="0"/>
              </a:rPr>
              <a:t> </a:t>
            </a:r>
            <a:r>
              <a:rPr lang="en-GB" sz="1700" b="1" dirty="0">
                <a:solidFill>
                  <a:schemeClr val="accent2"/>
                </a:solidFill>
                <a:cs typeface="Arial" panose="020B0604020202020204" pitchFamily="34" charset="0"/>
              </a:rPr>
              <a:t>soundness of the </a:t>
            </a:r>
            <a:r>
              <a:rPr lang="en-GB" sz="1700" b="1" dirty="0" smtClean="0">
                <a:solidFill>
                  <a:schemeClr val="accent2"/>
                </a:solidFill>
                <a:cs typeface="Arial" panose="020B0604020202020204" pitchFamily="34" charset="0"/>
              </a:rPr>
              <a:t>GG surplus </a:t>
            </a:r>
            <a:r>
              <a:rPr lang="en-GB" sz="1700" dirty="0">
                <a:cs typeface="Arial" panose="020B0604020202020204" pitchFamily="34" charset="0"/>
              </a:rPr>
              <a:t>and the</a:t>
            </a:r>
            <a:r>
              <a:rPr lang="en-GB" sz="1700" b="1" dirty="0">
                <a:solidFill>
                  <a:schemeClr val="accent2"/>
                </a:solidFill>
                <a:cs typeface="Arial" panose="020B0604020202020204" pitchFamily="34" charset="0"/>
              </a:rPr>
              <a:t> fiscal policy stance</a:t>
            </a:r>
            <a:r>
              <a:rPr lang="en-GB" sz="1700" dirty="0">
                <a:cs typeface="Arial" panose="020B0604020202020204" pitchFamily="34" charset="0"/>
              </a:rPr>
              <a:t> </a:t>
            </a:r>
            <a:r>
              <a:rPr lang="lt-LT" sz="1700" dirty="0" err="1" smtClean="0">
                <a:cs typeface="Arial" panose="020B0604020202020204" pitchFamily="34" charset="0"/>
              </a:rPr>
              <a:t>for</a:t>
            </a:r>
            <a:r>
              <a:rPr lang="en-GB" sz="1700" dirty="0" smtClean="0">
                <a:cs typeface="Arial" panose="020B0604020202020204" pitchFamily="34" charset="0"/>
              </a:rPr>
              <a:t> 2018</a:t>
            </a:r>
            <a:endParaRPr lang="en-US" sz="1700" dirty="0">
              <a:cs typeface="Arial" panose="020B0604020202020204" pitchFamily="34" charset="0"/>
            </a:endParaRPr>
          </a:p>
        </p:txBody>
      </p:sp>
    </p:spTree>
    <p:extLst>
      <p:ext uri="{BB962C8B-B14F-4D97-AF65-F5344CB8AC3E}">
        <p14:creationId xmlns:p14="http://schemas.microsoft.com/office/powerpoint/2010/main" val="13666260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2"/>
          <p:cNvSpPr txBox="1">
            <a:spLocks/>
          </p:cNvSpPr>
          <p:nvPr/>
        </p:nvSpPr>
        <p:spPr>
          <a:xfrm>
            <a:off x="207893" y="997459"/>
            <a:ext cx="8368364" cy="529599"/>
          </a:xfrm>
          <a:prstGeom prst="rect">
            <a:avLst/>
          </a:prstGeom>
        </p:spPr>
        <p:txBody>
          <a:bodyPr/>
          <a:lstStyle>
            <a:lvl1pPr marL="178308" indent="-178308" algn="l" defTabSz="713232" rtl="0" eaLnBrk="1" latinLnBrk="0" hangingPunct="1">
              <a:lnSpc>
                <a:spcPct val="90000"/>
              </a:lnSpc>
              <a:spcBef>
                <a:spcPts val="780"/>
              </a:spcBef>
              <a:buFont typeface="Arial" panose="020B0604020202020204" pitchFamily="34" charset="0"/>
              <a:buChar char="•"/>
              <a:defRPr sz="2200" kern="1200">
                <a:solidFill>
                  <a:schemeClr val="tx1"/>
                </a:solidFill>
                <a:latin typeface="+mn-lt"/>
                <a:ea typeface="+mn-ea"/>
                <a:cs typeface="+mn-cs"/>
              </a:defRPr>
            </a:lvl1pPr>
            <a:lvl2pPr marL="534924" indent="-178308" algn="l" defTabSz="713232" rtl="0" eaLnBrk="1" latinLnBrk="0" hangingPunct="1">
              <a:lnSpc>
                <a:spcPct val="90000"/>
              </a:lnSpc>
              <a:spcBef>
                <a:spcPts val="390"/>
              </a:spcBef>
              <a:buFont typeface="Arial" panose="020B0604020202020204" pitchFamily="34" charset="0"/>
              <a:buChar char="•"/>
              <a:defRPr sz="1900" kern="1200">
                <a:solidFill>
                  <a:schemeClr val="tx1"/>
                </a:solidFill>
                <a:latin typeface="+mn-lt"/>
                <a:ea typeface="+mn-ea"/>
                <a:cs typeface="+mn-cs"/>
              </a:defRPr>
            </a:lvl2pPr>
            <a:lvl3pPr marL="891540" indent="-178308" algn="l" defTabSz="713232" rtl="0" eaLnBrk="1" latinLnBrk="0" hangingPunct="1">
              <a:lnSpc>
                <a:spcPct val="90000"/>
              </a:lnSpc>
              <a:spcBef>
                <a:spcPts val="390"/>
              </a:spcBef>
              <a:buFont typeface="Arial" panose="020B0604020202020204" pitchFamily="34" charset="0"/>
              <a:buChar char="•"/>
              <a:defRPr sz="1600" kern="1200">
                <a:solidFill>
                  <a:schemeClr val="tx1"/>
                </a:solidFill>
                <a:latin typeface="+mn-lt"/>
                <a:ea typeface="+mn-ea"/>
                <a:cs typeface="+mn-cs"/>
              </a:defRPr>
            </a:lvl3pPr>
            <a:lvl4pPr marL="124815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4pPr>
            <a:lvl5pPr marL="1604772"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5pPr>
            <a:lvl6pPr marL="1961388"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6pPr>
            <a:lvl7pPr marL="2318004"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7pPr>
            <a:lvl8pPr marL="2674620"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8pPr>
            <a:lvl9pPr marL="303123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9pPr>
          </a:lstStyle>
          <a:p>
            <a:pPr marL="0" indent="0" algn="ctr">
              <a:buNone/>
            </a:pPr>
            <a:r>
              <a:rPr lang="en-US" dirty="0" smtClean="0">
                <a:solidFill>
                  <a:srgbClr val="00244D"/>
                </a:solidFill>
                <a:latin typeface="Arimo" panose="020B0604020202020204" pitchFamily="34" charset="0"/>
                <a:ea typeface="Arimo" panose="020B0604020202020204" pitchFamily="34" charset="0"/>
                <a:cs typeface="Arimo" panose="020B0604020202020204" pitchFamily="34" charset="0"/>
              </a:rPr>
              <a:t>General Government Surplus for 2017</a:t>
            </a:r>
            <a:endParaRPr lang="en-US" dirty="0">
              <a:solidFill>
                <a:srgbClr val="00244D"/>
              </a:solidFill>
              <a:latin typeface="Arimo" panose="020B0604020202020204" pitchFamily="34" charset="0"/>
              <a:ea typeface="Arimo" panose="020B0604020202020204" pitchFamily="34" charset="0"/>
              <a:cs typeface="Arimo" panose="020B0604020202020204" pitchFamily="34" charset="0"/>
            </a:endParaRPr>
          </a:p>
        </p:txBody>
      </p:sp>
      <p:sp>
        <p:nvSpPr>
          <p:cNvPr id="7" name="Teksto vietos rezervavimo ženklas 1"/>
          <p:cNvSpPr txBox="1">
            <a:spLocks/>
          </p:cNvSpPr>
          <p:nvPr/>
        </p:nvSpPr>
        <p:spPr>
          <a:xfrm>
            <a:off x="5227982" y="233916"/>
            <a:ext cx="3657785" cy="469347"/>
          </a:xfrm>
          <a:prstGeom prst="rect">
            <a:avLst/>
          </a:prstGeom>
        </p:spPr>
        <p:txBody>
          <a:bodyPr/>
          <a:lstStyle>
            <a:lvl1pPr marL="178308" indent="-178308" algn="l" defTabSz="713232" rtl="0" eaLnBrk="1" latinLnBrk="0" hangingPunct="1">
              <a:lnSpc>
                <a:spcPct val="90000"/>
              </a:lnSpc>
              <a:spcBef>
                <a:spcPts val="780"/>
              </a:spcBef>
              <a:buFont typeface="Arial" panose="020B0604020202020204" pitchFamily="34" charset="0"/>
              <a:buChar char="•"/>
              <a:defRPr sz="2200" kern="1200">
                <a:solidFill>
                  <a:schemeClr val="tx1"/>
                </a:solidFill>
                <a:latin typeface="+mn-lt"/>
                <a:ea typeface="+mn-ea"/>
                <a:cs typeface="+mn-cs"/>
              </a:defRPr>
            </a:lvl1pPr>
            <a:lvl2pPr marL="534924" indent="-178308" algn="l" defTabSz="713232" rtl="0" eaLnBrk="1" latinLnBrk="0" hangingPunct="1">
              <a:lnSpc>
                <a:spcPct val="90000"/>
              </a:lnSpc>
              <a:spcBef>
                <a:spcPts val="390"/>
              </a:spcBef>
              <a:buFont typeface="Arial" panose="020B0604020202020204" pitchFamily="34" charset="0"/>
              <a:buChar char="•"/>
              <a:defRPr sz="1900" kern="1200">
                <a:solidFill>
                  <a:schemeClr val="tx1"/>
                </a:solidFill>
                <a:latin typeface="+mn-lt"/>
                <a:ea typeface="+mn-ea"/>
                <a:cs typeface="+mn-cs"/>
              </a:defRPr>
            </a:lvl2pPr>
            <a:lvl3pPr marL="891540" indent="-178308" algn="l" defTabSz="713232" rtl="0" eaLnBrk="1" latinLnBrk="0" hangingPunct="1">
              <a:lnSpc>
                <a:spcPct val="90000"/>
              </a:lnSpc>
              <a:spcBef>
                <a:spcPts val="390"/>
              </a:spcBef>
              <a:buFont typeface="Arial" panose="020B0604020202020204" pitchFamily="34" charset="0"/>
              <a:buChar char="•"/>
              <a:defRPr sz="1600" kern="1200">
                <a:solidFill>
                  <a:schemeClr val="tx1"/>
                </a:solidFill>
                <a:latin typeface="+mn-lt"/>
                <a:ea typeface="+mn-ea"/>
                <a:cs typeface="+mn-cs"/>
              </a:defRPr>
            </a:lvl3pPr>
            <a:lvl4pPr marL="124815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4pPr>
            <a:lvl5pPr marL="1604772"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5pPr>
            <a:lvl6pPr marL="1961388"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6pPr>
            <a:lvl7pPr marL="2318004"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7pPr>
            <a:lvl8pPr marL="2674620"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8pPr>
            <a:lvl9pPr marL="303123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9pPr>
          </a:lstStyle>
          <a:p>
            <a:pPr marL="0" indent="0">
              <a:buFont typeface="Arial" panose="020B0604020202020204" pitchFamily="34" charset="0"/>
              <a:buNone/>
            </a:pPr>
            <a:r>
              <a:rPr lang="en-GB" sz="1500" dirty="0" smtClean="0">
                <a:solidFill>
                  <a:schemeClr val="bg1"/>
                </a:solidFill>
                <a:latin typeface="Arimo" panose="020B0604020202020204" pitchFamily="34" charset="0"/>
                <a:ea typeface="Arimo" panose="020B0604020202020204" pitchFamily="34" charset="0"/>
                <a:cs typeface="Arimo" panose="020B0604020202020204" pitchFamily="34" charset="0"/>
              </a:rPr>
              <a:t>The Assessment of the Stability Programme of Lithuania for 2018</a:t>
            </a:r>
            <a:endParaRPr lang="en-US" sz="1500" dirty="0">
              <a:solidFill>
                <a:schemeClr val="bg1"/>
              </a:solidFill>
            </a:endParaRPr>
          </a:p>
        </p:txBody>
      </p:sp>
      <p:sp>
        <p:nvSpPr>
          <p:cNvPr id="8" name="Stačiakampis 7"/>
          <p:cNvSpPr/>
          <p:nvPr/>
        </p:nvSpPr>
        <p:spPr>
          <a:xfrm>
            <a:off x="427653" y="4564025"/>
            <a:ext cx="8023225" cy="307777"/>
          </a:xfrm>
          <a:prstGeom prst="rect">
            <a:avLst/>
          </a:prstGeom>
        </p:spPr>
        <p:txBody>
          <a:bodyPr wrap="square">
            <a:spAutoFit/>
          </a:bodyPr>
          <a:lstStyle/>
          <a:p>
            <a:r>
              <a:rPr lang="en-US" sz="1400" dirty="0" smtClean="0">
                <a:solidFill>
                  <a:schemeClr val="accent5"/>
                </a:solidFill>
              </a:rPr>
              <a:t>Sources: the Ministry of Finance, </a:t>
            </a:r>
            <a:r>
              <a:rPr lang="en-US" dirty="0" smtClean="0">
                <a:solidFill>
                  <a:schemeClr val="accent5"/>
                </a:solidFill>
              </a:rPr>
              <a:t>Statistics Lithuania, fiscal institution’s calculations</a:t>
            </a:r>
            <a:endParaRPr lang="lt-LT" sz="1400" dirty="0">
              <a:solidFill>
                <a:schemeClr val="accent5"/>
              </a:solidFill>
            </a:endParaRPr>
          </a:p>
        </p:txBody>
      </p:sp>
      <p:grpSp>
        <p:nvGrpSpPr>
          <p:cNvPr id="15" name="Grupė 14"/>
          <p:cNvGrpSpPr/>
          <p:nvPr/>
        </p:nvGrpSpPr>
        <p:grpSpPr>
          <a:xfrm>
            <a:off x="290286" y="1313543"/>
            <a:ext cx="7620000" cy="3113314"/>
            <a:chOff x="0" y="0"/>
            <a:chExt cx="6177871" cy="3387173"/>
          </a:xfrm>
        </p:grpSpPr>
        <p:graphicFrame>
          <p:nvGraphicFramePr>
            <p:cNvPr id="16" name="Diagrama 15"/>
            <p:cNvGraphicFramePr>
              <a:graphicFrameLocks/>
            </p:cNvGraphicFramePr>
            <p:nvPr>
              <p:extLst>
                <p:ext uri="{D42A27DB-BD31-4B8C-83A1-F6EECF244321}">
                  <p14:modId xmlns:p14="http://schemas.microsoft.com/office/powerpoint/2010/main" val="3804197106"/>
                </p:ext>
              </p:extLst>
            </p:nvPr>
          </p:nvGraphicFramePr>
          <p:xfrm>
            <a:off x="0" y="0"/>
            <a:ext cx="6177871" cy="3387173"/>
          </p:xfrm>
          <a:graphic>
            <a:graphicData uri="http://schemas.openxmlformats.org/drawingml/2006/chart">
              <c:chart xmlns:c="http://schemas.openxmlformats.org/drawingml/2006/chart" xmlns:r="http://schemas.openxmlformats.org/officeDocument/2006/relationships" r:id="rId2"/>
            </a:graphicData>
          </a:graphic>
        </p:graphicFrame>
        <p:cxnSp>
          <p:nvCxnSpPr>
            <p:cNvPr id="17" name="Tiesioji rodyklės jungtis 16"/>
            <p:cNvCxnSpPr/>
            <p:nvPr/>
          </p:nvCxnSpPr>
          <p:spPr>
            <a:xfrm>
              <a:off x="3325502" y="618425"/>
              <a:ext cx="7420" cy="365760"/>
            </a:xfrm>
            <a:prstGeom prst="straightConnector1">
              <a:avLst/>
            </a:prstGeom>
            <a:ln>
              <a:solidFill>
                <a:schemeClr val="tx1">
                  <a:lumMod val="50000"/>
                  <a:lumOff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Dešinysis riestinis skliaustas 17"/>
            <p:cNvSpPr/>
            <p:nvPr/>
          </p:nvSpPr>
          <p:spPr>
            <a:xfrm>
              <a:off x="3421416" y="619156"/>
              <a:ext cx="182880" cy="365760"/>
            </a:xfrm>
            <a:prstGeom prst="rightBrac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txBody>
            <a:bodyPr rtlCol="0" anchor="t"/>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l"/>
              <a:endParaRPr lang="lt-LT" sz="1100">
                <a:latin typeface="Arial" panose="020B0604020202020204" pitchFamily="34" charset="0"/>
                <a:cs typeface="Arial" panose="020B0604020202020204" pitchFamily="34" charset="0"/>
              </a:endParaRPr>
            </a:p>
          </p:txBody>
        </p:sp>
        <p:cxnSp>
          <p:nvCxnSpPr>
            <p:cNvPr id="19" name="Tiesioji jungtis 18"/>
            <p:cNvCxnSpPr/>
            <p:nvPr/>
          </p:nvCxnSpPr>
          <p:spPr>
            <a:xfrm flipH="1">
              <a:off x="1177978" y="608167"/>
              <a:ext cx="4305301" cy="0"/>
            </a:xfrm>
            <a:prstGeom prst="line">
              <a:avLst/>
            </a:prstGeom>
            <a:ln w="28575">
              <a:solidFill>
                <a:srgbClr val="666261"/>
              </a:solidFill>
            </a:ln>
          </p:spPr>
          <p:style>
            <a:lnRef idx="1">
              <a:schemeClr val="accent2"/>
            </a:lnRef>
            <a:fillRef idx="0">
              <a:schemeClr val="accent2"/>
            </a:fillRef>
            <a:effectRef idx="0">
              <a:schemeClr val="accent2"/>
            </a:effectRef>
            <a:fontRef idx="minor">
              <a:schemeClr val="tx1"/>
            </a:fontRef>
          </p:style>
        </p:cxnSp>
      </p:grpSp>
    </p:spTree>
    <p:extLst>
      <p:ext uri="{BB962C8B-B14F-4D97-AF65-F5344CB8AC3E}">
        <p14:creationId xmlns:p14="http://schemas.microsoft.com/office/powerpoint/2010/main" val="18380143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a:off x="5064444" y="1605832"/>
            <a:ext cx="3684920" cy="508669"/>
            <a:chOff x="6752591" y="1884259"/>
            <a:chExt cx="4913227" cy="678226"/>
          </a:xfrm>
        </p:grpSpPr>
        <p:sp>
          <p:nvSpPr>
            <p:cNvPr id="5" name="Oval 4"/>
            <p:cNvSpPr>
              <a:spLocks noChangeArrowheads="1"/>
            </p:cNvSpPr>
            <p:nvPr/>
          </p:nvSpPr>
          <p:spPr bwMode="auto">
            <a:xfrm rot="16200000">
              <a:off x="6753249" y="1883601"/>
              <a:ext cx="678226" cy="679542"/>
            </a:xfrm>
            <a:prstGeom prst="ellipse">
              <a:avLst/>
            </a:prstGeom>
            <a:solidFill>
              <a:schemeClr val="accent1"/>
            </a:solidFill>
            <a:ln w="57150">
              <a:solidFill>
                <a:schemeClr val="accent1"/>
              </a:solidFill>
            </a:ln>
          </p:spPr>
          <p:txBody>
            <a:bodyPr vert="horz" wrap="square" lIns="91440" tIns="45720" rIns="91440" bIns="45720" numCol="1" anchor="t" anchorCtr="0" compatLnSpc="1">
              <a:prstTxWarp prst="textNoShape">
                <a:avLst/>
              </a:prstTxWarp>
            </a:bodyPr>
            <a:lstStyle/>
            <a:p>
              <a:endParaRPr lang="en-US" dirty="0"/>
            </a:p>
          </p:txBody>
        </p:sp>
        <p:sp>
          <p:nvSpPr>
            <p:cNvPr id="6" name="Inhaltsplatzhalter 4"/>
            <p:cNvSpPr txBox="1">
              <a:spLocks/>
            </p:cNvSpPr>
            <p:nvPr/>
          </p:nvSpPr>
          <p:spPr>
            <a:xfrm>
              <a:off x="7909264" y="1915595"/>
              <a:ext cx="3756554" cy="287259"/>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00000"/>
                </a:lnSpc>
                <a:spcAft>
                  <a:spcPts val="936"/>
                </a:spcAft>
                <a:buNone/>
              </a:pPr>
              <a:r>
                <a:rPr lang="en-US" sz="1400" b="1" dirty="0" smtClean="0">
                  <a:solidFill>
                    <a:schemeClr val="accent1"/>
                  </a:solidFill>
                  <a:latin typeface="+mj-lt"/>
                </a:rPr>
                <a:t>Spending on </a:t>
              </a:r>
              <a:r>
                <a:rPr lang="lt-LT" sz="1400" b="1" dirty="0" err="1" smtClean="0">
                  <a:solidFill>
                    <a:schemeClr val="accent1"/>
                  </a:solidFill>
                  <a:latin typeface="+mj-lt"/>
                </a:rPr>
                <a:t>military</a:t>
              </a:r>
              <a:r>
                <a:rPr lang="lt-LT" sz="1400" b="1" dirty="0" smtClean="0">
                  <a:solidFill>
                    <a:schemeClr val="accent1"/>
                  </a:solidFill>
                  <a:latin typeface="+mj-lt"/>
                </a:rPr>
                <a:t> </a:t>
              </a:r>
              <a:r>
                <a:rPr lang="lt-LT" sz="1400" b="1" dirty="0" err="1" smtClean="0">
                  <a:solidFill>
                    <a:schemeClr val="accent1"/>
                  </a:solidFill>
                  <a:latin typeface="+mj-lt"/>
                </a:rPr>
                <a:t>equipment</a:t>
              </a:r>
              <a:endParaRPr lang="en-US" sz="1000" dirty="0">
                <a:solidFill>
                  <a:schemeClr val="tx1"/>
                </a:solidFill>
                <a:latin typeface="+mj-lt"/>
              </a:endParaRPr>
            </a:p>
          </p:txBody>
        </p:sp>
      </p:grpSp>
      <p:grpSp>
        <p:nvGrpSpPr>
          <p:cNvPr id="18" name="Group 17"/>
          <p:cNvGrpSpPr/>
          <p:nvPr/>
        </p:nvGrpSpPr>
        <p:grpSpPr>
          <a:xfrm>
            <a:off x="5064446" y="2428338"/>
            <a:ext cx="3684919" cy="508669"/>
            <a:chOff x="6752593" y="2834312"/>
            <a:chExt cx="4913225" cy="678226"/>
          </a:xfrm>
        </p:grpSpPr>
        <p:sp>
          <p:nvSpPr>
            <p:cNvPr id="7" name="Oval 6"/>
            <p:cNvSpPr>
              <a:spLocks noChangeArrowheads="1"/>
            </p:cNvSpPr>
            <p:nvPr/>
          </p:nvSpPr>
          <p:spPr bwMode="auto">
            <a:xfrm rot="16200000">
              <a:off x="6753251" y="2833654"/>
              <a:ext cx="678226" cy="679541"/>
            </a:xfrm>
            <a:prstGeom prst="ellipse">
              <a:avLst/>
            </a:prstGeom>
            <a:solidFill>
              <a:schemeClr val="accent2"/>
            </a:solidFill>
            <a:ln w="57150">
              <a:solidFill>
                <a:schemeClr val="accent2"/>
              </a:solidFill>
            </a:ln>
          </p:spPr>
          <p:txBody>
            <a:bodyPr vert="horz" wrap="square" lIns="91440" tIns="45720" rIns="91440" bIns="45720" numCol="1" anchor="t" anchorCtr="0" compatLnSpc="1">
              <a:prstTxWarp prst="textNoShape">
                <a:avLst/>
              </a:prstTxWarp>
            </a:bodyPr>
            <a:lstStyle/>
            <a:p>
              <a:endParaRPr lang="en-US" dirty="0">
                <a:ln>
                  <a:solidFill>
                    <a:schemeClr val="accent2"/>
                  </a:solidFill>
                </a:ln>
                <a:solidFill>
                  <a:schemeClr val="accent2"/>
                </a:solidFill>
              </a:endParaRPr>
            </a:p>
          </p:txBody>
        </p:sp>
        <p:sp>
          <p:nvSpPr>
            <p:cNvPr id="8" name="Inhaltsplatzhalter 4"/>
            <p:cNvSpPr txBox="1">
              <a:spLocks/>
            </p:cNvSpPr>
            <p:nvPr/>
          </p:nvSpPr>
          <p:spPr>
            <a:xfrm>
              <a:off x="7909264" y="2865648"/>
              <a:ext cx="3756554" cy="574517"/>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00000"/>
                </a:lnSpc>
                <a:spcAft>
                  <a:spcPts val="936"/>
                </a:spcAft>
                <a:buNone/>
              </a:pPr>
              <a:r>
                <a:rPr lang="en-US" sz="1400" b="1" dirty="0" smtClean="0">
                  <a:solidFill>
                    <a:schemeClr val="accent2"/>
                  </a:solidFill>
                  <a:latin typeface="+mj-lt"/>
                </a:rPr>
                <a:t>State Company “Deposit and Investment Insurance”</a:t>
              </a:r>
              <a:endParaRPr lang="en-US" sz="1000" dirty="0">
                <a:solidFill>
                  <a:schemeClr val="tx1"/>
                </a:solidFill>
                <a:latin typeface="+mj-lt"/>
              </a:endParaRPr>
            </a:p>
          </p:txBody>
        </p:sp>
      </p:grpSp>
      <p:grpSp>
        <p:nvGrpSpPr>
          <p:cNvPr id="4" name="Group 3"/>
          <p:cNvGrpSpPr/>
          <p:nvPr/>
        </p:nvGrpSpPr>
        <p:grpSpPr>
          <a:xfrm>
            <a:off x="5064444" y="3250842"/>
            <a:ext cx="3684920" cy="508669"/>
            <a:chOff x="6752591" y="3784365"/>
            <a:chExt cx="4913227" cy="678226"/>
          </a:xfrm>
        </p:grpSpPr>
        <p:sp>
          <p:nvSpPr>
            <p:cNvPr id="9" name="Oval 8"/>
            <p:cNvSpPr>
              <a:spLocks noChangeArrowheads="1"/>
            </p:cNvSpPr>
            <p:nvPr/>
          </p:nvSpPr>
          <p:spPr bwMode="auto">
            <a:xfrm rot="16200000">
              <a:off x="6753249" y="3783707"/>
              <a:ext cx="678226" cy="679542"/>
            </a:xfrm>
            <a:prstGeom prst="ellipse">
              <a:avLst/>
            </a:prstGeom>
            <a:solidFill>
              <a:schemeClr val="accent3"/>
            </a:solidFill>
            <a:ln w="57150">
              <a:solidFill>
                <a:schemeClr val="accent3"/>
              </a:solidFill>
            </a:ln>
          </p:spPr>
          <p:txBody>
            <a:bodyPr vert="horz" wrap="square" lIns="91440" tIns="45720" rIns="91440" bIns="45720" numCol="1" anchor="t" anchorCtr="0" compatLnSpc="1">
              <a:prstTxWarp prst="textNoShape">
                <a:avLst/>
              </a:prstTxWarp>
            </a:bodyPr>
            <a:lstStyle/>
            <a:p>
              <a:endParaRPr lang="en-US" dirty="0"/>
            </a:p>
          </p:txBody>
        </p:sp>
        <p:sp>
          <p:nvSpPr>
            <p:cNvPr id="10" name="Inhaltsplatzhalter 4"/>
            <p:cNvSpPr txBox="1">
              <a:spLocks/>
            </p:cNvSpPr>
            <p:nvPr/>
          </p:nvSpPr>
          <p:spPr>
            <a:xfrm>
              <a:off x="7909264" y="3815701"/>
              <a:ext cx="3756554" cy="287259"/>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00000"/>
                </a:lnSpc>
                <a:spcAft>
                  <a:spcPts val="936"/>
                </a:spcAft>
                <a:buNone/>
              </a:pPr>
              <a:r>
                <a:rPr lang="en-US" sz="1400" b="1" dirty="0" smtClean="0">
                  <a:solidFill>
                    <a:schemeClr val="accent3"/>
                  </a:solidFill>
                  <a:latin typeface="+mj-lt"/>
                </a:rPr>
                <a:t>Universities</a:t>
              </a:r>
              <a:endParaRPr lang="en-US" sz="1000" dirty="0">
                <a:solidFill>
                  <a:schemeClr val="tx1"/>
                </a:solidFill>
                <a:latin typeface="+mj-lt"/>
              </a:endParaRPr>
            </a:p>
          </p:txBody>
        </p:sp>
      </p:grpSp>
      <p:grpSp>
        <p:nvGrpSpPr>
          <p:cNvPr id="20" name="Group 19"/>
          <p:cNvGrpSpPr/>
          <p:nvPr/>
        </p:nvGrpSpPr>
        <p:grpSpPr>
          <a:xfrm>
            <a:off x="5064444" y="4073345"/>
            <a:ext cx="3684920" cy="508669"/>
            <a:chOff x="6752591" y="4734418"/>
            <a:chExt cx="4913227" cy="678226"/>
          </a:xfrm>
        </p:grpSpPr>
        <p:sp>
          <p:nvSpPr>
            <p:cNvPr id="11" name="Oval 10"/>
            <p:cNvSpPr>
              <a:spLocks noChangeArrowheads="1"/>
            </p:cNvSpPr>
            <p:nvPr/>
          </p:nvSpPr>
          <p:spPr bwMode="auto">
            <a:xfrm rot="16200000">
              <a:off x="6753249" y="4733760"/>
              <a:ext cx="678226" cy="679542"/>
            </a:xfrm>
            <a:prstGeom prst="ellipse">
              <a:avLst/>
            </a:prstGeom>
            <a:solidFill>
              <a:schemeClr val="accent4"/>
            </a:solidFill>
            <a:ln w="57150">
              <a:solidFill>
                <a:schemeClr val="accent4"/>
              </a:solidFill>
            </a:ln>
          </p:spPr>
          <p:txBody>
            <a:bodyPr vert="horz" wrap="square" lIns="91440" tIns="45720" rIns="91440" bIns="45720" numCol="1" anchor="t" anchorCtr="0" compatLnSpc="1">
              <a:prstTxWarp prst="textNoShape">
                <a:avLst/>
              </a:prstTxWarp>
            </a:bodyPr>
            <a:lstStyle/>
            <a:p>
              <a:endParaRPr lang="en-US" dirty="0"/>
            </a:p>
          </p:txBody>
        </p:sp>
        <p:sp>
          <p:nvSpPr>
            <p:cNvPr id="12" name="Inhaltsplatzhalter 4"/>
            <p:cNvSpPr txBox="1">
              <a:spLocks/>
            </p:cNvSpPr>
            <p:nvPr/>
          </p:nvSpPr>
          <p:spPr>
            <a:xfrm>
              <a:off x="7909264" y="4765754"/>
              <a:ext cx="3756554" cy="287259"/>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00000"/>
                </a:lnSpc>
                <a:spcAft>
                  <a:spcPts val="936"/>
                </a:spcAft>
                <a:buNone/>
              </a:pPr>
              <a:r>
                <a:rPr lang="en-US" sz="1400" b="1" dirty="0" smtClean="0">
                  <a:solidFill>
                    <a:schemeClr val="accent4"/>
                  </a:solidFill>
                  <a:latin typeface="+mj-lt"/>
                </a:rPr>
                <a:t>Others</a:t>
              </a:r>
              <a:endParaRPr lang="en-US" sz="1000" dirty="0">
                <a:solidFill>
                  <a:schemeClr val="tx1"/>
                </a:solidFill>
                <a:latin typeface="+mj-lt"/>
              </a:endParaRPr>
            </a:p>
          </p:txBody>
        </p:sp>
      </p:grpSp>
      <p:sp>
        <p:nvSpPr>
          <p:cNvPr id="21" name="Teksto vietos rezervavimo ženklas 1"/>
          <p:cNvSpPr txBox="1">
            <a:spLocks/>
          </p:cNvSpPr>
          <p:nvPr/>
        </p:nvSpPr>
        <p:spPr>
          <a:xfrm>
            <a:off x="5227982" y="233916"/>
            <a:ext cx="3657785" cy="469347"/>
          </a:xfrm>
          <a:prstGeom prst="rect">
            <a:avLst/>
          </a:prstGeom>
        </p:spPr>
        <p:txBody>
          <a:bodyPr/>
          <a:lstStyle>
            <a:lvl1pPr marL="178308" indent="-178308" algn="l" defTabSz="713232" rtl="0" eaLnBrk="1" latinLnBrk="0" hangingPunct="1">
              <a:lnSpc>
                <a:spcPct val="90000"/>
              </a:lnSpc>
              <a:spcBef>
                <a:spcPts val="780"/>
              </a:spcBef>
              <a:buFont typeface="Arial" panose="020B0604020202020204" pitchFamily="34" charset="0"/>
              <a:buChar char="•"/>
              <a:defRPr sz="2200" kern="1200">
                <a:solidFill>
                  <a:schemeClr val="tx1"/>
                </a:solidFill>
                <a:latin typeface="+mn-lt"/>
                <a:ea typeface="+mn-ea"/>
                <a:cs typeface="+mn-cs"/>
              </a:defRPr>
            </a:lvl1pPr>
            <a:lvl2pPr marL="534924" indent="-178308" algn="l" defTabSz="713232" rtl="0" eaLnBrk="1" latinLnBrk="0" hangingPunct="1">
              <a:lnSpc>
                <a:spcPct val="90000"/>
              </a:lnSpc>
              <a:spcBef>
                <a:spcPts val="390"/>
              </a:spcBef>
              <a:buFont typeface="Arial" panose="020B0604020202020204" pitchFamily="34" charset="0"/>
              <a:buChar char="•"/>
              <a:defRPr sz="1900" kern="1200">
                <a:solidFill>
                  <a:schemeClr val="tx1"/>
                </a:solidFill>
                <a:latin typeface="+mn-lt"/>
                <a:ea typeface="+mn-ea"/>
                <a:cs typeface="+mn-cs"/>
              </a:defRPr>
            </a:lvl2pPr>
            <a:lvl3pPr marL="891540" indent="-178308" algn="l" defTabSz="713232" rtl="0" eaLnBrk="1" latinLnBrk="0" hangingPunct="1">
              <a:lnSpc>
                <a:spcPct val="90000"/>
              </a:lnSpc>
              <a:spcBef>
                <a:spcPts val="390"/>
              </a:spcBef>
              <a:buFont typeface="Arial" panose="020B0604020202020204" pitchFamily="34" charset="0"/>
              <a:buChar char="•"/>
              <a:defRPr sz="1600" kern="1200">
                <a:solidFill>
                  <a:schemeClr val="tx1"/>
                </a:solidFill>
                <a:latin typeface="+mn-lt"/>
                <a:ea typeface="+mn-ea"/>
                <a:cs typeface="+mn-cs"/>
              </a:defRPr>
            </a:lvl3pPr>
            <a:lvl4pPr marL="124815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4pPr>
            <a:lvl5pPr marL="1604772"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5pPr>
            <a:lvl6pPr marL="1961388"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6pPr>
            <a:lvl7pPr marL="2318004"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7pPr>
            <a:lvl8pPr marL="2674620"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8pPr>
            <a:lvl9pPr marL="303123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9pPr>
          </a:lstStyle>
          <a:p>
            <a:pPr marL="0" indent="0">
              <a:buFont typeface="Arial" panose="020B0604020202020204" pitchFamily="34" charset="0"/>
              <a:buNone/>
            </a:pPr>
            <a:r>
              <a:rPr lang="en-GB" sz="1500" dirty="0" smtClean="0">
                <a:solidFill>
                  <a:schemeClr val="bg1"/>
                </a:solidFill>
                <a:latin typeface="Arimo" panose="020B0604020202020204" pitchFamily="34" charset="0"/>
                <a:ea typeface="Arimo" panose="020B0604020202020204" pitchFamily="34" charset="0"/>
                <a:cs typeface="Arimo" panose="020B0604020202020204" pitchFamily="34" charset="0"/>
              </a:rPr>
              <a:t>The Assessment of the Stability Programme of Lithuania for 2018</a:t>
            </a:r>
            <a:endParaRPr lang="en-US" sz="1500" dirty="0">
              <a:solidFill>
                <a:schemeClr val="bg1"/>
              </a:solidFill>
            </a:endParaRPr>
          </a:p>
        </p:txBody>
      </p:sp>
      <p:sp>
        <p:nvSpPr>
          <p:cNvPr id="23" name="Freeform 31"/>
          <p:cNvSpPr>
            <a:spLocks noEditPoints="1"/>
          </p:cNvSpPr>
          <p:nvPr/>
        </p:nvSpPr>
        <p:spPr bwMode="auto">
          <a:xfrm>
            <a:off x="5167396" y="1751081"/>
            <a:ext cx="258104" cy="218170"/>
          </a:xfrm>
          <a:custGeom>
            <a:avLst/>
            <a:gdLst/>
            <a:ahLst/>
            <a:cxnLst>
              <a:cxn ang="0">
                <a:pos x="246" y="216"/>
              </a:cxn>
              <a:cxn ang="0">
                <a:pos x="10" y="216"/>
              </a:cxn>
              <a:cxn ang="0">
                <a:pos x="0" y="206"/>
              </a:cxn>
              <a:cxn ang="0">
                <a:pos x="0" y="202"/>
              </a:cxn>
              <a:cxn ang="0">
                <a:pos x="10" y="192"/>
              </a:cxn>
              <a:cxn ang="0">
                <a:pos x="246" y="192"/>
              </a:cxn>
              <a:cxn ang="0">
                <a:pos x="256" y="202"/>
              </a:cxn>
              <a:cxn ang="0">
                <a:pos x="256" y="206"/>
              </a:cxn>
              <a:cxn ang="0">
                <a:pos x="246" y="216"/>
              </a:cxn>
              <a:cxn ang="0">
                <a:pos x="208" y="180"/>
              </a:cxn>
              <a:cxn ang="0">
                <a:pos x="184" y="180"/>
              </a:cxn>
              <a:cxn ang="0">
                <a:pos x="172" y="168"/>
              </a:cxn>
              <a:cxn ang="0">
                <a:pos x="172" y="12"/>
              </a:cxn>
              <a:cxn ang="0">
                <a:pos x="184" y="0"/>
              </a:cxn>
              <a:cxn ang="0">
                <a:pos x="208" y="0"/>
              </a:cxn>
              <a:cxn ang="0">
                <a:pos x="220" y="12"/>
              </a:cxn>
              <a:cxn ang="0">
                <a:pos x="220" y="168"/>
              </a:cxn>
              <a:cxn ang="0">
                <a:pos x="208" y="180"/>
              </a:cxn>
              <a:cxn ang="0">
                <a:pos x="140" y="180"/>
              </a:cxn>
              <a:cxn ang="0">
                <a:pos x="116" y="180"/>
              </a:cxn>
              <a:cxn ang="0">
                <a:pos x="104" y="168"/>
              </a:cxn>
              <a:cxn ang="0">
                <a:pos x="104" y="68"/>
              </a:cxn>
              <a:cxn ang="0">
                <a:pos x="116" y="56"/>
              </a:cxn>
              <a:cxn ang="0">
                <a:pos x="140" y="56"/>
              </a:cxn>
              <a:cxn ang="0">
                <a:pos x="152" y="68"/>
              </a:cxn>
              <a:cxn ang="0">
                <a:pos x="152" y="168"/>
              </a:cxn>
              <a:cxn ang="0">
                <a:pos x="140" y="180"/>
              </a:cxn>
              <a:cxn ang="0">
                <a:pos x="72" y="180"/>
              </a:cxn>
              <a:cxn ang="0">
                <a:pos x="48" y="180"/>
              </a:cxn>
              <a:cxn ang="0">
                <a:pos x="36" y="168"/>
              </a:cxn>
              <a:cxn ang="0">
                <a:pos x="36" y="124"/>
              </a:cxn>
              <a:cxn ang="0">
                <a:pos x="48" y="112"/>
              </a:cxn>
              <a:cxn ang="0">
                <a:pos x="72" y="112"/>
              </a:cxn>
              <a:cxn ang="0">
                <a:pos x="84" y="124"/>
              </a:cxn>
              <a:cxn ang="0">
                <a:pos x="84" y="168"/>
              </a:cxn>
              <a:cxn ang="0">
                <a:pos x="72" y="180"/>
              </a:cxn>
            </a:cxnLst>
            <a:rect l="0" t="0" r="r" b="b"/>
            <a:pathLst>
              <a:path w="256" h="216">
                <a:moveTo>
                  <a:pt x="246" y="216"/>
                </a:moveTo>
                <a:cubicBezTo>
                  <a:pt x="10" y="216"/>
                  <a:pt x="10" y="216"/>
                  <a:pt x="10" y="216"/>
                </a:cubicBezTo>
                <a:cubicBezTo>
                  <a:pt x="4" y="216"/>
                  <a:pt x="0" y="212"/>
                  <a:pt x="0" y="206"/>
                </a:cubicBezTo>
                <a:cubicBezTo>
                  <a:pt x="0" y="202"/>
                  <a:pt x="0" y="202"/>
                  <a:pt x="0" y="202"/>
                </a:cubicBezTo>
                <a:cubicBezTo>
                  <a:pt x="0" y="196"/>
                  <a:pt x="4" y="192"/>
                  <a:pt x="10" y="192"/>
                </a:cubicBezTo>
                <a:cubicBezTo>
                  <a:pt x="246" y="192"/>
                  <a:pt x="246" y="192"/>
                  <a:pt x="246" y="192"/>
                </a:cubicBezTo>
                <a:cubicBezTo>
                  <a:pt x="252" y="192"/>
                  <a:pt x="256" y="196"/>
                  <a:pt x="256" y="202"/>
                </a:cubicBezTo>
                <a:cubicBezTo>
                  <a:pt x="256" y="206"/>
                  <a:pt x="256" y="206"/>
                  <a:pt x="256" y="206"/>
                </a:cubicBezTo>
                <a:cubicBezTo>
                  <a:pt x="256" y="212"/>
                  <a:pt x="252" y="216"/>
                  <a:pt x="246" y="216"/>
                </a:cubicBezTo>
                <a:moveTo>
                  <a:pt x="208" y="180"/>
                </a:moveTo>
                <a:cubicBezTo>
                  <a:pt x="184" y="180"/>
                  <a:pt x="184" y="180"/>
                  <a:pt x="184" y="180"/>
                </a:cubicBezTo>
                <a:cubicBezTo>
                  <a:pt x="177" y="180"/>
                  <a:pt x="172" y="175"/>
                  <a:pt x="172" y="168"/>
                </a:cubicBezTo>
                <a:cubicBezTo>
                  <a:pt x="172" y="12"/>
                  <a:pt x="172" y="12"/>
                  <a:pt x="172" y="12"/>
                </a:cubicBezTo>
                <a:cubicBezTo>
                  <a:pt x="172" y="5"/>
                  <a:pt x="177" y="0"/>
                  <a:pt x="184" y="0"/>
                </a:cubicBezTo>
                <a:cubicBezTo>
                  <a:pt x="208" y="0"/>
                  <a:pt x="208" y="0"/>
                  <a:pt x="208" y="0"/>
                </a:cubicBezTo>
                <a:cubicBezTo>
                  <a:pt x="215" y="0"/>
                  <a:pt x="220" y="5"/>
                  <a:pt x="220" y="12"/>
                </a:cubicBezTo>
                <a:cubicBezTo>
                  <a:pt x="220" y="168"/>
                  <a:pt x="220" y="168"/>
                  <a:pt x="220" y="168"/>
                </a:cubicBezTo>
                <a:cubicBezTo>
                  <a:pt x="220" y="175"/>
                  <a:pt x="215" y="180"/>
                  <a:pt x="208" y="180"/>
                </a:cubicBezTo>
                <a:moveTo>
                  <a:pt x="140" y="180"/>
                </a:moveTo>
                <a:cubicBezTo>
                  <a:pt x="116" y="180"/>
                  <a:pt x="116" y="180"/>
                  <a:pt x="116" y="180"/>
                </a:cubicBezTo>
                <a:cubicBezTo>
                  <a:pt x="109" y="180"/>
                  <a:pt x="104" y="175"/>
                  <a:pt x="104" y="168"/>
                </a:cubicBezTo>
                <a:cubicBezTo>
                  <a:pt x="104" y="68"/>
                  <a:pt x="104" y="68"/>
                  <a:pt x="104" y="68"/>
                </a:cubicBezTo>
                <a:cubicBezTo>
                  <a:pt x="104" y="61"/>
                  <a:pt x="109" y="56"/>
                  <a:pt x="116" y="56"/>
                </a:cubicBezTo>
                <a:cubicBezTo>
                  <a:pt x="140" y="56"/>
                  <a:pt x="140" y="56"/>
                  <a:pt x="140" y="56"/>
                </a:cubicBezTo>
                <a:cubicBezTo>
                  <a:pt x="147" y="56"/>
                  <a:pt x="152" y="61"/>
                  <a:pt x="152" y="68"/>
                </a:cubicBezTo>
                <a:cubicBezTo>
                  <a:pt x="152" y="168"/>
                  <a:pt x="152" y="168"/>
                  <a:pt x="152" y="168"/>
                </a:cubicBezTo>
                <a:cubicBezTo>
                  <a:pt x="152" y="175"/>
                  <a:pt x="147" y="180"/>
                  <a:pt x="140" y="180"/>
                </a:cubicBezTo>
                <a:moveTo>
                  <a:pt x="72" y="180"/>
                </a:moveTo>
                <a:cubicBezTo>
                  <a:pt x="48" y="180"/>
                  <a:pt x="48" y="180"/>
                  <a:pt x="48" y="180"/>
                </a:cubicBezTo>
                <a:cubicBezTo>
                  <a:pt x="41" y="180"/>
                  <a:pt x="36" y="175"/>
                  <a:pt x="36" y="168"/>
                </a:cubicBezTo>
                <a:cubicBezTo>
                  <a:pt x="36" y="124"/>
                  <a:pt x="36" y="124"/>
                  <a:pt x="36" y="124"/>
                </a:cubicBezTo>
                <a:cubicBezTo>
                  <a:pt x="36" y="117"/>
                  <a:pt x="41" y="112"/>
                  <a:pt x="48" y="112"/>
                </a:cubicBezTo>
                <a:cubicBezTo>
                  <a:pt x="72" y="112"/>
                  <a:pt x="72" y="112"/>
                  <a:pt x="72" y="112"/>
                </a:cubicBezTo>
                <a:cubicBezTo>
                  <a:pt x="79" y="112"/>
                  <a:pt x="84" y="117"/>
                  <a:pt x="84" y="124"/>
                </a:cubicBezTo>
                <a:cubicBezTo>
                  <a:pt x="84" y="168"/>
                  <a:pt x="84" y="168"/>
                  <a:pt x="84" y="168"/>
                </a:cubicBezTo>
                <a:cubicBezTo>
                  <a:pt x="84" y="175"/>
                  <a:pt x="79" y="180"/>
                  <a:pt x="72" y="180"/>
                </a:cubicBezTo>
              </a:path>
            </a:pathLst>
          </a:custGeom>
          <a:solidFill>
            <a:schemeClr val="bg1"/>
          </a:solidFill>
          <a:ln w="9525">
            <a:noFill/>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4" name="Freeform 31"/>
          <p:cNvSpPr>
            <a:spLocks noEditPoints="1"/>
          </p:cNvSpPr>
          <p:nvPr/>
        </p:nvSpPr>
        <p:spPr bwMode="auto">
          <a:xfrm>
            <a:off x="5167396" y="2573587"/>
            <a:ext cx="258104" cy="218170"/>
          </a:xfrm>
          <a:custGeom>
            <a:avLst/>
            <a:gdLst/>
            <a:ahLst/>
            <a:cxnLst>
              <a:cxn ang="0">
                <a:pos x="246" y="216"/>
              </a:cxn>
              <a:cxn ang="0">
                <a:pos x="10" y="216"/>
              </a:cxn>
              <a:cxn ang="0">
                <a:pos x="0" y="206"/>
              </a:cxn>
              <a:cxn ang="0">
                <a:pos x="0" y="202"/>
              </a:cxn>
              <a:cxn ang="0">
                <a:pos x="10" y="192"/>
              </a:cxn>
              <a:cxn ang="0">
                <a:pos x="246" y="192"/>
              </a:cxn>
              <a:cxn ang="0">
                <a:pos x="256" y="202"/>
              </a:cxn>
              <a:cxn ang="0">
                <a:pos x="256" y="206"/>
              </a:cxn>
              <a:cxn ang="0">
                <a:pos x="246" y="216"/>
              </a:cxn>
              <a:cxn ang="0">
                <a:pos x="208" y="180"/>
              </a:cxn>
              <a:cxn ang="0">
                <a:pos x="184" y="180"/>
              </a:cxn>
              <a:cxn ang="0">
                <a:pos x="172" y="168"/>
              </a:cxn>
              <a:cxn ang="0">
                <a:pos x="172" y="12"/>
              </a:cxn>
              <a:cxn ang="0">
                <a:pos x="184" y="0"/>
              </a:cxn>
              <a:cxn ang="0">
                <a:pos x="208" y="0"/>
              </a:cxn>
              <a:cxn ang="0">
                <a:pos x="220" y="12"/>
              </a:cxn>
              <a:cxn ang="0">
                <a:pos x="220" y="168"/>
              </a:cxn>
              <a:cxn ang="0">
                <a:pos x="208" y="180"/>
              </a:cxn>
              <a:cxn ang="0">
                <a:pos x="140" y="180"/>
              </a:cxn>
              <a:cxn ang="0">
                <a:pos x="116" y="180"/>
              </a:cxn>
              <a:cxn ang="0">
                <a:pos x="104" y="168"/>
              </a:cxn>
              <a:cxn ang="0">
                <a:pos x="104" y="68"/>
              </a:cxn>
              <a:cxn ang="0">
                <a:pos x="116" y="56"/>
              </a:cxn>
              <a:cxn ang="0">
                <a:pos x="140" y="56"/>
              </a:cxn>
              <a:cxn ang="0">
                <a:pos x="152" y="68"/>
              </a:cxn>
              <a:cxn ang="0">
                <a:pos x="152" y="168"/>
              </a:cxn>
              <a:cxn ang="0">
                <a:pos x="140" y="180"/>
              </a:cxn>
              <a:cxn ang="0">
                <a:pos x="72" y="180"/>
              </a:cxn>
              <a:cxn ang="0">
                <a:pos x="48" y="180"/>
              </a:cxn>
              <a:cxn ang="0">
                <a:pos x="36" y="168"/>
              </a:cxn>
              <a:cxn ang="0">
                <a:pos x="36" y="124"/>
              </a:cxn>
              <a:cxn ang="0">
                <a:pos x="48" y="112"/>
              </a:cxn>
              <a:cxn ang="0">
                <a:pos x="72" y="112"/>
              </a:cxn>
              <a:cxn ang="0">
                <a:pos x="84" y="124"/>
              </a:cxn>
              <a:cxn ang="0">
                <a:pos x="84" y="168"/>
              </a:cxn>
              <a:cxn ang="0">
                <a:pos x="72" y="180"/>
              </a:cxn>
            </a:cxnLst>
            <a:rect l="0" t="0" r="r" b="b"/>
            <a:pathLst>
              <a:path w="256" h="216">
                <a:moveTo>
                  <a:pt x="246" y="216"/>
                </a:moveTo>
                <a:cubicBezTo>
                  <a:pt x="10" y="216"/>
                  <a:pt x="10" y="216"/>
                  <a:pt x="10" y="216"/>
                </a:cubicBezTo>
                <a:cubicBezTo>
                  <a:pt x="4" y="216"/>
                  <a:pt x="0" y="212"/>
                  <a:pt x="0" y="206"/>
                </a:cubicBezTo>
                <a:cubicBezTo>
                  <a:pt x="0" y="202"/>
                  <a:pt x="0" y="202"/>
                  <a:pt x="0" y="202"/>
                </a:cubicBezTo>
                <a:cubicBezTo>
                  <a:pt x="0" y="196"/>
                  <a:pt x="4" y="192"/>
                  <a:pt x="10" y="192"/>
                </a:cubicBezTo>
                <a:cubicBezTo>
                  <a:pt x="246" y="192"/>
                  <a:pt x="246" y="192"/>
                  <a:pt x="246" y="192"/>
                </a:cubicBezTo>
                <a:cubicBezTo>
                  <a:pt x="252" y="192"/>
                  <a:pt x="256" y="196"/>
                  <a:pt x="256" y="202"/>
                </a:cubicBezTo>
                <a:cubicBezTo>
                  <a:pt x="256" y="206"/>
                  <a:pt x="256" y="206"/>
                  <a:pt x="256" y="206"/>
                </a:cubicBezTo>
                <a:cubicBezTo>
                  <a:pt x="256" y="212"/>
                  <a:pt x="252" y="216"/>
                  <a:pt x="246" y="216"/>
                </a:cubicBezTo>
                <a:moveTo>
                  <a:pt x="208" y="180"/>
                </a:moveTo>
                <a:cubicBezTo>
                  <a:pt x="184" y="180"/>
                  <a:pt x="184" y="180"/>
                  <a:pt x="184" y="180"/>
                </a:cubicBezTo>
                <a:cubicBezTo>
                  <a:pt x="177" y="180"/>
                  <a:pt x="172" y="175"/>
                  <a:pt x="172" y="168"/>
                </a:cubicBezTo>
                <a:cubicBezTo>
                  <a:pt x="172" y="12"/>
                  <a:pt x="172" y="12"/>
                  <a:pt x="172" y="12"/>
                </a:cubicBezTo>
                <a:cubicBezTo>
                  <a:pt x="172" y="5"/>
                  <a:pt x="177" y="0"/>
                  <a:pt x="184" y="0"/>
                </a:cubicBezTo>
                <a:cubicBezTo>
                  <a:pt x="208" y="0"/>
                  <a:pt x="208" y="0"/>
                  <a:pt x="208" y="0"/>
                </a:cubicBezTo>
                <a:cubicBezTo>
                  <a:pt x="215" y="0"/>
                  <a:pt x="220" y="5"/>
                  <a:pt x="220" y="12"/>
                </a:cubicBezTo>
                <a:cubicBezTo>
                  <a:pt x="220" y="168"/>
                  <a:pt x="220" y="168"/>
                  <a:pt x="220" y="168"/>
                </a:cubicBezTo>
                <a:cubicBezTo>
                  <a:pt x="220" y="175"/>
                  <a:pt x="215" y="180"/>
                  <a:pt x="208" y="180"/>
                </a:cubicBezTo>
                <a:moveTo>
                  <a:pt x="140" y="180"/>
                </a:moveTo>
                <a:cubicBezTo>
                  <a:pt x="116" y="180"/>
                  <a:pt x="116" y="180"/>
                  <a:pt x="116" y="180"/>
                </a:cubicBezTo>
                <a:cubicBezTo>
                  <a:pt x="109" y="180"/>
                  <a:pt x="104" y="175"/>
                  <a:pt x="104" y="168"/>
                </a:cubicBezTo>
                <a:cubicBezTo>
                  <a:pt x="104" y="68"/>
                  <a:pt x="104" y="68"/>
                  <a:pt x="104" y="68"/>
                </a:cubicBezTo>
                <a:cubicBezTo>
                  <a:pt x="104" y="61"/>
                  <a:pt x="109" y="56"/>
                  <a:pt x="116" y="56"/>
                </a:cubicBezTo>
                <a:cubicBezTo>
                  <a:pt x="140" y="56"/>
                  <a:pt x="140" y="56"/>
                  <a:pt x="140" y="56"/>
                </a:cubicBezTo>
                <a:cubicBezTo>
                  <a:pt x="147" y="56"/>
                  <a:pt x="152" y="61"/>
                  <a:pt x="152" y="68"/>
                </a:cubicBezTo>
                <a:cubicBezTo>
                  <a:pt x="152" y="168"/>
                  <a:pt x="152" y="168"/>
                  <a:pt x="152" y="168"/>
                </a:cubicBezTo>
                <a:cubicBezTo>
                  <a:pt x="152" y="175"/>
                  <a:pt x="147" y="180"/>
                  <a:pt x="140" y="180"/>
                </a:cubicBezTo>
                <a:moveTo>
                  <a:pt x="72" y="180"/>
                </a:moveTo>
                <a:cubicBezTo>
                  <a:pt x="48" y="180"/>
                  <a:pt x="48" y="180"/>
                  <a:pt x="48" y="180"/>
                </a:cubicBezTo>
                <a:cubicBezTo>
                  <a:pt x="41" y="180"/>
                  <a:pt x="36" y="175"/>
                  <a:pt x="36" y="168"/>
                </a:cubicBezTo>
                <a:cubicBezTo>
                  <a:pt x="36" y="124"/>
                  <a:pt x="36" y="124"/>
                  <a:pt x="36" y="124"/>
                </a:cubicBezTo>
                <a:cubicBezTo>
                  <a:pt x="36" y="117"/>
                  <a:pt x="41" y="112"/>
                  <a:pt x="48" y="112"/>
                </a:cubicBezTo>
                <a:cubicBezTo>
                  <a:pt x="72" y="112"/>
                  <a:pt x="72" y="112"/>
                  <a:pt x="72" y="112"/>
                </a:cubicBezTo>
                <a:cubicBezTo>
                  <a:pt x="79" y="112"/>
                  <a:pt x="84" y="117"/>
                  <a:pt x="84" y="124"/>
                </a:cubicBezTo>
                <a:cubicBezTo>
                  <a:pt x="84" y="168"/>
                  <a:pt x="84" y="168"/>
                  <a:pt x="84" y="168"/>
                </a:cubicBezTo>
                <a:cubicBezTo>
                  <a:pt x="84" y="175"/>
                  <a:pt x="79" y="180"/>
                  <a:pt x="72" y="180"/>
                </a:cubicBezTo>
              </a:path>
            </a:pathLst>
          </a:custGeom>
          <a:solidFill>
            <a:schemeClr val="bg1"/>
          </a:solidFill>
          <a:ln w="9525">
            <a:noFill/>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5" name="Freeform 31"/>
          <p:cNvSpPr>
            <a:spLocks noEditPoints="1"/>
          </p:cNvSpPr>
          <p:nvPr/>
        </p:nvSpPr>
        <p:spPr bwMode="auto">
          <a:xfrm>
            <a:off x="5167396" y="3391027"/>
            <a:ext cx="258104" cy="218170"/>
          </a:xfrm>
          <a:custGeom>
            <a:avLst/>
            <a:gdLst/>
            <a:ahLst/>
            <a:cxnLst>
              <a:cxn ang="0">
                <a:pos x="246" y="216"/>
              </a:cxn>
              <a:cxn ang="0">
                <a:pos x="10" y="216"/>
              </a:cxn>
              <a:cxn ang="0">
                <a:pos x="0" y="206"/>
              </a:cxn>
              <a:cxn ang="0">
                <a:pos x="0" y="202"/>
              </a:cxn>
              <a:cxn ang="0">
                <a:pos x="10" y="192"/>
              </a:cxn>
              <a:cxn ang="0">
                <a:pos x="246" y="192"/>
              </a:cxn>
              <a:cxn ang="0">
                <a:pos x="256" y="202"/>
              </a:cxn>
              <a:cxn ang="0">
                <a:pos x="256" y="206"/>
              </a:cxn>
              <a:cxn ang="0">
                <a:pos x="246" y="216"/>
              </a:cxn>
              <a:cxn ang="0">
                <a:pos x="208" y="180"/>
              </a:cxn>
              <a:cxn ang="0">
                <a:pos x="184" y="180"/>
              </a:cxn>
              <a:cxn ang="0">
                <a:pos x="172" y="168"/>
              </a:cxn>
              <a:cxn ang="0">
                <a:pos x="172" y="12"/>
              </a:cxn>
              <a:cxn ang="0">
                <a:pos x="184" y="0"/>
              </a:cxn>
              <a:cxn ang="0">
                <a:pos x="208" y="0"/>
              </a:cxn>
              <a:cxn ang="0">
                <a:pos x="220" y="12"/>
              </a:cxn>
              <a:cxn ang="0">
                <a:pos x="220" y="168"/>
              </a:cxn>
              <a:cxn ang="0">
                <a:pos x="208" y="180"/>
              </a:cxn>
              <a:cxn ang="0">
                <a:pos x="140" y="180"/>
              </a:cxn>
              <a:cxn ang="0">
                <a:pos x="116" y="180"/>
              </a:cxn>
              <a:cxn ang="0">
                <a:pos x="104" y="168"/>
              </a:cxn>
              <a:cxn ang="0">
                <a:pos x="104" y="68"/>
              </a:cxn>
              <a:cxn ang="0">
                <a:pos x="116" y="56"/>
              </a:cxn>
              <a:cxn ang="0">
                <a:pos x="140" y="56"/>
              </a:cxn>
              <a:cxn ang="0">
                <a:pos x="152" y="68"/>
              </a:cxn>
              <a:cxn ang="0">
                <a:pos x="152" y="168"/>
              </a:cxn>
              <a:cxn ang="0">
                <a:pos x="140" y="180"/>
              </a:cxn>
              <a:cxn ang="0">
                <a:pos x="72" y="180"/>
              </a:cxn>
              <a:cxn ang="0">
                <a:pos x="48" y="180"/>
              </a:cxn>
              <a:cxn ang="0">
                <a:pos x="36" y="168"/>
              </a:cxn>
              <a:cxn ang="0">
                <a:pos x="36" y="124"/>
              </a:cxn>
              <a:cxn ang="0">
                <a:pos x="48" y="112"/>
              </a:cxn>
              <a:cxn ang="0">
                <a:pos x="72" y="112"/>
              </a:cxn>
              <a:cxn ang="0">
                <a:pos x="84" y="124"/>
              </a:cxn>
              <a:cxn ang="0">
                <a:pos x="84" y="168"/>
              </a:cxn>
              <a:cxn ang="0">
                <a:pos x="72" y="180"/>
              </a:cxn>
            </a:cxnLst>
            <a:rect l="0" t="0" r="r" b="b"/>
            <a:pathLst>
              <a:path w="256" h="216">
                <a:moveTo>
                  <a:pt x="246" y="216"/>
                </a:moveTo>
                <a:cubicBezTo>
                  <a:pt x="10" y="216"/>
                  <a:pt x="10" y="216"/>
                  <a:pt x="10" y="216"/>
                </a:cubicBezTo>
                <a:cubicBezTo>
                  <a:pt x="4" y="216"/>
                  <a:pt x="0" y="212"/>
                  <a:pt x="0" y="206"/>
                </a:cubicBezTo>
                <a:cubicBezTo>
                  <a:pt x="0" y="202"/>
                  <a:pt x="0" y="202"/>
                  <a:pt x="0" y="202"/>
                </a:cubicBezTo>
                <a:cubicBezTo>
                  <a:pt x="0" y="196"/>
                  <a:pt x="4" y="192"/>
                  <a:pt x="10" y="192"/>
                </a:cubicBezTo>
                <a:cubicBezTo>
                  <a:pt x="246" y="192"/>
                  <a:pt x="246" y="192"/>
                  <a:pt x="246" y="192"/>
                </a:cubicBezTo>
                <a:cubicBezTo>
                  <a:pt x="252" y="192"/>
                  <a:pt x="256" y="196"/>
                  <a:pt x="256" y="202"/>
                </a:cubicBezTo>
                <a:cubicBezTo>
                  <a:pt x="256" y="206"/>
                  <a:pt x="256" y="206"/>
                  <a:pt x="256" y="206"/>
                </a:cubicBezTo>
                <a:cubicBezTo>
                  <a:pt x="256" y="212"/>
                  <a:pt x="252" y="216"/>
                  <a:pt x="246" y="216"/>
                </a:cubicBezTo>
                <a:moveTo>
                  <a:pt x="208" y="180"/>
                </a:moveTo>
                <a:cubicBezTo>
                  <a:pt x="184" y="180"/>
                  <a:pt x="184" y="180"/>
                  <a:pt x="184" y="180"/>
                </a:cubicBezTo>
                <a:cubicBezTo>
                  <a:pt x="177" y="180"/>
                  <a:pt x="172" y="175"/>
                  <a:pt x="172" y="168"/>
                </a:cubicBezTo>
                <a:cubicBezTo>
                  <a:pt x="172" y="12"/>
                  <a:pt x="172" y="12"/>
                  <a:pt x="172" y="12"/>
                </a:cubicBezTo>
                <a:cubicBezTo>
                  <a:pt x="172" y="5"/>
                  <a:pt x="177" y="0"/>
                  <a:pt x="184" y="0"/>
                </a:cubicBezTo>
                <a:cubicBezTo>
                  <a:pt x="208" y="0"/>
                  <a:pt x="208" y="0"/>
                  <a:pt x="208" y="0"/>
                </a:cubicBezTo>
                <a:cubicBezTo>
                  <a:pt x="215" y="0"/>
                  <a:pt x="220" y="5"/>
                  <a:pt x="220" y="12"/>
                </a:cubicBezTo>
                <a:cubicBezTo>
                  <a:pt x="220" y="168"/>
                  <a:pt x="220" y="168"/>
                  <a:pt x="220" y="168"/>
                </a:cubicBezTo>
                <a:cubicBezTo>
                  <a:pt x="220" y="175"/>
                  <a:pt x="215" y="180"/>
                  <a:pt x="208" y="180"/>
                </a:cubicBezTo>
                <a:moveTo>
                  <a:pt x="140" y="180"/>
                </a:moveTo>
                <a:cubicBezTo>
                  <a:pt x="116" y="180"/>
                  <a:pt x="116" y="180"/>
                  <a:pt x="116" y="180"/>
                </a:cubicBezTo>
                <a:cubicBezTo>
                  <a:pt x="109" y="180"/>
                  <a:pt x="104" y="175"/>
                  <a:pt x="104" y="168"/>
                </a:cubicBezTo>
                <a:cubicBezTo>
                  <a:pt x="104" y="68"/>
                  <a:pt x="104" y="68"/>
                  <a:pt x="104" y="68"/>
                </a:cubicBezTo>
                <a:cubicBezTo>
                  <a:pt x="104" y="61"/>
                  <a:pt x="109" y="56"/>
                  <a:pt x="116" y="56"/>
                </a:cubicBezTo>
                <a:cubicBezTo>
                  <a:pt x="140" y="56"/>
                  <a:pt x="140" y="56"/>
                  <a:pt x="140" y="56"/>
                </a:cubicBezTo>
                <a:cubicBezTo>
                  <a:pt x="147" y="56"/>
                  <a:pt x="152" y="61"/>
                  <a:pt x="152" y="68"/>
                </a:cubicBezTo>
                <a:cubicBezTo>
                  <a:pt x="152" y="168"/>
                  <a:pt x="152" y="168"/>
                  <a:pt x="152" y="168"/>
                </a:cubicBezTo>
                <a:cubicBezTo>
                  <a:pt x="152" y="175"/>
                  <a:pt x="147" y="180"/>
                  <a:pt x="140" y="180"/>
                </a:cubicBezTo>
                <a:moveTo>
                  <a:pt x="72" y="180"/>
                </a:moveTo>
                <a:cubicBezTo>
                  <a:pt x="48" y="180"/>
                  <a:pt x="48" y="180"/>
                  <a:pt x="48" y="180"/>
                </a:cubicBezTo>
                <a:cubicBezTo>
                  <a:pt x="41" y="180"/>
                  <a:pt x="36" y="175"/>
                  <a:pt x="36" y="168"/>
                </a:cubicBezTo>
                <a:cubicBezTo>
                  <a:pt x="36" y="124"/>
                  <a:pt x="36" y="124"/>
                  <a:pt x="36" y="124"/>
                </a:cubicBezTo>
                <a:cubicBezTo>
                  <a:pt x="36" y="117"/>
                  <a:pt x="41" y="112"/>
                  <a:pt x="48" y="112"/>
                </a:cubicBezTo>
                <a:cubicBezTo>
                  <a:pt x="72" y="112"/>
                  <a:pt x="72" y="112"/>
                  <a:pt x="72" y="112"/>
                </a:cubicBezTo>
                <a:cubicBezTo>
                  <a:pt x="79" y="112"/>
                  <a:pt x="84" y="117"/>
                  <a:pt x="84" y="124"/>
                </a:cubicBezTo>
                <a:cubicBezTo>
                  <a:pt x="84" y="168"/>
                  <a:pt x="84" y="168"/>
                  <a:pt x="84" y="168"/>
                </a:cubicBezTo>
                <a:cubicBezTo>
                  <a:pt x="84" y="175"/>
                  <a:pt x="79" y="180"/>
                  <a:pt x="72" y="180"/>
                </a:cubicBezTo>
              </a:path>
            </a:pathLst>
          </a:custGeom>
          <a:solidFill>
            <a:schemeClr val="bg1"/>
          </a:solidFill>
          <a:ln w="9525">
            <a:noFill/>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6" name="Freeform 30"/>
          <p:cNvSpPr>
            <a:spLocks noEditPoints="1"/>
          </p:cNvSpPr>
          <p:nvPr/>
        </p:nvSpPr>
        <p:spPr bwMode="auto">
          <a:xfrm>
            <a:off x="5167396" y="4218594"/>
            <a:ext cx="258104" cy="218170"/>
          </a:xfrm>
          <a:custGeom>
            <a:avLst/>
            <a:gdLst/>
            <a:ahLst/>
            <a:cxnLst>
              <a:cxn ang="0">
                <a:pos x="246" y="216"/>
              </a:cxn>
              <a:cxn ang="0">
                <a:pos x="10" y="216"/>
              </a:cxn>
              <a:cxn ang="0">
                <a:pos x="0" y="206"/>
              </a:cxn>
              <a:cxn ang="0">
                <a:pos x="0" y="202"/>
              </a:cxn>
              <a:cxn ang="0">
                <a:pos x="10" y="192"/>
              </a:cxn>
              <a:cxn ang="0">
                <a:pos x="246" y="192"/>
              </a:cxn>
              <a:cxn ang="0">
                <a:pos x="256" y="202"/>
              </a:cxn>
              <a:cxn ang="0">
                <a:pos x="256" y="206"/>
              </a:cxn>
              <a:cxn ang="0">
                <a:pos x="246" y="216"/>
              </a:cxn>
              <a:cxn ang="0">
                <a:pos x="220" y="168"/>
              </a:cxn>
              <a:cxn ang="0">
                <a:pos x="208" y="180"/>
              </a:cxn>
              <a:cxn ang="0">
                <a:pos x="184" y="180"/>
              </a:cxn>
              <a:cxn ang="0">
                <a:pos x="172" y="168"/>
              </a:cxn>
              <a:cxn ang="0">
                <a:pos x="172" y="84"/>
              </a:cxn>
              <a:cxn ang="0">
                <a:pos x="172" y="60"/>
              </a:cxn>
              <a:cxn ang="0">
                <a:pos x="184" y="48"/>
              </a:cxn>
              <a:cxn ang="0">
                <a:pos x="208" y="48"/>
              </a:cxn>
              <a:cxn ang="0">
                <a:pos x="220" y="60"/>
              </a:cxn>
              <a:cxn ang="0">
                <a:pos x="220" y="144"/>
              </a:cxn>
              <a:cxn ang="0">
                <a:pos x="220" y="168"/>
              </a:cxn>
              <a:cxn ang="0">
                <a:pos x="140" y="180"/>
              </a:cxn>
              <a:cxn ang="0">
                <a:pos x="116" y="180"/>
              </a:cxn>
              <a:cxn ang="0">
                <a:pos x="104" y="168"/>
              </a:cxn>
              <a:cxn ang="0">
                <a:pos x="104" y="144"/>
              </a:cxn>
              <a:cxn ang="0">
                <a:pos x="104" y="36"/>
              </a:cxn>
              <a:cxn ang="0">
                <a:pos x="104" y="12"/>
              </a:cxn>
              <a:cxn ang="0">
                <a:pos x="116" y="0"/>
              </a:cxn>
              <a:cxn ang="0">
                <a:pos x="140" y="0"/>
              </a:cxn>
              <a:cxn ang="0">
                <a:pos x="152" y="12"/>
              </a:cxn>
              <a:cxn ang="0">
                <a:pos x="152" y="36"/>
              </a:cxn>
              <a:cxn ang="0">
                <a:pos x="152" y="144"/>
              </a:cxn>
              <a:cxn ang="0">
                <a:pos x="152" y="168"/>
              </a:cxn>
              <a:cxn ang="0">
                <a:pos x="140" y="180"/>
              </a:cxn>
              <a:cxn ang="0">
                <a:pos x="72" y="180"/>
              </a:cxn>
              <a:cxn ang="0">
                <a:pos x="48" y="180"/>
              </a:cxn>
              <a:cxn ang="0">
                <a:pos x="36" y="168"/>
              </a:cxn>
              <a:cxn ang="0">
                <a:pos x="36" y="144"/>
              </a:cxn>
              <a:cxn ang="0">
                <a:pos x="36" y="120"/>
              </a:cxn>
              <a:cxn ang="0">
                <a:pos x="48" y="108"/>
              </a:cxn>
              <a:cxn ang="0">
                <a:pos x="72" y="108"/>
              </a:cxn>
              <a:cxn ang="0">
                <a:pos x="84" y="120"/>
              </a:cxn>
              <a:cxn ang="0">
                <a:pos x="84" y="144"/>
              </a:cxn>
              <a:cxn ang="0">
                <a:pos x="84" y="168"/>
              </a:cxn>
              <a:cxn ang="0">
                <a:pos x="72" y="180"/>
              </a:cxn>
            </a:cxnLst>
            <a:rect l="0" t="0" r="r" b="b"/>
            <a:pathLst>
              <a:path w="256" h="216">
                <a:moveTo>
                  <a:pt x="246" y="216"/>
                </a:moveTo>
                <a:cubicBezTo>
                  <a:pt x="10" y="216"/>
                  <a:pt x="10" y="216"/>
                  <a:pt x="10" y="216"/>
                </a:cubicBezTo>
                <a:cubicBezTo>
                  <a:pt x="4" y="216"/>
                  <a:pt x="0" y="212"/>
                  <a:pt x="0" y="206"/>
                </a:cubicBezTo>
                <a:cubicBezTo>
                  <a:pt x="0" y="202"/>
                  <a:pt x="0" y="202"/>
                  <a:pt x="0" y="202"/>
                </a:cubicBezTo>
                <a:cubicBezTo>
                  <a:pt x="0" y="196"/>
                  <a:pt x="4" y="192"/>
                  <a:pt x="10" y="192"/>
                </a:cubicBezTo>
                <a:cubicBezTo>
                  <a:pt x="246" y="192"/>
                  <a:pt x="246" y="192"/>
                  <a:pt x="246" y="192"/>
                </a:cubicBezTo>
                <a:cubicBezTo>
                  <a:pt x="252" y="192"/>
                  <a:pt x="256" y="196"/>
                  <a:pt x="256" y="202"/>
                </a:cubicBezTo>
                <a:cubicBezTo>
                  <a:pt x="256" y="206"/>
                  <a:pt x="256" y="206"/>
                  <a:pt x="256" y="206"/>
                </a:cubicBezTo>
                <a:cubicBezTo>
                  <a:pt x="256" y="212"/>
                  <a:pt x="252" y="216"/>
                  <a:pt x="246" y="216"/>
                </a:cubicBezTo>
                <a:moveTo>
                  <a:pt x="220" y="168"/>
                </a:moveTo>
                <a:cubicBezTo>
                  <a:pt x="220" y="175"/>
                  <a:pt x="215" y="180"/>
                  <a:pt x="208" y="180"/>
                </a:cubicBezTo>
                <a:cubicBezTo>
                  <a:pt x="184" y="180"/>
                  <a:pt x="184" y="180"/>
                  <a:pt x="184" y="180"/>
                </a:cubicBezTo>
                <a:cubicBezTo>
                  <a:pt x="177" y="180"/>
                  <a:pt x="172" y="175"/>
                  <a:pt x="172" y="168"/>
                </a:cubicBezTo>
                <a:cubicBezTo>
                  <a:pt x="172" y="84"/>
                  <a:pt x="172" y="84"/>
                  <a:pt x="172" y="84"/>
                </a:cubicBezTo>
                <a:cubicBezTo>
                  <a:pt x="172" y="60"/>
                  <a:pt x="172" y="60"/>
                  <a:pt x="172" y="60"/>
                </a:cubicBezTo>
                <a:cubicBezTo>
                  <a:pt x="172" y="53"/>
                  <a:pt x="177" y="48"/>
                  <a:pt x="184" y="48"/>
                </a:cubicBezTo>
                <a:cubicBezTo>
                  <a:pt x="208" y="48"/>
                  <a:pt x="208" y="48"/>
                  <a:pt x="208" y="48"/>
                </a:cubicBezTo>
                <a:cubicBezTo>
                  <a:pt x="215" y="48"/>
                  <a:pt x="220" y="53"/>
                  <a:pt x="220" y="60"/>
                </a:cubicBezTo>
                <a:cubicBezTo>
                  <a:pt x="220" y="144"/>
                  <a:pt x="220" y="144"/>
                  <a:pt x="220" y="144"/>
                </a:cubicBezTo>
                <a:lnTo>
                  <a:pt x="220" y="168"/>
                </a:lnTo>
                <a:close/>
                <a:moveTo>
                  <a:pt x="140" y="180"/>
                </a:moveTo>
                <a:cubicBezTo>
                  <a:pt x="116" y="180"/>
                  <a:pt x="116" y="180"/>
                  <a:pt x="116" y="180"/>
                </a:cubicBezTo>
                <a:cubicBezTo>
                  <a:pt x="109" y="180"/>
                  <a:pt x="104" y="175"/>
                  <a:pt x="104" y="168"/>
                </a:cubicBezTo>
                <a:cubicBezTo>
                  <a:pt x="104" y="144"/>
                  <a:pt x="104" y="144"/>
                  <a:pt x="104" y="144"/>
                </a:cubicBezTo>
                <a:cubicBezTo>
                  <a:pt x="104" y="36"/>
                  <a:pt x="104" y="36"/>
                  <a:pt x="104" y="36"/>
                </a:cubicBezTo>
                <a:cubicBezTo>
                  <a:pt x="104" y="12"/>
                  <a:pt x="104" y="12"/>
                  <a:pt x="104" y="12"/>
                </a:cubicBezTo>
                <a:cubicBezTo>
                  <a:pt x="104" y="5"/>
                  <a:pt x="109" y="0"/>
                  <a:pt x="116" y="0"/>
                </a:cubicBezTo>
                <a:cubicBezTo>
                  <a:pt x="140" y="0"/>
                  <a:pt x="140" y="0"/>
                  <a:pt x="140" y="0"/>
                </a:cubicBezTo>
                <a:cubicBezTo>
                  <a:pt x="147" y="0"/>
                  <a:pt x="152" y="5"/>
                  <a:pt x="152" y="12"/>
                </a:cubicBezTo>
                <a:cubicBezTo>
                  <a:pt x="152" y="36"/>
                  <a:pt x="152" y="36"/>
                  <a:pt x="152" y="36"/>
                </a:cubicBezTo>
                <a:cubicBezTo>
                  <a:pt x="152" y="144"/>
                  <a:pt x="152" y="144"/>
                  <a:pt x="152" y="144"/>
                </a:cubicBezTo>
                <a:cubicBezTo>
                  <a:pt x="152" y="168"/>
                  <a:pt x="152" y="168"/>
                  <a:pt x="152" y="168"/>
                </a:cubicBezTo>
                <a:cubicBezTo>
                  <a:pt x="152" y="175"/>
                  <a:pt x="147" y="180"/>
                  <a:pt x="140" y="180"/>
                </a:cubicBezTo>
                <a:moveTo>
                  <a:pt x="72" y="180"/>
                </a:moveTo>
                <a:cubicBezTo>
                  <a:pt x="48" y="180"/>
                  <a:pt x="48" y="180"/>
                  <a:pt x="48" y="180"/>
                </a:cubicBezTo>
                <a:cubicBezTo>
                  <a:pt x="41" y="180"/>
                  <a:pt x="36" y="175"/>
                  <a:pt x="36" y="168"/>
                </a:cubicBezTo>
                <a:cubicBezTo>
                  <a:pt x="36" y="144"/>
                  <a:pt x="36" y="144"/>
                  <a:pt x="36" y="144"/>
                </a:cubicBezTo>
                <a:cubicBezTo>
                  <a:pt x="36" y="120"/>
                  <a:pt x="36" y="120"/>
                  <a:pt x="36" y="120"/>
                </a:cubicBezTo>
                <a:cubicBezTo>
                  <a:pt x="36" y="113"/>
                  <a:pt x="41" y="108"/>
                  <a:pt x="48" y="108"/>
                </a:cubicBezTo>
                <a:cubicBezTo>
                  <a:pt x="72" y="108"/>
                  <a:pt x="72" y="108"/>
                  <a:pt x="72" y="108"/>
                </a:cubicBezTo>
                <a:cubicBezTo>
                  <a:pt x="79" y="108"/>
                  <a:pt x="84" y="113"/>
                  <a:pt x="84" y="120"/>
                </a:cubicBezTo>
                <a:cubicBezTo>
                  <a:pt x="84" y="144"/>
                  <a:pt x="84" y="144"/>
                  <a:pt x="84" y="144"/>
                </a:cubicBezTo>
                <a:cubicBezTo>
                  <a:pt x="84" y="168"/>
                  <a:pt x="84" y="168"/>
                  <a:pt x="84" y="168"/>
                </a:cubicBezTo>
                <a:cubicBezTo>
                  <a:pt x="84" y="175"/>
                  <a:pt x="79" y="180"/>
                  <a:pt x="72" y="180"/>
                </a:cubicBezTo>
              </a:path>
            </a:pathLst>
          </a:custGeom>
          <a:solidFill>
            <a:schemeClr val="bg1"/>
          </a:solidFill>
          <a:ln w="9525">
            <a:noFill/>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7" name="Text Placeholder 2"/>
          <p:cNvSpPr txBox="1">
            <a:spLocks/>
          </p:cNvSpPr>
          <p:nvPr/>
        </p:nvSpPr>
        <p:spPr>
          <a:xfrm>
            <a:off x="427653" y="968706"/>
            <a:ext cx="8368364" cy="529599"/>
          </a:xfrm>
          <a:prstGeom prst="rect">
            <a:avLst/>
          </a:prstGeom>
        </p:spPr>
        <p:txBody>
          <a:bodyPr/>
          <a:lstStyle>
            <a:lvl1pPr marL="178308" indent="-178308" algn="l" defTabSz="713232" rtl="0" eaLnBrk="1" latinLnBrk="0" hangingPunct="1">
              <a:lnSpc>
                <a:spcPct val="90000"/>
              </a:lnSpc>
              <a:spcBef>
                <a:spcPts val="780"/>
              </a:spcBef>
              <a:buFont typeface="Arial" panose="020B0604020202020204" pitchFamily="34" charset="0"/>
              <a:buChar char="•"/>
              <a:defRPr sz="2200" kern="1200">
                <a:solidFill>
                  <a:schemeClr val="tx1"/>
                </a:solidFill>
                <a:latin typeface="+mn-lt"/>
                <a:ea typeface="+mn-ea"/>
                <a:cs typeface="+mn-cs"/>
              </a:defRPr>
            </a:lvl1pPr>
            <a:lvl2pPr marL="534924" indent="-178308" algn="l" defTabSz="713232" rtl="0" eaLnBrk="1" latinLnBrk="0" hangingPunct="1">
              <a:lnSpc>
                <a:spcPct val="90000"/>
              </a:lnSpc>
              <a:spcBef>
                <a:spcPts val="390"/>
              </a:spcBef>
              <a:buFont typeface="Arial" panose="020B0604020202020204" pitchFamily="34" charset="0"/>
              <a:buChar char="•"/>
              <a:defRPr sz="1900" kern="1200">
                <a:solidFill>
                  <a:schemeClr val="tx1"/>
                </a:solidFill>
                <a:latin typeface="+mn-lt"/>
                <a:ea typeface="+mn-ea"/>
                <a:cs typeface="+mn-cs"/>
              </a:defRPr>
            </a:lvl2pPr>
            <a:lvl3pPr marL="891540" indent="-178308" algn="l" defTabSz="713232" rtl="0" eaLnBrk="1" latinLnBrk="0" hangingPunct="1">
              <a:lnSpc>
                <a:spcPct val="90000"/>
              </a:lnSpc>
              <a:spcBef>
                <a:spcPts val="390"/>
              </a:spcBef>
              <a:buFont typeface="Arial" panose="020B0604020202020204" pitchFamily="34" charset="0"/>
              <a:buChar char="•"/>
              <a:defRPr sz="1600" kern="1200">
                <a:solidFill>
                  <a:schemeClr val="tx1"/>
                </a:solidFill>
                <a:latin typeface="+mn-lt"/>
                <a:ea typeface="+mn-ea"/>
                <a:cs typeface="+mn-cs"/>
              </a:defRPr>
            </a:lvl3pPr>
            <a:lvl4pPr marL="124815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4pPr>
            <a:lvl5pPr marL="1604772"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5pPr>
            <a:lvl6pPr marL="1961388"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6pPr>
            <a:lvl7pPr marL="2318004"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7pPr>
            <a:lvl8pPr marL="2674620"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8pPr>
            <a:lvl9pPr marL="303123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US" dirty="0" smtClean="0">
                <a:solidFill>
                  <a:srgbClr val="00244D"/>
                </a:solidFill>
                <a:latin typeface="Arimo" panose="020B0604020202020204" pitchFamily="34" charset="0"/>
                <a:ea typeface="Arimo" panose="020B0604020202020204" pitchFamily="34" charset="0"/>
                <a:cs typeface="Arimo" panose="020B0604020202020204" pitchFamily="34" charset="0"/>
              </a:rPr>
              <a:t>2017 GG </a:t>
            </a:r>
            <a:r>
              <a:rPr lang="lt-LT" dirty="0" smtClean="0">
                <a:solidFill>
                  <a:srgbClr val="00244D"/>
                </a:solidFill>
                <a:latin typeface="Arimo" panose="020B0604020202020204" pitchFamily="34" charset="0"/>
                <a:ea typeface="Arimo" panose="020B0604020202020204" pitchFamily="34" charset="0"/>
                <a:cs typeface="Arimo" panose="020B0604020202020204" pitchFamily="34" charset="0"/>
              </a:rPr>
              <a:t>S</a:t>
            </a:r>
            <a:r>
              <a:rPr lang="en-US" dirty="0" err="1" smtClean="0">
                <a:solidFill>
                  <a:srgbClr val="00244D"/>
                </a:solidFill>
                <a:latin typeface="Arimo" panose="020B0604020202020204" pitchFamily="34" charset="0"/>
                <a:ea typeface="Arimo" panose="020B0604020202020204" pitchFamily="34" charset="0"/>
                <a:cs typeface="Arimo" panose="020B0604020202020204" pitchFamily="34" charset="0"/>
              </a:rPr>
              <a:t>urplus</a:t>
            </a:r>
            <a:r>
              <a:rPr lang="en-US" dirty="0" smtClean="0">
                <a:solidFill>
                  <a:srgbClr val="00244D"/>
                </a:solidFill>
                <a:latin typeface="Arimo" panose="020B0604020202020204" pitchFamily="34" charset="0"/>
                <a:ea typeface="Arimo" panose="020B0604020202020204" pitchFamily="34" charset="0"/>
                <a:cs typeface="Arimo" panose="020B0604020202020204" pitchFamily="34" charset="0"/>
              </a:rPr>
              <a:t> is due to temporary and one-off factors</a:t>
            </a:r>
            <a:endParaRPr lang="en-US" dirty="0">
              <a:solidFill>
                <a:srgbClr val="00244D"/>
              </a:solidFill>
              <a:latin typeface="Arimo" panose="020B0604020202020204" pitchFamily="34" charset="0"/>
              <a:ea typeface="Arimo" panose="020B0604020202020204" pitchFamily="34" charset="0"/>
              <a:cs typeface="Arimo" panose="020B0604020202020204" pitchFamily="34" charset="0"/>
            </a:endParaRPr>
          </a:p>
        </p:txBody>
      </p:sp>
      <p:sp>
        <p:nvSpPr>
          <p:cNvPr id="28" name="Stačiakampis 27"/>
          <p:cNvSpPr/>
          <p:nvPr/>
        </p:nvSpPr>
        <p:spPr>
          <a:xfrm>
            <a:off x="427653" y="4564025"/>
            <a:ext cx="8023225" cy="307777"/>
          </a:xfrm>
          <a:prstGeom prst="rect">
            <a:avLst/>
          </a:prstGeom>
        </p:spPr>
        <p:txBody>
          <a:bodyPr wrap="square">
            <a:spAutoFit/>
          </a:bodyPr>
          <a:lstStyle/>
          <a:p>
            <a:r>
              <a:rPr lang="en-US" sz="1400" dirty="0" smtClean="0">
                <a:solidFill>
                  <a:schemeClr val="accent5"/>
                </a:solidFill>
              </a:rPr>
              <a:t>Sources: the Ministry of Finance, </a:t>
            </a:r>
            <a:r>
              <a:rPr lang="en-US" dirty="0" smtClean="0">
                <a:solidFill>
                  <a:schemeClr val="accent5"/>
                </a:solidFill>
              </a:rPr>
              <a:t>Statistics Lithuania, fiscal institution’s calculations</a:t>
            </a:r>
            <a:endParaRPr lang="lt-LT" sz="1400" dirty="0">
              <a:solidFill>
                <a:schemeClr val="accent5"/>
              </a:solidFill>
            </a:endParaRPr>
          </a:p>
        </p:txBody>
      </p:sp>
      <p:graphicFrame>
        <p:nvGraphicFramePr>
          <p:cNvPr id="22" name="Diagrama 21"/>
          <p:cNvGraphicFramePr>
            <a:graphicFrameLocks/>
          </p:cNvGraphicFramePr>
          <p:nvPr>
            <p:extLst>
              <p:ext uri="{D42A27DB-BD31-4B8C-83A1-F6EECF244321}">
                <p14:modId xmlns:p14="http://schemas.microsoft.com/office/powerpoint/2010/main" val="835682929"/>
              </p:ext>
            </p:extLst>
          </p:nvPr>
        </p:nvGraphicFramePr>
        <p:xfrm>
          <a:off x="530939" y="1400783"/>
          <a:ext cx="3827052" cy="313430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56991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txBox="1">
            <a:spLocks/>
          </p:cNvSpPr>
          <p:nvPr/>
        </p:nvSpPr>
        <p:spPr>
          <a:xfrm>
            <a:off x="208922" y="980479"/>
            <a:ext cx="8599798" cy="529599"/>
          </a:xfrm>
          <a:prstGeom prst="rect">
            <a:avLst/>
          </a:prstGeom>
        </p:spPr>
        <p:txBody>
          <a:bodyPr/>
          <a:lstStyle>
            <a:lvl1pPr marL="178308" indent="-178308" algn="l" defTabSz="713232" rtl="0" eaLnBrk="1" latinLnBrk="0" hangingPunct="1">
              <a:lnSpc>
                <a:spcPct val="90000"/>
              </a:lnSpc>
              <a:spcBef>
                <a:spcPts val="780"/>
              </a:spcBef>
              <a:buFont typeface="Arial" panose="020B0604020202020204" pitchFamily="34" charset="0"/>
              <a:buChar char="•"/>
              <a:defRPr sz="2200" kern="1200">
                <a:solidFill>
                  <a:schemeClr val="tx1"/>
                </a:solidFill>
                <a:latin typeface="+mn-lt"/>
                <a:ea typeface="+mn-ea"/>
                <a:cs typeface="+mn-cs"/>
              </a:defRPr>
            </a:lvl1pPr>
            <a:lvl2pPr marL="534924" indent="-178308" algn="l" defTabSz="713232" rtl="0" eaLnBrk="1" latinLnBrk="0" hangingPunct="1">
              <a:lnSpc>
                <a:spcPct val="90000"/>
              </a:lnSpc>
              <a:spcBef>
                <a:spcPts val="390"/>
              </a:spcBef>
              <a:buFont typeface="Arial" panose="020B0604020202020204" pitchFamily="34" charset="0"/>
              <a:buChar char="•"/>
              <a:defRPr sz="1900" kern="1200">
                <a:solidFill>
                  <a:schemeClr val="tx1"/>
                </a:solidFill>
                <a:latin typeface="+mn-lt"/>
                <a:ea typeface="+mn-ea"/>
                <a:cs typeface="+mn-cs"/>
              </a:defRPr>
            </a:lvl2pPr>
            <a:lvl3pPr marL="891540" indent="-178308" algn="l" defTabSz="713232" rtl="0" eaLnBrk="1" latinLnBrk="0" hangingPunct="1">
              <a:lnSpc>
                <a:spcPct val="90000"/>
              </a:lnSpc>
              <a:spcBef>
                <a:spcPts val="390"/>
              </a:spcBef>
              <a:buFont typeface="Arial" panose="020B0604020202020204" pitchFamily="34" charset="0"/>
              <a:buChar char="•"/>
              <a:defRPr sz="1600" kern="1200">
                <a:solidFill>
                  <a:schemeClr val="tx1"/>
                </a:solidFill>
                <a:latin typeface="+mn-lt"/>
                <a:ea typeface="+mn-ea"/>
                <a:cs typeface="+mn-cs"/>
              </a:defRPr>
            </a:lvl3pPr>
            <a:lvl4pPr marL="124815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4pPr>
            <a:lvl5pPr marL="1604772"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5pPr>
            <a:lvl6pPr marL="1961388"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6pPr>
            <a:lvl7pPr marL="2318004"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7pPr>
            <a:lvl8pPr marL="2674620"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8pPr>
            <a:lvl9pPr marL="303123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US" dirty="0">
                <a:solidFill>
                  <a:srgbClr val="00244D"/>
                </a:solidFill>
                <a:latin typeface="Arimo" panose="020B0604020202020204" pitchFamily="34" charset="0"/>
                <a:ea typeface="Arimo" panose="020B0604020202020204" pitchFamily="34" charset="0"/>
                <a:cs typeface="Arimo" panose="020B0604020202020204" pitchFamily="34" charset="0"/>
              </a:rPr>
              <a:t>N</a:t>
            </a:r>
            <a:r>
              <a:rPr lang="en-US" dirty="0" smtClean="0">
                <a:solidFill>
                  <a:srgbClr val="00244D"/>
                </a:solidFill>
                <a:latin typeface="Arimo" panose="020B0604020202020204" pitchFamily="34" charset="0"/>
                <a:ea typeface="Arimo" panose="020B0604020202020204" pitchFamily="34" charset="0"/>
                <a:cs typeface="Arimo" panose="020B0604020202020204" pitchFamily="34" charset="0"/>
              </a:rPr>
              <a:t>ominal and Structural GG Balances in EU Member States, 2017</a:t>
            </a:r>
            <a:endParaRPr lang="en-GB" dirty="0">
              <a:solidFill>
                <a:srgbClr val="00244D"/>
              </a:solidFill>
              <a:latin typeface="Arimo" panose="020B0604020202020204" pitchFamily="34" charset="0"/>
              <a:ea typeface="Arimo" panose="020B0604020202020204" pitchFamily="34" charset="0"/>
              <a:cs typeface="Arimo" panose="020B0604020202020204" pitchFamily="34" charset="0"/>
            </a:endParaRPr>
          </a:p>
        </p:txBody>
      </p:sp>
      <p:sp>
        <p:nvSpPr>
          <p:cNvPr id="4" name="Stačiakampis 3"/>
          <p:cNvSpPr/>
          <p:nvPr/>
        </p:nvSpPr>
        <p:spPr>
          <a:xfrm>
            <a:off x="427653" y="4564025"/>
            <a:ext cx="8023225" cy="307777"/>
          </a:xfrm>
          <a:prstGeom prst="rect">
            <a:avLst/>
          </a:prstGeom>
        </p:spPr>
        <p:txBody>
          <a:bodyPr wrap="square">
            <a:spAutoFit/>
          </a:bodyPr>
          <a:lstStyle/>
          <a:p>
            <a:r>
              <a:rPr lang="en-US" sz="1400" dirty="0" smtClean="0">
                <a:solidFill>
                  <a:schemeClr val="accent5"/>
                </a:solidFill>
              </a:rPr>
              <a:t>Sources: Eurostat, European Commission’s 2018 spring projections</a:t>
            </a:r>
            <a:endParaRPr lang="lt-LT" sz="1400" dirty="0">
              <a:solidFill>
                <a:schemeClr val="accent5"/>
              </a:solidFill>
            </a:endParaRPr>
          </a:p>
        </p:txBody>
      </p:sp>
      <p:sp>
        <p:nvSpPr>
          <p:cNvPr id="7" name="Teksto vietos rezervavimo ženklas 1"/>
          <p:cNvSpPr txBox="1">
            <a:spLocks/>
          </p:cNvSpPr>
          <p:nvPr/>
        </p:nvSpPr>
        <p:spPr>
          <a:xfrm>
            <a:off x="5227982" y="233916"/>
            <a:ext cx="3657785" cy="469347"/>
          </a:xfrm>
          <a:prstGeom prst="rect">
            <a:avLst/>
          </a:prstGeom>
        </p:spPr>
        <p:txBody>
          <a:bodyPr/>
          <a:lstStyle>
            <a:lvl1pPr marL="178308" indent="-178308" algn="l" defTabSz="713232" rtl="0" eaLnBrk="1" latinLnBrk="0" hangingPunct="1">
              <a:lnSpc>
                <a:spcPct val="90000"/>
              </a:lnSpc>
              <a:spcBef>
                <a:spcPts val="780"/>
              </a:spcBef>
              <a:buFont typeface="Arial" panose="020B0604020202020204" pitchFamily="34" charset="0"/>
              <a:buChar char="•"/>
              <a:defRPr sz="2200" kern="1200">
                <a:solidFill>
                  <a:schemeClr val="tx1"/>
                </a:solidFill>
                <a:latin typeface="+mn-lt"/>
                <a:ea typeface="+mn-ea"/>
                <a:cs typeface="+mn-cs"/>
              </a:defRPr>
            </a:lvl1pPr>
            <a:lvl2pPr marL="534924" indent="-178308" algn="l" defTabSz="713232" rtl="0" eaLnBrk="1" latinLnBrk="0" hangingPunct="1">
              <a:lnSpc>
                <a:spcPct val="90000"/>
              </a:lnSpc>
              <a:spcBef>
                <a:spcPts val="390"/>
              </a:spcBef>
              <a:buFont typeface="Arial" panose="020B0604020202020204" pitchFamily="34" charset="0"/>
              <a:buChar char="•"/>
              <a:defRPr sz="1900" kern="1200">
                <a:solidFill>
                  <a:schemeClr val="tx1"/>
                </a:solidFill>
                <a:latin typeface="+mn-lt"/>
                <a:ea typeface="+mn-ea"/>
                <a:cs typeface="+mn-cs"/>
              </a:defRPr>
            </a:lvl2pPr>
            <a:lvl3pPr marL="891540" indent="-178308" algn="l" defTabSz="713232" rtl="0" eaLnBrk="1" latinLnBrk="0" hangingPunct="1">
              <a:lnSpc>
                <a:spcPct val="90000"/>
              </a:lnSpc>
              <a:spcBef>
                <a:spcPts val="390"/>
              </a:spcBef>
              <a:buFont typeface="Arial" panose="020B0604020202020204" pitchFamily="34" charset="0"/>
              <a:buChar char="•"/>
              <a:defRPr sz="1600" kern="1200">
                <a:solidFill>
                  <a:schemeClr val="tx1"/>
                </a:solidFill>
                <a:latin typeface="+mn-lt"/>
                <a:ea typeface="+mn-ea"/>
                <a:cs typeface="+mn-cs"/>
              </a:defRPr>
            </a:lvl3pPr>
            <a:lvl4pPr marL="124815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4pPr>
            <a:lvl5pPr marL="1604772"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5pPr>
            <a:lvl6pPr marL="1961388"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6pPr>
            <a:lvl7pPr marL="2318004"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7pPr>
            <a:lvl8pPr marL="2674620"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8pPr>
            <a:lvl9pPr marL="303123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9pPr>
          </a:lstStyle>
          <a:p>
            <a:pPr marL="0" indent="0">
              <a:buFont typeface="Arial" panose="020B0604020202020204" pitchFamily="34" charset="0"/>
              <a:buNone/>
            </a:pPr>
            <a:r>
              <a:rPr lang="en-GB" sz="1500" dirty="0" smtClean="0">
                <a:solidFill>
                  <a:schemeClr val="bg1"/>
                </a:solidFill>
                <a:latin typeface="Arimo" panose="020B0604020202020204" pitchFamily="34" charset="0"/>
                <a:ea typeface="Arimo" panose="020B0604020202020204" pitchFamily="34" charset="0"/>
                <a:cs typeface="Arimo" panose="020B0604020202020204" pitchFamily="34" charset="0"/>
              </a:rPr>
              <a:t>The Assessment of the Stability Programme of Lithuania for 2018</a:t>
            </a:r>
            <a:endParaRPr lang="en-US" sz="1500" dirty="0">
              <a:solidFill>
                <a:schemeClr val="bg1"/>
              </a:solidFill>
            </a:endParaRPr>
          </a:p>
        </p:txBody>
      </p:sp>
      <p:pic>
        <p:nvPicPr>
          <p:cNvPr id="5" name="Paveikslėlis 4"/>
          <p:cNvPicPr>
            <a:picLocks noChangeAspect="1"/>
          </p:cNvPicPr>
          <p:nvPr/>
        </p:nvPicPr>
        <p:blipFill>
          <a:blip r:embed="rId2"/>
          <a:stretch>
            <a:fillRect/>
          </a:stretch>
        </p:blipFill>
        <p:spPr>
          <a:xfrm>
            <a:off x="552592" y="1362216"/>
            <a:ext cx="7773345" cy="3201809"/>
          </a:xfrm>
          <a:prstGeom prst="rect">
            <a:avLst/>
          </a:prstGeom>
        </p:spPr>
      </p:pic>
    </p:spTree>
    <p:extLst>
      <p:ext uri="{BB962C8B-B14F-4D97-AF65-F5344CB8AC3E}">
        <p14:creationId xmlns:p14="http://schemas.microsoft.com/office/powerpoint/2010/main" val="42719774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tačiakampis 1"/>
          <p:cNvSpPr/>
          <p:nvPr/>
        </p:nvSpPr>
        <p:spPr>
          <a:xfrm>
            <a:off x="5674407" y="59821"/>
            <a:ext cx="3358497" cy="523220"/>
          </a:xfrm>
          <a:prstGeom prst="rect">
            <a:avLst/>
          </a:prstGeom>
        </p:spPr>
        <p:txBody>
          <a:bodyPr wrap="square">
            <a:spAutoFit/>
          </a:bodyPr>
          <a:lstStyle/>
          <a:p>
            <a:r>
              <a:rPr lang="en-GB" dirty="0">
                <a:solidFill>
                  <a:schemeClr val="bg1"/>
                </a:solidFill>
                <a:latin typeface="Arimo" panose="020B0604020202020204" pitchFamily="34" charset="0"/>
                <a:ea typeface="Arimo" panose="020B0604020202020204" pitchFamily="34" charset="0"/>
                <a:cs typeface="Arimo" panose="020B0604020202020204" pitchFamily="34" charset="0"/>
              </a:rPr>
              <a:t>The Assessment of the Stability </a:t>
            </a:r>
            <a:endParaRPr lang="lt-LT" dirty="0" smtClean="0">
              <a:solidFill>
                <a:schemeClr val="bg1"/>
              </a:solidFill>
              <a:latin typeface="Arimo" panose="020B0604020202020204" pitchFamily="34" charset="0"/>
              <a:ea typeface="Arimo" panose="020B0604020202020204" pitchFamily="34" charset="0"/>
              <a:cs typeface="Arimo" panose="020B0604020202020204" pitchFamily="34" charset="0"/>
            </a:endParaRPr>
          </a:p>
          <a:p>
            <a:r>
              <a:rPr lang="en-GB" dirty="0" smtClean="0">
                <a:solidFill>
                  <a:schemeClr val="bg1"/>
                </a:solidFill>
                <a:latin typeface="Arimo" panose="020B0604020202020204" pitchFamily="34" charset="0"/>
                <a:ea typeface="Arimo" panose="020B0604020202020204" pitchFamily="34" charset="0"/>
                <a:cs typeface="Arimo" panose="020B0604020202020204" pitchFamily="34" charset="0"/>
              </a:rPr>
              <a:t>Programme </a:t>
            </a:r>
            <a:r>
              <a:rPr lang="en-GB" dirty="0">
                <a:solidFill>
                  <a:schemeClr val="bg1"/>
                </a:solidFill>
                <a:latin typeface="Arimo" panose="020B0604020202020204" pitchFamily="34" charset="0"/>
                <a:ea typeface="Arimo" panose="020B0604020202020204" pitchFamily="34" charset="0"/>
                <a:cs typeface="Arimo" panose="020B0604020202020204" pitchFamily="34" charset="0"/>
              </a:rPr>
              <a:t>of Lithuania for 2018</a:t>
            </a:r>
            <a:endParaRPr lang="en-US" dirty="0">
              <a:solidFill>
                <a:schemeClr val="bg1"/>
              </a:solidFill>
            </a:endParaRPr>
          </a:p>
        </p:txBody>
      </p:sp>
      <p:sp>
        <p:nvSpPr>
          <p:cNvPr id="5" name="Stačiakampis 4"/>
          <p:cNvSpPr/>
          <p:nvPr/>
        </p:nvSpPr>
        <p:spPr>
          <a:xfrm>
            <a:off x="700754" y="1948442"/>
            <a:ext cx="7845039" cy="2954655"/>
          </a:xfrm>
          <a:prstGeom prst="rect">
            <a:avLst/>
          </a:prstGeom>
        </p:spPr>
        <p:txBody>
          <a:bodyPr wrap="square">
            <a:spAutoFit/>
          </a:bodyPr>
          <a:lstStyle/>
          <a:p>
            <a:pPr>
              <a:spcBef>
                <a:spcPts val="1200"/>
              </a:spcBef>
              <a:buClr>
                <a:srgbClr val="47ABD9"/>
              </a:buClr>
              <a:buSzPct val="80000"/>
            </a:pPr>
            <a:r>
              <a:rPr lang="lt-LT" sz="1700" dirty="0" smtClean="0">
                <a:cs typeface="Arial" panose="020B0604020202020204" pitchFamily="34" charset="0"/>
              </a:rPr>
              <a:t>According to IFI‘s calculations, the estimate of the GG surplus for 2018 was revised downwards from </a:t>
            </a:r>
            <a:r>
              <a:rPr lang="en-GB" sz="1700" dirty="0" smtClean="0">
                <a:cs typeface="Arial" panose="020B0604020202020204" pitchFamily="34" charset="0"/>
              </a:rPr>
              <a:t>    </a:t>
            </a:r>
            <a:r>
              <a:rPr lang="lt-LT" sz="1700" b="1" dirty="0" smtClean="0">
                <a:solidFill>
                  <a:srgbClr val="47ABD9"/>
                </a:solidFill>
                <a:cs typeface="Arial" panose="020B0604020202020204" pitchFamily="34" charset="0"/>
              </a:rPr>
              <a:t>0.5 </a:t>
            </a:r>
            <a:r>
              <a:rPr lang="en-GB" sz="1700" dirty="0" smtClean="0">
                <a:cs typeface="Arial" panose="020B0604020202020204" pitchFamily="34" charset="0"/>
              </a:rPr>
              <a:t>%</a:t>
            </a:r>
            <a:r>
              <a:rPr lang="en-GB" sz="1700" b="1" dirty="0" smtClean="0">
                <a:solidFill>
                  <a:srgbClr val="47ABD9"/>
                </a:solidFill>
                <a:cs typeface="Arial" panose="020B0604020202020204" pitchFamily="34" charset="0"/>
              </a:rPr>
              <a:t> </a:t>
            </a:r>
            <a:r>
              <a:rPr lang="en-GB" sz="1700" dirty="0" smtClean="0">
                <a:cs typeface="Arial" panose="020B0604020202020204" pitchFamily="34" charset="0"/>
              </a:rPr>
              <a:t>GDP</a:t>
            </a:r>
            <a:endParaRPr lang="lt-LT" sz="1700" dirty="0" smtClean="0">
              <a:cs typeface="Arial" panose="020B0604020202020204" pitchFamily="34" charset="0"/>
            </a:endParaRPr>
          </a:p>
          <a:p>
            <a:pPr>
              <a:spcBef>
                <a:spcPts val="1200"/>
              </a:spcBef>
              <a:buClr>
                <a:srgbClr val="47ABD9"/>
              </a:buClr>
              <a:buSzPct val="80000"/>
            </a:pPr>
            <a:r>
              <a:rPr lang="en-GB" sz="1700" dirty="0" smtClean="0">
                <a:cs typeface="Arial" panose="020B0604020202020204" pitchFamily="34" charset="0"/>
              </a:rPr>
              <a:t>			        </a:t>
            </a:r>
            <a:r>
              <a:rPr lang="lt-LT" sz="1700" b="1" dirty="0" smtClean="0">
                <a:solidFill>
                  <a:srgbClr val="47ABD9"/>
                </a:solidFill>
                <a:cs typeface="Arial" panose="020B0604020202020204" pitchFamily="34" charset="0"/>
              </a:rPr>
              <a:t>0.2</a:t>
            </a:r>
            <a:r>
              <a:rPr lang="en-GB" sz="1700" b="1" dirty="0" smtClean="0">
                <a:solidFill>
                  <a:srgbClr val="47ABD9"/>
                </a:solidFill>
                <a:cs typeface="Arial" panose="020B0604020202020204" pitchFamily="34" charset="0"/>
              </a:rPr>
              <a:t> </a:t>
            </a:r>
            <a:r>
              <a:rPr lang="en-GB" sz="1700" dirty="0" smtClean="0">
                <a:cs typeface="Arial" panose="020B0604020202020204" pitchFamily="34" charset="0"/>
              </a:rPr>
              <a:t>%</a:t>
            </a:r>
            <a:r>
              <a:rPr lang="en-GB" sz="1700" b="1" dirty="0" smtClean="0">
                <a:solidFill>
                  <a:srgbClr val="47ABD9"/>
                </a:solidFill>
                <a:cs typeface="Arial" panose="020B0604020202020204" pitchFamily="34" charset="0"/>
              </a:rPr>
              <a:t> </a:t>
            </a:r>
            <a:r>
              <a:rPr lang="en-GB" sz="1700" dirty="0" smtClean="0">
                <a:cs typeface="Arial" panose="020B0604020202020204" pitchFamily="34" charset="0"/>
              </a:rPr>
              <a:t>GDP</a:t>
            </a:r>
            <a:endParaRPr lang="lt-LT" sz="1700" dirty="0" smtClean="0">
              <a:cs typeface="Arial" panose="020B0604020202020204" pitchFamily="34" charset="0"/>
            </a:endParaRPr>
          </a:p>
          <a:p>
            <a:pPr marL="285750" indent="-285750">
              <a:spcBef>
                <a:spcPts val="1200"/>
              </a:spcBef>
              <a:buClr>
                <a:srgbClr val="47ABD9"/>
              </a:buClr>
              <a:buSzPct val="80000"/>
              <a:buFont typeface="Wingdings" panose="05000000000000000000" pitchFamily="2" charset="2"/>
              <a:buChar char="l"/>
            </a:pPr>
            <a:r>
              <a:rPr lang="en-GB" sz="1700" dirty="0" smtClean="0">
                <a:cs typeface="Arial" panose="020B0604020202020204" pitchFamily="34" charset="0"/>
              </a:rPr>
              <a:t>the </a:t>
            </a:r>
            <a:r>
              <a:rPr lang="en-GB" sz="1700" dirty="0">
                <a:cs typeface="Arial" panose="020B0604020202020204" pitchFamily="34" charset="0"/>
              </a:rPr>
              <a:t>failure to execute the major taxes and social insurance contribution plans for 2017 </a:t>
            </a:r>
            <a:endParaRPr lang="lt-LT" sz="1700" dirty="0">
              <a:cs typeface="Arial" panose="020B0604020202020204" pitchFamily="34" charset="0"/>
            </a:endParaRPr>
          </a:p>
          <a:p>
            <a:pPr marL="285750" indent="-285750">
              <a:spcBef>
                <a:spcPts val="1200"/>
              </a:spcBef>
              <a:buClr>
                <a:srgbClr val="47ABD9"/>
              </a:buClr>
              <a:buSzPct val="80000"/>
              <a:buFont typeface="Wingdings" panose="05000000000000000000" pitchFamily="2" charset="2"/>
              <a:buChar char="l"/>
            </a:pPr>
            <a:r>
              <a:rPr lang="en-GB" sz="1700" dirty="0">
                <a:cs typeface="Arial" panose="020B0604020202020204" pitchFamily="34" charset="0"/>
              </a:rPr>
              <a:t>performance trends for the first quarter of </a:t>
            </a:r>
            <a:r>
              <a:rPr lang="en-GB" sz="1700" dirty="0" smtClean="0">
                <a:cs typeface="Arial" panose="020B0604020202020204" pitchFamily="34" charset="0"/>
              </a:rPr>
              <a:t>2018</a:t>
            </a:r>
            <a:endParaRPr lang="lt-LT" sz="1700" dirty="0" smtClean="0">
              <a:cs typeface="Arial" panose="020B0604020202020204" pitchFamily="34" charset="0"/>
            </a:endParaRPr>
          </a:p>
          <a:p>
            <a:pPr marL="285750" indent="-285750">
              <a:spcBef>
                <a:spcPts val="1200"/>
              </a:spcBef>
              <a:buClr>
                <a:srgbClr val="47ABD9"/>
              </a:buClr>
              <a:buSzPct val="80000"/>
              <a:buFont typeface="Wingdings" panose="05000000000000000000" pitchFamily="2" charset="2"/>
              <a:buChar char="l"/>
            </a:pPr>
            <a:r>
              <a:rPr lang="en-US" sz="1700" dirty="0">
                <a:cs typeface="Arial" panose="020B0604020202020204" pitchFamily="34" charset="0"/>
              </a:rPr>
              <a:t>municipal budgets approved in 2018</a:t>
            </a:r>
            <a:endParaRPr lang="lt-LT" sz="1700" dirty="0">
              <a:cs typeface="Arial" panose="020B0604020202020204" pitchFamily="34" charset="0"/>
            </a:endParaRPr>
          </a:p>
          <a:p>
            <a:pPr marL="285750" indent="-285750">
              <a:spcBef>
                <a:spcPts val="1200"/>
              </a:spcBef>
              <a:buClr>
                <a:srgbClr val="47ABD9"/>
              </a:buClr>
              <a:buSzPct val="80000"/>
              <a:buFont typeface="Wingdings" panose="05000000000000000000" pitchFamily="2" charset="2"/>
              <a:buChar char="l"/>
            </a:pPr>
            <a:r>
              <a:rPr lang="en-US" sz="1700" dirty="0" smtClean="0">
                <a:cs typeface="Arial" panose="020B0604020202020204" pitchFamily="34" charset="0"/>
              </a:rPr>
              <a:t>Government</a:t>
            </a:r>
            <a:r>
              <a:rPr lang="lt-LT" sz="1700" dirty="0" smtClean="0">
                <a:cs typeface="Arial" panose="020B0604020202020204" pitchFamily="34" charset="0"/>
              </a:rPr>
              <a:t> </a:t>
            </a:r>
            <a:r>
              <a:rPr lang="en-US" sz="1700" dirty="0">
                <a:cs typeface="Arial" panose="020B0604020202020204" pitchFamily="34" charset="0"/>
              </a:rPr>
              <a:t>decisions which would likely result in higher expenditures</a:t>
            </a:r>
          </a:p>
        </p:txBody>
      </p:sp>
      <p:sp>
        <p:nvSpPr>
          <p:cNvPr id="4" name="Teksto vietos rezervavimo ženklas 4"/>
          <p:cNvSpPr txBox="1">
            <a:spLocks/>
          </p:cNvSpPr>
          <p:nvPr/>
        </p:nvSpPr>
        <p:spPr>
          <a:xfrm>
            <a:off x="457195" y="1077197"/>
            <a:ext cx="8341365" cy="525462"/>
          </a:xfrm>
          <a:prstGeom prst="rect">
            <a:avLst/>
          </a:prstGeom>
        </p:spPr>
        <p:txBody>
          <a:bodyPr/>
          <a:lstStyle>
            <a:lvl1pPr marL="178308" indent="-178308" algn="l" defTabSz="713232" rtl="0" eaLnBrk="1" latinLnBrk="0" hangingPunct="1">
              <a:lnSpc>
                <a:spcPct val="90000"/>
              </a:lnSpc>
              <a:spcBef>
                <a:spcPts val="780"/>
              </a:spcBef>
              <a:buFont typeface="Arial" panose="020B0604020202020204" pitchFamily="34" charset="0"/>
              <a:buChar char="•"/>
              <a:defRPr sz="2200" kern="1200">
                <a:solidFill>
                  <a:schemeClr val="tx1"/>
                </a:solidFill>
                <a:latin typeface="+mn-lt"/>
                <a:ea typeface="+mn-ea"/>
                <a:cs typeface="+mn-cs"/>
              </a:defRPr>
            </a:lvl1pPr>
            <a:lvl2pPr marL="534924" indent="-178308" algn="l" defTabSz="713232" rtl="0" eaLnBrk="1" latinLnBrk="0" hangingPunct="1">
              <a:lnSpc>
                <a:spcPct val="90000"/>
              </a:lnSpc>
              <a:spcBef>
                <a:spcPts val="390"/>
              </a:spcBef>
              <a:buFont typeface="Arial" panose="020B0604020202020204" pitchFamily="34" charset="0"/>
              <a:buChar char="•"/>
              <a:defRPr sz="1900" kern="1200">
                <a:solidFill>
                  <a:schemeClr val="tx1"/>
                </a:solidFill>
                <a:latin typeface="+mn-lt"/>
                <a:ea typeface="+mn-ea"/>
                <a:cs typeface="+mn-cs"/>
              </a:defRPr>
            </a:lvl2pPr>
            <a:lvl3pPr marL="891540" indent="-178308" algn="l" defTabSz="713232" rtl="0" eaLnBrk="1" latinLnBrk="0" hangingPunct="1">
              <a:lnSpc>
                <a:spcPct val="90000"/>
              </a:lnSpc>
              <a:spcBef>
                <a:spcPts val="390"/>
              </a:spcBef>
              <a:buFont typeface="Arial" panose="020B0604020202020204" pitchFamily="34" charset="0"/>
              <a:buChar char="•"/>
              <a:defRPr sz="1600" kern="1200">
                <a:solidFill>
                  <a:schemeClr val="tx1"/>
                </a:solidFill>
                <a:latin typeface="+mn-lt"/>
                <a:ea typeface="+mn-ea"/>
                <a:cs typeface="+mn-cs"/>
              </a:defRPr>
            </a:lvl3pPr>
            <a:lvl4pPr marL="124815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4pPr>
            <a:lvl5pPr marL="1604772"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5pPr>
            <a:lvl6pPr marL="1961388"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6pPr>
            <a:lvl7pPr marL="2318004"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7pPr>
            <a:lvl8pPr marL="2674620"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8pPr>
            <a:lvl9pPr marL="303123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US" sz="3200" dirty="0" smtClean="0"/>
              <a:t>Soundness of the GG </a:t>
            </a:r>
            <a:r>
              <a:rPr lang="lt-LT" sz="3200" dirty="0" smtClean="0"/>
              <a:t>s</a:t>
            </a:r>
            <a:r>
              <a:rPr lang="en-US" sz="3200" dirty="0" err="1" smtClean="0"/>
              <a:t>urplus</a:t>
            </a:r>
            <a:r>
              <a:rPr lang="en-US" sz="3200" dirty="0" smtClean="0"/>
              <a:t> for 2018</a:t>
            </a:r>
          </a:p>
          <a:p>
            <a:pPr marL="0" indent="0">
              <a:buNone/>
            </a:pPr>
            <a:endParaRPr lang="lt-LT" sz="3600" dirty="0"/>
          </a:p>
          <a:p>
            <a:pPr marL="0" indent="0">
              <a:buNone/>
            </a:pPr>
            <a:endParaRPr lang="en-US" sz="3600" dirty="0"/>
          </a:p>
        </p:txBody>
      </p:sp>
      <p:sp>
        <p:nvSpPr>
          <p:cNvPr id="6" name="Rectangle 10"/>
          <p:cNvSpPr/>
          <p:nvPr/>
        </p:nvSpPr>
        <p:spPr>
          <a:xfrm>
            <a:off x="457194" y="1719954"/>
            <a:ext cx="914400" cy="72000"/>
          </a:xfrm>
          <a:prstGeom prst="rect">
            <a:avLst/>
          </a:prstGeom>
          <a:solidFill>
            <a:srgbClr val="47AB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Down Arrow 42"/>
          <p:cNvSpPr/>
          <p:nvPr/>
        </p:nvSpPr>
        <p:spPr bwMode="auto">
          <a:xfrm rot="10800000" flipV="1">
            <a:off x="3136897" y="2406650"/>
            <a:ext cx="222251" cy="357259"/>
          </a:xfrm>
          <a:prstGeom prst="downArrow">
            <a:avLst>
              <a:gd name="adj1" fmla="val 50000"/>
              <a:gd name="adj2" fmla="val 64546"/>
            </a:avLst>
          </a:prstGeom>
          <a:solidFill>
            <a:schemeClr val="accent2"/>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dirty="0"/>
          </a:p>
        </p:txBody>
      </p:sp>
    </p:spTree>
    <p:extLst>
      <p:ext uri="{BB962C8B-B14F-4D97-AF65-F5344CB8AC3E}">
        <p14:creationId xmlns:p14="http://schemas.microsoft.com/office/powerpoint/2010/main" val="16735111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txBox="1">
            <a:spLocks/>
          </p:cNvSpPr>
          <p:nvPr/>
        </p:nvSpPr>
        <p:spPr>
          <a:xfrm>
            <a:off x="208922" y="980479"/>
            <a:ext cx="8676845" cy="529599"/>
          </a:xfrm>
          <a:prstGeom prst="rect">
            <a:avLst/>
          </a:prstGeom>
        </p:spPr>
        <p:txBody>
          <a:bodyPr/>
          <a:lstStyle>
            <a:lvl1pPr marL="178308" indent="-178308" algn="l" defTabSz="713232" rtl="0" eaLnBrk="1" latinLnBrk="0" hangingPunct="1">
              <a:lnSpc>
                <a:spcPct val="90000"/>
              </a:lnSpc>
              <a:spcBef>
                <a:spcPts val="780"/>
              </a:spcBef>
              <a:buFont typeface="Arial" panose="020B0604020202020204" pitchFamily="34" charset="0"/>
              <a:buChar char="•"/>
              <a:defRPr sz="2200" kern="1200">
                <a:solidFill>
                  <a:schemeClr val="tx1"/>
                </a:solidFill>
                <a:latin typeface="+mn-lt"/>
                <a:ea typeface="+mn-ea"/>
                <a:cs typeface="+mn-cs"/>
              </a:defRPr>
            </a:lvl1pPr>
            <a:lvl2pPr marL="534924" indent="-178308" algn="l" defTabSz="713232" rtl="0" eaLnBrk="1" latinLnBrk="0" hangingPunct="1">
              <a:lnSpc>
                <a:spcPct val="90000"/>
              </a:lnSpc>
              <a:spcBef>
                <a:spcPts val="390"/>
              </a:spcBef>
              <a:buFont typeface="Arial" panose="020B0604020202020204" pitchFamily="34" charset="0"/>
              <a:buChar char="•"/>
              <a:defRPr sz="1900" kern="1200">
                <a:solidFill>
                  <a:schemeClr val="tx1"/>
                </a:solidFill>
                <a:latin typeface="+mn-lt"/>
                <a:ea typeface="+mn-ea"/>
                <a:cs typeface="+mn-cs"/>
              </a:defRPr>
            </a:lvl2pPr>
            <a:lvl3pPr marL="891540" indent="-178308" algn="l" defTabSz="713232" rtl="0" eaLnBrk="1" latinLnBrk="0" hangingPunct="1">
              <a:lnSpc>
                <a:spcPct val="90000"/>
              </a:lnSpc>
              <a:spcBef>
                <a:spcPts val="390"/>
              </a:spcBef>
              <a:buFont typeface="Arial" panose="020B0604020202020204" pitchFamily="34" charset="0"/>
              <a:buChar char="•"/>
              <a:defRPr sz="1600" kern="1200">
                <a:solidFill>
                  <a:schemeClr val="tx1"/>
                </a:solidFill>
                <a:latin typeface="+mn-lt"/>
                <a:ea typeface="+mn-ea"/>
                <a:cs typeface="+mn-cs"/>
              </a:defRPr>
            </a:lvl3pPr>
            <a:lvl4pPr marL="124815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4pPr>
            <a:lvl5pPr marL="1604772"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5pPr>
            <a:lvl6pPr marL="1961388"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6pPr>
            <a:lvl7pPr marL="2318004"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7pPr>
            <a:lvl8pPr marL="2674620"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8pPr>
            <a:lvl9pPr marL="303123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US" dirty="0" smtClean="0">
                <a:solidFill>
                  <a:srgbClr val="00244D"/>
                </a:solidFill>
                <a:latin typeface="Arimo" panose="020B0604020202020204" pitchFamily="34" charset="0"/>
                <a:ea typeface="Arimo" panose="020B0604020202020204" pitchFamily="34" charset="0"/>
                <a:cs typeface="Arimo" panose="020B0604020202020204" pitchFamily="34" charset="0"/>
              </a:rPr>
              <a:t>The Dynamics of Lithuania’s Output Gap in 2014–2021</a:t>
            </a:r>
            <a:endParaRPr lang="en-US" dirty="0">
              <a:solidFill>
                <a:srgbClr val="00244D"/>
              </a:solidFill>
              <a:latin typeface="Arimo" panose="020B0604020202020204" pitchFamily="34" charset="0"/>
              <a:ea typeface="Arimo" panose="020B0604020202020204" pitchFamily="34" charset="0"/>
              <a:cs typeface="Arimo" panose="020B0604020202020204" pitchFamily="34" charset="0"/>
            </a:endParaRPr>
          </a:p>
        </p:txBody>
      </p:sp>
      <p:sp>
        <p:nvSpPr>
          <p:cNvPr id="4" name="Stačiakampis 3"/>
          <p:cNvSpPr/>
          <p:nvPr/>
        </p:nvSpPr>
        <p:spPr>
          <a:xfrm>
            <a:off x="427653" y="4564025"/>
            <a:ext cx="8023225" cy="307777"/>
          </a:xfrm>
          <a:prstGeom prst="rect">
            <a:avLst/>
          </a:prstGeom>
        </p:spPr>
        <p:txBody>
          <a:bodyPr wrap="square">
            <a:spAutoFit/>
          </a:bodyPr>
          <a:lstStyle/>
          <a:p>
            <a:r>
              <a:rPr lang="en-US" sz="1400" dirty="0" smtClean="0">
                <a:solidFill>
                  <a:schemeClr val="accent5"/>
                </a:solidFill>
              </a:rPr>
              <a:t>Sources: the Ministry of Finance, </a:t>
            </a:r>
            <a:r>
              <a:rPr lang="en-US" dirty="0" smtClean="0">
                <a:solidFill>
                  <a:schemeClr val="accent5"/>
                </a:solidFill>
              </a:rPr>
              <a:t>European Commission, fiscal institution’s calculations</a:t>
            </a:r>
            <a:endParaRPr lang="lt-LT" sz="1400" dirty="0">
              <a:solidFill>
                <a:schemeClr val="accent5"/>
              </a:solidFill>
            </a:endParaRPr>
          </a:p>
        </p:txBody>
      </p:sp>
      <p:sp>
        <p:nvSpPr>
          <p:cNvPr id="6" name="Teksto vietos rezervavimo ženklas 1"/>
          <p:cNvSpPr txBox="1">
            <a:spLocks/>
          </p:cNvSpPr>
          <p:nvPr/>
        </p:nvSpPr>
        <p:spPr>
          <a:xfrm>
            <a:off x="5227982" y="233916"/>
            <a:ext cx="3657785" cy="469347"/>
          </a:xfrm>
          <a:prstGeom prst="rect">
            <a:avLst/>
          </a:prstGeom>
        </p:spPr>
        <p:txBody>
          <a:bodyPr/>
          <a:lstStyle>
            <a:lvl1pPr marL="178308" indent="-178308" algn="l" defTabSz="713232" rtl="0" eaLnBrk="1" latinLnBrk="0" hangingPunct="1">
              <a:lnSpc>
                <a:spcPct val="90000"/>
              </a:lnSpc>
              <a:spcBef>
                <a:spcPts val="780"/>
              </a:spcBef>
              <a:buFont typeface="Arial" panose="020B0604020202020204" pitchFamily="34" charset="0"/>
              <a:buChar char="•"/>
              <a:defRPr sz="2200" kern="1200">
                <a:solidFill>
                  <a:schemeClr val="tx1"/>
                </a:solidFill>
                <a:latin typeface="+mn-lt"/>
                <a:ea typeface="+mn-ea"/>
                <a:cs typeface="+mn-cs"/>
              </a:defRPr>
            </a:lvl1pPr>
            <a:lvl2pPr marL="534924" indent="-178308" algn="l" defTabSz="713232" rtl="0" eaLnBrk="1" latinLnBrk="0" hangingPunct="1">
              <a:lnSpc>
                <a:spcPct val="90000"/>
              </a:lnSpc>
              <a:spcBef>
                <a:spcPts val="390"/>
              </a:spcBef>
              <a:buFont typeface="Arial" panose="020B0604020202020204" pitchFamily="34" charset="0"/>
              <a:buChar char="•"/>
              <a:defRPr sz="1900" kern="1200">
                <a:solidFill>
                  <a:schemeClr val="tx1"/>
                </a:solidFill>
                <a:latin typeface="+mn-lt"/>
                <a:ea typeface="+mn-ea"/>
                <a:cs typeface="+mn-cs"/>
              </a:defRPr>
            </a:lvl2pPr>
            <a:lvl3pPr marL="891540" indent="-178308" algn="l" defTabSz="713232" rtl="0" eaLnBrk="1" latinLnBrk="0" hangingPunct="1">
              <a:lnSpc>
                <a:spcPct val="90000"/>
              </a:lnSpc>
              <a:spcBef>
                <a:spcPts val="390"/>
              </a:spcBef>
              <a:buFont typeface="Arial" panose="020B0604020202020204" pitchFamily="34" charset="0"/>
              <a:buChar char="•"/>
              <a:defRPr sz="1600" kern="1200">
                <a:solidFill>
                  <a:schemeClr val="tx1"/>
                </a:solidFill>
                <a:latin typeface="+mn-lt"/>
                <a:ea typeface="+mn-ea"/>
                <a:cs typeface="+mn-cs"/>
              </a:defRPr>
            </a:lvl3pPr>
            <a:lvl4pPr marL="124815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4pPr>
            <a:lvl5pPr marL="1604772"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5pPr>
            <a:lvl6pPr marL="1961388"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6pPr>
            <a:lvl7pPr marL="2318004"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7pPr>
            <a:lvl8pPr marL="2674620"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8pPr>
            <a:lvl9pPr marL="303123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9pPr>
          </a:lstStyle>
          <a:p>
            <a:pPr marL="0" indent="0">
              <a:buFont typeface="Arial" panose="020B0604020202020204" pitchFamily="34" charset="0"/>
              <a:buNone/>
            </a:pPr>
            <a:r>
              <a:rPr lang="en-GB" sz="1500" dirty="0" smtClean="0">
                <a:solidFill>
                  <a:schemeClr val="bg1"/>
                </a:solidFill>
                <a:latin typeface="Arimo" panose="020B0604020202020204" pitchFamily="34" charset="0"/>
                <a:ea typeface="Arimo" panose="020B0604020202020204" pitchFamily="34" charset="0"/>
                <a:cs typeface="Arimo" panose="020B0604020202020204" pitchFamily="34" charset="0"/>
              </a:rPr>
              <a:t>The Assessment of the Stability Programme of Lithuania for 2018</a:t>
            </a:r>
            <a:endParaRPr lang="en-US" sz="1500" dirty="0">
              <a:solidFill>
                <a:schemeClr val="bg1"/>
              </a:solidFill>
            </a:endParaRPr>
          </a:p>
        </p:txBody>
      </p:sp>
      <p:pic>
        <p:nvPicPr>
          <p:cNvPr id="7" name="Paveikslėlis 6"/>
          <p:cNvPicPr>
            <a:picLocks noChangeAspect="1"/>
          </p:cNvPicPr>
          <p:nvPr/>
        </p:nvPicPr>
        <p:blipFill>
          <a:blip r:embed="rId2"/>
          <a:stretch>
            <a:fillRect/>
          </a:stretch>
        </p:blipFill>
        <p:spPr>
          <a:xfrm>
            <a:off x="552592" y="1362216"/>
            <a:ext cx="7773345" cy="3201809"/>
          </a:xfrm>
          <a:prstGeom prst="rect">
            <a:avLst/>
          </a:prstGeom>
        </p:spPr>
      </p:pic>
    </p:spTree>
    <p:extLst>
      <p:ext uri="{BB962C8B-B14F-4D97-AF65-F5344CB8AC3E}">
        <p14:creationId xmlns:p14="http://schemas.microsoft.com/office/powerpoint/2010/main" val="4846964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txBox="1">
            <a:spLocks/>
          </p:cNvSpPr>
          <p:nvPr/>
        </p:nvSpPr>
        <p:spPr>
          <a:xfrm>
            <a:off x="208922" y="980479"/>
            <a:ext cx="8460689" cy="529599"/>
          </a:xfrm>
          <a:prstGeom prst="rect">
            <a:avLst/>
          </a:prstGeom>
        </p:spPr>
        <p:txBody>
          <a:bodyPr/>
          <a:lstStyle>
            <a:lvl1pPr marL="178308" indent="-178308" algn="l" defTabSz="713232" rtl="0" eaLnBrk="1" latinLnBrk="0" hangingPunct="1">
              <a:lnSpc>
                <a:spcPct val="90000"/>
              </a:lnSpc>
              <a:spcBef>
                <a:spcPts val="780"/>
              </a:spcBef>
              <a:buFont typeface="Arial" panose="020B0604020202020204" pitchFamily="34" charset="0"/>
              <a:buChar char="•"/>
              <a:defRPr sz="2200" kern="1200">
                <a:solidFill>
                  <a:schemeClr val="tx1"/>
                </a:solidFill>
                <a:latin typeface="+mn-lt"/>
                <a:ea typeface="+mn-ea"/>
                <a:cs typeface="+mn-cs"/>
              </a:defRPr>
            </a:lvl1pPr>
            <a:lvl2pPr marL="534924" indent="-178308" algn="l" defTabSz="713232" rtl="0" eaLnBrk="1" latinLnBrk="0" hangingPunct="1">
              <a:lnSpc>
                <a:spcPct val="90000"/>
              </a:lnSpc>
              <a:spcBef>
                <a:spcPts val="390"/>
              </a:spcBef>
              <a:buFont typeface="Arial" panose="020B0604020202020204" pitchFamily="34" charset="0"/>
              <a:buChar char="•"/>
              <a:defRPr sz="1900" kern="1200">
                <a:solidFill>
                  <a:schemeClr val="tx1"/>
                </a:solidFill>
                <a:latin typeface="+mn-lt"/>
                <a:ea typeface="+mn-ea"/>
                <a:cs typeface="+mn-cs"/>
              </a:defRPr>
            </a:lvl2pPr>
            <a:lvl3pPr marL="891540" indent="-178308" algn="l" defTabSz="713232" rtl="0" eaLnBrk="1" latinLnBrk="0" hangingPunct="1">
              <a:lnSpc>
                <a:spcPct val="90000"/>
              </a:lnSpc>
              <a:spcBef>
                <a:spcPts val="390"/>
              </a:spcBef>
              <a:buFont typeface="Arial" panose="020B0604020202020204" pitchFamily="34" charset="0"/>
              <a:buChar char="•"/>
              <a:defRPr sz="1600" kern="1200">
                <a:solidFill>
                  <a:schemeClr val="tx1"/>
                </a:solidFill>
                <a:latin typeface="+mn-lt"/>
                <a:ea typeface="+mn-ea"/>
                <a:cs typeface="+mn-cs"/>
              </a:defRPr>
            </a:lvl3pPr>
            <a:lvl4pPr marL="124815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4pPr>
            <a:lvl5pPr marL="1604772"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5pPr>
            <a:lvl6pPr marL="1961388"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6pPr>
            <a:lvl7pPr marL="2318004"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7pPr>
            <a:lvl8pPr marL="2674620"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8pPr>
            <a:lvl9pPr marL="303123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GB" dirty="0" smtClean="0">
                <a:solidFill>
                  <a:srgbClr val="00244D"/>
                </a:solidFill>
                <a:latin typeface="Arimo" panose="020B0604020202020204" pitchFamily="34" charset="0"/>
                <a:ea typeface="Arimo" panose="020B0604020202020204" pitchFamily="34" charset="0"/>
                <a:cs typeface="Arimo" panose="020B0604020202020204" pitchFamily="34" charset="0"/>
              </a:rPr>
              <a:t>The Fiscal Policy </a:t>
            </a:r>
            <a:r>
              <a:rPr lang="en-GB" dirty="0">
                <a:solidFill>
                  <a:srgbClr val="00244D"/>
                </a:solidFill>
                <a:latin typeface="Arimo" panose="020B0604020202020204" pitchFamily="34" charset="0"/>
                <a:ea typeface="Arimo" panose="020B0604020202020204" pitchFamily="34" charset="0"/>
                <a:cs typeface="Arimo" panose="020B0604020202020204" pitchFamily="34" charset="0"/>
              </a:rPr>
              <a:t>of Lithuania </a:t>
            </a:r>
            <a:r>
              <a:rPr lang="lt-LT" dirty="0" smtClean="0">
                <a:solidFill>
                  <a:srgbClr val="00244D"/>
                </a:solidFill>
                <a:latin typeface="Arimo" panose="020B0604020202020204" pitchFamily="34" charset="0"/>
                <a:ea typeface="Arimo" panose="020B0604020202020204" pitchFamily="34" charset="0"/>
                <a:cs typeface="Arimo" panose="020B0604020202020204" pitchFamily="34" charset="0"/>
              </a:rPr>
              <a:t>w</a:t>
            </a:r>
            <a:r>
              <a:rPr lang="en-GB" dirty="0" smtClean="0">
                <a:solidFill>
                  <a:srgbClr val="00244D"/>
                </a:solidFill>
                <a:latin typeface="Arimo" panose="020B0604020202020204" pitchFamily="34" charset="0"/>
                <a:ea typeface="Arimo" panose="020B0604020202020204" pitchFamily="34" charset="0"/>
                <a:cs typeface="Arimo" panose="020B0604020202020204" pitchFamily="34" charset="0"/>
              </a:rPr>
              <a:t>ill </a:t>
            </a:r>
            <a:r>
              <a:rPr lang="lt-LT" dirty="0" smtClean="0">
                <a:solidFill>
                  <a:srgbClr val="00244D"/>
                </a:solidFill>
                <a:latin typeface="Arimo" panose="020B0604020202020204" pitchFamily="34" charset="0"/>
                <a:ea typeface="Arimo" panose="020B0604020202020204" pitchFamily="34" charset="0"/>
                <a:cs typeface="Arimo" panose="020B0604020202020204" pitchFamily="34" charset="0"/>
              </a:rPr>
              <a:t>m</a:t>
            </a:r>
            <a:r>
              <a:rPr lang="en-GB" dirty="0" err="1" smtClean="0">
                <a:solidFill>
                  <a:srgbClr val="00244D"/>
                </a:solidFill>
                <a:latin typeface="Arimo" panose="020B0604020202020204" pitchFamily="34" charset="0"/>
                <a:ea typeface="Arimo" panose="020B0604020202020204" pitchFamily="34" charset="0"/>
                <a:cs typeface="Arimo" panose="020B0604020202020204" pitchFamily="34" charset="0"/>
              </a:rPr>
              <a:t>aintain</a:t>
            </a:r>
            <a:r>
              <a:rPr lang="en-GB" dirty="0" smtClean="0">
                <a:solidFill>
                  <a:srgbClr val="00244D"/>
                </a:solidFill>
                <a:latin typeface="Arimo" panose="020B0604020202020204" pitchFamily="34" charset="0"/>
                <a:ea typeface="Arimo" panose="020B0604020202020204" pitchFamily="34" charset="0"/>
                <a:cs typeface="Arimo" panose="020B0604020202020204" pitchFamily="34" charset="0"/>
              </a:rPr>
              <a:t> </a:t>
            </a:r>
            <a:r>
              <a:rPr lang="lt-LT" dirty="0" smtClean="0">
                <a:solidFill>
                  <a:srgbClr val="00244D"/>
                </a:solidFill>
                <a:latin typeface="Arimo" panose="020B0604020202020204" pitchFamily="34" charset="0"/>
                <a:ea typeface="Arimo" panose="020B0604020202020204" pitchFamily="34" charset="0"/>
                <a:cs typeface="Arimo" panose="020B0604020202020204" pitchFamily="34" charset="0"/>
              </a:rPr>
              <a:t>i</a:t>
            </a:r>
            <a:r>
              <a:rPr lang="en-GB" dirty="0" err="1" smtClean="0">
                <a:solidFill>
                  <a:srgbClr val="00244D"/>
                </a:solidFill>
                <a:latin typeface="Arimo" panose="020B0604020202020204" pitchFamily="34" charset="0"/>
                <a:ea typeface="Arimo" panose="020B0604020202020204" pitchFamily="34" charset="0"/>
                <a:cs typeface="Arimo" panose="020B0604020202020204" pitchFamily="34" charset="0"/>
              </a:rPr>
              <a:t>ts</a:t>
            </a:r>
            <a:r>
              <a:rPr lang="en-GB" dirty="0" smtClean="0">
                <a:solidFill>
                  <a:srgbClr val="00244D"/>
                </a:solidFill>
                <a:latin typeface="Arimo" panose="020B0604020202020204" pitchFamily="34" charset="0"/>
                <a:ea typeface="Arimo" panose="020B0604020202020204" pitchFamily="34" charset="0"/>
                <a:cs typeface="Arimo" panose="020B0604020202020204" pitchFamily="34" charset="0"/>
              </a:rPr>
              <a:t> Pro-cyclical Stance</a:t>
            </a:r>
            <a:endParaRPr lang="en-GB" dirty="0">
              <a:solidFill>
                <a:srgbClr val="00244D"/>
              </a:solidFill>
              <a:latin typeface="Arimo" panose="020B0604020202020204" pitchFamily="34" charset="0"/>
              <a:ea typeface="Arimo" panose="020B0604020202020204" pitchFamily="34" charset="0"/>
              <a:cs typeface="Arimo" panose="020B0604020202020204" pitchFamily="34" charset="0"/>
            </a:endParaRPr>
          </a:p>
        </p:txBody>
      </p:sp>
      <p:sp>
        <p:nvSpPr>
          <p:cNvPr id="8" name="Stačiakampis 7"/>
          <p:cNvSpPr/>
          <p:nvPr/>
        </p:nvSpPr>
        <p:spPr>
          <a:xfrm>
            <a:off x="427653" y="4564025"/>
            <a:ext cx="8023225" cy="307777"/>
          </a:xfrm>
          <a:prstGeom prst="rect">
            <a:avLst/>
          </a:prstGeom>
        </p:spPr>
        <p:txBody>
          <a:bodyPr wrap="square">
            <a:spAutoFit/>
          </a:bodyPr>
          <a:lstStyle/>
          <a:p>
            <a:r>
              <a:rPr lang="en-US" sz="1400" dirty="0" smtClean="0">
                <a:solidFill>
                  <a:schemeClr val="accent5"/>
                </a:solidFill>
              </a:rPr>
              <a:t>Sources: the Ministry of Finance, </a:t>
            </a:r>
            <a:r>
              <a:rPr lang="en-US" dirty="0" smtClean="0">
                <a:solidFill>
                  <a:schemeClr val="accent5"/>
                </a:solidFill>
              </a:rPr>
              <a:t>European Commission, fiscal institution’s calculations</a:t>
            </a:r>
            <a:endParaRPr lang="lt-LT" sz="1400" dirty="0">
              <a:solidFill>
                <a:schemeClr val="accent5"/>
              </a:solidFill>
            </a:endParaRPr>
          </a:p>
        </p:txBody>
      </p:sp>
      <p:sp>
        <p:nvSpPr>
          <p:cNvPr id="10" name="Teksto vietos rezervavimo ženklas 1"/>
          <p:cNvSpPr txBox="1">
            <a:spLocks/>
          </p:cNvSpPr>
          <p:nvPr/>
        </p:nvSpPr>
        <p:spPr>
          <a:xfrm>
            <a:off x="5227982" y="233916"/>
            <a:ext cx="3657785" cy="469347"/>
          </a:xfrm>
          <a:prstGeom prst="rect">
            <a:avLst/>
          </a:prstGeom>
        </p:spPr>
        <p:txBody>
          <a:bodyPr/>
          <a:lstStyle>
            <a:lvl1pPr marL="178308" indent="-178308" algn="l" defTabSz="713232" rtl="0" eaLnBrk="1" latinLnBrk="0" hangingPunct="1">
              <a:lnSpc>
                <a:spcPct val="90000"/>
              </a:lnSpc>
              <a:spcBef>
                <a:spcPts val="780"/>
              </a:spcBef>
              <a:buFont typeface="Arial" panose="020B0604020202020204" pitchFamily="34" charset="0"/>
              <a:buChar char="•"/>
              <a:defRPr sz="2200" kern="1200">
                <a:solidFill>
                  <a:schemeClr val="tx1"/>
                </a:solidFill>
                <a:latin typeface="+mn-lt"/>
                <a:ea typeface="+mn-ea"/>
                <a:cs typeface="+mn-cs"/>
              </a:defRPr>
            </a:lvl1pPr>
            <a:lvl2pPr marL="534924" indent="-178308" algn="l" defTabSz="713232" rtl="0" eaLnBrk="1" latinLnBrk="0" hangingPunct="1">
              <a:lnSpc>
                <a:spcPct val="90000"/>
              </a:lnSpc>
              <a:spcBef>
                <a:spcPts val="390"/>
              </a:spcBef>
              <a:buFont typeface="Arial" panose="020B0604020202020204" pitchFamily="34" charset="0"/>
              <a:buChar char="•"/>
              <a:defRPr sz="1900" kern="1200">
                <a:solidFill>
                  <a:schemeClr val="tx1"/>
                </a:solidFill>
                <a:latin typeface="+mn-lt"/>
                <a:ea typeface="+mn-ea"/>
                <a:cs typeface="+mn-cs"/>
              </a:defRPr>
            </a:lvl2pPr>
            <a:lvl3pPr marL="891540" indent="-178308" algn="l" defTabSz="713232" rtl="0" eaLnBrk="1" latinLnBrk="0" hangingPunct="1">
              <a:lnSpc>
                <a:spcPct val="90000"/>
              </a:lnSpc>
              <a:spcBef>
                <a:spcPts val="390"/>
              </a:spcBef>
              <a:buFont typeface="Arial" panose="020B0604020202020204" pitchFamily="34" charset="0"/>
              <a:buChar char="•"/>
              <a:defRPr sz="1600" kern="1200">
                <a:solidFill>
                  <a:schemeClr val="tx1"/>
                </a:solidFill>
                <a:latin typeface="+mn-lt"/>
                <a:ea typeface="+mn-ea"/>
                <a:cs typeface="+mn-cs"/>
              </a:defRPr>
            </a:lvl3pPr>
            <a:lvl4pPr marL="124815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4pPr>
            <a:lvl5pPr marL="1604772"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5pPr>
            <a:lvl6pPr marL="1961388"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6pPr>
            <a:lvl7pPr marL="2318004"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7pPr>
            <a:lvl8pPr marL="2674620"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8pPr>
            <a:lvl9pPr marL="303123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9pPr>
          </a:lstStyle>
          <a:p>
            <a:pPr marL="0" indent="0">
              <a:buFont typeface="Arial" panose="020B0604020202020204" pitchFamily="34" charset="0"/>
              <a:buNone/>
            </a:pPr>
            <a:r>
              <a:rPr lang="en-GB" sz="1500" dirty="0" smtClean="0">
                <a:solidFill>
                  <a:schemeClr val="bg1"/>
                </a:solidFill>
                <a:latin typeface="Arimo" panose="020B0604020202020204" pitchFamily="34" charset="0"/>
                <a:ea typeface="Arimo" panose="020B0604020202020204" pitchFamily="34" charset="0"/>
                <a:cs typeface="Arimo" panose="020B0604020202020204" pitchFamily="34" charset="0"/>
              </a:rPr>
              <a:t>The Assessment of the Stability Programme of Lithuania for 2018</a:t>
            </a:r>
            <a:endParaRPr lang="en-US" sz="1500" dirty="0">
              <a:solidFill>
                <a:schemeClr val="bg1"/>
              </a:solidFill>
            </a:endParaRPr>
          </a:p>
        </p:txBody>
      </p:sp>
      <p:grpSp>
        <p:nvGrpSpPr>
          <p:cNvPr id="15" name="Grupė 14"/>
          <p:cNvGrpSpPr/>
          <p:nvPr/>
        </p:nvGrpSpPr>
        <p:grpSpPr>
          <a:xfrm>
            <a:off x="758562" y="1510078"/>
            <a:ext cx="7361406" cy="2927297"/>
            <a:chOff x="0" y="0"/>
            <a:chExt cx="6646895" cy="3657600"/>
          </a:xfrm>
        </p:grpSpPr>
        <p:grpSp>
          <p:nvGrpSpPr>
            <p:cNvPr id="16" name="Grupė 15"/>
            <p:cNvGrpSpPr/>
            <p:nvPr/>
          </p:nvGrpSpPr>
          <p:grpSpPr>
            <a:xfrm>
              <a:off x="702610" y="104542"/>
              <a:ext cx="5623749" cy="3046622"/>
              <a:chOff x="702610" y="104542"/>
              <a:chExt cx="5623749" cy="3046622"/>
            </a:xfrm>
          </p:grpSpPr>
          <p:sp>
            <p:nvSpPr>
              <p:cNvPr id="20" name="TextBox 1"/>
              <p:cNvSpPr txBox="1"/>
              <p:nvPr/>
            </p:nvSpPr>
            <p:spPr>
              <a:xfrm>
                <a:off x="3212937" y="104542"/>
                <a:ext cx="624151" cy="3046622"/>
              </a:xfrm>
              <a:prstGeom prst="rect">
                <a:avLst/>
              </a:prstGeom>
              <a:solidFill>
                <a:schemeClr val="bg1">
                  <a:lumMod val="75000"/>
                </a:schemeClr>
              </a:solidFill>
            </p:spPr>
            <p:txBody>
              <a:bodyPr vert="vert270" wrap="square"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a:endParaRPr lang="lt-LT" sz="900" b="1" spc="100" baseline="0">
                  <a:solidFill>
                    <a:sysClr val="windowText" lastClr="000000"/>
                  </a:solidFill>
                  <a:latin typeface="Arial" panose="020B0604020202020204" pitchFamily="34" charset="0"/>
                  <a:cs typeface="Arial" panose="020B0604020202020204" pitchFamily="34" charset="0"/>
                </a:endParaRPr>
              </a:p>
            </p:txBody>
          </p:sp>
          <p:sp>
            <p:nvSpPr>
              <p:cNvPr id="21" name="TextBox 23"/>
              <p:cNvSpPr txBox="1"/>
              <p:nvPr/>
            </p:nvSpPr>
            <p:spPr>
              <a:xfrm>
                <a:off x="702610" y="1535724"/>
                <a:ext cx="5623749" cy="192669"/>
              </a:xfrm>
              <a:prstGeom prst="rect">
                <a:avLst/>
              </a:prstGeom>
              <a:solidFill>
                <a:schemeClr val="bg1">
                  <a:lumMod val="75000"/>
                </a:schemeClr>
              </a:solidFill>
              <a:ln w="9525" cmpd="sng">
                <a:solidFill>
                  <a:schemeClr val="lt1">
                    <a:shade val="50000"/>
                  </a:schemeClr>
                </a:solidFill>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r"/>
                <a:endParaRPr lang="lt-LT" sz="900" b="1" spc="0" baseline="0">
                  <a:solidFill>
                    <a:sysClr val="windowText" lastClr="000000"/>
                  </a:solidFill>
                  <a:latin typeface="Arial" panose="020B0604020202020204" pitchFamily="34" charset="0"/>
                  <a:cs typeface="Arial" panose="020B0604020202020204" pitchFamily="34" charset="0"/>
                </a:endParaRPr>
              </a:p>
            </p:txBody>
          </p:sp>
        </p:grpSp>
        <p:graphicFrame>
          <p:nvGraphicFramePr>
            <p:cNvPr id="17" name="Diagrama 16"/>
            <p:cNvGraphicFramePr/>
            <p:nvPr>
              <p:extLst>
                <p:ext uri="{D42A27DB-BD31-4B8C-83A1-F6EECF244321}">
                  <p14:modId xmlns:p14="http://schemas.microsoft.com/office/powerpoint/2010/main" val="1468424171"/>
                </p:ext>
              </p:extLst>
            </p:nvPr>
          </p:nvGraphicFramePr>
          <p:xfrm>
            <a:off x="0" y="0"/>
            <a:ext cx="6555300" cy="3657600"/>
          </p:xfrm>
          <a:graphic>
            <a:graphicData uri="http://schemas.openxmlformats.org/drawingml/2006/chart">
              <c:chart xmlns:c="http://schemas.openxmlformats.org/drawingml/2006/chart" xmlns:r="http://schemas.openxmlformats.org/officeDocument/2006/relationships" r:id="rId2"/>
            </a:graphicData>
          </a:graphic>
        </p:graphicFrame>
        <p:sp>
          <p:nvSpPr>
            <p:cNvPr id="18" name="2 linijinis paaiškinimas (be rėmelio) 17"/>
            <p:cNvSpPr/>
            <p:nvPr/>
          </p:nvSpPr>
          <p:spPr>
            <a:xfrm>
              <a:off x="4513038" y="547205"/>
              <a:ext cx="2133857" cy="483166"/>
            </a:xfrm>
            <a:prstGeom prst="callout2">
              <a:avLst>
                <a:gd name="adj1" fmla="val 98046"/>
                <a:gd name="adj2" fmla="val 41863"/>
                <a:gd name="adj3" fmla="val 116714"/>
                <a:gd name="adj4" fmla="val 35141"/>
                <a:gd name="adj5" fmla="val 213818"/>
                <a:gd name="adj6" fmla="val 28817"/>
              </a:avLst>
            </a:prstGeom>
            <a:noFill/>
            <a:ln>
              <a:solidFill>
                <a:srgbClr val="00244D"/>
              </a:solidFill>
              <a:headEnd type="none"/>
              <a:tailEnd type="triangle"/>
            </a:ln>
          </p:spPr>
          <p:style>
            <a:lnRef idx="2">
              <a:schemeClr val="accent3"/>
            </a:lnRef>
            <a:fillRef idx="1">
              <a:schemeClr val="lt1"/>
            </a:fillRef>
            <a:effectRef idx="0">
              <a:schemeClr val="accent3"/>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r>
                <a:rPr lang="en-US" sz="1100" b="0">
                  <a:solidFill>
                    <a:schemeClr val="tx1">
                      <a:lumMod val="65000"/>
                      <a:lumOff val="35000"/>
                    </a:schemeClr>
                  </a:solidFill>
                  <a:latin typeface="Arial" panose="020B0604020202020204" pitchFamily="34" charset="0"/>
                  <a:cs typeface="Arial" panose="020B0604020202020204" pitchFamily="34" charset="0"/>
                </a:rPr>
                <a:t>Neutral fis</a:t>
              </a:r>
              <a:r>
                <a:rPr lang="lt-LT" sz="1100" b="0">
                  <a:solidFill>
                    <a:schemeClr val="tx1">
                      <a:lumMod val="65000"/>
                      <a:lumOff val="35000"/>
                    </a:schemeClr>
                  </a:solidFill>
                  <a:latin typeface="Arial" panose="020B0604020202020204" pitchFamily="34" charset="0"/>
                  <a:cs typeface="Arial" panose="020B0604020202020204" pitchFamily="34" charset="0"/>
                </a:rPr>
                <a:t>c</a:t>
              </a:r>
              <a:r>
                <a:rPr lang="en-US" sz="1100" b="0">
                  <a:solidFill>
                    <a:schemeClr val="tx1">
                      <a:lumMod val="65000"/>
                      <a:lumOff val="35000"/>
                    </a:schemeClr>
                  </a:solidFill>
                  <a:latin typeface="Arial" panose="020B0604020202020204" pitchFamily="34" charset="0"/>
                  <a:cs typeface="Arial" panose="020B0604020202020204" pitchFamily="34" charset="0"/>
                </a:rPr>
                <a:t>al</a:t>
              </a:r>
              <a:r>
                <a:rPr lang="lt-LT" sz="1100" b="0" baseline="0">
                  <a:solidFill>
                    <a:schemeClr val="tx1">
                      <a:lumMod val="65000"/>
                      <a:lumOff val="35000"/>
                    </a:schemeClr>
                  </a:solidFill>
                  <a:latin typeface="Arial" panose="020B0604020202020204" pitchFamily="34" charset="0"/>
                  <a:cs typeface="Arial" panose="020B0604020202020204" pitchFamily="34" charset="0"/>
                </a:rPr>
                <a:t> stance: </a:t>
              </a:r>
              <a:r>
                <a:rPr lang="en-US" sz="1100" b="1" baseline="0">
                  <a:solidFill>
                    <a:schemeClr val="tx1">
                      <a:lumMod val="65000"/>
                      <a:lumOff val="35000"/>
                    </a:schemeClr>
                  </a:solidFill>
                  <a:latin typeface="Arial" panose="020B0604020202020204" pitchFamily="34" charset="0"/>
                  <a:cs typeface="Arial" panose="020B0604020202020204" pitchFamily="34" charset="0"/>
                </a:rPr>
                <a:t/>
              </a:r>
              <a:br>
                <a:rPr lang="en-US" sz="1100" b="1" baseline="0">
                  <a:solidFill>
                    <a:schemeClr val="tx1">
                      <a:lumMod val="65000"/>
                      <a:lumOff val="35000"/>
                    </a:schemeClr>
                  </a:solidFill>
                  <a:latin typeface="Arial" panose="020B0604020202020204" pitchFamily="34" charset="0"/>
                  <a:cs typeface="Arial" panose="020B0604020202020204" pitchFamily="34" charset="0"/>
                </a:rPr>
              </a:br>
              <a:r>
                <a:rPr lang="en-US" sz="1100" b="0" baseline="0">
                  <a:solidFill>
                    <a:schemeClr val="tx1">
                      <a:lumMod val="65000"/>
                      <a:lumOff val="35000"/>
                    </a:schemeClr>
                  </a:solidFill>
                  <a:latin typeface="Arial" panose="020B0604020202020204" pitchFamily="34" charset="0"/>
                  <a:cs typeface="Arial" panose="020B0604020202020204" pitchFamily="34" charset="0"/>
                </a:rPr>
                <a:t>–</a:t>
              </a:r>
              <a:r>
                <a:rPr lang="lt-LT" sz="1100" b="0" baseline="0">
                  <a:solidFill>
                    <a:schemeClr val="tx1">
                      <a:lumMod val="65000"/>
                      <a:lumOff val="35000"/>
                    </a:schemeClr>
                  </a:solidFill>
                  <a:latin typeface="Arial" panose="020B0604020202020204" pitchFamily="34" charset="0"/>
                  <a:cs typeface="Arial" panose="020B0604020202020204" pitchFamily="34" charset="0"/>
                </a:rPr>
                <a:t>0.2</a:t>
              </a:r>
              <a:r>
                <a:rPr lang="en-US" sz="1100" b="0" baseline="0">
                  <a:solidFill>
                    <a:schemeClr val="tx1">
                      <a:lumMod val="65000"/>
                      <a:lumOff val="35000"/>
                    </a:schemeClr>
                  </a:solidFill>
                  <a:latin typeface="Arial" panose="020B0604020202020204" pitchFamily="34" charset="0"/>
                  <a:cs typeface="Arial" panose="020B0604020202020204" pitchFamily="34" charset="0"/>
                </a:rPr>
                <a:t> ≤ </a:t>
              </a:r>
              <a:r>
                <a:rPr lang="lt-LT" sz="1100" b="0" baseline="0">
                  <a:solidFill>
                    <a:schemeClr val="tx1">
                      <a:lumMod val="65000"/>
                      <a:lumOff val="35000"/>
                    </a:schemeClr>
                  </a:solidFill>
                  <a:latin typeface="Arial" panose="020B0604020202020204" pitchFamily="34" charset="0"/>
                  <a:cs typeface="Arial" panose="020B0604020202020204" pitchFamily="34" charset="0"/>
                </a:rPr>
                <a:t>S</a:t>
              </a:r>
              <a:r>
                <a:rPr lang="en-US" sz="1100" b="0" baseline="0">
                  <a:solidFill>
                    <a:schemeClr val="tx1">
                      <a:lumMod val="65000"/>
                      <a:lumOff val="35000"/>
                    </a:schemeClr>
                  </a:solidFill>
                  <a:latin typeface="Arial" panose="020B0604020202020204" pitchFamily="34" charset="0"/>
                  <a:cs typeface="Arial" panose="020B0604020202020204" pitchFamily="34" charset="0"/>
                </a:rPr>
                <a:t>PB </a:t>
              </a:r>
              <a:r>
                <a:rPr lang="lt-LT" sz="1100" b="0" baseline="0">
                  <a:solidFill>
                    <a:schemeClr val="tx1">
                      <a:lumMod val="65000"/>
                      <a:lumOff val="35000"/>
                    </a:schemeClr>
                  </a:solidFill>
                  <a:latin typeface="Arial" panose="020B0604020202020204" pitchFamily="34" charset="0"/>
                  <a:cs typeface="Arial" panose="020B0604020202020204" pitchFamily="34" charset="0"/>
                </a:rPr>
                <a:t>change</a:t>
              </a:r>
              <a:r>
                <a:rPr lang="en-US" sz="1100" b="0" baseline="0">
                  <a:solidFill>
                    <a:schemeClr val="tx1">
                      <a:lumMod val="65000"/>
                      <a:lumOff val="35000"/>
                    </a:schemeClr>
                  </a:solidFill>
                  <a:latin typeface="Arial" panose="020B0604020202020204" pitchFamily="34" charset="0"/>
                  <a:cs typeface="Arial" panose="020B0604020202020204" pitchFamily="34" charset="0"/>
                </a:rPr>
                <a:t> </a:t>
              </a:r>
              <a:r>
                <a:rPr lang="lt-LT" sz="1100" b="0" baseline="0">
                  <a:solidFill>
                    <a:schemeClr val="tx1">
                      <a:lumMod val="65000"/>
                      <a:lumOff val="35000"/>
                    </a:schemeClr>
                  </a:solidFill>
                  <a:latin typeface="Arial" panose="020B0604020202020204" pitchFamily="34" charset="0"/>
                  <a:cs typeface="Arial" panose="020B0604020202020204" pitchFamily="34" charset="0"/>
                </a:rPr>
                <a:t>&lt; </a:t>
              </a:r>
              <a:r>
                <a:rPr lang="en-US" sz="1100" b="0" baseline="0">
                  <a:solidFill>
                    <a:schemeClr val="tx1">
                      <a:lumMod val="65000"/>
                      <a:lumOff val="35000"/>
                    </a:schemeClr>
                  </a:solidFill>
                  <a:latin typeface="Arial" panose="020B0604020202020204" pitchFamily="34" charset="0"/>
                  <a:cs typeface="Arial" panose="020B0604020202020204" pitchFamily="34" charset="0"/>
                </a:rPr>
                <a:t>0</a:t>
              </a:r>
              <a:r>
                <a:rPr lang="lt-LT" sz="1100" b="0" baseline="0">
                  <a:solidFill>
                    <a:schemeClr val="tx1">
                      <a:lumMod val="65000"/>
                      <a:lumOff val="35000"/>
                    </a:schemeClr>
                  </a:solidFill>
                  <a:latin typeface="Arial" panose="020B0604020202020204" pitchFamily="34" charset="0"/>
                  <a:cs typeface="Arial" panose="020B0604020202020204" pitchFamily="34" charset="0"/>
                </a:rPr>
                <a:t>.</a:t>
              </a:r>
              <a:r>
                <a:rPr lang="en-US" sz="1100" b="0" baseline="0">
                  <a:solidFill>
                    <a:schemeClr val="tx1">
                      <a:lumMod val="65000"/>
                      <a:lumOff val="35000"/>
                    </a:schemeClr>
                  </a:solidFill>
                  <a:latin typeface="Arial" panose="020B0604020202020204" pitchFamily="34" charset="0"/>
                  <a:cs typeface="Arial" panose="020B0604020202020204" pitchFamily="34" charset="0"/>
                </a:rPr>
                <a:t>2</a:t>
              </a:r>
              <a:endParaRPr lang="lt-LT" sz="1100" b="1">
                <a:solidFill>
                  <a:schemeClr val="tx1">
                    <a:lumMod val="65000"/>
                    <a:lumOff val="35000"/>
                  </a:schemeClr>
                </a:solidFill>
                <a:latin typeface="Arial" panose="020B0604020202020204" pitchFamily="34" charset="0"/>
                <a:cs typeface="Arial" panose="020B0604020202020204" pitchFamily="34" charset="0"/>
              </a:endParaRPr>
            </a:p>
          </p:txBody>
        </p:sp>
        <p:sp>
          <p:nvSpPr>
            <p:cNvPr id="19" name="2 linijinis paaiškinimas (be rėmelio) 18"/>
            <p:cNvSpPr/>
            <p:nvPr/>
          </p:nvSpPr>
          <p:spPr>
            <a:xfrm>
              <a:off x="838266" y="2133117"/>
              <a:ext cx="2133857" cy="483165"/>
            </a:xfrm>
            <a:prstGeom prst="callout2">
              <a:avLst>
                <a:gd name="adj1" fmla="val 69610"/>
                <a:gd name="adj2" fmla="val 69149"/>
                <a:gd name="adj3" fmla="val 62157"/>
                <a:gd name="adj4" fmla="val 88569"/>
                <a:gd name="adj5" fmla="val 15650"/>
                <a:gd name="adj6" fmla="val 115770"/>
              </a:avLst>
            </a:prstGeom>
            <a:noFill/>
            <a:ln>
              <a:solidFill>
                <a:srgbClr val="00244D"/>
              </a:solidFill>
              <a:headEnd type="none"/>
              <a:tailEnd type="triangle"/>
            </a:ln>
          </p:spPr>
          <p:style>
            <a:lnRef idx="2">
              <a:schemeClr val="accent3"/>
            </a:lnRef>
            <a:fillRef idx="1">
              <a:schemeClr val="lt1"/>
            </a:fillRef>
            <a:effectRef idx="0">
              <a:schemeClr val="accent3"/>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r>
                <a:rPr lang="lt-LT" sz="1100" b="0">
                  <a:solidFill>
                    <a:schemeClr val="tx1">
                      <a:lumMod val="65000"/>
                      <a:lumOff val="35000"/>
                    </a:schemeClr>
                  </a:solidFill>
                  <a:latin typeface="Arial" panose="020B0604020202020204" pitchFamily="34" charset="0"/>
                  <a:cs typeface="Arial" panose="020B0604020202020204" pitchFamily="34" charset="0"/>
                </a:rPr>
                <a:t>Normal times</a:t>
              </a:r>
              <a:r>
                <a:rPr lang="lt-LT" sz="1100" b="0" baseline="0">
                  <a:solidFill>
                    <a:schemeClr val="tx1">
                      <a:lumMod val="65000"/>
                      <a:lumOff val="35000"/>
                    </a:schemeClr>
                  </a:solidFill>
                  <a:latin typeface="Arial" panose="020B0604020202020204" pitchFamily="34" charset="0"/>
                  <a:cs typeface="Arial" panose="020B0604020202020204" pitchFamily="34" charset="0"/>
                </a:rPr>
                <a:t>: </a:t>
              </a:r>
              <a:r>
                <a:rPr lang="en-US" sz="1100" b="1" baseline="0">
                  <a:solidFill>
                    <a:schemeClr val="tx1">
                      <a:lumMod val="65000"/>
                      <a:lumOff val="35000"/>
                    </a:schemeClr>
                  </a:solidFill>
                  <a:latin typeface="Arial" panose="020B0604020202020204" pitchFamily="34" charset="0"/>
                  <a:cs typeface="Arial" panose="020B0604020202020204" pitchFamily="34" charset="0"/>
                </a:rPr>
                <a:t/>
              </a:r>
              <a:br>
                <a:rPr lang="en-US" sz="1100" b="1" baseline="0">
                  <a:solidFill>
                    <a:schemeClr val="tx1">
                      <a:lumMod val="65000"/>
                      <a:lumOff val="35000"/>
                    </a:schemeClr>
                  </a:solidFill>
                  <a:latin typeface="Arial" panose="020B0604020202020204" pitchFamily="34" charset="0"/>
                  <a:cs typeface="Arial" panose="020B0604020202020204" pitchFamily="34" charset="0"/>
                </a:rPr>
              </a:br>
              <a:r>
                <a:rPr lang="en-US" sz="1100" b="0" baseline="0">
                  <a:solidFill>
                    <a:schemeClr val="tx1">
                      <a:lumMod val="65000"/>
                      <a:lumOff val="35000"/>
                    </a:schemeClr>
                  </a:solidFill>
                  <a:latin typeface="Arial" panose="020B0604020202020204" pitchFamily="34" charset="0"/>
                  <a:cs typeface="Arial" panose="020B0604020202020204" pitchFamily="34" charset="0"/>
                </a:rPr>
                <a:t>–</a:t>
              </a:r>
              <a:r>
                <a:rPr lang="lt-LT" sz="1100" b="0" baseline="0">
                  <a:solidFill>
                    <a:schemeClr val="tx1">
                      <a:lumMod val="65000"/>
                      <a:lumOff val="35000"/>
                    </a:schemeClr>
                  </a:solidFill>
                  <a:latin typeface="Arial" panose="020B0604020202020204" pitchFamily="34" charset="0"/>
                  <a:cs typeface="Arial" panose="020B0604020202020204" pitchFamily="34" charset="0"/>
                </a:rPr>
                <a:t>1.5 </a:t>
              </a:r>
              <a:r>
                <a:rPr lang="en-US" sz="1100" b="0" baseline="0">
                  <a:solidFill>
                    <a:schemeClr val="tx1">
                      <a:lumMod val="65000"/>
                      <a:lumOff val="35000"/>
                    </a:schemeClr>
                  </a:solidFill>
                  <a:latin typeface="Arial" panose="020B0604020202020204" pitchFamily="34" charset="0"/>
                  <a:cs typeface="Arial" panose="020B0604020202020204" pitchFamily="34" charset="0"/>
                </a:rPr>
                <a:t>≤ </a:t>
              </a:r>
              <a:r>
                <a:rPr lang="lt-LT" sz="1100" b="0" baseline="0">
                  <a:solidFill>
                    <a:schemeClr val="tx1">
                      <a:lumMod val="65000"/>
                      <a:lumOff val="35000"/>
                    </a:schemeClr>
                  </a:solidFill>
                  <a:latin typeface="Arial" panose="020B0604020202020204" pitchFamily="34" charset="0"/>
                  <a:cs typeface="Arial" panose="020B0604020202020204" pitchFamily="34" charset="0"/>
                </a:rPr>
                <a:t>output&lt; 1.5</a:t>
              </a:r>
              <a:endParaRPr lang="lt-LT" sz="1100" b="1">
                <a:solidFill>
                  <a:schemeClr val="tx1">
                    <a:lumMod val="65000"/>
                    <a:lumOff val="35000"/>
                  </a:schemeClr>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16216900"/>
      </p:ext>
    </p:extLst>
  </p:cSld>
  <p:clrMapOvr>
    <a:masterClrMapping/>
  </p:clrMapOvr>
  <p:timing>
    <p:tnLst>
      <p:par>
        <p:cTn id="1" dur="indefinite" restart="never" nodeType="tmRoot"/>
      </p:par>
    </p:tnLst>
  </p:timing>
</p:sld>
</file>

<file path=ppt/theme/theme1.xml><?xml version="1.0" encoding="utf-8"?>
<a:theme xmlns:a="http://schemas.openxmlformats.org/drawingml/2006/main" name="1_Vartotojo dizaina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Pasirinktinis 2">
      <a:dk1>
        <a:srgbClr val="000000"/>
      </a:dk1>
      <a:lt1>
        <a:srgbClr val="FFFFFF"/>
      </a:lt1>
      <a:dk2>
        <a:srgbClr val="000000"/>
      </a:dk2>
      <a:lt2>
        <a:srgbClr val="FFFFFF"/>
      </a:lt2>
      <a:accent1>
        <a:srgbClr val="00244D"/>
      </a:accent1>
      <a:accent2>
        <a:srgbClr val="47ABD9"/>
      </a:accent2>
      <a:accent3>
        <a:srgbClr val="D41A1F"/>
      </a:accent3>
      <a:accent4>
        <a:srgbClr val="848484"/>
      </a:accent4>
      <a:accent5>
        <a:srgbClr val="666261"/>
      </a:accent5>
      <a:accent6>
        <a:srgbClr val="8D8473"/>
      </a:accent6>
      <a:hlink>
        <a:srgbClr val="00244D"/>
      </a:hlink>
      <a:folHlink>
        <a:srgbClr val="0C39F8"/>
      </a:folHlink>
    </a:clrScheme>
    <a:fontScheme name="Pasirinktinis 1">
      <a:majorFont>
        <a:latin typeface="Arimo"/>
        <a:ea typeface=""/>
        <a:cs typeface="Roboto"/>
      </a:majorFont>
      <a:minorFont>
        <a:latin typeface="Arial"/>
        <a:ea typeface=""/>
        <a:cs typeface="Roboto"/>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Vartotojo dizaina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21504</TotalTime>
  <Words>613</Words>
  <Application>Microsoft Office PowerPoint</Application>
  <PresentationFormat>Demonstracija ekrane (16:9)</PresentationFormat>
  <Paragraphs>96</Paragraphs>
  <Slides>12</Slides>
  <Notes>0</Notes>
  <HiddenSlides>0</HiddenSlides>
  <MMClips>0</MMClips>
  <ScaleCrop>false</ScaleCrop>
  <HeadingPairs>
    <vt:vector size="6" baseType="variant">
      <vt:variant>
        <vt:lpstr>Naudojami šriftai</vt:lpstr>
      </vt:variant>
      <vt:variant>
        <vt:i4>9</vt:i4>
      </vt:variant>
      <vt:variant>
        <vt:lpstr>Tema</vt:lpstr>
      </vt:variant>
      <vt:variant>
        <vt:i4>3</vt:i4>
      </vt:variant>
      <vt:variant>
        <vt:lpstr>Skaidrių pavadinimai</vt:lpstr>
      </vt:variant>
      <vt:variant>
        <vt:i4>12</vt:i4>
      </vt:variant>
    </vt:vector>
  </HeadingPairs>
  <TitlesOfParts>
    <vt:vector size="24" baseType="lpstr">
      <vt:lpstr>Arial</vt:lpstr>
      <vt:lpstr>Arial Narrow</vt:lpstr>
      <vt:lpstr>Arimo</vt:lpstr>
      <vt:lpstr>Calibri</vt:lpstr>
      <vt:lpstr>PT Sans</vt:lpstr>
      <vt:lpstr>Roboto</vt:lpstr>
      <vt:lpstr>Segoe UI</vt:lpstr>
      <vt:lpstr>Trajan Pro</vt:lpstr>
      <vt:lpstr>Wingdings</vt:lpstr>
      <vt:lpstr>1_Vartotojo dizainas</vt:lpstr>
      <vt:lpstr>Office Theme</vt:lpstr>
      <vt:lpstr>Vartotojo dizainas</vt:lpstr>
      <vt:lpstr>„PowerPoint“ pateiktis</vt:lpstr>
      <vt:lpstr>The Assessment of the Stability Programme of Lithuania for 2018</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Adam</dc:creator>
  <cp:lastModifiedBy>Ingrida Vilkancaitė</cp:lastModifiedBy>
  <cp:revision>1350</cp:revision>
  <dcterms:created xsi:type="dcterms:W3CDTF">2017-03-08T18:15:26Z</dcterms:created>
  <dcterms:modified xsi:type="dcterms:W3CDTF">2018-06-08T08:24:41Z</dcterms:modified>
</cp:coreProperties>
</file>