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6" r:id="rId3"/>
    <p:sldMasterId id="2147483724" r:id="rId4"/>
  </p:sldMasterIdLst>
  <p:notesMasterIdLst>
    <p:notesMasterId r:id="rId28"/>
  </p:notesMasterIdLst>
  <p:handoutMasterIdLst>
    <p:handoutMasterId r:id="rId29"/>
  </p:handoutMasterIdLst>
  <p:sldIdLst>
    <p:sldId id="435" r:id="rId5"/>
    <p:sldId id="587" r:id="rId6"/>
    <p:sldId id="586" r:id="rId7"/>
    <p:sldId id="590" r:id="rId8"/>
    <p:sldId id="613" r:id="rId9"/>
    <p:sldId id="576" r:id="rId10"/>
    <p:sldId id="580" r:id="rId11"/>
    <p:sldId id="606" r:id="rId12"/>
    <p:sldId id="615" r:id="rId13"/>
    <p:sldId id="607" r:id="rId14"/>
    <p:sldId id="608" r:id="rId15"/>
    <p:sldId id="609" r:id="rId16"/>
    <p:sldId id="614" r:id="rId17"/>
    <p:sldId id="616" r:id="rId18"/>
    <p:sldId id="617" r:id="rId19"/>
    <p:sldId id="618" r:id="rId20"/>
    <p:sldId id="619" r:id="rId21"/>
    <p:sldId id="625" r:id="rId22"/>
    <p:sldId id="620" r:id="rId23"/>
    <p:sldId id="621" r:id="rId24"/>
    <p:sldId id="622" r:id="rId25"/>
    <p:sldId id="623" r:id="rId26"/>
    <p:sldId id="327" r:id="rId27"/>
  </p:sldIdLst>
  <p:sldSz cx="9144000" cy="6858000" type="screen4x3"/>
  <p:notesSz cx="6797675" cy="9926638"/>
  <p:defaultTextStyle>
    <a:defPPr>
      <a:defRPr lang="sv-SE"/>
    </a:defPPr>
    <a:lvl1pPr algn="l" rtl="0" fontAlgn="base">
      <a:spcBef>
        <a:spcPct val="0"/>
      </a:spcBef>
      <a:spcAft>
        <a:spcPct val="0"/>
      </a:spcAft>
      <a:defRPr sz="3200" kern="1200">
        <a:solidFill>
          <a:srgbClr val="B4A02D"/>
        </a:solidFill>
        <a:latin typeface="Arial" charset="0"/>
        <a:ea typeface="+mn-ea"/>
        <a:cs typeface="+mn-cs"/>
      </a:defRPr>
    </a:lvl1pPr>
    <a:lvl2pPr marL="457200" algn="l" rtl="0" fontAlgn="base">
      <a:spcBef>
        <a:spcPct val="0"/>
      </a:spcBef>
      <a:spcAft>
        <a:spcPct val="0"/>
      </a:spcAft>
      <a:defRPr sz="3200" kern="1200">
        <a:solidFill>
          <a:srgbClr val="B4A02D"/>
        </a:solidFill>
        <a:latin typeface="Arial" charset="0"/>
        <a:ea typeface="+mn-ea"/>
        <a:cs typeface="+mn-cs"/>
      </a:defRPr>
    </a:lvl2pPr>
    <a:lvl3pPr marL="914400" algn="l" rtl="0" fontAlgn="base">
      <a:spcBef>
        <a:spcPct val="0"/>
      </a:spcBef>
      <a:spcAft>
        <a:spcPct val="0"/>
      </a:spcAft>
      <a:defRPr sz="3200" kern="1200">
        <a:solidFill>
          <a:srgbClr val="B4A02D"/>
        </a:solidFill>
        <a:latin typeface="Arial" charset="0"/>
        <a:ea typeface="+mn-ea"/>
        <a:cs typeface="+mn-cs"/>
      </a:defRPr>
    </a:lvl3pPr>
    <a:lvl4pPr marL="1371600" algn="l" rtl="0" fontAlgn="base">
      <a:spcBef>
        <a:spcPct val="0"/>
      </a:spcBef>
      <a:spcAft>
        <a:spcPct val="0"/>
      </a:spcAft>
      <a:defRPr sz="3200" kern="1200">
        <a:solidFill>
          <a:srgbClr val="B4A02D"/>
        </a:solidFill>
        <a:latin typeface="Arial" charset="0"/>
        <a:ea typeface="+mn-ea"/>
        <a:cs typeface="+mn-cs"/>
      </a:defRPr>
    </a:lvl4pPr>
    <a:lvl5pPr marL="1828800" algn="l" rtl="0" fontAlgn="base">
      <a:spcBef>
        <a:spcPct val="0"/>
      </a:spcBef>
      <a:spcAft>
        <a:spcPct val="0"/>
      </a:spcAft>
      <a:defRPr sz="3200" kern="1200">
        <a:solidFill>
          <a:srgbClr val="B4A02D"/>
        </a:solidFill>
        <a:latin typeface="Arial" charset="0"/>
        <a:ea typeface="+mn-ea"/>
        <a:cs typeface="+mn-cs"/>
      </a:defRPr>
    </a:lvl5pPr>
    <a:lvl6pPr marL="2286000" algn="l" defTabSz="914400" rtl="0" eaLnBrk="1" latinLnBrk="0" hangingPunct="1">
      <a:defRPr sz="3200" kern="1200">
        <a:solidFill>
          <a:srgbClr val="B4A02D"/>
        </a:solidFill>
        <a:latin typeface="Arial" charset="0"/>
        <a:ea typeface="+mn-ea"/>
        <a:cs typeface="+mn-cs"/>
      </a:defRPr>
    </a:lvl6pPr>
    <a:lvl7pPr marL="2743200" algn="l" defTabSz="914400" rtl="0" eaLnBrk="1" latinLnBrk="0" hangingPunct="1">
      <a:defRPr sz="3200" kern="1200">
        <a:solidFill>
          <a:srgbClr val="B4A02D"/>
        </a:solidFill>
        <a:latin typeface="Arial" charset="0"/>
        <a:ea typeface="+mn-ea"/>
        <a:cs typeface="+mn-cs"/>
      </a:defRPr>
    </a:lvl7pPr>
    <a:lvl8pPr marL="3200400" algn="l" defTabSz="914400" rtl="0" eaLnBrk="1" latinLnBrk="0" hangingPunct="1">
      <a:defRPr sz="3200" kern="1200">
        <a:solidFill>
          <a:srgbClr val="B4A02D"/>
        </a:solidFill>
        <a:latin typeface="Arial" charset="0"/>
        <a:ea typeface="+mn-ea"/>
        <a:cs typeface="+mn-cs"/>
      </a:defRPr>
    </a:lvl8pPr>
    <a:lvl9pPr marL="3657600" algn="l" defTabSz="914400" rtl="0" eaLnBrk="1" latinLnBrk="0" hangingPunct="1">
      <a:defRPr sz="3200" kern="1200">
        <a:solidFill>
          <a:srgbClr val="B4A02D"/>
        </a:solidFill>
        <a:latin typeface="Arial" charset="0"/>
        <a:ea typeface="+mn-ea"/>
        <a:cs typeface="+mn-cs"/>
      </a:defRPr>
    </a:lvl9pPr>
  </p:defaultTextStyle>
  <p:extLst>
    <p:ext uri="{EFAFB233-063F-42B5-8137-9DF3F51BA10A}">
      <p15:sldGuideLst xmlns:p15="http://schemas.microsoft.com/office/powerpoint/2012/main">
        <p15:guide id="1" orient="horz" pos="2341">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Håkansson"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A02D"/>
    <a:srgbClr val="1F497D"/>
    <a:srgbClr val="C6D9F1"/>
    <a:srgbClr val="DAD068"/>
    <a:srgbClr val="DFD066"/>
    <a:srgbClr val="DFD766"/>
    <a:srgbClr val="DFCE66"/>
    <a:srgbClr val="FFCC66"/>
    <a:srgbClr val="FF9933"/>
    <a:srgbClr val="DAD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66567" autoAdjust="0"/>
  </p:normalViewPr>
  <p:slideViewPr>
    <p:cSldViewPr>
      <p:cViewPr varScale="1">
        <p:scale>
          <a:sx n="130" d="100"/>
          <a:sy n="130" d="100"/>
        </p:scale>
        <p:origin x="426" y="132"/>
      </p:cViewPr>
      <p:guideLst>
        <p:guide orient="horz" pos="2341"/>
        <p:guide pos="2880"/>
      </p:guideLst>
    </p:cSldViewPr>
  </p:slideViewPr>
  <p:outlineViewPr>
    <p:cViewPr>
      <p:scale>
        <a:sx n="33" d="100"/>
        <a:sy n="33" d="100"/>
      </p:scale>
      <p:origin x="0" y="24468"/>
    </p:cViewPr>
  </p:outlineViewPr>
  <p:notesTextViewPr>
    <p:cViewPr>
      <p:scale>
        <a:sx n="100" d="100"/>
        <a:sy n="100" d="100"/>
      </p:scale>
      <p:origin x="0" y="0"/>
    </p:cViewPr>
  </p:notesTextViewPr>
  <p:notesViewPr>
    <p:cSldViewPr>
      <p:cViewPr varScale="1">
        <p:scale>
          <a:sx n="74" d="100"/>
          <a:sy n="74" d="100"/>
        </p:scale>
        <p:origin x="-217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LUSTER-FPR-SERVER\FPR\FPR\Huvudrapport%202018\Excelunderlag-2018\excelunderlag-svensk-finanspolitik-2018-med-ppp-diagram.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LUSTER-FPR-SERVER\FPR\FPR\Huvudrapport%202018\Excelunderlag-2018\excelunderlag-svensk-finanspolitik-2018-med-ppp-diagram.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LUSTER-FPR-SERVER\FPR\FPR\Huvudrapport%202018\Excelunderlag-2018\excelunderlag-svensk-finanspolitik-2018-med-ppp-diagram.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1"/>
            </a:pPr>
            <a:r>
              <a:rPr lang="en-US" sz="1400" b="0" i="1"/>
              <a:t>Per</a:t>
            </a:r>
            <a:r>
              <a:rPr lang="en-US" sz="1400" b="0" i="1" baseline="0"/>
              <a:t> cent of GDP</a:t>
            </a:r>
            <a:endParaRPr lang="en-US" sz="1400" b="0" i="1"/>
          </a:p>
        </c:rich>
      </c:tx>
      <c:layout>
        <c:manualLayout>
          <c:xMode val="edge"/>
          <c:yMode val="edge"/>
          <c:x val="1.3886958608278344E-2"/>
          <c:y val="1.4747435649312947E-2"/>
        </c:manualLayout>
      </c:layout>
      <c:overlay val="0"/>
    </c:title>
    <c:autoTitleDeleted val="0"/>
    <c:plotArea>
      <c:layout>
        <c:manualLayout>
          <c:layoutTarget val="inner"/>
          <c:xMode val="edge"/>
          <c:yMode val="edge"/>
          <c:x val="6.2546369203849525E-2"/>
          <c:y val="8.9314722372107982E-2"/>
          <c:w val="0.88564891304347826"/>
          <c:h val="0.72720404625364932"/>
        </c:manualLayout>
      </c:layout>
      <c:lineChart>
        <c:grouping val="standard"/>
        <c:varyColors val="0"/>
        <c:ser>
          <c:idx val="0"/>
          <c:order val="0"/>
          <c:tx>
            <c:v>Net lending</c:v>
          </c:tx>
          <c:spPr>
            <a:ln w="31750">
              <a:solidFill>
                <a:srgbClr val="606060"/>
              </a:solidFill>
            </a:ln>
          </c:spPr>
          <c:marker>
            <c:symbol val="none"/>
          </c:marker>
          <c:cat>
            <c:strRef>
              <c:f>afs!$F$22:$F$69</c:f>
              <c:strCache>
                <c:ptCount val="48"/>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00</c:v>
                </c:pt>
                <c:pt idx="31">
                  <c:v>01</c:v>
                </c:pt>
                <c:pt idx="32">
                  <c:v>02</c:v>
                </c:pt>
                <c:pt idx="33">
                  <c:v>03</c:v>
                </c:pt>
                <c:pt idx="34">
                  <c:v>04</c:v>
                </c:pt>
                <c:pt idx="35">
                  <c:v>05</c:v>
                </c:pt>
                <c:pt idx="36">
                  <c:v>06</c:v>
                </c:pt>
                <c:pt idx="37">
                  <c:v>07</c:v>
                </c:pt>
                <c:pt idx="38">
                  <c:v>08</c:v>
                </c:pt>
                <c:pt idx="39">
                  <c:v>09</c:v>
                </c:pt>
                <c:pt idx="40">
                  <c:v>10</c:v>
                </c:pt>
                <c:pt idx="41">
                  <c:v>11</c:v>
                </c:pt>
                <c:pt idx="42">
                  <c:v>12</c:v>
                </c:pt>
                <c:pt idx="43">
                  <c:v>13</c:v>
                </c:pt>
                <c:pt idx="44">
                  <c:v>14</c:v>
                </c:pt>
                <c:pt idx="45">
                  <c:v>15</c:v>
                </c:pt>
                <c:pt idx="46">
                  <c:v>16</c:v>
                </c:pt>
                <c:pt idx="47">
                  <c:v>17</c:v>
                </c:pt>
              </c:strCache>
            </c:strRef>
          </c:cat>
          <c:val>
            <c:numRef>
              <c:f>afs!$D$22:$D$69</c:f>
              <c:numCache>
                <c:formatCode>General</c:formatCode>
                <c:ptCount val="48"/>
                <c:pt idx="0">
                  <c:v>1.4618353748470172</c:v>
                </c:pt>
                <c:pt idx="1">
                  <c:v>2.1746065504040835</c:v>
                </c:pt>
                <c:pt idx="2">
                  <c:v>1.6309266789405599</c:v>
                </c:pt>
                <c:pt idx="3">
                  <c:v>1.1095562964049426</c:v>
                </c:pt>
                <c:pt idx="4">
                  <c:v>-1.3389572808867527</c:v>
                </c:pt>
                <c:pt idx="5">
                  <c:v>0.46431770677814271</c:v>
                </c:pt>
                <c:pt idx="6">
                  <c:v>2.2752270347403378</c:v>
                </c:pt>
                <c:pt idx="7">
                  <c:v>-0.27886872817930941</c:v>
                </c:pt>
                <c:pt idx="8">
                  <c:v>-1.7386783608176335</c:v>
                </c:pt>
                <c:pt idx="9">
                  <c:v>-2.9912556132132226</c:v>
                </c:pt>
                <c:pt idx="10">
                  <c:v>-4.7141319580502143</c:v>
                </c:pt>
                <c:pt idx="11">
                  <c:v>-4.1834603231271741</c:v>
                </c:pt>
                <c:pt idx="12">
                  <c:v>-5.9796375821272747</c:v>
                </c:pt>
                <c:pt idx="13">
                  <c:v>-4.6235785047622082</c:v>
                </c:pt>
                <c:pt idx="14">
                  <c:v>-2.7303525954279833</c:v>
                </c:pt>
                <c:pt idx="15">
                  <c:v>-3.1258172982243724</c:v>
                </c:pt>
                <c:pt idx="16">
                  <c:v>-9.7113656333926116E-2</c:v>
                </c:pt>
                <c:pt idx="17">
                  <c:v>3.3645144613086564</c:v>
                </c:pt>
                <c:pt idx="18">
                  <c:v>3.4301567342059496</c:v>
                </c:pt>
                <c:pt idx="19">
                  <c:v>3.2324622233870994</c:v>
                </c:pt>
                <c:pt idx="20">
                  <c:v>3.9337046335066606</c:v>
                </c:pt>
                <c:pt idx="21">
                  <c:v>-0.95810417997879915</c:v>
                </c:pt>
                <c:pt idx="22">
                  <c:v>-8.0108685698341251</c:v>
                </c:pt>
                <c:pt idx="23">
                  <c:v>-10.784753486715569</c:v>
                </c:pt>
                <c:pt idx="24">
                  <c:v>-8.7462229847749953</c:v>
                </c:pt>
                <c:pt idx="25">
                  <c:v>-7.0283855800870905</c:v>
                </c:pt>
                <c:pt idx="26">
                  <c:v>-3.1111398662025596</c:v>
                </c:pt>
                <c:pt idx="27">
                  <c:v>-1.5745364269403512</c:v>
                </c:pt>
                <c:pt idx="28">
                  <c:v>0.83883496610384445</c:v>
                </c:pt>
                <c:pt idx="29">
                  <c:v>0.75844983631639962</c:v>
                </c:pt>
                <c:pt idx="30">
                  <c:v>3.2249770832790694</c:v>
                </c:pt>
                <c:pt idx="31">
                  <c:v>1.4236944793049597</c:v>
                </c:pt>
                <c:pt idx="32">
                  <c:v>-1.4527549189143758</c:v>
                </c:pt>
                <c:pt idx="33">
                  <c:v>-1.2822294081748054</c:v>
                </c:pt>
                <c:pt idx="34">
                  <c:v>0.3511085998256756</c:v>
                </c:pt>
                <c:pt idx="35">
                  <c:v>1.8295686246453817</c:v>
                </c:pt>
                <c:pt idx="36">
                  <c:v>2.2060410812108495</c:v>
                </c:pt>
                <c:pt idx="37">
                  <c:v>3.3545714915714129</c:v>
                </c:pt>
                <c:pt idx="38">
                  <c:v>1.9004610640161366</c:v>
                </c:pt>
                <c:pt idx="39">
                  <c:v>-0.71682942026310403</c:v>
                </c:pt>
                <c:pt idx="40">
                  <c:v>-3.230119142248538E-2</c:v>
                </c:pt>
                <c:pt idx="41">
                  <c:v>-0.20718830753461503</c:v>
                </c:pt>
                <c:pt idx="42">
                  <c:v>-0.98189861050803295</c:v>
                </c:pt>
                <c:pt idx="43">
                  <c:v>-1.3649666344731397</c:v>
                </c:pt>
                <c:pt idx="44">
                  <c:v>-1.5605663425488463</c:v>
                </c:pt>
                <c:pt idx="45">
                  <c:v>0.18317277242574753</c:v>
                </c:pt>
                <c:pt idx="46">
                  <c:v>1.1858194761081202</c:v>
                </c:pt>
                <c:pt idx="47">
                  <c:v>1.1259489966237384</c:v>
                </c:pt>
              </c:numCache>
            </c:numRef>
          </c:val>
          <c:smooth val="0"/>
          <c:extLst>
            <c:ext xmlns:c16="http://schemas.microsoft.com/office/drawing/2014/chart" uri="{C3380CC4-5D6E-409C-BE32-E72D297353CC}">
              <c16:uniqueId val="{00000000-4CFD-4C5A-B496-19330089AB2E}"/>
            </c:ext>
          </c:extLst>
        </c:ser>
        <c:dLbls>
          <c:showLegendKey val="0"/>
          <c:showVal val="0"/>
          <c:showCatName val="0"/>
          <c:showSerName val="0"/>
          <c:showPercent val="0"/>
          <c:showBubbleSize val="0"/>
        </c:dLbls>
        <c:marker val="1"/>
        <c:smooth val="0"/>
        <c:axId val="46319488"/>
        <c:axId val="46321024"/>
      </c:lineChart>
      <c:lineChart>
        <c:grouping val="standard"/>
        <c:varyColors val="0"/>
        <c:ser>
          <c:idx val="1"/>
          <c:order val="1"/>
          <c:tx>
            <c:v>Hannes</c:v>
          </c:tx>
          <c:spPr>
            <a:ln w="19050">
              <a:solidFill>
                <a:srgbClr val="D7AF00"/>
              </a:solidFill>
            </a:ln>
          </c:spPr>
          <c:marker>
            <c:symbol val="none"/>
          </c:marker>
          <c:smooth val="0"/>
          <c:extLst>
            <c:ext xmlns:c16="http://schemas.microsoft.com/office/drawing/2014/chart" uri="{C3380CC4-5D6E-409C-BE32-E72D297353CC}">
              <c16:uniqueId val="{00000001-4CFD-4C5A-B496-19330089AB2E}"/>
            </c:ext>
          </c:extLst>
        </c:ser>
        <c:ser>
          <c:idx val="2"/>
          <c:order val="2"/>
          <c:tx>
            <c:v>Average 2000-2017</c:v>
          </c:tx>
          <c:spPr>
            <a:ln w="31750">
              <a:solidFill>
                <a:srgbClr val="C00000"/>
              </a:solidFill>
              <a:prstDash val="sysDash"/>
            </a:ln>
          </c:spPr>
          <c:marker>
            <c:symbol val="none"/>
          </c:marker>
          <c:cat>
            <c:strRef>
              <c:f>afs!$F$22:$F$69</c:f>
              <c:strCache>
                <c:ptCount val="48"/>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00</c:v>
                </c:pt>
                <c:pt idx="31">
                  <c:v>01</c:v>
                </c:pt>
                <c:pt idx="32">
                  <c:v>02</c:v>
                </c:pt>
                <c:pt idx="33">
                  <c:v>03</c:v>
                </c:pt>
                <c:pt idx="34">
                  <c:v>04</c:v>
                </c:pt>
                <c:pt idx="35">
                  <c:v>05</c:v>
                </c:pt>
                <c:pt idx="36">
                  <c:v>06</c:v>
                </c:pt>
                <c:pt idx="37">
                  <c:v>07</c:v>
                </c:pt>
                <c:pt idx="38">
                  <c:v>08</c:v>
                </c:pt>
                <c:pt idx="39">
                  <c:v>09</c:v>
                </c:pt>
                <c:pt idx="40">
                  <c:v>10</c:v>
                </c:pt>
                <c:pt idx="41">
                  <c:v>11</c:v>
                </c:pt>
                <c:pt idx="42">
                  <c:v>12</c:v>
                </c:pt>
                <c:pt idx="43">
                  <c:v>13</c:v>
                </c:pt>
                <c:pt idx="44">
                  <c:v>14</c:v>
                </c:pt>
                <c:pt idx="45">
                  <c:v>15</c:v>
                </c:pt>
                <c:pt idx="46">
                  <c:v>16</c:v>
                </c:pt>
                <c:pt idx="47">
                  <c:v>17</c:v>
                </c:pt>
              </c:strCache>
            </c:strRef>
          </c:cat>
          <c:val>
            <c:numRef>
              <c:f>afs!$E$2:$E$69</c:f>
              <c:numCache>
                <c:formatCode>General</c:formatCode>
                <c:ptCount val="68"/>
                <c:pt idx="50">
                  <c:v>0.51036826862064932</c:v>
                </c:pt>
                <c:pt idx="51">
                  <c:v>0.51036826862064932</c:v>
                </c:pt>
                <c:pt idx="52">
                  <c:v>0.51036826862064932</c:v>
                </c:pt>
                <c:pt idx="53">
                  <c:v>0.51036826862064932</c:v>
                </c:pt>
                <c:pt idx="54">
                  <c:v>0.51036826862064932</c:v>
                </c:pt>
                <c:pt idx="55">
                  <c:v>0.51036826862064932</c:v>
                </c:pt>
                <c:pt idx="56">
                  <c:v>0.51036826862064932</c:v>
                </c:pt>
                <c:pt idx="57">
                  <c:v>0.51036826862064932</c:v>
                </c:pt>
                <c:pt idx="58">
                  <c:v>0.51036826862064932</c:v>
                </c:pt>
                <c:pt idx="59">
                  <c:v>0.51036826862064932</c:v>
                </c:pt>
                <c:pt idx="60">
                  <c:v>0.51036826862064932</c:v>
                </c:pt>
                <c:pt idx="61">
                  <c:v>0.51036826862064932</c:v>
                </c:pt>
                <c:pt idx="62">
                  <c:v>0.51036826862064932</c:v>
                </c:pt>
                <c:pt idx="63">
                  <c:v>0.51036826862064932</c:v>
                </c:pt>
                <c:pt idx="64">
                  <c:v>0.51036826862064932</c:v>
                </c:pt>
                <c:pt idx="65">
                  <c:v>0.51036826862064932</c:v>
                </c:pt>
                <c:pt idx="66">
                  <c:v>0.51036826862064932</c:v>
                </c:pt>
                <c:pt idx="67">
                  <c:v>0.51036826862064932</c:v>
                </c:pt>
              </c:numCache>
            </c:numRef>
          </c:val>
          <c:smooth val="0"/>
          <c:extLst>
            <c:ext xmlns:c16="http://schemas.microsoft.com/office/drawing/2014/chart" uri="{C3380CC4-5D6E-409C-BE32-E72D297353CC}">
              <c16:uniqueId val="{00000002-4CFD-4C5A-B496-19330089AB2E}"/>
            </c:ext>
          </c:extLst>
        </c:ser>
        <c:dLbls>
          <c:showLegendKey val="0"/>
          <c:showVal val="0"/>
          <c:showCatName val="0"/>
          <c:showSerName val="0"/>
          <c:showPercent val="0"/>
          <c:showBubbleSize val="0"/>
        </c:dLbls>
        <c:marker val="1"/>
        <c:smooth val="0"/>
        <c:axId val="46844544"/>
        <c:axId val="46843008"/>
      </c:lineChart>
      <c:catAx>
        <c:axId val="46319488"/>
        <c:scaling>
          <c:orientation val="minMax"/>
        </c:scaling>
        <c:delete val="0"/>
        <c:axPos val="b"/>
        <c:numFmt formatCode="yyyy;@" sourceLinked="0"/>
        <c:majorTickMark val="out"/>
        <c:minorTickMark val="none"/>
        <c:tickLblPos val="low"/>
        <c:crossAx val="46321024"/>
        <c:crosses val="autoZero"/>
        <c:auto val="1"/>
        <c:lblAlgn val="ctr"/>
        <c:lblOffset val="100"/>
        <c:tickMarkSkip val="2"/>
        <c:noMultiLvlLbl val="0"/>
      </c:catAx>
      <c:valAx>
        <c:axId val="46321024"/>
        <c:scaling>
          <c:orientation val="minMax"/>
        </c:scaling>
        <c:delete val="0"/>
        <c:axPos val="l"/>
        <c:majorGridlines>
          <c:spPr>
            <a:ln>
              <a:prstDash val="dash"/>
            </a:ln>
          </c:spPr>
        </c:majorGridlines>
        <c:numFmt formatCode="General" sourceLinked="1"/>
        <c:majorTickMark val="out"/>
        <c:minorTickMark val="none"/>
        <c:tickLblPos val="nextTo"/>
        <c:crossAx val="46319488"/>
        <c:crosses val="autoZero"/>
        <c:crossBetween val="midCat"/>
      </c:valAx>
      <c:valAx>
        <c:axId val="46843008"/>
        <c:scaling>
          <c:orientation val="minMax"/>
          <c:max val="6"/>
          <c:min val="-12"/>
        </c:scaling>
        <c:delete val="0"/>
        <c:axPos val="r"/>
        <c:majorTickMark val="out"/>
        <c:minorTickMark val="none"/>
        <c:tickLblPos val="nextTo"/>
        <c:crossAx val="46844544"/>
        <c:crosses val="max"/>
        <c:crossBetween val="midCat"/>
      </c:valAx>
      <c:catAx>
        <c:axId val="46844544"/>
        <c:scaling>
          <c:orientation val="minMax"/>
        </c:scaling>
        <c:delete val="0"/>
        <c:axPos val="t"/>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46843008"/>
        <c:crosses val="max"/>
        <c:auto val="1"/>
        <c:lblAlgn val="ctr"/>
        <c:lblOffset val="100"/>
        <c:noMultiLvlLbl val="0"/>
      </c:catAx>
    </c:plotArea>
    <c:legend>
      <c:legendPos val="b"/>
      <c:legendEntry>
        <c:idx val="1"/>
        <c:delete val="1"/>
      </c:legendEntry>
      <c:layout>
        <c:manualLayout>
          <c:xMode val="edge"/>
          <c:yMode val="edge"/>
          <c:x val="0.26367814009661833"/>
          <c:y val="0.93695601303571119"/>
          <c:w val="0.47264371980676328"/>
          <c:h val="5.7674799294903052E-2"/>
        </c:manualLayout>
      </c:layout>
      <c:overlay val="0"/>
    </c:legend>
    <c:plotVisOnly val="1"/>
    <c:dispBlanksAs val="gap"/>
    <c:showDLblsOverMax val="0"/>
  </c:chart>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a:latin typeface="Arial" panose="020B0604020202020204" pitchFamily="34" charset="0"/>
          <a:cs typeface="Arial" panose="020B0604020202020204" pitchFamily="34" charset="0"/>
        </a:defRPr>
      </a:pPr>
      <a:endParaRPr lang="sv-S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1"/>
            </a:pPr>
            <a:r>
              <a:rPr lang="en-US" sz="1400" b="0" i="1"/>
              <a:t>Per cent of Potential GDP</a:t>
            </a:r>
          </a:p>
        </c:rich>
      </c:tx>
      <c:layout>
        <c:manualLayout>
          <c:xMode val="edge"/>
          <c:yMode val="edge"/>
          <c:x val="1.3886958608278344E-2"/>
          <c:y val="1.4747435649312947E-2"/>
        </c:manualLayout>
      </c:layout>
      <c:overlay val="0"/>
    </c:title>
    <c:autoTitleDeleted val="0"/>
    <c:plotArea>
      <c:layout>
        <c:manualLayout>
          <c:layoutTarget val="inner"/>
          <c:xMode val="edge"/>
          <c:yMode val="edge"/>
          <c:x val="5.2661307738452311E-2"/>
          <c:y val="0.10238203986839559"/>
          <c:w val="0.89467738452309542"/>
          <c:h val="0.7737763697536777"/>
        </c:manualLayout>
      </c:layout>
      <c:lineChart>
        <c:grouping val="standard"/>
        <c:varyColors val="0"/>
        <c:ser>
          <c:idx val="0"/>
          <c:order val="0"/>
          <c:spPr>
            <a:ln w="31750">
              <a:solidFill>
                <a:srgbClr val="606060"/>
              </a:solidFill>
            </a:ln>
          </c:spPr>
          <c:marker>
            <c:symbol val="none"/>
          </c:marker>
          <c:cat>
            <c:strRef>
              <c:f>atak!$A$2:$A$24</c:f>
              <c:strCache>
                <c:ptCount val="2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strCache>
            </c:strRef>
          </c:cat>
          <c:val>
            <c:numRef>
              <c:f>atak!$G$2:$G$24</c:f>
              <c:numCache>
                <c:formatCode>General</c:formatCode>
                <c:ptCount val="23"/>
                <c:pt idx="0">
                  <c:v>33.916528325088841</c:v>
                </c:pt>
                <c:pt idx="1">
                  <c:v>32.614185545421634</c:v>
                </c:pt>
                <c:pt idx="2">
                  <c:v>32.938141022821625</c:v>
                </c:pt>
                <c:pt idx="3">
                  <c:v>32.316507396171431</c:v>
                </c:pt>
                <c:pt idx="4">
                  <c:v>31.736429490191259</c:v>
                </c:pt>
                <c:pt idx="5">
                  <c:v>31.12181334444919</c:v>
                </c:pt>
                <c:pt idx="6">
                  <c:v>30.031736421935101</c:v>
                </c:pt>
                <c:pt idx="7">
                  <c:v>30.308174421317801</c:v>
                </c:pt>
                <c:pt idx="8">
                  <c:v>29.546172574184045</c:v>
                </c:pt>
                <c:pt idx="9">
                  <c:v>29.523869752005034</c:v>
                </c:pt>
                <c:pt idx="10">
                  <c:v>29.114837467997329</c:v>
                </c:pt>
                <c:pt idx="11">
                  <c:v>28.447514095802269</c:v>
                </c:pt>
                <c:pt idx="12">
                  <c:v>28.280602117411625</c:v>
                </c:pt>
                <c:pt idx="13">
                  <c:v>28.665355998885662</c:v>
                </c:pt>
                <c:pt idx="14">
                  <c:v>29.019274962670146</c:v>
                </c:pt>
                <c:pt idx="15">
                  <c:v>28.863730708149532</c:v>
                </c:pt>
                <c:pt idx="16">
                  <c:v>28.332716296573292</c:v>
                </c:pt>
                <c:pt idx="17">
                  <c:v>27.541172049310049</c:v>
                </c:pt>
                <c:pt idx="18">
                  <c:v>27.484733874516738</c:v>
                </c:pt>
                <c:pt idx="19">
                  <c:v>27.771950905265534</c:v>
                </c:pt>
                <c:pt idx="20">
                  <c:v>27.835074485082362</c:v>
                </c:pt>
                <c:pt idx="21">
                  <c:v>28.002198393070266</c:v>
                </c:pt>
                <c:pt idx="22">
                  <c:v>28.081337426640239</c:v>
                </c:pt>
              </c:numCache>
            </c:numRef>
          </c:val>
          <c:smooth val="0"/>
          <c:extLst>
            <c:ext xmlns:c16="http://schemas.microsoft.com/office/drawing/2014/chart" uri="{C3380CC4-5D6E-409C-BE32-E72D297353CC}">
              <c16:uniqueId val="{00000000-782B-4B0D-B7FD-DC76EBCD6E82}"/>
            </c:ext>
          </c:extLst>
        </c:ser>
        <c:dLbls>
          <c:showLegendKey val="0"/>
          <c:showVal val="0"/>
          <c:showCatName val="0"/>
          <c:showSerName val="0"/>
          <c:showPercent val="0"/>
          <c:showBubbleSize val="0"/>
        </c:dLbls>
        <c:marker val="1"/>
        <c:smooth val="0"/>
        <c:axId val="46090496"/>
        <c:axId val="46204032"/>
      </c:lineChart>
      <c:lineChart>
        <c:grouping val="standard"/>
        <c:varyColors val="0"/>
        <c:ser>
          <c:idx val="1"/>
          <c:order val="1"/>
          <c:tx>
            <c:v>Hannes</c:v>
          </c:tx>
          <c:spPr>
            <a:ln w="19050">
              <a:solidFill>
                <a:srgbClr val="D7AF00"/>
              </a:solidFill>
            </a:ln>
          </c:spPr>
          <c:marker>
            <c:symbol val="none"/>
          </c:marker>
          <c:smooth val="0"/>
          <c:extLst>
            <c:ext xmlns:c16="http://schemas.microsoft.com/office/drawing/2014/chart" uri="{C3380CC4-5D6E-409C-BE32-E72D297353CC}">
              <c16:uniqueId val="{00000001-782B-4B0D-B7FD-DC76EBCD6E82}"/>
            </c:ext>
          </c:extLst>
        </c:ser>
        <c:dLbls>
          <c:showLegendKey val="0"/>
          <c:showVal val="0"/>
          <c:showCatName val="0"/>
          <c:showSerName val="0"/>
          <c:showPercent val="0"/>
          <c:showBubbleSize val="0"/>
        </c:dLbls>
        <c:marker val="1"/>
        <c:smooth val="0"/>
        <c:axId val="75860992"/>
        <c:axId val="46205568"/>
      </c:lineChart>
      <c:catAx>
        <c:axId val="46090496"/>
        <c:scaling>
          <c:orientation val="minMax"/>
        </c:scaling>
        <c:delete val="0"/>
        <c:axPos val="b"/>
        <c:numFmt formatCode="yyyy;@" sourceLinked="0"/>
        <c:majorTickMark val="out"/>
        <c:minorTickMark val="none"/>
        <c:tickLblPos val="low"/>
        <c:crossAx val="46204032"/>
        <c:crosses val="autoZero"/>
        <c:auto val="1"/>
        <c:lblAlgn val="ctr"/>
        <c:lblOffset val="100"/>
        <c:tickLblSkip val="2"/>
        <c:tickMarkSkip val="2"/>
        <c:noMultiLvlLbl val="0"/>
      </c:catAx>
      <c:valAx>
        <c:axId val="46204032"/>
        <c:scaling>
          <c:orientation val="minMax"/>
          <c:min val="26"/>
        </c:scaling>
        <c:delete val="0"/>
        <c:axPos val="l"/>
        <c:majorGridlines>
          <c:spPr>
            <a:ln>
              <a:prstDash val="dash"/>
            </a:ln>
          </c:spPr>
        </c:majorGridlines>
        <c:numFmt formatCode="General" sourceLinked="1"/>
        <c:majorTickMark val="out"/>
        <c:minorTickMark val="none"/>
        <c:tickLblPos val="nextTo"/>
        <c:crossAx val="46090496"/>
        <c:crosses val="autoZero"/>
        <c:crossBetween val="midCat"/>
      </c:valAx>
      <c:valAx>
        <c:axId val="46205568"/>
        <c:scaling>
          <c:orientation val="minMax"/>
          <c:max val="35"/>
          <c:min val="26"/>
        </c:scaling>
        <c:delete val="0"/>
        <c:axPos val="r"/>
        <c:majorTickMark val="out"/>
        <c:minorTickMark val="none"/>
        <c:tickLblPos val="nextTo"/>
        <c:crossAx val="75860992"/>
        <c:crosses val="max"/>
        <c:crossBetween val="midCat"/>
      </c:valAx>
      <c:catAx>
        <c:axId val="75860992"/>
        <c:scaling>
          <c:orientation val="minMax"/>
        </c:scaling>
        <c:delete val="0"/>
        <c:axPos val="t"/>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46205568"/>
        <c:crosses val="max"/>
        <c:auto val="1"/>
        <c:lblAlgn val="ctr"/>
        <c:lblOffset val="100"/>
        <c:noMultiLvlLbl val="0"/>
      </c:catAx>
    </c:plotArea>
    <c:plotVisOnly val="1"/>
    <c:dispBlanksAs val="gap"/>
    <c:showDLblsOverMax val="0"/>
  </c:chart>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a:latin typeface="Arial" panose="020B0604020202020204" pitchFamily="34" charset="0"/>
          <a:cs typeface="Arial" panose="020B0604020202020204" pitchFamily="34" charset="0"/>
        </a:defRPr>
      </a:pPr>
      <a:endParaRPr lang="sv-S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1"/>
            </a:pPr>
            <a:r>
              <a:rPr lang="en-US" sz="1400" b="0" i="1"/>
              <a:t>Per cent</a:t>
            </a:r>
            <a:r>
              <a:rPr lang="en-US" sz="1400" b="0" i="1" baseline="0"/>
              <a:t> of GDP</a:t>
            </a:r>
            <a:endParaRPr lang="en-US" sz="1400" b="0" i="1"/>
          </a:p>
        </c:rich>
      </c:tx>
      <c:layout>
        <c:manualLayout>
          <c:xMode val="edge"/>
          <c:yMode val="edge"/>
          <c:x val="1.3886958608278344E-2"/>
          <c:y val="1.4747435649312947E-2"/>
        </c:manualLayout>
      </c:layout>
      <c:overlay val="0"/>
    </c:title>
    <c:autoTitleDeleted val="0"/>
    <c:plotArea>
      <c:layout>
        <c:manualLayout>
          <c:layoutTarget val="inner"/>
          <c:xMode val="edge"/>
          <c:yMode val="edge"/>
          <c:x val="5.3420386508625926E-2"/>
          <c:y val="8.338725037777972E-2"/>
          <c:w val="0.89315922698274819"/>
          <c:h val="0.74937029505309682"/>
        </c:manualLayout>
      </c:layout>
      <c:lineChart>
        <c:grouping val="standard"/>
        <c:varyColors val="0"/>
        <c:ser>
          <c:idx val="0"/>
          <c:order val="0"/>
          <c:tx>
            <c:strRef>
              <c:f>'[Diagram i Microsoft PowerPoint]swe_debt_xts'!$B$2</c:f>
              <c:strCache>
                <c:ptCount val="1"/>
                <c:pt idx="0">
                  <c:v>General government gross debt (Maastricht)</c:v>
                </c:pt>
              </c:strCache>
            </c:strRef>
          </c:tx>
          <c:spPr>
            <a:ln w="38100">
              <a:solidFill>
                <a:srgbClr val="606060"/>
              </a:solidFill>
            </a:ln>
          </c:spPr>
          <c:marker>
            <c:symbol val="none"/>
          </c:marker>
          <c:cat>
            <c:strRef>
              <c:f>'[Diagram i Microsoft PowerPoint]swe_debt_xts'!$E$4:$E$53</c:f>
              <c:strCache>
                <c:ptCount val="50"/>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00</c:v>
                </c:pt>
                <c:pt idx="31">
                  <c:v>01</c:v>
                </c:pt>
                <c:pt idx="32">
                  <c:v>02</c:v>
                </c:pt>
                <c:pt idx="33">
                  <c:v>03</c:v>
                </c:pt>
                <c:pt idx="34">
                  <c:v>04</c:v>
                </c:pt>
                <c:pt idx="35">
                  <c:v>05</c:v>
                </c:pt>
                <c:pt idx="36">
                  <c:v>06</c:v>
                </c:pt>
                <c:pt idx="37">
                  <c:v>07</c:v>
                </c:pt>
                <c:pt idx="38">
                  <c:v>08</c:v>
                </c:pt>
                <c:pt idx="39">
                  <c:v>09</c:v>
                </c:pt>
                <c:pt idx="40">
                  <c:v>10</c:v>
                </c:pt>
                <c:pt idx="41">
                  <c:v>11</c:v>
                </c:pt>
                <c:pt idx="42">
                  <c:v>12</c:v>
                </c:pt>
                <c:pt idx="43">
                  <c:v>13</c:v>
                </c:pt>
                <c:pt idx="44">
                  <c:v>14</c:v>
                </c:pt>
                <c:pt idx="45">
                  <c:v>15</c:v>
                </c:pt>
                <c:pt idx="46">
                  <c:v>16</c:v>
                </c:pt>
                <c:pt idx="47">
                  <c:v>17</c:v>
                </c:pt>
                <c:pt idx="48">
                  <c:v>18</c:v>
                </c:pt>
                <c:pt idx="49">
                  <c:v>19</c:v>
                </c:pt>
              </c:strCache>
            </c:strRef>
          </c:cat>
          <c:val>
            <c:numRef>
              <c:f>'[Diagram i Microsoft PowerPoint]swe_debt_xts'!$B$3:$B$51</c:f>
              <c:numCache>
                <c:formatCode>General</c:formatCode>
                <c:ptCount val="48"/>
                <c:pt idx="0">
                  <c:v>25.505600000000001</c:v>
                </c:pt>
                <c:pt idx="1">
                  <c:v>25.816199999999998</c:v>
                </c:pt>
                <c:pt idx="2">
                  <c:v>25.672699999999999</c:v>
                </c:pt>
                <c:pt idx="3">
                  <c:v>25.038900000000002</c:v>
                </c:pt>
                <c:pt idx="4">
                  <c:v>25.3172</c:v>
                </c:pt>
                <c:pt idx="5">
                  <c:v>24.6296</c:v>
                </c:pt>
                <c:pt idx="6">
                  <c:v>22.957000000000001</c:v>
                </c:pt>
                <c:pt idx="7">
                  <c:v>24.890799999999999</c:v>
                </c:pt>
                <c:pt idx="8">
                  <c:v>28.772600000000001</c:v>
                </c:pt>
                <c:pt idx="9">
                  <c:v>32.9694</c:v>
                </c:pt>
                <c:pt idx="10">
                  <c:v>37.351500000000001</c:v>
                </c:pt>
                <c:pt idx="11">
                  <c:v>44.956699999999998</c:v>
                </c:pt>
                <c:pt idx="12">
                  <c:v>53.617100000000001</c:v>
                </c:pt>
                <c:pt idx="13">
                  <c:v>57.0565</c:v>
                </c:pt>
                <c:pt idx="14">
                  <c:v>58.211399999999998</c:v>
                </c:pt>
                <c:pt idx="15">
                  <c:v>57.723399999999998</c:v>
                </c:pt>
                <c:pt idx="16">
                  <c:v>57.388199999999998</c:v>
                </c:pt>
                <c:pt idx="17">
                  <c:v>50.794199999999996</c:v>
                </c:pt>
                <c:pt idx="18">
                  <c:v>45.424399999999999</c:v>
                </c:pt>
                <c:pt idx="19">
                  <c:v>40.865000000000002</c:v>
                </c:pt>
                <c:pt idx="20">
                  <c:v>39.162199999999999</c:v>
                </c:pt>
                <c:pt idx="21">
                  <c:v>46.996200000000002</c:v>
                </c:pt>
                <c:pt idx="22">
                  <c:v>59.1477</c:v>
                </c:pt>
                <c:pt idx="23">
                  <c:v>66.955799999999996</c:v>
                </c:pt>
                <c:pt idx="24">
                  <c:v>69.294399999999996</c:v>
                </c:pt>
                <c:pt idx="25">
                  <c:v>69.545000000000002</c:v>
                </c:pt>
                <c:pt idx="26">
                  <c:v>70.248000000000005</c:v>
                </c:pt>
                <c:pt idx="27">
                  <c:v>67.879599999999996</c:v>
                </c:pt>
                <c:pt idx="28">
                  <c:v>66.808899999999994</c:v>
                </c:pt>
                <c:pt idx="29">
                  <c:v>61.504300000000001</c:v>
                </c:pt>
                <c:pt idx="30">
                  <c:v>50.8157</c:v>
                </c:pt>
                <c:pt idx="31">
                  <c:v>52.297800000000002</c:v>
                </c:pt>
                <c:pt idx="32">
                  <c:v>50.318199999999997</c:v>
                </c:pt>
                <c:pt idx="33">
                  <c:v>49.751300000000001</c:v>
                </c:pt>
                <c:pt idx="34">
                  <c:v>48.909599999999998</c:v>
                </c:pt>
                <c:pt idx="35">
                  <c:v>49.166200000000003</c:v>
                </c:pt>
                <c:pt idx="36">
                  <c:v>43.9848</c:v>
                </c:pt>
                <c:pt idx="37">
                  <c:v>39.2515</c:v>
                </c:pt>
                <c:pt idx="38">
                  <c:v>37.783499999999997</c:v>
                </c:pt>
                <c:pt idx="39">
                  <c:v>41.391399999999997</c:v>
                </c:pt>
                <c:pt idx="40">
                  <c:v>38.645099999999999</c:v>
                </c:pt>
                <c:pt idx="41">
                  <c:v>37.873800000000003</c:v>
                </c:pt>
                <c:pt idx="42">
                  <c:v>38.142499999999998</c:v>
                </c:pt>
                <c:pt idx="43">
                  <c:v>40.772300000000001</c:v>
                </c:pt>
                <c:pt idx="44">
                  <c:v>45.539900000000003</c:v>
                </c:pt>
                <c:pt idx="45">
                  <c:v>44.1753</c:v>
                </c:pt>
                <c:pt idx="46">
                  <c:v>42.1952</c:v>
                </c:pt>
                <c:pt idx="47">
                  <c:v>39.011000000000003</c:v>
                </c:pt>
              </c:numCache>
            </c:numRef>
          </c:val>
          <c:smooth val="0"/>
          <c:extLst>
            <c:ext xmlns:c16="http://schemas.microsoft.com/office/drawing/2014/chart" uri="{C3380CC4-5D6E-409C-BE32-E72D297353CC}">
              <c16:uniqueId val="{00000000-AF7D-4632-BEB4-887CC7614D80}"/>
            </c:ext>
          </c:extLst>
        </c:ser>
        <c:ser>
          <c:idx val="1"/>
          <c:order val="1"/>
          <c:tx>
            <c:strRef>
              <c:f>'[Diagram i Microsoft PowerPoint]swe_debt_xts'!$C$2</c:f>
              <c:strCache>
                <c:ptCount val="1"/>
                <c:pt idx="0">
                  <c:v>General government net debt</c:v>
                </c:pt>
              </c:strCache>
            </c:strRef>
          </c:tx>
          <c:spPr>
            <a:ln w="38100">
              <a:solidFill>
                <a:srgbClr val="D7AF00"/>
              </a:solidFill>
            </a:ln>
          </c:spPr>
          <c:marker>
            <c:symbol val="none"/>
          </c:marker>
          <c:cat>
            <c:strRef>
              <c:f>'[Diagram i Microsoft PowerPoint]swe_debt_xts'!$E$4:$E$53</c:f>
              <c:strCache>
                <c:ptCount val="50"/>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00</c:v>
                </c:pt>
                <c:pt idx="31">
                  <c:v>01</c:v>
                </c:pt>
                <c:pt idx="32">
                  <c:v>02</c:v>
                </c:pt>
                <c:pt idx="33">
                  <c:v>03</c:v>
                </c:pt>
                <c:pt idx="34">
                  <c:v>04</c:v>
                </c:pt>
                <c:pt idx="35">
                  <c:v>05</c:v>
                </c:pt>
                <c:pt idx="36">
                  <c:v>06</c:v>
                </c:pt>
                <c:pt idx="37">
                  <c:v>07</c:v>
                </c:pt>
                <c:pt idx="38">
                  <c:v>08</c:v>
                </c:pt>
                <c:pt idx="39">
                  <c:v>09</c:v>
                </c:pt>
                <c:pt idx="40">
                  <c:v>10</c:v>
                </c:pt>
                <c:pt idx="41">
                  <c:v>11</c:v>
                </c:pt>
                <c:pt idx="42">
                  <c:v>12</c:v>
                </c:pt>
                <c:pt idx="43">
                  <c:v>13</c:v>
                </c:pt>
                <c:pt idx="44">
                  <c:v>14</c:v>
                </c:pt>
                <c:pt idx="45">
                  <c:v>15</c:v>
                </c:pt>
                <c:pt idx="46">
                  <c:v>16</c:v>
                </c:pt>
                <c:pt idx="47">
                  <c:v>17</c:v>
                </c:pt>
                <c:pt idx="48">
                  <c:v>18</c:v>
                </c:pt>
                <c:pt idx="49">
                  <c:v>19</c:v>
                </c:pt>
              </c:strCache>
            </c:strRef>
          </c:cat>
          <c:val>
            <c:numRef>
              <c:f>'[Diagram i Microsoft PowerPoint]swe_debt_xts'!$C$3:$C$51</c:f>
              <c:numCache>
                <c:formatCode>General</c:formatCode>
                <c:ptCount val="48"/>
                <c:pt idx="0">
                  <c:v>-21.051106000000001</c:v>
                </c:pt>
                <c:pt idx="1">
                  <c:v>-26.078285000000001</c:v>
                </c:pt>
                <c:pt idx="2">
                  <c:v>-27.967618000000002</c:v>
                </c:pt>
                <c:pt idx="3">
                  <c:v>-29.432535000000001</c:v>
                </c:pt>
                <c:pt idx="4">
                  <c:v>-28.532226000000001</c:v>
                </c:pt>
                <c:pt idx="5">
                  <c:v>-27.254356999999999</c:v>
                </c:pt>
                <c:pt idx="6">
                  <c:v>-28.382024999999999</c:v>
                </c:pt>
                <c:pt idx="7">
                  <c:v>-27.348331000000002</c:v>
                </c:pt>
                <c:pt idx="8">
                  <c:v>-23.960943</c:v>
                </c:pt>
                <c:pt idx="9">
                  <c:v>-18.776416999999999</c:v>
                </c:pt>
                <c:pt idx="10">
                  <c:v>-13.306792</c:v>
                </c:pt>
                <c:pt idx="11">
                  <c:v>-5.3575379999999999</c:v>
                </c:pt>
                <c:pt idx="12">
                  <c:v>4.0635219999999999</c:v>
                </c:pt>
                <c:pt idx="13">
                  <c:v>10.366429</c:v>
                </c:pt>
                <c:pt idx="14">
                  <c:v>13.111522000000001</c:v>
                </c:pt>
                <c:pt idx="15">
                  <c:v>13.689451</c:v>
                </c:pt>
                <c:pt idx="16">
                  <c:v>12.357402</c:v>
                </c:pt>
                <c:pt idx="17">
                  <c:v>6.2999340000000004</c:v>
                </c:pt>
                <c:pt idx="18">
                  <c:v>0.19625500000000001</c:v>
                </c:pt>
                <c:pt idx="19">
                  <c:v>-5.9160430000000002</c:v>
                </c:pt>
                <c:pt idx="20">
                  <c:v>-7.7574209999999999</c:v>
                </c:pt>
                <c:pt idx="21">
                  <c:v>-4.9636209999999998</c:v>
                </c:pt>
                <c:pt idx="22">
                  <c:v>4.5134420000000004</c:v>
                </c:pt>
                <c:pt idx="23">
                  <c:v>10.390051</c:v>
                </c:pt>
                <c:pt idx="24">
                  <c:v>20.590738000000002</c:v>
                </c:pt>
                <c:pt idx="25">
                  <c:v>25.331772000000001</c:v>
                </c:pt>
                <c:pt idx="26">
                  <c:v>25.552125</c:v>
                </c:pt>
                <c:pt idx="27">
                  <c:v>23.147161000000001</c:v>
                </c:pt>
                <c:pt idx="28">
                  <c:v>21.985251999999999</c:v>
                </c:pt>
                <c:pt idx="29">
                  <c:v>10.164702999999999</c:v>
                </c:pt>
                <c:pt idx="30">
                  <c:v>2.5031349999999999</c:v>
                </c:pt>
                <c:pt idx="31">
                  <c:v>-1.9886699999999999</c:v>
                </c:pt>
                <c:pt idx="32">
                  <c:v>4.2986909999999998</c:v>
                </c:pt>
                <c:pt idx="33">
                  <c:v>1.0869040000000001</c:v>
                </c:pt>
                <c:pt idx="34">
                  <c:v>-1.111675</c:v>
                </c:pt>
                <c:pt idx="35">
                  <c:v>-7.251296</c:v>
                </c:pt>
                <c:pt idx="36">
                  <c:v>-16.418658000000001</c:v>
                </c:pt>
                <c:pt idx="37">
                  <c:v>-21.187127</c:v>
                </c:pt>
                <c:pt idx="38">
                  <c:v>-16.145744000000001</c:v>
                </c:pt>
                <c:pt idx="39">
                  <c:v>-23.582273000000001</c:v>
                </c:pt>
                <c:pt idx="40">
                  <c:v>-24.844525000000001</c:v>
                </c:pt>
                <c:pt idx="41">
                  <c:v>-26.410744999999999</c:v>
                </c:pt>
                <c:pt idx="42">
                  <c:v>-28.799536</c:v>
                </c:pt>
                <c:pt idx="43">
                  <c:v>-28.813986</c:v>
                </c:pt>
                <c:pt idx="44">
                  <c:v>-27.818055999999999</c:v>
                </c:pt>
                <c:pt idx="45">
                  <c:v>-27.08164</c:v>
                </c:pt>
                <c:pt idx="46">
                  <c:v>-30.688811999999999</c:v>
                </c:pt>
                <c:pt idx="47">
                  <c:v>-30.589164</c:v>
                </c:pt>
              </c:numCache>
            </c:numRef>
          </c:val>
          <c:smooth val="0"/>
          <c:extLst>
            <c:ext xmlns:c16="http://schemas.microsoft.com/office/drawing/2014/chart" uri="{C3380CC4-5D6E-409C-BE32-E72D297353CC}">
              <c16:uniqueId val="{00000001-AF7D-4632-BEB4-887CC7614D80}"/>
            </c:ext>
          </c:extLst>
        </c:ser>
        <c:dLbls>
          <c:showLegendKey val="0"/>
          <c:showVal val="0"/>
          <c:showCatName val="0"/>
          <c:showSerName val="0"/>
          <c:showPercent val="0"/>
          <c:showBubbleSize val="0"/>
        </c:dLbls>
        <c:marker val="1"/>
        <c:smooth val="0"/>
        <c:axId val="437115520"/>
        <c:axId val="437142656"/>
      </c:lineChart>
      <c:lineChart>
        <c:grouping val="standard"/>
        <c:varyColors val="0"/>
        <c:ser>
          <c:idx val="2"/>
          <c:order val="2"/>
          <c:tx>
            <c:v>Hannes</c:v>
          </c:tx>
          <c:spPr>
            <a:ln w="19050">
              <a:solidFill>
                <a:srgbClr val="C00000"/>
              </a:solidFill>
            </a:ln>
          </c:spPr>
          <c:marker>
            <c:symbol val="none"/>
          </c:marker>
          <c:smooth val="0"/>
          <c:extLst>
            <c:ext xmlns:c16="http://schemas.microsoft.com/office/drawing/2014/chart" uri="{C3380CC4-5D6E-409C-BE32-E72D297353CC}">
              <c16:uniqueId val="{00000002-AF7D-4632-BEB4-887CC7614D80}"/>
            </c:ext>
          </c:extLst>
        </c:ser>
        <c:dLbls>
          <c:showLegendKey val="0"/>
          <c:showVal val="0"/>
          <c:showCatName val="0"/>
          <c:showSerName val="0"/>
          <c:showPercent val="0"/>
          <c:showBubbleSize val="0"/>
        </c:dLbls>
        <c:marker val="1"/>
        <c:smooth val="0"/>
        <c:axId val="41815424"/>
        <c:axId val="437116288"/>
      </c:lineChart>
      <c:catAx>
        <c:axId val="437115520"/>
        <c:scaling>
          <c:orientation val="minMax"/>
        </c:scaling>
        <c:delete val="0"/>
        <c:axPos val="b"/>
        <c:numFmt formatCode="yyyy;@" sourceLinked="0"/>
        <c:majorTickMark val="out"/>
        <c:minorTickMark val="none"/>
        <c:tickLblPos val="low"/>
        <c:crossAx val="437142656"/>
        <c:crosses val="autoZero"/>
        <c:auto val="1"/>
        <c:lblAlgn val="ctr"/>
        <c:lblOffset val="100"/>
        <c:noMultiLvlLbl val="1"/>
      </c:catAx>
      <c:valAx>
        <c:axId val="437142656"/>
        <c:scaling>
          <c:orientation val="minMax"/>
        </c:scaling>
        <c:delete val="0"/>
        <c:axPos val="l"/>
        <c:majorGridlines>
          <c:spPr>
            <a:ln>
              <a:prstDash val="dash"/>
            </a:ln>
          </c:spPr>
        </c:majorGridlines>
        <c:numFmt formatCode="General" sourceLinked="1"/>
        <c:majorTickMark val="out"/>
        <c:minorTickMark val="none"/>
        <c:tickLblPos val="nextTo"/>
        <c:crossAx val="437115520"/>
        <c:crosses val="autoZero"/>
        <c:crossBetween val="midCat"/>
      </c:valAx>
      <c:valAx>
        <c:axId val="437116288"/>
        <c:scaling>
          <c:orientation val="minMax"/>
          <c:max val="80"/>
          <c:min val="-40"/>
        </c:scaling>
        <c:delete val="0"/>
        <c:axPos val="r"/>
        <c:majorTickMark val="out"/>
        <c:minorTickMark val="none"/>
        <c:tickLblPos val="nextTo"/>
        <c:crossAx val="41815424"/>
        <c:crosses val="max"/>
        <c:crossBetween val="midCat"/>
      </c:valAx>
      <c:catAx>
        <c:axId val="41815424"/>
        <c:scaling>
          <c:orientation val="minMax"/>
        </c:scaling>
        <c:delete val="0"/>
        <c:axPos val="t"/>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437116288"/>
        <c:crosses val="max"/>
        <c:auto val="1"/>
        <c:lblAlgn val="ctr"/>
        <c:lblOffset val="100"/>
        <c:noMultiLvlLbl val="0"/>
      </c:catAx>
    </c:plotArea>
    <c:legend>
      <c:legendPos val="b"/>
      <c:legendEntry>
        <c:idx val="2"/>
        <c:delete val="1"/>
      </c:legendEntry>
      <c:overlay val="0"/>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a:latin typeface="Arial" panose="020B0604020202020204" pitchFamily="34" charset="0"/>
          <a:cs typeface="Arial" panose="020B0604020202020204" pitchFamily="34" charset="0"/>
        </a:defRPr>
      </a:pPr>
      <a:endParaRPr lang="sv-S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1" u="none" strike="noStrike" kern="1200" spc="0" baseline="0">
                <a:solidFill>
                  <a:srgbClr val="000000"/>
                </a:solidFill>
                <a:latin typeface="Arial"/>
                <a:ea typeface="Arial"/>
                <a:cs typeface="Arial"/>
              </a:defRPr>
            </a:pPr>
            <a:r>
              <a:rPr lang="en-US" dirty="0"/>
              <a:t>Budget bill for 2018</a:t>
            </a:r>
          </a:p>
        </c:rich>
      </c:tx>
      <c:layout>
        <c:manualLayout>
          <c:xMode val="edge"/>
          <c:yMode val="edge"/>
          <c:x val="7.5452627794091211E-3"/>
          <c:y val="1.6064087698956467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rgbClr val="000000"/>
              </a:solidFill>
              <a:latin typeface="Arial"/>
              <a:ea typeface="Arial"/>
              <a:cs typeface="Arial"/>
            </a:defRPr>
          </a:pPr>
          <a:endParaRPr lang="sv-SE"/>
        </a:p>
      </c:txPr>
    </c:title>
    <c:autoTitleDeleted val="0"/>
    <c:plotArea>
      <c:layout/>
      <c:barChart>
        <c:barDir val="col"/>
        <c:grouping val="clustered"/>
        <c:varyColors val="0"/>
        <c:ser>
          <c:idx val="0"/>
          <c:order val="0"/>
          <c:tx>
            <c:strRef>
              <c:f>'D4.1'!$B$4</c:f>
              <c:strCache>
                <c:ptCount val="1"/>
                <c:pt idx="0">
                  <c:v>Finansiellt sparande</c:v>
                </c:pt>
              </c:strCache>
            </c:strRef>
          </c:tx>
          <c:spPr>
            <a:solidFill>
              <a:srgbClr val="D7AF00"/>
            </a:solidFill>
            <a:ln>
              <a:noFill/>
            </a:ln>
            <a:effectLst/>
          </c:spPr>
          <c:invertIfNegative val="0"/>
          <c:cat>
            <c:strRef>
              <c:f>'D4.1'!$C$3:$L$3</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'D4.1'!$C$4:$L$4</c:f>
              <c:numCache>
                <c:formatCode>0.0</c:formatCode>
                <c:ptCount val="10"/>
                <c:pt idx="0">
                  <c:v>-0.2</c:v>
                </c:pt>
                <c:pt idx="1">
                  <c:v>-1</c:v>
                </c:pt>
                <c:pt idx="2">
                  <c:v>-1.4</c:v>
                </c:pt>
                <c:pt idx="3">
                  <c:v>-1.5</c:v>
                </c:pt>
                <c:pt idx="4">
                  <c:v>0.3</c:v>
                </c:pt>
                <c:pt idx="5">
                  <c:v>0.9</c:v>
                </c:pt>
              </c:numCache>
            </c:numRef>
          </c:val>
          <c:extLst>
            <c:ext xmlns:c16="http://schemas.microsoft.com/office/drawing/2014/chart" uri="{C3380CC4-5D6E-409C-BE32-E72D297353CC}">
              <c16:uniqueId val="{00000000-80DD-478A-9582-65190F57DEC0}"/>
            </c:ext>
          </c:extLst>
        </c:ser>
        <c:ser>
          <c:idx val="1"/>
          <c:order val="1"/>
          <c:tx>
            <c:strRef>
              <c:f>'D4.1'!$B$5</c:f>
              <c:strCache>
                <c:ptCount val="1"/>
                <c:pt idx="0">
                  <c:v>fs prognos</c:v>
                </c:pt>
              </c:strCache>
            </c:strRef>
          </c:tx>
          <c:spPr>
            <a:pattFill prst="narHorz">
              <a:fgClr>
                <a:srgbClr val="D7AF00"/>
              </a:fgClr>
              <a:bgClr>
                <a:srgbClr val="FFFFFF"/>
              </a:bgClr>
            </a:pattFill>
            <a:ln>
              <a:noFill/>
            </a:ln>
            <a:effectLst/>
          </c:spPr>
          <c:invertIfNegative val="0"/>
          <c:cat>
            <c:strRef>
              <c:f>'D4.1'!$C$3:$L$3</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'D4.1'!$C$5:$L$5</c:f>
              <c:numCache>
                <c:formatCode>General</c:formatCode>
                <c:ptCount val="10"/>
                <c:pt idx="6" formatCode="0.0">
                  <c:v>1</c:v>
                </c:pt>
                <c:pt idx="7" formatCode="0.0">
                  <c:v>0.9</c:v>
                </c:pt>
                <c:pt idx="8" formatCode="0.0">
                  <c:v>1</c:v>
                </c:pt>
                <c:pt idx="9" formatCode="0.0">
                  <c:v>1.5</c:v>
                </c:pt>
              </c:numCache>
            </c:numRef>
          </c:val>
          <c:extLst>
            <c:ext xmlns:c16="http://schemas.microsoft.com/office/drawing/2014/chart" uri="{C3380CC4-5D6E-409C-BE32-E72D297353CC}">
              <c16:uniqueId val="{00000001-80DD-478A-9582-65190F57DEC0}"/>
            </c:ext>
          </c:extLst>
        </c:ser>
        <c:ser>
          <c:idx val="2"/>
          <c:order val="2"/>
          <c:tx>
            <c:strRef>
              <c:f>'D4.1'!$B$6</c:f>
              <c:strCache>
                <c:ptCount val="1"/>
                <c:pt idx="0">
                  <c:v>Strukturellt sparande</c:v>
                </c:pt>
              </c:strCache>
            </c:strRef>
          </c:tx>
          <c:spPr>
            <a:solidFill>
              <a:srgbClr val="606060"/>
            </a:solidFill>
            <a:ln>
              <a:noFill/>
            </a:ln>
            <a:effectLst/>
          </c:spPr>
          <c:invertIfNegative val="0"/>
          <c:cat>
            <c:strRef>
              <c:f>'D4.1'!$C$3:$L$3</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'D4.1'!$C$6:$L$6</c:f>
              <c:numCache>
                <c:formatCode>0.0</c:formatCode>
                <c:ptCount val="10"/>
                <c:pt idx="0">
                  <c:v>0.3</c:v>
                </c:pt>
                <c:pt idx="1">
                  <c:v>-0.2</c:v>
                </c:pt>
                <c:pt idx="2">
                  <c:v>-1</c:v>
                </c:pt>
                <c:pt idx="3">
                  <c:v>-1</c:v>
                </c:pt>
                <c:pt idx="4">
                  <c:v>0.1</c:v>
                </c:pt>
                <c:pt idx="5">
                  <c:v>1</c:v>
                </c:pt>
              </c:numCache>
            </c:numRef>
          </c:val>
          <c:extLst>
            <c:ext xmlns:c16="http://schemas.microsoft.com/office/drawing/2014/chart" uri="{C3380CC4-5D6E-409C-BE32-E72D297353CC}">
              <c16:uniqueId val="{00000002-80DD-478A-9582-65190F57DEC0}"/>
            </c:ext>
          </c:extLst>
        </c:ser>
        <c:ser>
          <c:idx val="3"/>
          <c:order val="3"/>
          <c:tx>
            <c:strRef>
              <c:f>'D4.1'!$B$7</c:f>
              <c:strCache>
                <c:ptCount val="1"/>
                <c:pt idx="0">
                  <c:v>ss prognos</c:v>
                </c:pt>
              </c:strCache>
            </c:strRef>
          </c:tx>
          <c:spPr>
            <a:pattFill prst="narHorz">
              <a:fgClr>
                <a:srgbClr val="606060"/>
              </a:fgClr>
              <a:bgClr>
                <a:srgbClr val="FFFFFF"/>
              </a:bgClr>
            </a:pattFill>
            <a:ln>
              <a:noFill/>
            </a:ln>
            <a:effectLst/>
          </c:spPr>
          <c:invertIfNegative val="0"/>
          <c:dLbls>
            <c:dLbl>
              <c:idx val="6"/>
              <c:layout>
                <c:manualLayout>
                  <c:x val="1.5221429855576197E-3"/>
                  <c:y val="-3.2128175397912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DD-478A-9582-65190F57DEC0}"/>
                </c:ext>
              </c:extLst>
            </c:dLbl>
            <c:dLbl>
              <c:idx val="7"/>
              <c:layout>
                <c:manualLayout>
                  <c:x val="0"/>
                  <c:y val="-5.0869611046695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DD-478A-9582-65190F57DEC0}"/>
                </c:ext>
              </c:extLst>
            </c:dLbl>
            <c:dLbl>
              <c:idx val="8"/>
              <c:layout>
                <c:manualLayout>
                  <c:x val="0"/>
                  <c:y val="-3.7482871297565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DD-478A-9582-65190F57DEC0}"/>
                </c:ext>
              </c:extLst>
            </c:dLbl>
            <c:dLbl>
              <c:idx val="9"/>
              <c:layout>
                <c:manualLayout>
                  <c:x val="-9.3657817109144541E-3"/>
                  <c:y val="-1.866880341880342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606060"/>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extLst>
                <c:ext xmlns:c15="http://schemas.microsoft.com/office/drawing/2012/chart" uri="{CE6537A1-D6FC-4f65-9D91-7224C49458BB}">
                  <c15:layout>
                    <c:manualLayout>
                      <c:w val="6.6481317600786627E-2"/>
                      <c:h val="4.7896367521367521E-2"/>
                    </c:manualLayout>
                  </c15:layout>
                </c:ext>
                <c:ext xmlns:c16="http://schemas.microsoft.com/office/drawing/2014/chart" uri="{C3380CC4-5D6E-409C-BE32-E72D297353CC}">
                  <c16:uniqueId val="{00000006-80DD-478A-9582-65190F57DEC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606060"/>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'D4.1'!$C$3:$L$3</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'D4.1'!$C$7:$L$7</c:f>
              <c:numCache>
                <c:formatCode>General</c:formatCode>
                <c:ptCount val="10"/>
                <c:pt idx="6">
                  <c:v>0.8</c:v>
                </c:pt>
                <c:pt idx="7">
                  <c:v>0.6</c:v>
                </c:pt>
                <c:pt idx="8">
                  <c:v>0.7</c:v>
                </c:pt>
                <c:pt idx="9">
                  <c:v>1.1000000000000001</c:v>
                </c:pt>
              </c:numCache>
            </c:numRef>
          </c:val>
          <c:extLst>
            <c:ext xmlns:c16="http://schemas.microsoft.com/office/drawing/2014/chart" uri="{C3380CC4-5D6E-409C-BE32-E72D297353CC}">
              <c16:uniqueId val="{00000007-80DD-478A-9582-65190F57DEC0}"/>
            </c:ext>
          </c:extLst>
        </c:ser>
        <c:dLbls>
          <c:showLegendKey val="0"/>
          <c:showVal val="0"/>
          <c:showCatName val="0"/>
          <c:showSerName val="0"/>
          <c:showPercent val="0"/>
          <c:showBubbleSize val="0"/>
        </c:dLbls>
        <c:gapWidth val="0"/>
        <c:overlap val="50"/>
        <c:axId val="685417768"/>
        <c:axId val="685415800"/>
      </c:barChart>
      <c:barChart>
        <c:barDir val="col"/>
        <c:grouping val="clustered"/>
        <c:varyColors val="0"/>
        <c:ser>
          <c:idx val="6"/>
          <c:order val="6"/>
          <c:tx>
            <c:v>Hannes</c:v>
          </c:tx>
          <c:spPr>
            <a:solidFill>
              <a:schemeClr val="accent1">
                <a:lumMod val="60000"/>
              </a:schemeClr>
            </a:solidFill>
            <a:ln>
              <a:noFill/>
            </a:ln>
            <a:effectLst/>
          </c:spPr>
          <c:invertIfNegative val="0"/>
          <c:extLst>
            <c:ext xmlns:c16="http://schemas.microsoft.com/office/drawing/2014/chart" uri="{C3380CC4-5D6E-409C-BE32-E72D297353CC}">
              <c16:uniqueId val="{00000008-80DD-478A-9582-65190F57DEC0}"/>
            </c:ext>
          </c:extLst>
        </c:ser>
        <c:dLbls>
          <c:showLegendKey val="0"/>
          <c:showVal val="0"/>
          <c:showCatName val="0"/>
          <c:showSerName val="0"/>
          <c:showPercent val="0"/>
          <c:showBubbleSize val="0"/>
        </c:dLbls>
        <c:gapWidth val="219"/>
        <c:overlap val="-27"/>
        <c:axId val="685407600"/>
        <c:axId val="685402680"/>
      </c:barChart>
      <c:lineChart>
        <c:grouping val="standard"/>
        <c:varyColors val="0"/>
        <c:ser>
          <c:idx val="4"/>
          <c:order val="4"/>
          <c:tx>
            <c:strRef>
              <c:f>'D4.1'!$B$8</c:f>
              <c:strCache>
                <c:ptCount val="1"/>
                <c:pt idx="0">
                  <c:v>BNP-gap</c:v>
                </c:pt>
              </c:strCache>
            </c:strRef>
          </c:tx>
          <c:spPr>
            <a:ln w="38100" cap="rnd">
              <a:solidFill>
                <a:srgbClr val="C00000"/>
              </a:solidFill>
              <a:round/>
            </a:ln>
            <a:effectLst/>
          </c:spPr>
          <c:marker>
            <c:symbol val="none"/>
          </c:marker>
          <c:cat>
            <c:strRef>
              <c:f>'D4.1'!$C$3:$L$3</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'D4.1'!$C$8:$L$8</c:f>
              <c:numCache>
                <c:formatCode>0.0</c:formatCode>
                <c:ptCount val="10"/>
                <c:pt idx="0">
                  <c:v>-0.4</c:v>
                </c:pt>
                <c:pt idx="1">
                  <c:v>-1.8</c:v>
                </c:pt>
                <c:pt idx="2">
                  <c:v>-2.2999999999999998</c:v>
                </c:pt>
                <c:pt idx="3">
                  <c:v>-1.8</c:v>
                </c:pt>
                <c:pt idx="4">
                  <c:v>-0.8</c:v>
                </c:pt>
                <c:pt idx="5">
                  <c:v>-0.2</c:v>
                </c:pt>
              </c:numCache>
            </c:numRef>
          </c:val>
          <c:smooth val="0"/>
          <c:extLst>
            <c:ext xmlns:c16="http://schemas.microsoft.com/office/drawing/2014/chart" uri="{C3380CC4-5D6E-409C-BE32-E72D297353CC}">
              <c16:uniqueId val="{00000009-80DD-478A-9582-65190F57DEC0}"/>
            </c:ext>
          </c:extLst>
        </c:ser>
        <c:ser>
          <c:idx val="5"/>
          <c:order val="5"/>
          <c:tx>
            <c:strRef>
              <c:f>'D4.1'!$B$9</c:f>
              <c:strCache>
                <c:ptCount val="1"/>
                <c:pt idx="0">
                  <c:v>gap prognos</c:v>
                </c:pt>
              </c:strCache>
            </c:strRef>
          </c:tx>
          <c:spPr>
            <a:ln w="38100" cap="rnd">
              <a:solidFill>
                <a:srgbClr val="C00000"/>
              </a:solidFill>
              <a:prstDash val="sysDot"/>
              <a:round/>
            </a:ln>
            <a:effectLst/>
          </c:spPr>
          <c:marker>
            <c:symbol val="none"/>
          </c:marker>
          <c:cat>
            <c:strRef>
              <c:f>'D4.1'!$C$3:$L$3</c:f>
              <c:strCache>
                <c:ptCount val="10"/>
                <c:pt idx="0">
                  <c:v>2011</c:v>
                </c:pt>
                <c:pt idx="1">
                  <c:v>2012</c:v>
                </c:pt>
                <c:pt idx="2">
                  <c:v>2013</c:v>
                </c:pt>
                <c:pt idx="3">
                  <c:v>2014</c:v>
                </c:pt>
                <c:pt idx="4">
                  <c:v>2015</c:v>
                </c:pt>
                <c:pt idx="5">
                  <c:v>2016</c:v>
                </c:pt>
                <c:pt idx="6">
                  <c:v>2017</c:v>
                </c:pt>
                <c:pt idx="7">
                  <c:v>2018</c:v>
                </c:pt>
                <c:pt idx="8">
                  <c:v>2019</c:v>
                </c:pt>
                <c:pt idx="9">
                  <c:v>2020</c:v>
                </c:pt>
              </c:strCache>
            </c:strRef>
          </c:cat>
          <c:val>
            <c:numRef>
              <c:f>'D4.1'!$C$9:$L$9</c:f>
              <c:numCache>
                <c:formatCode>General</c:formatCode>
                <c:ptCount val="10"/>
                <c:pt idx="5" formatCode="0.0">
                  <c:v>-0.2</c:v>
                </c:pt>
                <c:pt idx="6">
                  <c:v>0.8</c:v>
                </c:pt>
                <c:pt idx="7">
                  <c:v>1</c:v>
                </c:pt>
                <c:pt idx="8">
                  <c:v>0.8</c:v>
                </c:pt>
                <c:pt idx="9">
                  <c:v>0.6</c:v>
                </c:pt>
              </c:numCache>
            </c:numRef>
          </c:val>
          <c:smooth val="0"/>
          <c:extLst>
            <c:ext xmlns:c16="http://schemas.microsoft.com/office/drawing/2014/chart" uri="{C3380CC4-5D6E-409C-BE32-E72D297353CC}">
              <c16:uniqueId val="{0000000A-80DD-478A-9582-65190F57DEC0}"/>
            </c:ext>
          </c:extLst>
        </c:ser>
        <c:dLbls>
          <c:showLegendKey val="0"/>
          <c:showVal val="0"/>
          <c:showCatName val="0"/>
          <c:showSerName val="0"/>
          <c:showPercent val="0"/>
          <c:showBubbleSize val="0"/>
        </c:dLbls>
        <c:marker val="1"/>
        <c:smooth val="0"/>
        <c:axId val="685417768"/>
        <c:axId val="685415800"/>
      </c:lineChart>
      <c:catAx>
        <c:axId val="685417768"/>
        <c:scaling>
          <c:orientation val="minMax"/>
        </c:scaling>
        <c:delete val="0"/>
        <c:axPos val="b"/>
        <c:numFmt formatCode="yyyy;@" sourceLinked="0"/>
        <c:majorTickMark val="out"/>
        <c:minorTickMark val="none"/>
        <c:tickLblPos val="low"/>
        <c:spPr>
          <a:noFill/>
          <a:ln w="9525" cap="flat" cmpd="sng" algn="ctr">
            <a:solidFill>
              <a:srgbClr val="848484"/>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85415800"/>
        <c:crosses val="autoZero"/>
        <c:auto val="1"/>
        <c:lblAlgn val="ctr"/>
        <c:lblOffset val="100"/>
        <c:tickLblSkip val="2"/>
        <c:tickMarkSkip val="2"/>
        <c:noMultiLvlLbl val="0"/>
      </c:catAx>
      <c:valAx>
        <c:axId val="685415800"/>
        <c:scaling>
          <c:orientation val="minMax"/>
          <c:max val="3"/>
          <c:min val="-4"/>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solidFill>
              <a:srgbClr val="848484"/>
            </a:solidFill>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85417768"/>
        <c:crosses val="autoZero"/>
        <c:crossBetween val="between"/>
      </c:valAx>
      <c:valAx>
        <c:axId val="685402680"/>
        <c:scaling>
          <c:orientation val="minMax"/>
          <c:max val="3"/>
          <c:min val="-4"/>
        </c:scaling>
        <c:delete val="1"/>
        <c:axPos val="r"/>
        <c:majorTickMark val="out"/>
        <c:minorTickMark val="none"/>
        <c:tickLblPos val="nextTo"/>
        <c:crossAx val="685407600"/>
        <c:crosses val="max"/>
        <c:crossBetween val="between"/>
      </c:valAx>
      <c:catAx>
        <c:axId val="685407600"/>
        <c:scaling>
          <c:orientation val="minMax"/>
        </c:scaling>
        <c:delete val="0"/>
        <c:axPos val="t"/>
        <c:majorTickMark val="none"/>
        <c:minorTickMark val="none"/>
        <c:tickLblPos val="none"/>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85402680"/>
        <c:crosses val="max"/>
        <c:auto val="1"/>
        <c:lblAlgn val="ctr"/>
        <c:lblOffset val="100"/>
        <c:noMultiLvlLbl val="0"/>
      </c:cat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1" u="none" strike="noStrike" kern="1200" spc="0" baseline="0">
                <a:solidFill>
                  <a:srgbClr val="000000"/>
                </a:solidFill>
                <a:latin typeface="Arial"/>
                <a:ea typeface="Arial"/>
                <a:cs typeface="Arial"/>
              </a:defRPr>
            </a:pPr>
            <a:r>
              <a:rPr lang="en-US" dirty="0"/>
              <a:t>NIER, October </a:t>
            </a:r>
            <a:r>
              <a:rPr lang="en-US" baseline="0" dirty="0"/>
              <a:t>2017</a:t>
            </a:r>
            <a:endParaRPr lang="en-US" dirty="0"/>
          </a:p>
        </c:rich>
      </c:tx>
      <c:layout>
        <c:manualLayout>
          <c:xMode val="edge"/>
          <c:yMode val="edge"/>
          <c:x val="7.5452627794091211E-3"/>
          <c:y val="1.6064087698956467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rgbClr val="000000"/>
              </a:solidFill>
              <a:latin typeface="Arial"/>
              <a:ea typeface="Arial"/>
              <a:cs typeface="Arial"/>
            </a:defRPr>
          </a:pPr>
          <a:endParaRPr lang="sv-SE"/>
        </a:p>
      </c:txPr>
    </c:title>
    <c:autoTitleDeleted val="0"/>
    <c:plotArea>
      <c:layout/>
      <c:barChart>
        <c:barDir val="col"/>
        <c:grouping val="clustered"/>
        <c:varyColors val="0"/>
        <c:ser>
          <c:idx val="0"/>
          <c:order val="0"/>
          <c:tx>
            <c:strRef>
              <c:f>'D4.1'!$B$12</c:f>
              <c:strCache>
                <c:ptCount val="1"/>
                <c:pt idx="0">
                  <c:v>Finansiellt sparande</c:v>
                </c:pt>
              </c:strCache>
            </c:strRef>
          </c:tx>
          <c:spPr>
            <a:solidFill>
              <a:srgbClr val="D7AF00"/>
            </a:solidFill>
            <a:ln>
              <a:noFill/>
            </a:ln>
            <a:effectLst/>
          </c:spPr>
          <c:invertIfNegative val="0"/>
          <c:cat>
            <c:numRef>
              <c:f>'D4.1'!$C$11:$L$11</c:f>
              <c:numCache>
                <c:formatCode>yyyy;@</c:formatCode>
                <c:ptCount val="10"/>
                <c:pt idx="0">
                  <c:v>40724</c:v>
                </c:pt>
                <c:pt idx="1">
                  <c:v>41090</c:v>
                </c:pt>
                <c:pt idx="2">
                  <c:v>41455</c:v>
                </c:pt>
                <c:pt idx="3">
                  <c:v>41820</c:v>
                </c:pt>
                <c:pt idx="4">
                  <c:v>42185</c:v>
                </c:pt>
                <c:pt idx="5">
                  <c:v>42551</c:v>
                </c:pt>
                <c:pt idx="6">
                  <c:v>42916</c:v>
                </c:pt>
                <c:pt idx="7">
                  <c:v>43281</c:v>
                </c:pt>
                <c:pt idx="8">
                  <c:v>43646</c:v>
                </c:pt>
                <c:pt idx="9">
                  <c:v>44012</c:v>
                </c:pt>
              </c:numCache>
            </c:numRef>
          </c:cat>
          <c:val>
            <c:numRef>
              <c:f>'D4.1'!$C$12:$L$12</c:f>
              <c:numCache>
                <c:formatCode>0.0</c:formatCode>
                <c:ptCount val="10"/>
                <c:pt idx="0">
                  <c:v>-0.2</c:v>
                </c:pt>
                <c:pt idx="1">
                  <c:v>-1</c:v>
                </c:pt>
                <c:pt idx="2">
                  <c:v>-1.4</c:v>
                </c:pt>
                <c:pt idx="3">
                  <c:v>-1.6</c:v>
                </c:pt>
                <c:pt idx="4">
                  <c:v>0.2</c:v>
                </c:pt>
                <c:pt idx="5">
                  <c:v>1.1000000000000001</c:v>
                </c:pt>
              </c:numCache>
            </c:numRef>
          </c:val>
          <c:extLst>
            <c:ext xmlns:c16="http://schemas.microsoft.com/office/drawing/2014/chart" uri="{C3380CC4-5D6E-409C-BE32-E72D297353CC}">
              <c16:uniqueId val="{00000000-EDBF-410E-90FD-2D87C288174D}"/>
            </c:ext>
          </c:extLst>
        </c:ser>
        <c:ser>
          <c:idx val="1"/>
          <c:order val="1"/>
          <c:tx>
            <c:strRef>
              <c:f>'D4.1'!$B$13</c:f>
              <c:strCache>
                <c:ptCount val="1"/>
                <c:pt idx="0">
                  <c:v>prog</c:v>
                </c:pt>
              </c:strCache>
            </c:strRef>
          </c:tx>
          <c:spPr>
            <a:pattFill prst="narHorz">
              <a:fgClr>
                <a:srgbClr val="D7AF00"/>
              </a:fgClr>
              <a:bgClr>
                <a:srgbClr val="FFFFFF"/>
              </a:bgClr>
            </a:pattFill>
            <a:ln>
              <a:noFill/>
            </a:ln>
            <a:effectLst/>
          </c:spPr>
          <c:invertIfNegative val="0"/>
          <c:cat>
            <c:numRef>
              <c:f>'D4.1'!$C$11:$L$11</c:f>
              <c:numCache>
                <c:formatCode>yyyy;@</c:formatCode>
                <c:ptCount val="10"/>
                <c:pt idx="0">
                  <c:v>40724</c:v>
                </c:pt>
                <c:pt idx="1">
                  <c:v>41090</c:v>
                </c:pt>
                <c:pt idx="2">
                  <c:v>41455</c:v>
                </c:pt>
                <c:pt idx="3">
                  <c:v>41820</c:v>
                </c:pt>
                <c:pt idx="4">
                  <c:v>42185</c:v>
                </c:pt>
                <c:pt idx="5">
                  <c:v>42551</c:v>
                </c:pt>
                <c:pt idx="6">
                  <c:v>42916</c:v>
                </c:pt>
                <c:pt idx="7">
                  <c:v>43281</c:v>
                </c:pt>
                <c:pt idx="8">
                  <c:v>43646</c:v>
                </c:pt>
                <c:pt idx="9">
                  <c:v>44012</c:v>
                </c:pt>
              </c:numCache>
            </c:numRef>
          </c:cat>
          <c:val>
            <c:numRef>
              <c:f>'D4.1'!$C$13:$L$13</c:f>
              <c:numCache>
                <c:formatCode>General</c:formatCode>
                <c:ptCount val="10"/>
                <c:pt idx="6" formatCode="0.0">
                  <c:v>1</c:v>
                </c:pt>
                <c:pt idx="7" formatCode="0.0">
                  <c:v>0.6</c:v>
                </c:pt>
                <c:pt idx="8" formatCode="0.0">
                  <c:v>1.3</c:v>
                </c:pt>
                <c:pt idx="9" formatCode="0.0">
                  <c:v>1</c:v>
                </c:pt>
              </c:numCache>
            </c:numRef>
          </c:val>
          <c:extLst>
            <c:ext xmlns:c16="http://schemas.microsoft.com/office/drawing/2014/chart" uri="{C3380CC4-5D6E-409C-BE32-E72D297353CC}">
              <c16:uniqueId val="{00000001-EDBF-410E-90FD-2D87C288174D}"/>
            </c:ext>
          </c:extLst>
        </c:ser>
        <c:ser>
          <c:idx val="2"/>
          <c:order val="2"/>
          <c:tx>
            <c:strRef>
              <c:f>'D4.1'!$B$14</c:f>
              <c:strCache>
                <c:ptCount val="1"/>
                <c:pt idx="0">
                  <c:v>Strukturellt sparande</c:v>
                </c:pt>
              </c:strCache>
            </c:strRef>
          </c:tx>
          <c:spPr>
            <a:solidFill>
              <a:srgbClr val="606060"/>
            </a:solidFill>
            <a:ln>
              <a:noFill/>
            </a:ln>
            <a:effectLst/>
          </c:spPr>
          <c:invertIfNegative val="0"/>
          <c:cat>
            <c:numRef>
              <c:f>'D4.1'!$C$11:$L$11</c:f>
              <c:numCache>
                <c:formatCode>yyyy;@</c:formatCode>
                <c:ptCount val="10"/>
                <c:pt idx="0">
                  <c:v>40724</c:v>
                </c:pt>
                <c:pt idx="1">
                  <c:v>41090</c:v>
                </c:pt>
                <c:pt idx="2">
                  <c:v>41455</c:v>
                </c:pt>
                <c:pt idx="3">
                  <c:v>41820</c:v>
                </c:pt>
                <c:pt idx="4">
                  <c:v>42185</c:v>
                </c:pt>
                <c:pt idx="5">
                  <c:v>42551</c:v>
                </c:pt>
                <c:pt idx="6">
                  <c:v>42916</c:v>
                </c:pt>
                <c:pt idx="7">
                  <c:v>43281</c:v>
                </c:pt>
                <c:pt idx="8">
                  <c:v>43646</c:v>
                </c:pt>
                <c:pt idx="9">
                  <c:v>44012</c:v>
                </c:pt>
              </c:numCache>
            </c:numRef>
          </c:cat>
          <c:val>
            <c:numRef>
              <c:f>'D4.1'!$C$14:$L$14</c:f>
              <c:numCache>
                <c:formatCode>0.0</c:formatCode>
                <c:ptCount val="10"/>
                <c:pt idx="0">
                  <c:v>1.1000000000000001</c:v>
                </c:pt>
                <c:pt idx="1">
                  <c:v>0.1</c:v>
                </c:pt>
                <c:pt idx="2">
                  <c:v>-0.8</c:v>
                </c:pt>
                <c:pt idx="3">
                  <c:v>-0.6</c:v>
                </c:pt>
                <c:pt idx="4">
                  <c:v>-0.1</c:v>
                </c:pt>
                <c:pt idx="5">
                  <c:v>0.6</c:v>
                </c:pt>
              </c:numCache>
            </c:numRef>
          </c:val>
          <c:extLst>
            <c:ext xmlns:c16="http://schemas.microsoft.com/office/drawing/2014/chart" uri="{C3380CC4-5D6E-409C-BE32-E72D297353CC}">
              <c16:uniqueId val="{00000002-EDBF-410E-90FD-2D87C288174D}"/>
            </c:ext>
          </c:extLst>
        </c:ser>
        <c:ser>
          <c:idx val="3"/>
          <c:order val="3"/>
          <c:tx>
            <c:strRef>
              <c:f>'D4.1'!$B$15</c:f>
              <c:strCache>
                <c:ptCount val="1"/>
                <c:pt idx="0">
                  <c:v>prog</c:v>
                </c:pt>
              </c:strCache>
            </c:strRef>
          </c:tx>
          <c:spPr>
            <a:pattFill prst="narHorz">
              <a:fgClr>
                <a:srgbClr val="606060"/>
              </a:fgClr>
              <a:bgClr>
                <a:srgbClr val="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606060"/>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'D4.1'!$C$11:$L$11</c:f>
              <c:numCache>
                <c:formatCode>yyyy;@</c:formatCode>
                <c:ptCount val="10"/>
                <c:pt idx="0">
                  <c:v>40724</c:v>
                </c:pt>
                <c:pt idx="1">
                  <c:v>41090</c:v>
                </c:pt>
                <c:pt idx="2">
                  <c:v>41455</c:v>
                </c:pt>
                <c:pt idx="3">
                  <c:v>41820</c:v>
                </c:pt>
                <c:pt idx="4">
                  <c:v>42185</c:v>
                </c:pt>
                <c:pt idx="5">
                  <c:v>42551</c:v>
                </c:pt>
                <c:pt idx="6">
                  <c:v>42916</c:v>
                </c:pt>
                <c:pt idx="7">
                  <c:v>43281</c:v>
                </c:pt>
                <c:pt idx="8">
                  <c:v>43646</c:v>
                </c:pt>
                <c:pt idx="9">
                  <c:v>44012</c:v>
                </c:pt>
              </c:numCache>
            </c:numRef>
          </c:cat>
          <c:val>
            <c:numRef>
              <c:f>'D4.1'!$C$15:$L$15</c:f>
              <c:numCache>
                <c:formatCode>General</c:formatCode>
                <c:ptCount val="10"/>
                <c:pt idx="6" formatCode="0.0">
                  <c:v>0.5</c:v>
                </c:pt>
                <c:pt idx="7" formatCode="0.0">
                  <c:v>0</c:v>
                </c:pt>
                <c:pt idx="8" formatCode="0.0">
                  <c:v>0.5</c:v>
                </c:pt>
                <c:pt idx="9" formatCode="0.0">
                  <c:v>0.5</c:v>
                </c:pt>
              </c:numCache>
            </c:numRef>
          </c:val>
          <c:extLst>
            <c:ext xmlns:c16="http://schemas.microsoft.com/office/drawing/2014/chart" uri="{C3380CC4-5D6E-409C-BE32-E72D297353CC}">
              <c16:uniqueId val="{00000003-EDBF-410E-90FD-2D87C288174D}"/>
            </c:ext>
          </c:extLst>
        </c:ser>
        <c:dLbls>
          <c:showLegendKey val="0"/>
          <c:showVal val="0"/>
          <c:showCatName val="0"/>
          <c:showSerName val="0"/>
          <c:showPercent val="0"/>
          <c:showBubbleSize val="0"/>
        </c:dLbls>
        <c:gapWidth val="0"/>
        <c:overlap val="50"/>
        <c:axId val="685361680"/>
        <c:axId val="685359056"/>
      </c:barChart>
      <c:barChart>
        <c:barDir val="col"/>
        <c:grouping val="clustered"/>
        <c:varyColors val="0"/>
        <c:ser>
          <c:idx val="6"/>
          <c:order val="6"/>
          <c:tx>
            <c:v>Hannes</c:v>
          </c:tx>
          <c:spPr>
            <a:solidFill>
              <a:schemeClr val="accent1">
                <a:lumMod val="60000"/>
              </a:schemeClr>
            </a:solidFill>
            <a:ln>
              <a:noFill/>
            </a:ln>
            <a:effectLst/>
          </c:spPr>
          <c:invertIfNegative val="0"/>
          <c:extLst>
            <c:ext xmlns:c16="http://schemas.microsoft.com/office/drawing/2014/chart" uri="{C3380CC4-5D6E-409C-BE32-E72D297353CC}">
              <c16:uniqueId val="{00000004-EDBF-410E-90FD-2D87C288174D}"/>
            </c:ext>
          </c:extLst>
        </c:ser>
        <c:dLbls>
          <c:showLegendKey val="0"/>
          <c:showVal val="0"/>
          <c:showCatName val="0"/>
          <c:showSerName val="0"/>
          <c:showPercent val="0"/>
          <c:showBubbleSize val="0"/>
        </c:dLbls>
        <c:gapWidth val="219"/>
        <c:overlap val="-27"/>
        <c:axId val="685366600"/>
        <c:axId val="685369224"/>
      </c:barChart>
      <c:lineChart>
        <c:grouping val="standard"/>
        <c:varyColors val="0"/>
        <c:ser>
          <c:idx val="4"/>
          <c:order val="4"/>
          <c:tx>
            <c:strRef>
              <c:f>'D4.1'!$B$16</c:f>
              <c:strCache>
                <c:ptCount val="1"/>
                <c:pt idx="0">
                  <c:v>BNP-gap</c:v>
                </c:pt>
              </c:strCache>
            </c:strRef>
          </c:tx>
          <c:spPr>
            <a:ln w="38100" cap="rnd">
              <a:solidFill>
                <a:srgbClr val="C00000"/>
              </a:solidFill>
              <a:round/>
            </a:ln>
            <a:effectLst/>
          </c:spPr>
          <c:marker>
            <c:symbol val="none"/>
          </c:marker>
          <c:cat>
            <c:numRef>
              <c:f>'D4.1'!$C$11:$L$11</c:f>
              <c:numCache>
                <c:formatCode>yyyy;@</c:formatCode>
                <c:ptCount val="10"/>
                <c:pt idx="0">
                  <c:v>40724</c:v>
                </c:pt>
                <c:pt idx="1">
                  <c:v>41090</c:v>
                </c:pt>
                <c:pt idx="2">
                  <c:v>41455</c:v>
                </c:pt>
                <c:pt idx="3">
                  <c:v>41820</c:v>
                </c:pt>
                <c:pt idx="4">
                  <c:v>42185</c:v>
                </c:pt>
                <c:pt idx="5">
                  <c:v>42551</c:v>
                </c:pt>
                <c:pt idx="6">
                  <c:v>42916</c:v>
                </c:pt>
                <c:pt idx="7">
                  <c:v>43281</c:v>
                </c:pt>
                <c:pt idx="8">
                  <c:v>43646</c:v>
                </c:pt>
                <c:pt idx="9">
                  <c:v>44012</c:v>
                </c:pt>
              </c:numCache>
            </c:numRef>
          </c:cat>
          <c:val>
            <c:numRef>
              <c:f>'D4.1'!$C$16:$L$16</c:f>
              <c:numCache>
                <c:formatCode>0.0</c:formatCode>
                <c:ptCount val="10"/>
                <c:pt idx="0">
                  <c:v>-1.6</c:v>
                </c:pt>
                <c:pt idx="1">
                  <c:v>-2.9</c:v>
                </c:pt>
                <c:pt idx="2">
                  <c:v>-3.3</c:v>
                </c:pt>
                <c:pt idx="3">
                  <c:v>-2.7</c:v>
                </c:pt>
                <c:pt idx="4">
                  <c:v>-0.7</c:v>
                </c:pt>
                <c:pt idx="5">
                  <c:v>0.7</c:v>
                </c:pt>
              </c:numCache>
            </c:numRef>
          </c:val>
          <c:smooth val="0"/>
          <c:extLst>
            <c:ext xmlns:c16="http://schemas.microsoft.com/office/drawing/2014/chart" uri="{C3380CC4-5D6E-409C-BE32-E72D297353CC}">
              <c16:uniqueId val="{00000005-EDBF-410E-90FD-2D87C288174D}"/>
            </c:ext>
          </c:extLst>
        </c:ser>
        <c:ser>
          <c:idx val="5"/>
          <c:order val="5"/>
          <c:tx>
            <c:strRef>
              <c:f>'D4.1'!$B$17</c:f>
              <c:strCache>
                <c:ptCount val="1"/>
                <c:pt idx="0">
                  <c:v>BNP-gap (prognos)</c:v>
                </c:pt>
              </c:strCache>
            </c:strRef>
          </c:tx>
          <c:spPr>
            <a:ln w="38100" cap="rnd">
              <a:solidFill>
                <a:srgbClr val="C00000"/>
              </a:solidFill>
              <a:prstDash val="sysDot"/>
              <a:round/>
            </a:ln>
            <a:effectLst/>
          </c:spPr>
          <c:marker>
            <c:symbol val="none"/>
          </c:marker>
          <c:cat>
            <c:numRef>
              <c:f>'D4.1'!$C$11:$L$11</c:f>
              <c:numCache>
                <c:formatCode>yyyy;@</c:formatCode>
                <c:ptCount val="10"/>
                <c:pt idx="0">
                  <c:v>40724</c:v>
                </c:pt>
                <c:pt idx="1">
                  <c:v>41090</c:v>
                </c:pt>
                <c:pt idx="2">
                  <c:v>41455</c:v>
                </c:pt>
                <c:pt idx="3">
                  <c:v>41820</c:v>
                </c:pt>
                <c:pt idx="4">
                  <c:v>42185</c:v>
                </c:pt>
                <c:pt idx="5">
                  <c:v>42551</c:v>
                </c:pt>
                <c:pt idx="6">
                  <c:v>42916</c:v>
                </c:pt>
                <c:pt idx="7">
                  <c:v>43281</c:v>
                </c:pt>
                <c:pt idx="8">
                  <c:v>43646</c:v>
                </c:pt>
                <c:pt idx="9">
                  <c:v>44012</c:v>
                </c:pt>
              </c:numCache>
            </c:numRef>
          </c:cat>
          <c:val>
            <c:numRef>
              <c:f>'D4.1'!$C$17:$L$17</c:f>
              <c:numCache>
                <c:formatCode>General</c:formatCode>
                <c:ptCount val="10"/>
                <c:pt idx="5" formatCode="0.0">
                  <c:v>0.7</c:v>
                </c:pt>
                <c:pt idx="6" formatCode="0.0">
                  <c:v>1.6</c:v>
                </c:pt>
                <c:pt idx="7" formatCode="0.0">
                  <c:v>2.2999999999999998</c:v>
                </c:pt>
                <c:pt idx="8" formatCode="0.0">
                  <c:v>1.9</c:v>
                </c:pt>
                <c:pt idx="9" formatCode="0.0">
                  <c:v>1.1000000000000001</c:v>
                </c:pt>
              </c:numCache>
            </c:numRef>
          </c:val>
          <c:smooth val="0"/>
          <c:extLst>
            <c:ext xmlns:c16="http://schemas.microsoft.com/office/drawing/2014/chart" uri="{C3380CC4-5D6E-409C-BE32-E72D297353CC}">
              <c16:uniqueId val="{00000006-EDBF-410E-90FD-2D87C288174D}"/>
            </c:ext>
          </c:extLst>
        </c:ser>
        <c:dLbls>
          <c:showLegendKey val="0"/>
          <c:showVal val="0"/>
          <c:showCatName val="0"/>
          <c:showSerName val="0"/>
          <c:showPercent val="0"/>
          <c:showBubbleSize val="0"/>
        </c:dLbls>
        <c:marker val="1"/>
        <c:smooth val="0"/>
        <c:axId val="685361680"/>
        <c:axId val="685359056"/>
      </c:lineChart>
      <c:dateAx>
        <c:axId val="685361680"/>
        <c:scaling>
          <c:orientation val="minMax"/>
        </c:scaling>
        <c:delete val="0"/>
        <c:axPos val="b"/>
        <c:numFmt formatCode="yyyy;@" sourceLinked="0"/>
        <c:majorTickMark val="out"/>
        <c:minorTickMark val="none"/>
        <c:tickLblPos val="low"/>
        <c:spPr>
          <a:noFill/>
          <a:ln w="9525" cap="flat" cmpd="sng" algn="ctr">
            <a:solidFill>
              <a:srgbClr val="848484"/>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85359056"/>
        <c:crosses val="autoZero"/>
        <c:auto val="1"/>
        <c:lblOffset val="100"/>
        <c:baseTimeUnit val="years"/>
        <c:majorUnit val="2"/>
        <c:majorTimeUnit val="years"/>
      </c:dateAx>
      <c:valAx>
        <c:axId val="68535905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solidFill>
              <a:srgbClr val="848484"/>
            </a:solidFill>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85361680"/>
        <c:crosses val="autoZero"/>
        <c:crossBetween val="between"/>
      </c:valAx>
      <c:valAx>
        <c:axId val="685369224"/>
        <c:scaling>
          <c:orientation val="minMax"/>
          <c:max val="3"/>
          <c:min val="-4"/>
        </c:scaling>
        <c:delete val="1"/>
        <c:axPos val="r"/>
        <c:numFmt formatCode="0.0" sourceLinked="1"/>
        <c:majorTickMark val="out"/>
        <c:minorTickMark val="none"/>
        <c:tickLblPos val="nextTo"/>
        <c:crossAx val="685366600"/>
        <c:crosses val="max"/>
        <c:crossBetween val="between"/>
      </c:valAx>
      <c:catAx>
        <c:axId val="685366600"/>
        <c:scaling>
          <c:orientation val="minMax"/>
        </c:scaling>
        <c:delete val="0"/>
        <c:axPos val="t"/>
        <c:numFmt formatCode="yyyy;@" sourceLinked="1"/>
        <c:majorTickMark val="none"/>
        <c:minorTickMark val="none"/>
        <c:tickLblPos val="none"/>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85369224"/>
        <c:crosses val="max"/>
        <c:auto val="1"/>
        <c:lblAlgn val="ctr"/>
        <c:lblOffset val="100"/>
        <c:noMultiLvlLbl val="0"/>
      </c:cat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1" u="none" strike="noStrike" kern="1200" spc="0" baseline="0">
                <a:solidFill>
                  <a:srgbClr val="000000"/>
                </a:solidFill>
                <a:latin typeface="Arial"/>
                <a:ea typeface="Arial"/>
                <a:cs typeface="Arial"/>
              </a:defRPr>
            </a:pPr>
            <a:r>
              <a:rPr lang="en-US" dirty="0"/>
              <a:t>Percent of population</a:t>
            </a:r>
          </a:p>
        </c:rich>
      </c:tx>
      <c:layout>
        <c:manualLayout>
          <c:xMode val="edge"/>
          <c:yMode val="edge"/>
          <c:x val="7.5452747647869588E-3"/>
          <c:y val="5.3546958996521553E-3"/>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rgbClr val="000000"/>
              </a:solidFill>
              <a:latin typeface="Arial"/>
              <a:ea typeface="Arial"/>
              <a:cs typeface="Arial"/>
            </a:defRPr>
          </a:pPr>
          <a:endParaRPr lang="sv-SE"/>
        </a:p>
      </c:txPr>
    </c:title>
    <c:autoTitleDeleted val="0"/>
    <c:plotArea>
      <c:layout/>
      <c:barChart>
        <c:barDir val="col"/>
        <c:grouping val="clustered"/>
        <c:varyColors val="0"/>
        <c:ser>
          <c:idx val="0"/>
          <c:order val="0"/>
          <c:tx>
            <c:strRef>
              <c:f>'D5.6'!$B$4</c:f>
              <c:strCache>
                <c:ptCount val="1"/>
                <c:pt idx="0">
                  <c:v>Sysselsättningsgrad</c:v>
                </c:pt>
              </c:strCache>
            </c:strRef>
          </c:tx>
          <c:spPr>
            <a:solidFill>
              <a:srgbClr val="606060"/>
            </a:solidFill>
            <a:ln>
              <a:noFill/>
            </a:ln>
            <a:effectLst/>
          </c:spPr>
          <c:invertIfNegative val="0"/>
          <c:dPt>
            <c:idx val="1"/>
            <c:invertIfNegative val="0"/>
            <c:bubble3D val="0"/>
            <c:spPr>
              <a:solidFill>
                <a:srgbClr val="D7AF00"/>
              </a:solidFill>
              <a:ln>
                <a:noFill/>
              </a:ln>
              <a:effectLst/>
            </c:spPr>
            <c:extLst>
              <c:ext xmlns:c16="http://schemas.microsoft.com/office/drawing/2014/chart" uri="{C3380CC4-5D6E-409C-BE32-E72D297353CC}">
                <c16:uniqueId val="{00000001-AFB1-4DF2-B851-561768454CF7}"/>
              </c:ext>
            </c:extLst>
          </c:dPt>
          <c:dPt>
            <c:idx val="15"/>
            <c:invertIfNegative val="0"/>
            <c:bubble3D val="0"/>
            <c:spPr>
              <a:solidFill>
                <a:srgbClr val="C00000"/>
              </a:solidFill>
              <a:ln>
                <a:noFill/>
              </a:ln>
              <a:effectLst/>
            </c:spPr>
            <c:extLst>
              <c:ext xmlns:c16="http://schemas.microsoft.com/office/drawing/2014/chart" uri="{C3380CC4-5D6E-409C-BE32-E72D297353CC}">
                <c16:uniqueId val="{00000003-AFB1-4DF2-B851-561768454CF7}"/>
              </c:ext>
            </c:extLst>
          </c:dPt>
          <c:cat>
            <c:strRef>
              <c:f>'D5.6'!$A$5:$A$33</c:f>
              <c:strCache>
                <c:ptCount val="29"/>
                <c:pt idx="0">
                  <c:v>Estland</c:v>
                </c:pt>
                <c:pt idx="1">
                  <c:v>Sverige</c:v>
                </c:pt>
                <c:pt idx="2">
                  <c:v>Tyskland</c:v>
                </c:pt>
                <c:pt idx="3">
                  <c:v>Nederländerna</c:v>
                </c:pt>
                <c:pt idx="4">
                  <c:v>Storbritannien</c:v>
                </c:pt>
                <c:pt idx="5">
                  <c:v>Danmark</c:v>
                </c:pt>
                <c:pt idx="6">
                  <c:v>Österrike</c:v>
                </c:pt>
                <c:pt idx="7">
                  <c:v>Tjeckien</c:v>
                </c:pt>
                <c:pt idx="8">
                  <c:v>Litauen</c:v>
                </c:pt>
                <c:pt idx="9">
                  <c:v>Lettland</c:v>
                </c:pt>
                <c:pt idx="10">
                  <c:v>Irland</c:v>
                </c:pt>
                <c:pt idx="11">
                  <c:v>Slovenien</c:v>
                </c:pt>
                <c:pt idx="12">
                  <c:v>Finland</c:v>
                </c:pt>
                <c:pt idx="13">
                  <c:v>Portugal</c:v>
                </c:pt>
                <c:pt idx="14">
                  <c:v>Luxemburg</c:v>
                </c:pt>
                <c:pt idx="15">
                  <c:v>EU-28</c:v>
                </c:pt>
                <c:pt idx="16">
                  <c:v>Ungern</c:v>
                </c:pt>
                <c:pt idx="17">
                  <c:v>Slovakien</c:v>
                </c:pt>
                <c:pt idx="18">
                  <c:v>Cypern</c:v>
                </c:pt>
                <c:pt idx="19">
                  <c:v>Polen</c:v>
                </c:pt>
                <c:pt idx="20">
                  <c:v>Malta</c:v>
                </c:pt>
                <c:pt idx="21">
                  <c:v>Rumänien</c:v>
                </c:pt>
                <c:pt idx="22">
                  <c:v>Bulgarien</c:v>
                </c:pt>
                <c:pt idx="23">
                  <c:v>Frankrike</c:v>
                </c:pt>
                <c:pt idx="24">
                  <c:v>Belgien</c:v>
                </c:pt>
                <c:pt idx="25">
                  <c:v>Spanien</c:v>
                </c:pt>
                <c:pt idx="26">
                  <c:v>Kroatien</c:v>
                </c:pt>
                <c:pt idx="27">
                  <c:v>Italien</c:v>
                </c:pt>
                <c:pt idx="28">
                  <c:v>Grekland</c:v>
                </c:pt>
              </c:strCache>
            </c:strRef>
          </c:cat>
          <c:val>
            <c:numRef>
              <c:f>'D5.6'!$B$5:$B$33</c:f>
              <c:numCache>
                <c:formatCode>General</c:formatCode>
                <c:ptCount val="29"/>
                <c:pt idx="0">
                  <c:v>67.8</c:v>
                </c:pt>
                <c:pt idx="1">
                  <c:v>67.8</c:v>
                </c:pt>
                <c:pt idx="2">
                  <c:v>66.900000000000006</c:v>
                </c:pt>
                <c:pt idx="3">
                  <c:v>66.7</c:v>
                </c:pt>
                <c:pt idx="4">
                  <c:v>66.3</c:v>
                </c:pt>
                <c:pt idx="5">
                  <c:v>64.900000000000006</c:v>
                </c:pt>
                <c:pt idx="6">
                  <c:v>64.2</c:v>
                </c:pt>
                <c:pt idx="7">
                  <c:v>63.8</c:v>
                </c:pt>
                <c:pt idx="8">
                  <c:v>63.2</c:v>
                </c:pt>
                <c:pt idx="9">
                  <c:v>62.9</c:v>
                </c:pt>
                <c:pt idx="10">
                  <c:v>62</c:v>
                </c:pt>
                <c:pt idx="11">
                  <c:v>60.6</c:v>
                </c:pt>
                <c:pt idx="12">
                  <c:v>60.4</c:v>
                </c:pt>
                <c:pt idx="13">
                  <c:v>60.3</c:v>
                </c:pt>
                <c:pt idx="14">
                  <c:v>59.9</c:v>
                </c:pt>
                <c:pt idx="15">
                  <c:v>59.7</c:v>
                </c:pt>
                <c:pt idx="16">
                  <c:v>59.3</c:v>
                </c:pt>
                <c:pt idx="17">
                  <c:v>59.2</c:v>
                </c:pt>
                <c:pt idx="18">
                  <c:v>59.1</c:v>
                </c:pt>
                <c:pt idx="19">
                  <c:v>58.6</c:v>
                </c:pt>
                <c:pt idx="20">
                  <c:v>58.2</c:v>
                </c:pt>
                <c:pt idx="21">
                  <c:v>57.7</c:v>
                </c:pt>
                <c:pt idx="22">
                  <c:v>57.7</c:v>
                </c:pt>
                <c:pt idx="23">
                  <c:v>56.3</c:v>
                </c:pt>
                <c:pt idx="24">
                  <c:v>55.4</c:v>
                </c:pt>
                <c:pt idx="25">
                  <c:v>53.7</c:v>
                </c:pt>
                <c:pt idx="26">
                  <c:v>51.3</c:v>
                </c:pt>
                <c:pt idx="27">
                  <c:v>50.7</c:v>
                </c:pt>
                <c:pt idx="28">
                  <c:v>46.8</c:v>
                </c:pt>
              </c:numCache>
            </c:numRef>
          </c:val>
          <c:extLst>
            <c:ext xmlns:c16="http://schemas.microsoft.com/office/drawing/2014/chart" uri="{C3380CC4-5D6E-409C-BE32-E72D297353CC}">
              <c16:uniqueId val="{00000004-AFB1-4DF2-B851-561768454CF7}"/>
            </c:ext>
          </c:extLst>
        </c:ser>
        <c:dLbls>
          <c:showLegendKey val="0"/>
          <c:showVal val="0"/>
          <c:showCatName val="0"/>
          <c:showSerName val="0"/>
          <c:showPercent val="0"/>
          <c:showBubbleSize val="0"/>
        </c:dLbls>
        <c:gapWidth val="219"/>
        <c:overlap val="-27"/>
        <c:axId val="641659136"/>
        <c:axId val="641666024"/>
      </c:barChart>
      <c:barChart>
        <c:barDir val="col"/>
        <c:grouping val="clustered"/>
        <c:varyColors val="0"/>
        <c:ser>
          <c:idx val="1"/>
          <c:order val="1"/>
          <c:tx>
            <c:v>Hannes</c:v>
          </c:tx>
          <c:spPr>
            <a:solidFill>
              <a:schemeClr val="accent2"/>
            </a:solidFill>
            <a:ln>
              <a:noFill/>
            </a:ln>
            <a:effectLst/>
          </c:spPr>
          <c:invertIfNegative val="0"/>
          <c:extLst>
            <c:ext xmlns:c16="http://schemas.microsoft.com/office/drawing/2014/chart" uri="{C3380CC4-5D6E-409C-BE32-E72D297353CC}">
              <c16:uniqueId val="{00000005-AFB1-4DF2-B851-561768454CF7}"/>
            </c:ext>
          </c:extLst>
        </c:ser>
        <c:dLbls>
          <c:showLegendKey val="0"/>
          <c:showVal val="0"/>
          <c:showCatName val="0"/>
          <c:showSerName val="0"/>
          <c:showPercent val="0"/>
          <c:showBubbleSize val="0"/>
        </c:dLbls>
        <c:gapWidth val="219"/>
        <c:overlap val="-27"/>
        <c:axId val="626912520"/>
        <c:axId val="650211240"/>
      </c:barChart>
      <c:catAx>
        <c:axId val="641659136"/>
        <c:scaling>
          <c:orientation val="minMax"/>
        </c:scaling>
        <c:delete val="0"/>
        <c:axPos val="b"/>
        <c:numFmt formatCode="yyyy;@" sourceLinked="0"/>
        <c:majorTickMark val="none"/>
        <c:minorTickMark val="none"/>
        <c:tickLblPos val="low"/>
        <c:spPr>
          <a:noFill/>
          <a:ln w="9525" cap="flat" cmpd="sng" algn="ctr">
            <a:solidFill>
              <a:srgbClr val="848484"/>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41666024"/>
        <c:crosses val="autoZero"/>
        <c:auto val="1"/>
        <c:lblAlgn val="ctr"/>
        <c:lblOffset val="100"/>
        <c:noMultiLvlLbl val="0"/>
      </c:catAx>
      <c:valAx>
        <c:axId val="641666024"/>
        <c:scaling>
          <c:orientation val="minMax"/>
          <c:min val="4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solidFill>
              <a:srgbClr val="848484"/>
            </a:solidFill>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41659136"/>
        <c:crosses val="autoZero"/>
        <c:crossBetween val="between"/>
      </c:valAx>
      <c:valAx>
        <c:axId val="650211240"/>
        <c:scaling>
          <c:orientation val="minMax"/>
          <c:max val="70"/>
          <c:min val="40"/>
        </c:scaling>
        <c:delete val="0"/>
        <c:axPos val="r"/>
        <c:majorTickMark val="out"/>
        <c:minorTickMark val="none"/>
        <c:tickLblPos val="nextTo"/>
        <c:spPr>
          <a:noFill/>
          <a:ln>
            <a:solidFill>
              <a:srgbClr val="848484"/>
            </a:solidFill>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26912520"/>
        <c:crosses val="max"/>
        <c:crossBetween val="between"/>
      </c:valAx>
      <c:catAx>
        <c:axId val="626912520"/>
        <c:scaling>
          <c:orientation val="minMax"/>
        </c:scaling>
        <c:delete val="0"/>
        <c:axPos val="t"/>
        <c:majorTickMark val="none"/>
        <c:minorTickMark val="none"/>
        <c:tickLblPos val="none"/>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0211240"/>
        <c:crosses val="max"/>
        <c:auto val="1"/>
        <c:lblAlgn val="ctr"/>
        <c:lblOffset val="100"/>
        <c:noMultiLvlLbl val="0"/>
      </c:catAx>
      <c:spPr>
        <a:noFill/>
        <a:ln>
          <a:noFill/>
        </a:ln>
        <a:effectLst/>
      </c:spPr>
    </c:plotArea>
    <c:plotVisOnly val="1"/>
    <c:dispBlanksAs val="gap"/>
    <c:showDLblsOverMax val="0"/>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'D5.7'!$B$5</c:f>
              <c:strCache>
                <c:ptCount val="1"/>
                <c:pt idx="0">
                  <c:v>Native born</c:v>
                </c:pt>
              </c:strCache>
            </c:strRef>
          </c:tx>
          <c:spPr>
            <a:ln w="38100" cap="rnd">
              <a:solidFill>
                <a:srgbClr val="606060"/>
              </a:solidFill>
              <a:round/>
            </a:ln>
            <a:effectLst/>
          </c:spPr>
          <c:marker>
            <c:symbol val="none"/>
          </c:marker>
          <c:cat>
            <c:numRef>
              <c:f>'D5.7'!$A$6:$A$18</c:f>
              <c:numCache>
                <c:formatCode>yyyy;@</c:formatCode>
                <c:ptCount val="13"/>
                <c:pt idx="0">
                  <c:v>38533</c:v>
                </c:pt>
                <c:pt idx="1">
                  <c:v>38898</c:v>
                </c:pt>
                <c:pt idx="2">
                  <c:v>39263</c:v>
                </c:pt>
                <c:pt idx="3">
                  <c:v>39629</c:v>
                </c:pt>
                <c:pt idx="4">
                  <c:v>39994</c:v>
                </c:pt>
                <c:pt idx="5">
                  <c:v>40359</c:v>
                </c:pt>
                <c:pt idx="6">
                  <c:v>40724</c:v>
                </c:pt>
                <c:pt idx="7">
                  <c:v>41090</c:v>
                </c:pt>
                <c:pt idx="8">
                  <c:v>41455</c:v>
                </c:pt>
                <c:pt idx="9">
                  <c:v>41820</c:v>
                </c:pt>
                <c:pt idx="10">
                  <c:v>42185</c:v>
                </c:pt>
                <c:pt idx="11">
                  <c:v>42551</c:v>
                </c:pt>
                <c:pt idx="12">
                  <c:v>42916</c:v>
                </c:pt>
              </c:numCache>
            </c:numRef>
          </c:cat>
          <c:val>
            <c:numRef>
              <c:f>'D5.7'!$B$6:$B$18</c:f>
              <c:numCache>
                <c:formatCode>0.0</c:formatCode>
                <c:ptCount val="13"/>
                <c:pt idx="0">
                  <c:v>77.428228438369004</c:v>
                </c:pt>
                <c:pt idx="1">
                  <c:v>77.893777736715805</c:v>
                </c:pt>
                <c:pt idx="2">
                  <c:v>77.9543809804604</c:v>
                </c:pt>
                <c:pt idx="3">
                  <c:v>79.052105091151901</c:v>
                </c:pt>
                <c:pt idx="4">
                  <c:v>76.734376518612095</c:v>
                </c:pt>
                <c:pt idx="5">
                  <c:v>74.618362544595897</c:v>
                </c:pt>
                <c:pt idx="6">
                  <c:v>75.985617160215696</c:v>
                </c:pt>
                <c:pt idx="7">
                  <c:v>75.616933448698504</c:v>
                </c:pt>
                <c:pt idx="8">
                  <c:v>74.762231928154193</c:v>
                </c:pt>
                <c:pt idx="9">
                  <c:v>73.646924135323303</c:v>
                </c:pt>
                <c:pt idx="10">
                  <c:v>73.800970929498504</c:v>
                </c:pt>
                <c:pt idx="11">
                  <c:v>73.153677457764005</c:v>
                </c:pt>
                <c:pt idx="12">
                  <c:v>73.216474929723901</c:v>
                </c:pt>
              </c:numCache>
            </c:numRef>
          </c:val>
          <c:smooth val="0"/>
          <c:extLst>
            <c:ext xmlns:c16="http://schemas.microsoft.com/office/drawing/2014/chart" uri="{C3380CC4-5D6E-409C-BE32-E72D297353CC}">
              <c16:uniqueId val="{00000000-5A60-4C38-9A7F-2365B71CBB0F}"/>
            </c:ext>
          </c:extLst>
        </c:ser>
        <c:ser>
          <c:idx val="1"/>
          <c:order val="1"/>
          <c:tx>
            <c:strRef>
              <c:f>'D5.7'!$C$5</c:f>
              <c:strCache>
                <c:ptCount val="1"/>
                <c:pt idx="0">
                  <c:v>Born in Europe, outside Sweden</c:v>
                </c:pt>
              </c:strCache>
            </c:strRef>
          </c:tx>
          <c:spPr>
            <a:ln w="38100" cap="rnd">
              <a:solidFill>
                <a:srgbClr val="D7AF00"/>
              </a:solidFill>
              <a:round/>
            </a:ln>
            <a:effectLst/>
          </c:spPr>
          <c:marker>
            <c:symbol val="none"/>
          </c:marker>
          <c:cat>
            <c:numRef>
              <c:f>'D5.7'!$A$6:$A$18</c:f>
              <c:numCache>
                <c:formatCode>yyyy;@</c:formatCode>
                <c:ptCount val="13"/>
                <c:pt idx="0">
                  <c:v>38533</c:v>
                </c:pt>
                <c:pt idx="1">
                  <c:v>38898</c:v>
                </c:pt>
                <c:pt idx="2">
                  <c:v>39263</c:v>
                </c:pt>
                <c:pt idx="3">
                  <c:v>39629</c:v>
                </c:pt>
                <c:pt idx="4">
                  <c:v>39994</c:v>
                </c:pt>
                <c:pt idx="5">
                  <c:v>40359</c:v>
                </c:pt>
                <c:pt idx="6">
                  <c:v>40724</c:v>
                </c:pt>
                <c:pt idx="7">
                  <c:v>41090</c:v>
                </c:pt>
                <c:pt idx="8">
                  <c:v>41455</c:v>
                </c:pt>
                <c:pt idx="9">
                  <c:v>41820</c:v>
                </c:pt>
                <c:pt idx="10">
                  <c:v>42185</c:v>
                </c:pt>
                <c:pt idx="11">
                  <c:v>42551</c:v>
                </c:pt>
                <c:pt idx="12">
                  <c:v>42916</c:v>
                </c:pt>
              </c:numCache>
            </c:numRef>
          </c:cat>
          <c:val>
            <c:numRef>
              <c:f>'D5.7'!$C$6:$C$18</c:f>
              <c:numCache>
                <c:formatCode>0.0</c:formatCode>
                <c:ptCount val="13"/>
                <c:pt idx="0">
                  <c:v>62.791355887053797</c:v>
                </c:pt>
                <c:pt idx="1">
                  <c:v>63.717747036214099</c:v>
                </c:pt>
                <c:pt idx="2">
                  <c:v>61.7354172849276</c:v>
                </c:pt>
                <c:pt idx="3">
                  <c:v>59.071884134998598</c:v>
                </c:pt>
                <c:pt idx="4">
                  <c:v>60.335329341317298</c:v>
                </c:pt>
                <c:pt idx="5">
                  <c:v>59.353708764771497</c:v>
                </c:pt>
                <c:pt idx="6">
                  <c:v>62.4557051736357</c:v>
                </c:pt>
                <c:pt idx="7">
                  <c:v>63.207673092691103</c:v>
                </c:pt>
                <c:pt idx="8">
                  <c:v>58.608980738832599</c:v>
                </c:pt>
                <c:pt idx="9">
                  <c:v>57.608182210264701</c:v>
                </c:pt>
                <c:pt idx="10">
                  <c:v>59.773384206266599</c:v>
                </c:pt>
                <c:pt idx="11">
                  <c:v>57.997677719004002</c:v>
                </c:pt>
                <c:pt idx="12">
                  <c:v>62.492444086238102</c:v>
                </c:pt>
              </c:numCache>
            </c:numRef>
          </c:val>
          <c:smooth val="0"/>
          <c:extLst>
            <c:ext xmlns:c16="http://schemas.microsoft.com/office/drawing/2014/chart" uri="{C3380CC4-5D6E-409C-BE32-E72D297353CC}">
              <c16:uniqueId val="{00000001-5A60-4C38-9A7F-2365B71CBB0F}"/>
            </c:ext>
          </c:extLst>
        </c:ser>
        <c:ser>
          <c:idx val="2"/>
          <c:order val="2"/>
          <c:tx>
            <c:strRef>
              <c:f>'D5.7'!$D$5</c:f>
              <c:strCache>
                <c:ptCount val="1"/>
                <c:pt idx="0">
                  <c:v>Born outside Europe</c:v>
                </c:pt>
              </c:strCache>
            </c:strRef>
          </c:tx>
          <c:spPr>
            <a:ln w="38100" cap="rnd">
              <a:solidFill>
                <a:srgbClr val="C00000"/>
              </a:solidFill>
              <a:round/>
            </a:ln>
            <a:effectLst/>
          </c:spPr>
          <c:marker>
            <c:symbol val="none"/>
          </c:marker>
          <c:cat>
            <c:numRef>
              <c:f>'D5.7'!$A$6:$A$18</c:f>
              <c:numCache>
                <c:formatCode>yyyy;@</c:formatCode>
                <c:ptCount val="13"/>
                <c:pt idx="0">
                  <c:v>38533</c:v>
                </c:pt>
                <c:pt idx="1">
                  <c:v>38898</c:v>
                </c:pt>
                <c:pt idx="2">
                  <c:v>39263</c:v>
                </c:pt>
                <c:pt idx="3">
                  <c:v>39629</c:v>
                </c:pt>
                <c:pt idx="4">
                  <c:v>39994</c:v>
                </c:pt>
                <c:pt idx="5">
                  <c:v>40359</c:v>
                </c:pt>
                <c:pt idx="6">
                  <c:v>40724</c:v>
                </c:pt>
                <c:pt idx="7">
                  <c:v>41090</c:v>
                </c:pt>
                <c:pt idx="8">
                  <c:v>41455</c:v>
                </c:pt>
                <c:pt idx="9">
                  <c:v>41820</c:v>
                </c:pt>
                <c:pt idx="10">
                  <c:v>42185</c:v>
                </c:pt>
                <c:pt idx="11">
                  <c:v>42551</c:v>
                </c:pt>
                <c:pt idx="12">
                  <c:v>42916</c:v>
                </c:pt>
              </c:numCache>
            </c:numRef>
          </c:cat>
          <c:val>
            <c:numRef>
              <c:f>'D5.7'!$D$6:$D$18</c:f>
              <c:numCache>
                <c:formatCode>0.0</c:formatCode>
                <c:ptCount val="13"/>
                <c:pt idx="0">
                  <c:v>46.535938896288897</c:v>
                </c:pt>
                <c:pt idx="1">
                  <c:v>48.256141763995103</c:v>
                </c:pt>
                <c:pt idx="2">
                  <c:v>51.319412921773299</c:v>
                </c:pt>
                <c:pt idx="3">
                  <c:v>49.5590593265633</c:v>
                </c:pt>
                <c:pt idx="4">
                  <c:v>42.472142388947702</c:v>
                </c:pt>
                <c:pt idx="5">
                  <c:v>42.655654819780104</c:v>
                </c:pt>
                <c:pt idx="6">
                  <c:v>43.484722133128002</c:v>
                </c:pt>
                <c:pt idx="7">
                  <c:v>45.666867641925499</c:v>
                </c:pt>
                <c:pt idx="8">
                  <c:v>44.751975172161998</c:v>
                </c:pt>
                <c:pt idx="9">
                  <c:v>44.341838119029497</c:v>
                </c:pt>
                <c:pt idx="10">
                  <c:v>44.548213868783499</c:v>
                </c:pt>
                <c:pt idx="11">
                  <c:v>45.250240202473101</c:v>
                </c:pt>
                <c:pt idx="12">
                  <c:v>47.454242181714797</c:v>
                </c:pt>
              </c:numCache>
            </c:numRef>
          </c:val>
          <c:smooth val="0"/>
          <c:extLst>
            <c:ext xmlns:c16="http://schemas.microsoft.com/office/drawing/2014/chart" uri="{C3380CC4-5D6E-409C-BE32-E72D297353CC}">
              <c16:uniqueId val="{00000002-5A60-4C38-9A7F-2365B71CBB0F}"/>
            </c:ext>
          </c:extLst>
        </c:ser>
        <c:dLbls>
          <c:showLegendKey val="0"/>
          <c:showVal val="0"/>
          <c:showCatName val="0"/>
          <c:showSerName val="0"/>
          <c:showPercent val="0"/>
          <c:showBubbleSize val="0"/>
        </c:dLbls>
        <c:marker val="1"/>
        <c:smooth val="0"/>
        <c:axId val="636177352"/>
        <c:axId val="636171776"/>
      </c:lineChart>
      <c:lineChart>
        <c:grouping val="standard"/>
        <c:varyColors val="0"/>
        <c:ser>
          <c:idx val="3"/>
          <c:order val="3"/>
          <c:tx>
            <c:v>Hannes</c:v>
          </c:tx>
          <c:spPr>
            <a:ln w="28575" cap="rnd">
              <a:solidFill>
                <a:schemeClr val="accent4"/>
              </a:solidFill>
              <a:round/>
            </a:ln>
            <a:effectLst/>
          </c:spPr>
          <c:marker>
            <c:symbol val="none"/>
          </c:marker>
          <c:smooth val="0"/>
          <c:extLst>
            <c:ext xmlns:c16="http://schemas.microsoft.com/office/drawing/2014/chart" uri="{C3380CC4-5D6E-409C-BE32-E72D297353CC}">
              <c16:uniqueId val="{00000003-5A60-4C38-9A7F-2365B71CBB0F}"/>
            </c:ext>
          </c:extLst>
        </c:ser>
        <c:dLbls>
          <c:showLegendKey val="0"/>
          <c:showVal val="0"/>
          <c:showCatName val="0"/>
          <c:showSerName val="0"/>
          <c:showPercent val="0"/>
          <c:showBubbleSize val="0"/>
        </c:dLbls>
        <c:marker val="1"/>
        <c:smooth val="0"/>
        <c:axId val="321769880"/>
        <c:axId val="321763320"/>
      </c:lineChart>
      <c:dateAx>
        <c:axId val="636177352"/>
        <c:scaling>
          <c:orientation val="minMax"/>
        </c:scaling>
        <c:delete val="0"/>
        <c:axPos val="b"/>
        <c:numFmt formatCode="yyyy;@" sourceLinked="0"/>
        <c:majorTickMark val="out"/>
        <c:minorTickMark val="none"/>
        <c:tickLblPos val="low"/>
        <c:spPr>
          <a:noFill/>
          <a:ln w="9525" cap="flat" cmpd="sng" algn="ctr">
            <a:solidFill>
              <a:srgbClr val="848484"/>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36171776"/>
        <c:crosses val="autoZero"/>
        <c:auto val="1"/>
        <c:lblOffset val="100"/>
        <c:baseTimeUnit val="years"/>
      </c:dateAx>
      <c:valAx>
        <c:axId val="636171776"/>
        <c:scaling>
          <c:orientation val="minMax"/>
          <c:max val="90"/>
          <c:min val="40"/>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solidFill>
              <a:srgbClr val="848484"/>
            </a:solidFill>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36177352"/>
        <c:crosses val="autoZero"/>
        <c:crossBetween val="midCat"/>
      </c:valAx>
      <c:valAx>
        <c:axId val="321763320"/>
        <c:scaling>
          <c:orientation val="minMax"/>
          <c:max val="90"/>
          <c:min val="40"/>
        </c:scaling>
        <c:delete val="0"/>
        <c:axPos val="r"/>
        <c:majorTickMark val="out"/>
        <c:minorTickMark val="none"/>
        <c:tickLblPos val="nextTo"/>
        <c:spPr>
          <a:noFill/>
          <a:ln>
            <a:solidFill>
              <a:srgbClr val="848484"/>
            </a:solidFill>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321769880"/>
        <c:crosses val="max"/>
        <c:crossBetween val="midCat"/>
      </c:valAx>
      <c:catAx>
        <c:axId val="321769880"/>
        <c:scaling>
          <c:orientation val="minMax"/>
        </c:scaling>
        <c:delete val="0"/>
        <c:axPos val="t"/>
        <c:majorTickMark val="none"/>
        <c:minorTickMark val="none"/>
        <c:tickLblPos val="none"/>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1763320"/>
        <c:crosses val="max"/>
        <c:auto val="1"/>
        <c:lblAlgn val="ctr"/>
        <c:lblOffset val="100"/>
        <c:noMultiLvlLbl val="0"/>
      </c:cat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legend>
    <c:plotVisOnly val="1"/>
    <c:dispBlanksAs val="gap"/>
    <c:showDLblsOverMax val="0"/>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1" u="none" strike="noStrike" kern="1200" spc="0" baseline="0">
                <a:solidFill>
                  <a:srgbClr val="000000"/>
                </a:solidFill>
                <a:latin typeface="Arial"/>
                <a:ea typeface="Arial"/>
                <a:cs typeface="Arial"/>
              </a:defRPr>
            </a:pPr>
            <a:r>
              <a:rPr lang="en-US"/>
              <a:t>Per cent of population,</a:t>
            </a:r>
            <a:r>
              <a:rPr lang="en-US" baseline="0"/>
              <a:t> 25-54 years</a:t>
            </a:r>
            <a:endParaRPr lang="en-US"/>
          </a:p>
        </c:rich>
      </c:tx>
      <c:layout>
        <c:manualLayout>
          <c:xMode val="edge"/>
          <c:yMode val="edge"/>
          <c:x val="7.5452627794091211E-3"/>
          <c:y val="1.6064087698956467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rgbClr val="000000"/>
              </a:solidFill>
              <a:latin typeface="Arial"/>
              <a:ea typeface="Arial"/>
              <a:cs typeface="Arial"/>
            </a:defRPr>
          </a:pPr>
          <a:endParaRPr lang="sv-SE"/>
        </a:p>
      </c:txPr>
    </c:title>
    <c:autoTitleDeleted val="0"/>
    <c:plotArea>
      <c:layout>
        <c:manualLayout>
          <c:layoutTarget val="inner"/>
          <c:xMode val="edge"/>
          <c:yMode val="edge"/>
          <c:x val="6.3777910948642658E-2"/>
          <c:y val="0.10152503425740488"/>
          <c:w val="0.87244417810271468"/>
          <c:h val="0.71621819331717074"/>
        </c:manualLayout>
      </c:layout>
      <c:lineChart>
        <c:grouping val="standard"/>
        <c:varyColors val="0"/>
        <c:ser>
          <c:idx val="2"/>
          <c:order val="0"/>
          <c:tx>
            <c:strRef>
              <c:f>'D5.8'!$D$3:$D$4</c:f>
              <c:strCache>
                <c:ptCount val="2"/>
                <c:pt idx="0">
                  <c:v>Women</c:v>
                </c:pt>
                <c:pt idx="1">
                  <c:v>Foreign</c:v>
                </c:pt>
              </c:strCache>
            </c:strRef>
          </c:tx>
          <c:spPr>
            <a:ln w="38100" cap="rnd">
              <a:solidFill>
                <a:srgbClr val="D7AF00"/>
              </a:solidFill>
              <a:prstDash val="dash"/>
              <a:round/>
            </a:ln>
            <a:effectLst/>
          </c:spPr>
          <c:marker>
            <c:symbol val="none"/>
          </c:marker>
          <c:cat>
            <c:numRef>
              <c:f>'D5.8'!$A$5:$A$17</c:f>
              <c:numCache>
                <c:formatCode>m/d/yyyy</c:formatCode>
                <c:ptCount val="13"/>
                <c:pt idx="0">
                  <c:v>38533</c:v>
                </c:pt>
                <c:pt idx="1">
                  <c:v>38898</c:v>
                </c:pt>
                <c:pt idx="2">
                  <c:v>39263</c:v>
                </c:pt>
                <c:pt idx="3">
                  <c:v>39629</c:v>
                </c:pt>
                <c:pt idx="4">
                  <c:v>39994</c:v>
                </c:pt>
                <c:pt idx="5">
                  <c:v>40359</c:v>
                </c:pt>
                <c:pt idx="6">
                  <c:v>40724</c:v>
                </c:pt>
                <c:pt idx="7">
                  <c:v>41090</c:v>
                </c:pt>
                <c:pt idx="8">
                  <c:v>41455</c:v>
                </c:pt>
                <c:pt idx="9">
                  <c:v>41820</c:v>
                </c:pt>
                <c:pt idx="10">
                  <c:v>42185</c:v>
                </c:pt>
                <c:pt idx="11">
                  <c:v>42551</c:v>
                </c:pt>
                <c:pt idx="12">
                  <c:v>42916</c:v>
                </c:pt>
              </c:numCache>
            </c:numRef>
          </c:cat>
          <c:val>
            <c:numRef>
              <c:f>'D5.8'!$D$5:$D$17</c:f>
              <c:numCache>
                <c:formatCode>0.0</c:formatCode>
                <c:ptCount val="13"/>
                <c:pt idx="0">
                  <c:v>64.258959582561701</c:v>
                </c:pt>
                <c:pt idx="1">
                  <c:v>64.398982200882301</c:v>
                </c:pt>
                <c:pt idx="2">
                  <c:v>65.4555891993503</c:v>
                </c:pt>
                <c:pt idx="3">
                  <c:v>66.046235010898499</c:v>
                </c:pt>
                <c:pt idx="4">
                  <c:v>64.273714831631906</c:v>
                </c:pt>
                <c:pt idx="5">
                  <c:v>61.995218059587899</c:v>
                </c:pt>
                <c:pt idx="6">
                  <c:v>63.613337470704103</c:v>
                </c:pt>
                <c:pt idx="7">
                  <c:v>64.872268617741994</c:v>
                </c:pt>
                <c:pt idx="8">
                  <c:v>65.133527268915202</c:v>
                </c:pt>
                <c:pt idx="9">
                  <c:v>65.433131662857903</c:v>
                </c:pt>
                <c:pt idx="10">
                  <c:v>66.772259640293001</c:v>
                </c:pt>
                <c:pt idx="11">
                  <c:v>67.660693790359801</c:v>
                </c:pt>
                <c:pt idx="12">
                  <c:v>68.712121798493698</c:v>
                </c:pt>
              </c:numCache>
            </c:numRef>
          </c:val>
          <c:smooth val="0"/>
          <c:extLst>
            <c:ext xmlns:c16="http://schemas.microsoft.com/office/drawing/2014/chart" uri="{C3380CC4-5D6E-409C-BE32-E72D297353CC}">
              <c16:uniqueId val="{00000000-AE67-4D70-9CB8-4086CF02D6BE}"/>
            </c:ext>
          </c:extLst>
        </c:ser>
        <c:ser>
          <c:idx val="4"/>
          <c:order val="1"/>
          <c:tx>
            <c:strRef>
              <c:f>'D5.8'!$F$3:$F$4</c:f>
              <c:strCache>
                <c:ptCount val="2"/>
                <c:pt idx="0">
                  <c:v>Men</c:v>
                </c:pt>
                <c:pt idx="1">
                  <c:v>Native</c:v>
                </c:pt>
              </c:strCache>
            </c:strRef>
          </c:tx>
          <c:spPr>
            <a:ln w="38100" cap="rnd">
              <a:solidFill>
                <a:schemeClr val="bg1">
                  <a:lumMod val="50000"/>
                </a:schemeClr>
              </a:solidFill>
              <a:prstDash val="dash"/>
              <a:round/>
            </a:ln>
            <a:effectLst/>
          </c:spPr>
          <c:marker>
            <c:symbol val="none"/>
          </c:marker>
          <c:cat>
            <c:numRef>
              <c:f>'D5.8'!$A$5:$A$17</c:f>
              <c:numCache>
                <c:formatCode>m/d/yyyy</c:formatCode>
                <c:ptCount val="13"/>
                <c:pt idx="0">
                  <c:v>38533</c:v>
                </c:pt>
                <c:pt idx="1">
                  <c:v>38898</c:v>
                </c:pt>
                <c:pt idx="2">
                  <c:v>39263</c:v>
                </c:pt>
                <c:pt idx="3">
                  <c:v>39629</c:v>
                </c:pt>
                <c:pt idx="4">
                  <c:v>39994</c:v>
                </c:pt>
                <c:pt idx="5">
                  <c:v>40359</c:v>
                </c:pt>
                <c:pt idx="6">
                  <c:v>40724</c:v>
                </c:pt>
                <c:pt idx="7">
                  <c:v>41090</c:v>
                </c:pt>
                <c:pt idx="8">
                  <c:v>41455</c:v>
                </c:pt>
                <c:pt idx="9">
                  <c:v>41820</c:v>
                </c:pt>
                <c:pt idx="10">
                  <c:v>42185</c:v>
                </c:pt>
                <c:pt idx="11">
                  <c:v>42551</c:v>
                </c:pt>
                <c:pt idx="12">
                  <c:v>42916</c:v>
                </c:pt>
              </c:numCache>
            </c:numRef>
          </c:cat>
          <c:val>
            <c:numRef>
              <c:f>'D5.8'!$F$5:$F$17</c:f>
              <c:numCache>
                <c:formatCode>0.0</c:formatCode>
                <c:ptCount val="13"/>
                <c:pt idx="0">
                  <c:v>71.876806607019901</c:v>
                </c:pt>
                <c:pt idx="1">
                  <c:v>74.567399832564107</c:v>
                </c:pt>
                <c:pt idx="2">
                  <c:v>78.019336044887396</c:v>
                </c:pt>
                <c:pt idx="3">
                  <c:v>78.745887812413102</c:v>
                </c:pt>
                <c:pt idx="4">
                  <c:v>74.177946831434397</c:v>
                </c:pt>
                <c:pt idx="5">
                  <c:v>75.246169253301005</c:v>
                </c:pt>
                <c:pt idx="6">
                  <c:v>76.015009892883896</c:v>
                </c:pt>
                <c:pt idx="7">
                  <c:v>76.128991507067795</c:v>
                </c:pt>
                <c:pt idx="8">
                  <c:v>76.673204682062604</c:v>
                </c:pt>
                <c:pt idx="9">
                  <c:v>77.262667272487406</c:v>
                </c:pt>
                <c:pt idx="10">
                  <c:v>76.2891139395567</c:v>
                </c:pt>
                <c:pt idx="11">
                  <c:v>76.862533740746301</c:v>
                </c:pt>
                <c:pt idx="12">
                  <c:v>78.101239796862401</c:v>
                </c:pt>
              </c:numCache>
            </c:numRef>
          </c:val>
          <c:smooth val="0"/>
          <c:extLst>
            <c:ext xmlns:c16="http://schemas.microsoft.com/office/drawing/2014/chart" uri="{C3380CC4-5D6E-409C-BE32-E72D297353CC}">
              <c16:uniqueId val="{00000001-AE67-4D70-9CB8-4086CF02D6BE}"/>
            </c:ext>
          </c:extLst>
        </c:ser>
        <c:ser>
          <c:idx val="3"/>
          <c:order val="2"/>
          <c:tx>
            <c:strRef>
              <c:f>'D5.8'!$E$3:$E$4</c:f>
              <c:strCache>
                <c:ptCount val="2"/>
                <c:pt idx="0">
                  <c:v>Women</c:v>
                </c:pt>
                <c:pt idx="1">
                  <c:v>Native</c:v>
                </c:pt>
              </c:strCache>
            </c:strRef>
          </c:tx>
          <c:spPr>
            <a:ln w="38100" cap="rnd">
              <a:solidFill>
                <a:srgbClr val="D7AF00"/>
              </a:solidFill>
              <a:round/>
            </a:ln>
            <a:effectLst/>
          </c:spPr>
          <c:marker>
            <c:symbol val="none"/>
          </c:marker>
          <c:cat>
            <c:numRef>
              <c:f>'D5.8'!$A$5:$A$17</c:f>
              <c:numCache>
                <c:formatCode>m/d/yyyy</c:formatCode>
                <c:ptCount val="13"/>
                <c:pt idx="0">
                  <c:v>38533</c:v>
                </c:pt>
                <c:pt idx="1">
                  <c:v>38898</c:v>
                </c:pt>
                <c:pt idx="2">
                  <c:v>39263</c:v>
                </c:pt>
                <c:pt idx="3">
                  <c:v>39629</c:v>
                </c:pt>
                <c:pt idx="4">
                  <c:v>39994</c:v>
                </c:pt>
                <c:pt idx="5">
                  <c:v>40359</c:v>
                </c:pt>
                <c:pt idx="6">
                  <c:v>40724</c:v>
                </c:pt>
                <c:pt idx="7">
                  <c:v>41090</c:v>
                </c:pt>
                <c:pt idx="8">
                  <c:v>41455</c:v>
                </c:pt>
                <c:pt idx="9">
                  <c:v>41820</c:v>
                </c:pt>
                <c:pt idx="10">
                  <c:v>42185</c:v>
                </c:pt>
                <c:pt idx="11">
                  <c:v>42551</c:v>
                </c:pt>
                <c:pt idx="12">
                  <c:v>42916</c:v>
                </c:pt>
              </c:numCache>
            </c:numRef>
          </c:cat>
          <c:val>
            <c:numRef>
              <c:f>'D5.8'!$E$5:$E$17</c:f>
              <c:numCache>
                <c:formatCode>0.0</c:formatCode>
                <c:ptCount val="13"/>
                <c:pt idx="0">
                  <c:v>84.640042933240693</c:v>
                </c:pt>
                <c:pt idx="1">
                  <c:v>85.353723459490794</c:v>
                </c:pt>
                <c:pt idx="2">
                  <c:v>87.0659641751637</c:v>
                </c:pt>
                <c:pt idx="3">
                  <c:v>87.752812614882899</c:v>
                </c:pt>
                <c:pt idx="4">
                  <c:v>86.564569951870894</c:v>
                </c:pt>
                <c:pt idx="5">
                  <c:v>86.051949671099706</c:v>
                </c:pt>
                <c:pt idx="6">
                  <c:v>87.372672877279896</c:v>
                </c:pt>
                <c:pt idx="7">
                  <c:v>87.575848946817999</c:v>
                </c:pt>
                <c:pt idx="8">
                  <c:v>87.909993635614597</c:v>
                </c:pt>
                <c:pt idx="9">
                  <c:v>88.307111515759999</c:v>
                </c:pt>
                <c:pt idx="10">
                  <c:v>88.778376478524706</c:v>
                </c:pt>
                <c:pt idx="11">
                  <c:v>89.275334401016806</c:v>
                </c:pt>
                <c:pt idx="12">
                  <c:v>89.691181339700506</c:v>
                </c:pt>
              </c:numCache>
            </c:numRef>
          </c:val>
          <c:smooth val="0"/>
          <c:extLst>
            <c:ext xmlns:c16="http://schemas.microsoft.com/office/drawing/2014/chart" uri="{C3380CC4-5D6E-409C-BE32-E72D297353CC}">
              <c16:uniqueId val="{00000002-AE67-4D70-9CB8-4086CF02D6BE}"/>
            </c:ext>
          </c:extLst>
        </c:ser>
        <c:ser>
          <c:idx val="5"/>
          <c:order val="3"/>
          <c:tx>
            <c:strRef>
              <c:f>'D5.8'!$G$3:$G$4</c:f>
              <c:strCache>
                <c:ptCount val="2"/>
                <c:pt idx="0">
                  <c:v>Men</c:v>
                </c:pt>
                <c:pt idx="1">
                  <c:v>Native</c:v>
                </c:pt>
              </c:strCache>
            </c:strRef>
          </c:tx>
          <c:spPr>
            <a:ln w="38100" cap="rnd">
              <a:solidFill>
                <a:srgbClr val="606060"/>
              </a:solidFill>
              <a:round/>
            </a:ln>
            <a:effectLst/>
          </c:spPr>
          <c:marker>
            <c:symbol val="none"/>
          </c:marker>
          <c:cat>
            <c:numRef>
              <c:f>'D5.8'!$A$5:$A$17</c:f>
              <c:numCache>
                <c:formatCode>m/d/yyyy</c:formatCode>
                <c:ptCount val="13"/>
                <c:pt idx="0">
                  <c:v>38533</c:v>
                </c:pt>
                <c:pt idx="1">
                  <c:v>38898</c:v>
                </c:pt>
                <c:pt idx="2">
                  <c:v>39263</c:v>
                </c:pt>
                <c:pt idx="3">
                  <c:v>39629</c:v>
                </c:pt>
                <c:pt idx="4">
                  <c:v>39994</c:v>
                </c:pt>
                <c:pt idx="5">
                  <c:v>40359</c:v>
                </c:pt>
                <c:pt idx="6">
                  <c:v>40724</c:v>
                </c:pt>
                <c:pt idx="7">
                  <c:v>41090</c:v>
                </c:pt>
                <c:pt idx="8">
                  <c:v>41455</c:v>
                </c:pt>
                <c:pt idx="9">
                  <c:v>41820</c:v>
                </c:pt>
                <c:pt idx="10">
                  <c:v>42185</c:v>
                </c:pt>
                <c:pt idx="11">
                  <c:v>42551</c:v>
                </c:pt>
                <c:pt idx="12">
                  <c:v>42916</c:v>
                </c:pt>
              </c:numCache>
            </c:numRef>
          </c:cat>
          <c:val>
            <c:numRef>
              <c:f>'D5.8'!$G$5:$G$17</c:f>
              <c:numCache>
                <c:formatCode>0.0</c:formatCode>
                <c:ptCount val="13"/>
                <c:pt idx="0">
                  <c:v>89.410090913591702</c:v>
                </c:pt>
                <c:pt idx="1">
                  <c:v>90.218999809745995</c:v>
                </c:pt>
                <c:pt idx="2">
                  <c:v>91.109586171245695</c:v>
                </c:pt>
                <c:pt idx="3">
                  <c:v>91.511405523869001</c:v>
                </c:pt>
                <c:pt idx="4">
                  <c:v>89.696255969801499</c:v>
                </c:pt>
                <c:pt idx="5">
                  <c:v>89.7199188208631</c:v>
                </c:pt>
                <c:pt idx="6">
                  <c:v>90.7899993385805</c:v>
                </c:pt>
                <c:pt idx="7">
                  <c:v>90.747079597935297</c:v>
                </c:pt>
                <c:pt idx="8">
                  <c:v>90.883500053331801</c:v>
                </c:pt>
                <c:pt idx="9">
                  <c:v>90.685609880027499</c:v>
                </c:pt>
                <c:pt idx="10">
                  <c:v>91.123268544435504</c:v>
                </c:pt>
                <c:pt idx="11">
                  <c:v>91.294913188366294</c:v>
                </c:pt>
                <c:pt idx="12">
                  <c:v>91.690028681864305</c:v>
                </c:pt>
              </c:numCache>
            </c:numRef>
          </c:val>
          <c:smooth val="0"/>
          <c:extLst>
            <c:ext xmlns:c16="http://schemas.microsoft.com/office/drawing/2014/chart" uri="{C3380CC4-5D6E-409C-BE32-E72D297353CC}">
              <c16:uniqueId val="{00000003-AE67-4D70-9CB8-4086CF02D6BE}"/>
            </c:ext>
          </c:extLst>
        </c:ser>
        <c:dLbls>
          <c:showLegendKey val="0"/>
          <c:showVal val="0"/>
          <c:showCatName val="0"/>
          <c:showSerName val="0"/>
          <c:showPercent val="0"/>
          <c:showBubbleSize val="0"/>
        </c:dLbls>
        <c:marker val="1"/>
        <c:smooth val="0"/>
        <c:axId val="636164888"/>
        <c:axId val="636165216"/>
      </c:lineChart>
      <c:lineChart>
        <c:grouping val="standard"/>
        <c:varyColors val="0"/>
        <c:ser>
          <c:idx val="6"/>
          <c:order val="4"/>
          <c:tx>
            <c:v>Hannes</c:v>
          </c:tx>
          <c:spPr>
            <a:ln w="28575" cap="rnd">
              <a:solidFill>
                <a:schemeClr val="accent1">
                  <a:lumMod val="60000"/>
                </a:schemeClr>
              </a:solidFill>
              <a:round/>
            </a:ln>
            <a:effectLst/>
          </c:spPr>
          <c:marker>
            <c:symbol val="none"/>
          </c:marker>
          <c:smooth val="0"/>
          <c:extLst>
            <c:ext xmlns:c16="http://schemas.microsoft.com/office/drawing/2014/chart" uri="{C3380CC4-5D6E-409C-BE32-E72D297353CC}">
              <c16:uniqueId val="{00000004-AE67-4D70-9CB8-4086CF02D6BE}"/>
            </c:ext>
          </c:extLst>
        </c:ser>
        <c:dLbls>
          <c:showLegendKey val="0"/>
          <c:showVal val="0"/>
          <c:showCatName val="0"/>
          <c:showSerName val="0"/>
          <c:showPercent val="0"/>
          <c:showBubbleSize val="0"/>
        </c:dLbls>
        <c:marker val="1"/>
        <c:smooth val="0"/>
        <c:axId val="661014920"/>
        <c:axId val="661012624"/>
      </c:lineChart>
      <c:dateAx>
        <c:axId val="636164888"/>
        <c:scaling>
          <c:orientation val="minMax"/>
        </c:scaling>
        <c:delete val="0"/>
        <c:axPos val="b"/>
        <c:numFmt formatCode="yyyy;@" sourceLinked="0"/>
        <c:majorTickMark val="out"/>
        <c:minorTickMark val="none"/>
        <c:tickLblPos val="low"/>
        <c:spPr>
          <a:noFill/>
          <a:ln w="9525" cap="flat" cmpd="sng" algn="ctr">
            <a:solidFill>
              <a:srgbClr val="848484"/>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36165216"/>
        <c:crosses val="autoZero"/>
        <c:auto val="1"/>
        <c:lblOffset val="100"/>
        <c:baseTimeUnit val="years"/>
      </c:dateAx>
      <c:valAx>
        <c:axId val="636165216"/>
        <c:scaling>
          <c:orientation val="minMax"/>
          <c:max val="100"/>
          <c:min val="50"/>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solidFill>
              <a:srgbClr val="848484"/>
            </a:solidFill>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36164888"/>
        <c:crosses val="autoZero"/>
        <c:crossBetween val="midCat"/>
      </c:valAx>
      <c:valAx>
        <c:axId val="661012624"/>
        <c:scaling>
          <c:orientation val="minMax"/>
          <c:max val="100"/>
          <c:min val="50"/>
        </c:scaling>
        <c:delete val="0"/>
        <c:axPos val="r"/>
        <c:majorTickMark val="out"/>
        <c:minorTickMark val="none"/>
        <c:tickLblPos val="nextTo"/>
        <c:spPr>
          <a:noFill/>
          <a:ln>
            <a:solidFill>
              <a:srgbClr val="848484"/>
            </a:solidFill>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crossAx val="661014920"/>
        <c:crosses val="max"/>
        <c:crossBetween val="midCat"/>
      </c:valAx>
      <c:catAx>
        <c:axId val="661014920"/>
        <c:scaling>
          <c:orientation val="minMax"/>
        </c:scaling>
        <c:delete val="0"/>
        <c:axPos val="t"/>
        <c:majorTickMark val="none"/>
        <c:minorTickMark val="none"/>
        <c:tickLblPos val="none"/>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1012624"/>
        <c:crosses val="max"/>
        <c:auto val="1"/>
        <c:lblAlgn val="ctr"/>
        <c:lblOffset val="100"/>
        <c:noMultiLvlLbl val="0"/>
      </c:catAx>
      <c:spPr>
        <a:noFill/>
        <a:ln>
          <a:noFill/>
        </a:ln>
        <a:effectLst/>
      </c:spPr>
    </c:plotArea>
    <c:legend>
      <c:legendPos val="b"/>
      <c:legendEntry>
        <c:idx val="4"/>
        <c:delete val="1"/>
      </c:legendEntry>
      <c:layout>
        <c:manualLayout>
          <c:xMode val="edge"/>
          <c:yMode val="edge"/>
          <c:x val="3.3632887876790321E-2"/>
          <c:y val="0.89428860546010347"/>
          <c:w val="0.88554779169413311"/>
          <c:h val="8.964730684094023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sv-SE"/>
        </a:p>
      </c:txPr>
    </c:legend>
    <c:plotVisOnly val="1"/>
    <c:dispBlanksAs val="gap"/>
    <c:showDLblsOverMax val="0"/>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450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 name="Platshållare för anteckningar 1"/>
          <p:cNvSpPr>
            <a:spLocks noGrp="1"/>
          </p:cNvSpPr>
          <p:nvPr>
            <p:ph type="body" sz="quarter" idx="3"/>
          </p:nvPr>
        </p:nvSpPr>
        <p:spPr>
          <a:xfrm>
            <a:off x="679768" y="4715788"/>
            <a:ext cx="5438140" cy="446667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sidhuvud 2"/>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US" dirty="0"/>
          </a:p>
        </p:txBody>
      </p:sp>
      <p:sp>
        <p:nvSpPr>
          <p:cNvPr id="4" name="Platshållare för sidfot 3"/>
          <p:cNvSpPr>
            <a:spLocks noGrp="1"/>
          </p:cNvSpPr>
          <p:nvPr>
            <p:ph type="ftr" sz="quarter" idx="4"/>
          </p:nvPr>
        </p:nvSpPr>
        <p:spPr>
          <a:xfrm>
            <a:off x="1" y="9428402"/>
            <a:ext cx="2946189" cy="496650"/>
          </a:xfrm>
          <a:prstGeom prst="rect">
            <a:avLst/>
          </a:prstGeom>
        </p:spPr>
        <p:txBody>
          <a:bodyPr vert="horz" lIns="91440" tIns="45720" rIns="91440" bIns="45720" rtlCol="0" anchor="b"/>
          <a:lstStyle>
            <a:lvl1pPr algn="l">
              <a:defRPr sz="1200"/>
            </a:lvl1pPr>
          </a:lstStyle>
          <a:p>
            <a:endParaRPr lang="en-US" dirty="0"/>
          </a:p>
        </p:txBody>
      </p:sp>
      <p:sp>
        <p:nvSpPr>
          <p:cNvPr id="5" name="Platshållare för datum 4"/>
          <p:cNvSpPr>
            <a:spLocks noGrp="1"/>
          </p:cNvSpPr>
          <p:nvPr>
            <p:ph type="dt" idx="1"/>
          </p:nvPr>
        </p:nvSpPr>
        <p:spPr>
          <a:xfrm>
            <a:off x="3849899" y="0"/>
            <a:ext cx="2946189" cy="496650"/>
          </a:xfrm>
          <a:prstGeom prst="rect">
            <a:avLst/>
          </a:prstGeom>
        </p:spPr>
        <p:txBody>
          <a:bodyPr vert="horz" lIns="91440" tIns="45720" rIns="91440" bIns="45720" rtlCol="0"/>
          <a:lstStyle>
            <a:lvl1pPr algn="r">
              <a:defRPr sz="1200"/>
            </a:lvl1pPr>
          </a:lstStyle>
          <a:p>
            <a:fld id="{5E11D9D1-7278-473B-92BC-92460D8A9552}" type="datetimeFigureOut">
              <a:rPr lang="en-US" smtClean="0"/>
              <a:pPr/>
              <a:t>6/7/2018</a:t>
            </a:fld>
            <a:endParaRPr lang="en-US" dirty="0"/>
          </a:p>
        </p:txBody>
      </p:sp>
      <p:sp>
        <p:nvSpPr>
          <p:cNvPr id="6" name="Platshållare för bildnummer 5"/>
          <p:cNvSpPr>
            <a:spLocks noGrp="1"/>
          </p:cNvSpPr>
          <p:nvPr>
            <p:ph type="sldNum" sz="quarter" idx="5"/>
          </p:nvPr>
        </p:nvSpPr>
        <p:spPr>
          <a:xfrm>
            <a:off x="3849899" y="9428402"/>
            <a:ext cx="2946189" cy="496650"/>
          </a:xfrm>
          <a:prstGeom prst="rect">
            <a:avLst/>
          </a:prstGeom>
        </p:spPr>
        <p:txBody>
          <a:bodyPr vert="horz" lIns="91440" tIns="45720" rIns="91440" bIns="45720" rtlCol="0" anchor="b"/>
          <a:lstStyle>
            <a:lvl1pPr algn="r">
              <a:defRPr sz="1200"/>
            </a:lvl1pPr>
          </a:lstStyle>
          <a:p>
            <a:fld id="{6CE208DF-97E9-47E2-8632-FAAB7418AB30}" type="slidenum">
              <a:rPr lang="en-US" smtClean="0"/>
              <a:pPr/>
              <a:t>‹#›</a:t>
            </a:fld>
            <a:endParaRPr lang="en-US" dirty="0"/>
          </a:p>
        </p:txBody>
      </p:sp>
    </p:spTree>
    <p:extLst>
      <p:ext uri="{BB962C8B-B14F-4D97-AF65-F5344CB8AC3E}">
        <p14:creationId xmlns:p14="http://schemas.microsoft.com/office/powerpoint/2010/main" val="4185833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091" y="4714393"/>
            <a:ext cx="5437497" cy="4467867"/>
          </a:xfrm>
          <a:prstGeom prst="rect">
            <a:avLst/>
          </a:prstGeom>
        </p:spPr>
        <p:txBody>
          <a:bodyPr/>
          <a:lstStyle/>
          <a:p>
            <a:endParaRPr lang="sv-SE" baseline="0" dirty="0"/>
          </a:p>
        </p:txBody>
      </p:sp>
      <p:sp>
        <p:nvSpPr>
          <p:cNvPr id="4" name="Slide Number Placeholder 3"/>
          <p:cNvSpPr>
            <a:spLocks noGrp="1"/>
          </p:cNvSpPr>
          <p:nvPr>
            <p:ph type="sldNum" sz="quarter" idx="10"/>
          </p:nvPr>
        </p:nvSpPr>
        <p:spPr>
          <a:xfrm>
            <a:off x="3850623" y="9428785"/>
            <a:ext cx="2945445" cy="496252"/>
          </a:xfrm>
          <a:prstGeom prst="rect">
            <a:avLst/>
          </a:prstGeom>
        </p:spPr>
        <p:txBody>
          <a:bodyPr/>
          <a:lstStyle/>
          <a:p>
            <a:fld id="{41D404D2-B972-4348-BA3E-5638DD80C026}" type="slidenum">
              <a:rPr lang="sv-SE" smtClean="0"/>
              <a:pPr/>
              <a:t>1</a:t>
            </a:fld>
            <a:endParaRPr lang="sv-SE" dirty="0"/>
          </a:p>
        </p:txBody>
      </p:sp>
    </p:spTree>
    <p:extLst>
      <p:ext uri="{BB962C8B-B14F-4D97-AF65-F5344CB8AC3E}">
        <p14:creationId xmlns:p14="http://schemas.microsoft.com/office/powerpoint/2010/main" val="149806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091" y="4714393"/>
            <a:ext cx="5437497" cy="4467867"/>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Punkter från rapportens Sammanfattning: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3. Den aktiva finanspolitiken är sedan ett par år tillbaka pro­cyklisk; det strukturella sparandet har minskat trots rådande hög­konjunktur. Finanspolitiken kan därmed inte anses vara väl av­vägd i förhållande till konjunkturen. Regeringen har lagt för liten vikt vid överskottsmålet när det gäller att anpassa finans­politiken till konjunkturen. Finanspolitiken borde vara mer åt­stramande, dels för att minska risken för överhettning, dels för att öka det framtida utrymmet för konjunkturstabiliserande åtgärder.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4. Rådet menar, till skillnad från regeringen, att det i dagsläget inte finns skäl för finanspolitiken att understödja penningpolitiken. Inflationen ligger nära målet och resursutnyttjandet är högt.</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sv-SE" dirty="0"/>
          </a:p>
          <a:p>
            <a:pPr marL="0" marR="0" indent="0" algn="l" defTabSz="914400" rtl="0" eaLnBrk="1" fontAlgn="base" latinLnBrk="0" hangingPunct="1">
              <a:lnSpc>
                <a:spcPct val="100000"/>
              </a:lnSpc>
              <a:spcBef>
                <a:spcPct val="30000"/>
              </a:spcBef>
              <a:spcAft>
                <a:spcPct val="0"/>
              </a:spcAft>
              <a:buClrTx/>
              <a:buSzTx/>
              <a:buFont typeface="+mj-lt"/>
              <a:buNone/>
              <a:tabLst/>
              <a:defRPr/>
            </a:pPr>
            <a:r>
              <a:rPr lang="sv-SE" dirty="0"/>
              <a:t>Bedömningar och rekommendationer, kapitel 4</a:t>
            </a:r>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sv-SE" dirty="0"/>
          </a:p>
          <a:p>
            <a:r>
              <a:rPr lang="sv-SE" sz="1200" kern="1200" dirty="0">
                <a:solidFill>
                  <a:schemeClr val="tx1"/>
                </a:solidFill>
                <a:effectLst/>
                <a:latin typeface="Arial" charset="0"/>
                <a:ea typeface="+mn-ea"/>
                <a:cs typeface="+mn-cs"/>
              </a:rPr>
              <a:t>Huvudansvaret för den aktiva stabiliseringspolitiken vilar på Riks­banken. Finanspolitikens bidrag till konjunkturstabiliseringen bör ske genom de automatiska stabilisatorerna. </a:t>
            </a:r>
          </a:p>
          <a:p>
            <a:r>
              <a:rPr lang="sv-SE" sz="1200" kern="1200" dirty="0">
                <a:solidFill>
                  <a:schemeClr val="tx1"/>
                </a:solidFill>
                <a:effectLst/>
                <a:latin typeface="Arial" charset="0"/>
                <a:ea typeface="+mn-ea"/>
                <a:cs typeface="+mn-cs"/>
              </a:rPr>
              <a:t>I nuläget behöver finanspolitiken inte stödja penningpolitiken. Finanspolitiken har sedan 2016 varit expansiv och bedrivits pro­cykliskt; det strukturella sparandet har successivt försvagats i ett läge där resursutnyttjandet varit högre än normalt. Samtidigt är nivån på det strukturella sparandet i rådande högkonjunktur i underkant i förhållande till målnivån. Finanspolitiken bidrar därmed till att förstärka högkonjunkturen och risken för överhettning samtidigt som den minskar det framtida utrymmet för aktiva konjunktur­stabiliserande åtgärder.</a:t>
            </a:r>
          </a:p>
          <a:p>
            <a:r>
              <a:rPr lang="sv-SE" sz="1200" kern="1200" dirty="0">
                <a:solidFill>
                  <a:schemeClr val="tx1"/>
                </a:solidFill>
                <a:effectLst/>
                <a:latin typeface="Arial" charset="0"/>
                <a:ea typeface="+mn-ea"/>
                <a:cs typeface="+mn-cs"/>
              </a:rPr>
              <a:t>Vi menar att nuvarande politik innebär en risk för att finans­politiken i en framtida lågkonjunktur kan komma att behöva stramas åt för att möta överskottsmålet och därmed vara fortsatt procyklisk. Om en sådan åtstramning uteblir, trots att överskotts­målet inte nås, riskerar i stället förtroendet för överskottsmålet att undermineras.</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Slide Number Placeholder 3"/>
          <p:cNvSpPr>
            <a:spLocks noGrp="1"/>
          </p:cNvSpPr>
          <p:nvPr>
            <p:ph type="sldNum" sz="quarter" idx="10"/>
          </p:nvPr>
        </p:nvSpPr>
        <p:spPr>
          <a:xfrm>
            <a:off x="3850623" y="9428785"/>
            <a:ext cx="2945445" cy="496252"/>
          </a:xfrm>
          <a:prstGeom prst="rect">
            <a:avLst/>
          </a:prstGeom>
        </p:spPr>
        <p:txBody>
          <a:bodyPr/>
          <a:lstStyle/>
          <a:p>
            <a:fld id="{41D404D2-B972-4348-BA3E-5638DD80C026}" type="slidenum">
              <a:rPr lang="sv-SE" smtClean="0"/>
              <a:pPr/>
              <a:t>18</a:t>
            </a:fld>
            <a:endParaRPr lang="sv-SE" dirty="0"/>
          </a:p>
        </p:txBody>
      </p:sp>
    </p:spTree>
    <p:extLst>
      <p:ext uri="{BB962C8B-B14F-4D97-AF65-F5344CB8AC3E}">
        <p14:creationId xmlns:p14="http://schemas.microsoft.com/office/powerpoint/2010/main" val="136193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Siffrorna avser 2017.</a:t>
            </a:r>
          </a:p>
          <a:p>
            <a:endParaRPr lang="sv-SE" dirty="0"/>
          </a:p>
          <a:p>
            <a:r>
              <a:rPr lang="sv-SE" dirty="0"/>
              <a:t>Estland och Sverige delar förstaplatsen enligt Eurostats </a:t>
            </a:r>
            <a:r>
              <a:rPr lang="sv-SE" dirty="0" err="1"/>
              <a:t>årsdata</a:t>
            </a:r>
            <a:r>
              <a:rPr lang="sv-SE" dirty="0"/>
              <a:t>.</a:t>
            </a: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404D2-B972-4348-BA3E-5638DD80C026}" type="slidenum">
              <a:rPr kumimoji="0" lang="sv-S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sv-S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5136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091" y="4714393"/>
            <a:ext cx="5437497" cy="4467867"/>
          </a:xfrm>
          <a:prstGeom prst="rect">
            <a:avLst/>
          </a:prstGeom>
        </p:spPr>
        <p:txBody>
          <a:bodyPr/>
          <a:lstStyle/>
          <a:p>
            <a:pPr marL="230932" marR="0" indent="-230932" algn="l" defTabSz="914400" rtl="0" eaLnBrk="1" fontAlgn="base" latinLnBrk="0" hangingPunct="1">
              <a:lnSpc>
                <a:spcPct val="100000"/>
              </a:lnSpc>
              <a:spcBef>
                <a:spcPct val="30000"/>
              </a:spcBef>
              <a:spcAft>
                <a:spcPct val="0"/>
              </a:spcAft>
              <a:buClrTx/>
              <a:buSzTx/>
              <a:buFont typeface="+mj-lt"/>
              <a:buAutoNum type="arabicPeriod"/>
              <a:tabLst/>
              <a:defRPr/>
            </a:pPr>
            <a:endParaRPr lang="sv-SE" dirty="0"/>
          </a:p>
        </p:txBody>
      </p:sp>
      <p:sp>
        <p:nvSpPr>
          <p:cNvPr id="4" name="Slide Number Placeholder 3"/>
          <p:cNvSpPr>
            <a:spLocks noGrp="1"/>
          </p:cNvSpPr>
          <p:nvPr>
            <p:ph type="sldNum" sz="quarter" idx="10"/>
          </p:nvPr>
        </p:nvSpPr>
        <p:spPr>
          <a:xfrm>
            <a:off x="3850623" y="9428785"/>
            <a:ext cx="2945445" cy="496252"/>
          </a:xfrm>
          <a:prstGeom prst="rect">
            <a:avLst/>
          </a:prstGeom>
        </p:spPr>
        <p:txBody>
          <a:bodyPr/>
          <a:lstStyle/>
          <a:p>
            <a:fld id="{41D404D2-B972-4348-BA3E-5638DD80C026}" type="slidenum">
              <a:rPr lang="sv-SE" smtClean="0"/>
              <a:pPr/>
              <a:t>20</a:t>
            </a:fld>
            <a:endParaRPr lang="sv-SE" dirty="0"/>
          </a:p>
        </p:txBody>
      </p:sp>
    </p:spTree>
    <p:extLst>
      <p:ext uri="{BB962C8B-B14F-4D97-AF65-F5344CB8AC3E}">
        <p14:creationId xmlns:p14="http://schemas.microsoft.com/office/powerpoint/2010/main" val="498078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mn-ea"/>
                <a:cs typeface="+mn-cs"/>
              </a:rPr>
              <a:t>Svårast att få en förankring på arbetsmarknaden har de som saknar gymnasial utbildning och de som är födda utanför Europa. Knappt hälften av utomeuropeiskt födda med högst förgymnasial utbildning var sysselsatta 2017, medan nästan tre fjärdedelar av de inrikesfödda med samma utbildningsnivå var sysselsatta.</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404D2-B972-4348-BA3E-5638DD80C026}" type="slidenum">
              <a:rPr kumimoji="0" lang="sv-S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sv-S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552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mn-ea"/>
                <a:cs typeface="+mn-cs"/>
              </a:rPr>
              <a:t>Skillnaderna i sysselsättning är stora mellan kvinnor och män. Inter­na­tionellt sett är sysselsättningsgraden bland kvinnor mycket hög i Sverige. Det gäller framför allt inrikesfödda kvinnor där syssel­sätt­ningsgraden i åldern 25–54 år 2017 uppgick till 89,7 procent (diagrammet). Sysselsättningsgraden bland utrikesfödda kvinnor är väsentligt lägre, 68,7 procent. Den har stigit de senaste åren och är högre än före finanskrisen, men gapet mot inrikesfödda kvinnor är alltjämt stort.</a:t>
            </a:r>
          </a:p>
          <a:p>
            <a:endParaRPr lang="sv-SE"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Utvecklingen framöver, där många med relativt kort vistelsetid står till arbetsmarknadens förfogande, innebär att stora skillnader mellan inrikes och utrikesfödda kvinnor och män riskerar att bestå eller öka om inte omfattande riktade insatser för att förbättra integrationen görs.</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404D2-B972-4348-BA3E-5638DD80C026}" type="slidenum">
              <a:rPr kumimoji="0" lang="sv-S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sv-S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8412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0091" y="4714393"/>
            <a:ext cx="5437497" cy="4467867"/>
          </a:xfrm>
          <a:prstGeom prst="rect">
            <a:avLst/>
          </a:prstGeom>
        </p:spPr>
        <p:txBody>
          <a:bodyPr/>
          <a:lstStyle/>
          <a:p>
            <a:endParaRPr lang="en-US" dirty="0"/>
          </a:p>
        </p:txBody>
      </p:sp>
      <p:sp>
        <p:nvSpPr>
          <p:cNvPr id="4" name="Platshållare för bildnummer 3"/>
          <p:cNvSpPr>
            <a:spLocks noGrp="1"/>
          </p:cNvSpPr>
          <p:nvPr>
            <p:ph type="sldNum" sz="quarter" idx="10"/>
          </p:nvPr>
        </p:nvSpPr>
        <p:spPr>
          <a:xfrm>
            <a:off x="3850623" y="9428785"/>
            <a:ext cx="2945445" cy="496252"/>
          </a:xfrm>
          <a:prstGeom prst="rect">
            <a:avLst/>
          </a:prstGeom>
        </p:spPr>
        <p:txBody>
          <a:bodyPr/>
          <a:lstStyle/>
          <a:p>
            <a:fld id="{41D404D2-B972-4348-BA3E-5638DD80C026}" type="slidenum">
              <a:rPr lang="sv-SE" smtClean="0"/>
              <a:pPr/>
              <a:t>23</a:t>
            </a:fld>
            <a:endParaRPr lang="sv-SE" dirty="0"/>
          </a:p>
        </p:txBody>
      </p:sp>
    </p:spTree>
    <p:extLst>
      <p:ext uri="{BB962C8B-B14F-4D97-AF65-F5344CB8AC3E}">
        <p14:creationId xmlns:p14="http://schemas.microsoft.com/office/powerpoint/2010/main" val="298620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Tx/>
              <a:buChar char="-"/>
            </a:pPr>
            <a:r>
              <a:rPr lang="en-GB" sz="1200" kern="1200" dirty="0">
                <a:solidFill>
                  <a:schemeClr val="tx1"/>
                </a:solidFill>
                <a:effectLst/>
                <a:latin typeface="Arial" charset="0"/>
                <a:ea typeface="+mn-ea"/>
                <a:cs typeface="+mn-cs"/>
              </a:rPr>
              <a:t>The</a:t>
            </a:r>
            <a:r>
              <a:rPr lang="en-GB" sz="1200" kern="1200" baseline="0" dirty="0">
                <a:solidFill>
                  <a:schemeClr val="tx1"/>
                </a:solidFill>
                <a:effectLst/>
                <a:latin typeface="Arial" charset="0"/>
                <a:ea typeface="+mn-ea"/>
                <a:cs typeface="+mn-cs"/>
              </a:rPr>
              <a:t> Swedish economy has been in an cyclical boom since around 2015/16. </a:t>
            </a:r>
            <a:endParaRPr lang="en-GB" sz="1200" kern="1200" dirty="0">
              <a:solidFill>
                <a:schemeClr val="tx1"/>
              </a:solidFill>
              <a:effectLst/>
              <a:latin typeface="Arial" charset="0"/>
              <a:ea typeface="+mn-ea"/>
              <a:cs typeface="+mn-cs"/>
            </a:endParaRPr>
          </a:p>
          <a:p>
            <a:pPr marL="171450" lvl="0" indent="-171450">
              <a:buFontTx/>
              <a:buChar char="-"/>
            </a:pPr>
            <a:endParaRPr lang="en-GB" sz="1200" kern="1200" dirty="0">
              <a:solidFill>
                <a:schemeClr val="tx1"/>
              </a:solidFill>
              <a:effectLst/>
              <a:latin typeface="Arial" charset="0"/>
              <a:ea typeface="+mn-ea"/>
              <a:cs typeface="+mn-cs"/>
            </a:endParaRPr>
          </a:p>
          <a:p>
            <a:pPr marL="171450" lvl="0" indent="-171450">
              <a:buFontTx/>
              <a:buChar char="-"/>
            </a:pPr>
            <a:r>
              <a:rPr lang="en-GB" sz="1200" kern="1200" dirty="0">
                <a:solidFill>
                  <a:schemeClr val="tx1"/>
                </a:solidFill>
                <a:effectLst/>
                <a:latin typeface="Arial" charset="0"/>
                <a:ea typeface="+mn-ea"/>
                <a:cs typeface="+mn-cs"/>
              </a:rPr>
              <a:t>Despite the strong cyclical position, fiscal policy remains expansive. Stabilisation policy considerations suggest instead that the fiscal policy should be considerably more restrictive in the years 2016-2018 than the policy that the Government has run.</a:t>
            </a:r>
          </a:p>
          <a:p>
            <a:pPr marL="171450" lvl="0" indent="-171450">
              <a:buFontTx/>
              <a:buChar char="-"/>
            </a:pPr>
            <a:endParaRPr lang="en-GB"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mn-cs"/>
              </a:rPr>
              <a:t>We noted on several occasions (2015, 2016</a:t>
            </a:r>
            <a:r>
              <a:rPr lang="en-GB" sz="1200" kern="1200" baseline="0" dirty="0">
                <a:solidFill>
                  <a:schemeClr val="tx1"/>
                </a:solidFill>
                <a:effectLst/>
                <a:latin typeface="Arial" charset="0"/>
                <a:ea typeface="+mn-ea"/>
                <a:cs typeface="+mn-cs"/>
              </a:rPr>
              <a:t> and 2017 reports)</a:t>
            </a:r>
            <a:r>
              <a:rPr lang="en-GB" sz="1200" kern="1200" dirty="0">
                <a:solidFill>
                  <a:schemeClr val="tx1"/>
                </a:solidFill>
                <a:effectLst/>
                <a:latin typeface="Arial" charset="0"/>
                <a:ea typeface="+mn-ea"/>
                <a:cs typeface="+mn-cs"/>
              </a:rPr>
              <a:t> that there was a significant deviation between net lending and the requirements of the surplus target, despite the fact that the </a:t>
            </a:r>
            <a:r>
              <a:rPr lang="en-GB" sz="1200" kern="1200">
                <a:solidFill>
                  <a:schemeClr val="tx1"/>
                </a:solidFill>
                <a:effectLst/>
                <a:latin typeface="Arial" charset="0"/>
                <a:ea typeface="+mn-ea"/>
                <a:cs typeface="+mn-cs"/>
              </a:rPr>
              <a:t>economy is in </a:t>
            </a:r>
            <a:r>
              <a:rPr lang="en-GB" sz="1200" kern="1200" dirty="0">
                <a:solidFill>
                  <a:schemeClr val="tx1"/>
                </a:solidFill>
                <a:effectLst/>
                <a:latin typeface="Arial" charset="0"/>
                <a:ea typeface="+mn-ea"/>
                <a:cs typeface="+mn-cs"/>
              </a:rPr>
              <a:t>a period of high economic activity. According to the Government’s own calculations, this deviation could only be explained to a small degree by temporarily high expenditure for asylum immigration.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GB"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charset="0"/>
                <a:ea typeface="+mn-ea"/>
                <a:cs typeface="+mn-cs"/>
              </a:rPr>
              <a:t>The Government has not presented any arguments against active budgetary consolidation measures, even though there is a deviation from the surplus target. Nor is there any commitment to finance unforeseen increases in expenditure or reforms. All in all, this is a breach of the fiscal framework.</a:t>
            </a:r>
            <a:endParaRPr lang="sv-SE"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a:solidFill>
                  <a:schemeClr val="tx1"/>
                </a:solidFill>
                <a:effectLst/>
                <a:latin typeface="Arial" charset="0"/>
                <a:ea typeface="+mn-ea"/>
                <a:cs typeface="+mn-cs"/>
              </a:rPr>
              <a:t>A</a:t>
            </a:r>
            <a:r>
              <a:rPr lang="en-US" sz="1200" kern="1200" baseline="0" dirty="0">
                <a:solidFill>
                  <a:schemeClr val="tx1"/>
                </a:solidFill>
                <a:effectLst/>
                <a:latin typeface="Arial" charset="0"/>
                <a:ea typeface="+mn-ea"/>
                <a:cs typeface="+mn-cs"/>
              </a:rPr>
              <a:t> parliamentary committee (Surplus Target Committee, </a:t>
            </a:r>
            <a:r>
              <a:rPr lang="sv-SE" sz="1200" b="0" i="0" kern="1200" dirty="0">
                <a:solidFill>
                  <a:schemeClr val="tx1"/>
                </a:solidFill>
                <a:effectLst/>
                <a:latin typeface="Arial" charset="0"/>
                <a:ea typeface="+mn-ea"/>
                <a:cs typeface="+mn-cs"/>
              </a:rPr>
              <a:t>Fi 2015:06</a:t>
            </a:r>
            <a:r>
              <a:rPr lang="en-US" sz="1200" kern="1200" baseline="0" dirty="0">
                <a:solidFill>
                  <a:schemeClr val="tx1"/>
                </a:solidFill>
                <a:effectLst/>
                <a:latin typeface="Arial" charset="0"/>
                <a:ea typeface="+mn-ea"/>
                <a:cs typeface="+mn-cs"/>
              </a:rPr>
              <a:t>) proposed a lowering of the surplus target to 1/3 per cent of GDP, as well as a 35-per cent debt anchor for the Maastricht-debt. The government announced in the Budget Bill for 2018 that these measures will enter into force in 2019. </a:t>
            </a:r>
            <a:endParaRPr lang="sv-SE" sz="1200" kern="1200" dirty="0">
              <a:solidFill>
                <a:schemeClr val="tx1"/>
              </a:solidFill>
              <a:effectLst/>
              <a:latin typeface="Arial"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59845B95-0BF2-4711-A596-943E2BA216C0}" type="slidenum">
              <a:rPr lang="sv-SE" smtClean="0"/>
              <a:pPr>
                <a:defRPr/>
              </a:pPr>
              <a:t>9</a:t>
            </a:fld>
            <a:endParaRPr lang="sv-SE" dirty="0"/>
          </a:p>
        </p:txBody>
      </p:sp>
    </p:spTree>
    <p:extLst>
      <p:ext uri="{BB962C8B-B14F-4D97-AF65-F5344CB8AC3E}">
        <p14:creationId xmlns:p14="http://schemas.microsoft.com/office/powerpoint/2010/main" val="160621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Average</a:t>
            </a:r>
            <a:r>
              <a:rPr lang="sv-SE" dirty="0"/>
              <a:t> over 2000-2017 </a:t>
            </a:r>
            <a:r>
              <a:rPr lang="sv-SE" dirty="0" err="1"/>
              <a:t>amounts</a:t>
            </a:r>
            <a:r>
              <a:rPr lang="sv-SE" dirty="0"/>
              <a:t> </a:t>
            </a:r>
            <a:r>
              <a:rPr lang="sv-SE" dirty="0" err="1"/>
              <a:t>to</a:t>
            </a:r>
            <a:r>
              <a:rPr lang="sv-SE" dirty="0"/>
              <a:t> 0.51 per cent </a:t>
            </a:r>
            <a:r>
              <a:rPr lang="sv-SE" dirty="0" err="1"/>
              <a:t>of</a:t>
            </a:r>
            <a:r>
              <a:rPr lang="sv-SE" dirty="0"/>
              <a:t> GDP. </a:t>
            </a:r>
          </a:p>
          <a:p>
            <a:endParaRPr lang="sv-SE" dirty="0"/>
          </a:p>
          <a:p>
            <a:r>
              <a:rPr lang="sv-SE" dirty="0"/>
              <a:t>Source: </a:t>
            </a:r>
            <a:r>
              <a:rPr lang="sv-SE" dirty="0" err="1"/>
              <a:t>Statistics</a:t>
            </a:r>
            <a:r>
              <a:rPr lang="sv-SE" baseline="0" dirty="0"/>
              <a:t> Sweden (</a:t>
            </a:r>
            <a:r>
              <a:rPr lang="sv-SE" dirty="0"/>
              <a:t>SCB).</a:t>
            </a:r>
          </a:p>
          <a:p>
            <a:endParaRPr lang="sv-SE" dirty="0"/>
          </a:p>
          <a:p>
            <a:endParaRPr lang="en-US" dirty="0"/>
          </a:p>
        </p:txBody>
      </p:sp>
      <p:sp>
        <p:nvSpPr>
          <p:cNvPr id="4" name="Slide Number Placeholder 3"/>
          <p:cNvSpPr>
            <a:spLocks noGrp="1"/>
          </p:cNvSpPr>
          <p:nvPr>
            <p:ph type="sldNum" sz="quarter" idx="10"/>
          </p:nvPr>
        </p:nvSpPr>
        <p:spPr/>
        <p:txBody>
          <a:bodyPr/>
          <a:lstStyle/>
          <a:p>
            <a:pPr>
              <a:defRPr/>
            </a:pPr>
            <a:fld id="{2BD7C860-C6A6-415E-B229-54FD50FDED40}" type="slidenum">
              <a:rPr lang="en-US" smtClean="0"/>
              <a:pPr>
                <a:defRPr/>
              </a:pPr>
              <a:t>10</a:t>
            </a:fld>
            <a:endParaRPr lang="en-US" dirty="0"/>
          </a:p>
        </p:txBody>
      </p:sp>
    </p:spTree>
    <p:extLst>
      <p:ext uri="{BB962C8B-B14F-4D97-AF65-F5344CB8AC3E}">
        <p14:creationId xmlns:p14="http://schemas.microsoft.com/office/powerpoint/2010/main" val="111548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0091" y="4714393"/>
            <a:ext cx="5437497" cy="4467867"/>
          </a:xfrm>
          <a:prstGeom prst="rect">
            <a:avLst/>
          </a:prstGeom>
        </p:spPr>
        <p:txBody>
          <a:bodyPr/>
          <a:lstStyle/>
          <a:p>
            <a:pPr marL="171450" indent="-171450">
              <a:buFontTx/>
              <a:buChar char="-"/>
            </a:pPr>
            <a:r>
              <a:rPr lang="en-US" dirty="0"/>
              <a:t>The expenditure ceiling has been on a decline since the 1990ties, but increased</a:t>
            </a:r>
            <a:r>
              <a:rPr lang="en-US" baseline="0" dirty="0"/>
              <a:t> somewhat in recent years</a:t>
            </a:r>
            <a:r>
              <a:rPr lang="en-US" dirty="0"/>
              <a:t>.</a:t>
            </a:r>
          </a:p>
          <a:p>
            <a:pPr marL="171450" indent="-171450">
              <a:buFontTx/>
              <a:buChar char="-"/>
            </a:pPr>
            <a:endParaRPr lang="en-US" dirty="0"/>
          </a:p>
          <a:p>
            <a:pPr marL="0" indent="0">
              <a:buFontTx/>
              <a:buNone/>
            </a:pPr>
            <a:r>
              <a:rPr lang="en-US" dirty="0"/>
              <a:t>Source:</a:t>
            </a:r>
            <a:r>
              <a:rPr lang="en-US" baseline="0" dirty="0"/>
              <a:t> NIER and the Budget bill for 2018. </a:t>
            </a:r>
            <a:endParaRPr lang="en-US" dirty="0"/>
          </a:p>
        </p:txBody>
      </p:sp>
    </p:spTree>
    <p:extLst>
      <p:ext uri="{BB962C8B-B14F-4D97-AF65-F5344CB8AC3E}">
        <p14:creationId xmlns:p14="http://schemas.microsoft.com/office/powerpoint/2010/main" val="290335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Source:</a:t>
            </a:r>
            <a:r>
              <a:rPr lang="sv-SE" baseline="0" dirty="0"/>
              <a:t> OECD </a:t>
            </a:r>
            <a:r>
              <a:rPr lang="sv-SE" baseline="0" dirty="0" err="1"/>
              <a:t>Economic</a:t>
            </a:r>
            <a:r>
              <a:rPr lang="sv-SE" baseline="0" dirty="0"/>
              <a:t> Outlook, DGECFIN and </a:t>
            </a:r>
            <a:r>
              <a:rPr lang="sv-SE" baseline="0" dirty="0" err="1"/>
              <a:t>Macrobond</a:t>
            </a:r>
            <a:r>
              <a:rPr lang="sv-SE" baseline="0" dirty="0"/>
              <a:t>. </a:t>
            </a:r>
            <a:endParaRPr lang="en-US" dirty="0"/>
          </a:p>
        </p:txBody>
      </p:sp>
      <p:sp>
        <p:nvSpPr>
          <p:cNvPr id="4" name="Slide Number Placeholder 3"/>
          <p:cNvSpPr>
            <a:spLocks noGrp="1"/>
          </p:cNvSpPr>
          <p:nvPr>
            <p:ph type="sldNum" sz="quarter" idx="10"/>
          </p:nvPr>
        </p:nvSpPr>
        <p:spPr/>
        <p:txBody>
          <a:bodyPr/>
          <a:lstStyle/>
          <a:p>
            <a:pPr>
              <a:defRPr/>
            </a:pPr>
            <a:fld id="{2BD7C860-C6A6-415E-B229-54FD50FDED40}" type="slidenum">
              <a:rPr lang="en-US" smtClean="0"/>
              <a:pPr>
                <a:defRPr/>
              </a:pPr>
              <a:t>12</a:t>
            </a:fld>
            <a:endParaRPr lang="en-US" dirty="0"/>
          </a:p>
        </p:txBody>
      </p:sp>
    </p:spTree>
    <p:extLst>
      <p:ext uri="{BB962C8B-B14F-4D97-AF65-F5344CB8AC3E}">
        <p14:creationId xmlns:p14="http://schemas.microsoft.com/office/powerpoint/2010/main" val="111548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091" y="4714393"/>
            <a:ext cx="5437497" cy="4467867"/>
          </a:xfrm>
          <a:prstGeom prst="rect">
            <a:avLst/>
          </a:prstGeom>
        </p:spPr>
        <p:txBody>
          <a:bodyPr/>
          <a:lstStyle/>
          <a:p>
            <a:pPr marL="0" lvl="0" indent="0">
              <a:buNone/>
            </a:pPr>
            <a:r>
              <a:rPr lang="sv-SE" sz="1200" kern="1200" dirty="0">
                <a:solidFill>
                  <a:schemeClr val="tx1"/>
                </a:solidFill>
                <a:effectLst/>
                <a:latin typeface="Arial" charset="0"/>
                <a:ea typeface="+mn-ea"/>
                <a:cs typeface="+mn-cs"/>
              </a:rPr>
              <a:t>Punkter från rapportens Sammanfattning:</a:t>
            </a:r>
          </a:p>
          <a:p>
            <a:pPr marL="0" lvl="0" indent="0">
              <a:buNone/>
            </a:pPr>
            <a:endParaRPr lang="sv-SE" sz="1200" kern="1200" dirty="0">
              <a:solidFill>
                <a:schemeClr val="tx1"/>
              </a:solidFill>
              <a:effectLst/>
              <a:latin typeface="Arial" charset="0"/>
              <a:ea typeface="+mn-ea"/>
              <a:cs typeface="+mn-cs"/>
            </a:endParaRPr>
          </a:p>
          <a:p>
            <a:pPr marL="0" lvl="0" indent="0">
              <a:buNone/>
            </a:pPr>
            <a:r>
              <a:rPr lang="sv-SE" sz="1200" kern="1200" dirty="0">
                <a:solidFill>
                  <a:schemeClr val="tx1"/>
                </a:solidFill>
                <a:effectLst/>
                <a:latin typeface="Arial" charset="0"/>
                <a:ea typeface="+mn-ea"/>
                <a:cs typeface="+mn-cs"/>
              </a:rPr>
              <a:t>5. Överskottsmålet ändras från 1 till 1/3 procent av BNP över en konjunkturcykel fr.o.m. 2019. I ett bakåtblickande per­spektiv har det nu gällande målet inte uppnåtts. Över­skottet har heller inte nått upp till i genomsnitt 1/3 procent av BNP de gångna åtta åren.</a:t>
            </a:r>
          </a:p>
          <a:p>
            <a:pPr marL="0" lvl="0" indent="0">
              <a:buNone/>
            </a:pPr>
            <a:endParaRPr lang="sv-SE" sz="1200" kern="1200" dirty="0">
              <a:solidFill>
                <a:schemeClr val="tx1"/>
              </a:solidFill>
              <a:effectLst/>
              <a:latin typeface="Arial" charset="0"/>
              <a:ea typeface="+mn-ea"/>
              <a:cs typeface="+mn-cs"/>
            </a:endParaRPr>
          </a:p>
          <a:p>
            <a:pPr marL="0" lvl="0" indent="0">
              <a:buNone/>
            </a:pPr>
            <a:r>
              <a:rPr lang="sv-SE" sz="1200" kern="1200" dirty="0">
                <a:solidFill>
                  <a:schemeClr val="tx1"/>
                </a:solidFill>
                <a:effectLst/>
                <a:latin typeface="Arial" charset="0"/>
                <a:ea typeface="+mn-ea"/>
                <a:cs typeface="+mn-cs"/>
              </a:rPr>
              <a:t>6. När det gäller att bedöma om finanspolitiken är förenlig med överskottsmålet i ett framåtblickande perspektiv används det strukturella sparandet under innevarande och nästkommande år. Rådet anser att det inte föreligger en tydlig avvikelse från överskottsmålet, vare sig det nu gällande eller det nya målet. Rådet anser därmed att finanspolitiken är förenlig med överskottsmålet. </a:t>
            </a:r>
          </a:p>
          <a:p>
            <a:pPr marL="230932" marR="0" indent="-230932" algn="l" defTabSz="914400" rtl="0" eaLnBrk="1" fontAlgn="base" latinLnBrk="0" hangingPunct="1">
              <a:lnSpc>
                <a:spcPct val="100000"/>
              </a:lnSpc>
              <a:spcBef>
                <a:spcPct val="30000"/>
              </a:spcBef>
              <a:spcAft>
                <a:spcPct val="0"/>
              </a:spcAft>
              <a:buClrTx/>
              <a:buSzTx/>
              <a:buFont typeface="+mj-lt"/>
              <a:buAutoNum type="arabicPeriod"/>
              <a:tabLst/>
              <a:defRPr/>
            </a:pPr>
            <a:endParaRPr lang="sv-SE" dirty="0"/>
          </a:p>
        </p:txBody>
      </p:sp>
      <p:sp>
        <p:nvSpPr>
          <p:cNvPr id="4" name="Slide Number Placeholder 3"/>
          <p:cNvSpPr>
            <a:spLocks noGrp="1"/>
          </p:cNvSpPr>
          <p:nvPr>
            <p:ph type="sldNum" sz="quarter" idx="10"/>
          </p:nvPr>
        </p:nvSpPr>
        <p:spPr>
          <a:xfrm>
            <a:off x="3850623" y="9428785"/>
            <a:ext cx="2945445" cy="496252"/>
          </a:xfrm>
          <a:prstGeom prst="rect">
            <a:avLst/>
          </a:prstGeom>
        </p:spPr>
        <p:txBody>
          <a:bodyPr/>
          <a:lstStyle/>
          <a:p>
            <a:fld id="{41D404D2-B972-4348-BA3E-5638DD80C026}" type="slidenum">
              <a:rPr lang="sv-SE" smtClean="0"/>
              <a:pPr/>
              <a:t>14</a:t>
            </a:fld>
            <a:endParaRPr lang="sv-SE" dirty="0"/>
          </a:p>
        </p:txBody>
      </p:sp>
    </p:spTree>
    <p:extLst>
      <p:ext uri="{BB962C8B-B14F-4D97-AF65-F5344CB8AC3E}">
        <p14:creationId xmlns:p14="http://schemas.microsoft.com/office/powerpoint/2010/main" val="415888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091" y="4714393"/>
            <a:ext cx="5437497" cy="4467867"/>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Punkter från rapportens Sammanfattning:</a:t>
            </a:r>
          </a:p>
          <a:p>
            <a:pPr marL="0" lvl="0" indent="0">
              <a:buNone/>
            </a:pPr>
            <a:endParaRPr lang="sv-SE" sz="1200" kern="1200" dirty="0">
              <a:solidFill>
                <a:schemeClr val="tx1"/>
              </a:solidFill>
              <a:effectLst/>
              <a:latin typeface="Arial" charset="0"/>
              <a:ea typeface="+mn-ea"/>
              <a:cs typeface="+mn-cs"/>
            </a:endParaRPr>
          </a:p>
          <a:p>
            <a:pPr marL="228600" lvl="0" indent="-228600">
              <a:buAutoNum type="arabicPeriod"/>
            </a:pPr>
            <a:r>
              <a:rPr lang="sv-SE" sz="1200" kern="1200" dirty="0">
                <a:solidFill>
                  <a:schemeClr val="tx1"/>
                </a:solidFill>
                <a:effectLst/>
                <a:latin typeface="Arial" charset="0"/>
                <a:ea typeface="+mn-ea"/>
                <a:cs typeface="+mn-cs"/>
              </a:rPr>
              <a:t>Konjunkturen i Sverige har varit stark under flera år och ser ut att förbli så 2018–2019, även om en viss avmattning är att vänta. Inhemska faktorer, särskilt bostadsinvesteringar och offentlig konsumtion, har påverkat tillväxten positivt. Att den globala konjunkturen stärks gör det sannolikt att aktivitets­nivån i Sverige hålls uppe ytterligare någon tid. </a:t>
            </a:r>
          </a:p>
          <a:p>
            <a:pPr marL="228600" lvl="0" indent="-228600">
              <a:buAutoNum type="arabicPeriod"/>
            </a:pPr>
            <a:endParaRPr lang="sv-SE" sz="1200" kern="1200" dirty="0">
              <a:solidFill>
                <a:schemeClr val="tx1"/>
              </a:solidFill>
              <a:effectLst/>
              <a:latin typeface="Arial" charset="0"/>
              <a:ea typeface="+mn-ea"/>
              <a:cs typeface="+mn-cs"/>
            </a:endParaRPr>
          </a:p>
          <a:p>
            <a:pPr marL="228600" lvl="0" indent="-228600">
              <a:buAutoNum type="arabicPeriod"/>
            </a:pPr>
            <a:r>
              <a:rPr lang="sv-SE" sz="1200" kern="1200" dirty="0">
                <a:solidFill>
                  <a:schemeClr val="tx1"/>
                </a:solidFill>
                <a:effectLst/>
                <a:latin typeface="Arial" charset="0"/>
                <a:ea typeface="+mn-ea"/>
                <a:cs typeface="+mn-cs"/>
              </a:rPr>
              <a:t>Det finns samtidigt risker för konjunkturutvecklingen i närtid. Bostadsinvesteringarna har redan börjat vika. Höga tillgångs­priser och hög skuldsättning gör många företag och hus­håll sårbara. Det finns även en rad strukturella problem som riskerar att hämma tillväxten på längre sikt, t.ex. en åldrande befolkning och svag produktivitets­utveckling. </a:t>
            </a:r>
          </a:p>
          <a:p>
            <a:pPr marL="228600" lvl="0" indent="-228600">
              <a:buAutoNum type="arabicPeriod"/>
            </a:pPr>
            <a:endParaRPr lang="sv-SE" sz="1200" kern="1200" dirty="0">
              <a:solidFill>
                <a:schemeClr val="tx1"/>
              </a:solidFill>
              <a:effectLst/>
              <a:latin typeface="Arial" charset="0"/>
              <a:ea typeface="+mn-ea"/>
              <a:cs typeface="+mn-cs"/>
            </a:endParaRPr>
          </a:p>
          <a:p>
            <a:pPr marL="228600" lvl="0" indent="-228600">
              <a:buAutoNum type="arabicPeriod"/>
            </a:pPr>
            <a:r>
              <a:rPr lang="sv-SE" sz="1200" kern="1200" dirty="0">
                <a:solidFill>
                  <a:schemeClr val="tx1"/>
                </a:solidFill>
                <a:effectLst/>
                <a:latin typeface="Arial" charset="0"/>
                <a:ea typeface="+mn-ea"/>
                <a:cs typeface="+mn-cs"/>
              </a:rPr>
              <a:t>Den aktiva finanspolitiken är sedan ett par år tillbaka pro­cyklisk; det strukturella sparandet har minskat trots rådande hög­konjunktur. Finanspolitiken kan därmed inte anses vara väl av­vägd i förhållande till konjunkturen. Regeringen har lagt för liten vikt vid överskottsmålet när det gäller att anpassa finans­politiken till konjunkturen. Finanspolitiken borde vara mer åt­stramande, dels för att minska risken för överhettning, dels för att öka det framtida utrymmet för konjunkturstabiliserande åtgärder. </a:t>
            </a:r>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sv-SE" dirty="0"/>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sv-SE" dirty="0"/>
          </a:p>
        </p:txBody>
      </p:sp>
      <p:sp>
        <p:nvSpPr>
          <p:cNvPr id="4" name="Slide Number Placeholder 3"/>
          <p:cNvSpPr>
            <a:spLocks noGrp="1"/>
          </p:cNvSpPr>
          <p:nvPr>
            <p:ph type="sldNum" sz="quarter" idx="10"/>
          </p:nvPr>
        </p:nvSpPr>
        <p:spPr>
          <a:xfrm>
            <a:off x="3850623" y="9428785"/>
            <a:ext cx="2945445" cy="496252"/>
          </a:xfrm>
          <a:prstGeom prst="rect">
            <a:avLst/>
          </a:prstGeom>
        </p:spPr>
        <p:txBody>
          <a:bodyPr/>
          <a:lstStyle/>
          <a:p>
            <a:fld id="{41D404D2-B972-4348-BA3E-5638DD80C026}" type="slidenum">
              <a:rPr lang="sv-SE" smtClean="0"/>
              <a:pPr/>
              <a:t>15</a:t>
            </a:fld>
            <a:endParaRPr lang="sv-SE" dirty="0"/>
          </a:p>
        </p:txBody>
      </p:sp>
    </p:spTree>
    <p:extLst>
      <p:ext uri="{BB962C8B-B14F-4D97-AF65-F5344CB8AC3E}">
        <p14:creationId xmlns:p14="http://schemas.microsoft.com/office/powerpoint/2010/main" val="279454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Första panelen visar hur det finansiella och strukturella sparandet utvecklas enligt regeringens beräkningar i BP18. Andra panelen visar Konjunkturinstitutets bedömning från oktober 2017. Diagrammen visar vidare regeringens respektive KI:s bedömningar av hur ansträngt resursutnyttjandet är, mätt med det s.k. BNP-gapet.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Det är tydligt i diagrammet att KI har en bild av att konjunkturen är starkare än regeringen. Det får konsekvensen att KI gör en större konjunkturkorrigering av det offentliga sparandet och därför landar i ett lägre strukturellt sparande. Oavsett vems bedömning som används så försvagas emellertid det strukturella sparandet mellan 2017 och 2018.</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Det är svårt att avgöra om regeringens eller KI:s bedömning av aktivitets­nivån i ekonomin är den mest korrekta. Vi konstaterar dock att regeringen under de senaste åren har underskattat kraften i konjunk­turuppgången. KI har lyckats fånga utvecklingen bättre. Vi tror därför att KI:s bedömning även nu ligger närmare den faktiska utvecklingen än den bedömning regeringen gör.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BNP-gapet ökar mellan 2017 och 2018 samtidigt som det strukturella sparandet minskar. Ur ett rent stabiliseringspolitiskt perspektiv hade det varit önskvärt att de offentliga finanserna i detta läge förstärktes, men i stället beräknas det strukturella sparandet försvagas med 0,2 procent av BNP enligt regeringen och med 0,5 procent enligt KI. Finanspolitiken förstärker därmed hög­konjunkturen samtidigt som den minskar utrymmet för framtida aktiva konjunkturstabiliserande åtgärder.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404D2-B972-4348-BA3E-5638DD80C026}" type="slidenum">
              <a:rPr kumimoji="0" lang="sv-S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9260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091" y="4714393"/>
            <a:ext cx="5437497" cy="4467867"/>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Punkter från rapportens Sammanfattning: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3. Den aktiva finanspolitiken är sedan ett par år tillbaka pro­cyklisk; det strukturella sparandet har minskat trots rådande hög­konjunktur. Finanspolitiken kan därmed inte anses vara väl av­vägd i förhållande till konjunkturen. Regeringen har lagt för liten vikt vid överskottsmålet när det gäller att anpassa finans­politiken till konjunkturen. Finanspolitiken borde vara mer åt­stramande, dels för att minska risken för överhettning, dels för att öka det framtida utrymmet för konjunkturstabiliserande åtgärder.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mn-cs"/>
              </a:rPr>
              <a:t>4. Rådet menar, till skillnad från regeringen, att det i dagsläget inte finns skäl för finanspolitiken att understödja penningpolitiken. Inflationen ligger nära målet och resursutnyttjandet är högt.</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sv-SE" dirty="0"/>
          </a:p>
          <a:p>
            <a:pPr marL="0" marR="0" indent="0" algn="l" defTabSz="914400" rtl="0" eaLnBrk="1" fontAlgn="base" latinLnBrk="0" hangingPunct="1">
              <a:lnSpc>
                <a:spcPct val="100000"/>
              </a:lnSpc>
              <a:spcBef>
                <a:spcPct val="30000"/>
              </a:spcBef>
              <a:spcAft>
                <a:spcPct val="0"/>
              </a:spcAft>
              <a:buClrTx/>
              <a:buSzTx/>
              <a:buFont typeface="+mj-lt"/>
              <a:buNone/>
              <a:tabLst/>
              <a:defRPr/>
            </a:pPr>
            <a:r>
              <a:rPr lang="sv-SE" dirty="0"/>
              <a:t>Bedömningar och rekommendationer, kapitel 4</a:t>
            </a:r>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sv-SE" dirty="0"/>
          </a:p>
          <a:p>
            <a:r>
              <a:rPr lang="sv-SE" sz="1200" kern="1200" dirty="0">
                <a:solidFill>
                  <a:schemeClr val="tx1"/>
                </a:solidFill>
                <a:effectLst/>
                <a:latin typeface="Arial" charset="0"/>
                <a:ea typeface="+mn-ea"/>
                <a:cs typeface="+mn-cs"/>
              </a:rPr>
              <a:t>Huvudansvaret för den aktiva stabiliseringspolitiken vilar på Riks­banken. Finanspolitikens bidrag till konjunkturstabiliseringen bör ske genom de automatiska stabilisatorerna. </a:t>
            </a:r>
          </a:p>
          <a:p>
            <a:r>
              <a:rPr lang="sv-SE" sz="1200" kern="1200" dirty="0">
                <a:solidFill>
                  <a:schemeClr val="tx1"/>
                </a:solidFill>
                <a:effectLst/>
                <a:latin typeface="Arial" charset="0"/>
                <a:ea typeface="+mn-ea"/>
                <a:cs typeface="+mn-cs"/>
              </a:rPr>
              <a:t>I nuläget behöver finanspolitiken inte stödja penningpolitiken. Finanspolitiken har sedan 2016 varit expansiv och bedrivits pro­cykliskt; det strukturella sparandet har successivt försvagats i ett läge där resursutnyttjandet varit högre än normalt. Samtidigt är nivån på det strukturella sparandet i rådande högkonjunktur i underkant i förhållande till målnivån. Finanspolitiken bidrar därmed till att förstärka högkonjunkturen och risken för överhettning samtidigt som den minskar det framtida utrymmet för aktiva konjunktur­stabiliserande åtgärder.</a:t>
            </a:r>
          </a:p>
          <a:p>
            <a:r>
              <a:rPr lang="sv-SE" sz="1200" kern="1200" dirty="0">
                <a:solidFill>
                  <a:schemeClr val="tx1"/>
                </a:solidFill>
                <a:effectLst/>
                <a:latin typeface="Arial" charset="0"/>
                <a:ea typeface="+mn-ea"/>
                <a:cs typeface="+mn-cs"/>
              </a:rPr>
              <a:t>Vi menar att nuvarande politik innebär en risk för att finans­politiken i en framtida lågkonjunktur kan komma att behöva stramas åt för att möta överskottsmålet och därmed vara fortsatt procyklisk. Om en sådan åtstramning uteblir, trots att överskotts­målet inte nås, riskerar i stället förtroendet för överskottsmålet att undermineras.</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Slide Number Placeholder 3"/>
          <p:cNvSpPr>
            <a:spLocks noGrp="1"/>
          </p:cNvSpPr>
          <p:nvPr>
            <p:ph type="sldNum" sz="quarter" idx="10"/>
          </p:nvPr>
        </p:nvSpPr>
        <p:spPr>
          <a:xfrm>
            <a:off x="3850623" y="9428785"/>
            <a:ext cx="2945445" cy="496252"/>
          </a:xfrm>
          <a:prstGeom prst="rect">
            <a:avLst/>
          </a:prstGeom>
        </p:spPr>
        <p:txBody>
          <a:bodyPr/>
          <a:lstStyle/>
          <a:p>
            <a:fld id="{41D404D2-B972-4348-BA3E-5638DD80C026}" type="slidenum">
              <a:rPr lang="sv-SE" smtClean="0"/>
              <a:pPr/>
              <a:t>17</a:t>
            </a:fld>
            <a:endParaRPr lang="sv-SE" dirty="0"/>
          </a:p>
        </p:txBody>
      </p:sp>
    </p:spTree>
    <p:extLst>
      <p:ext uri="{BB962C8B-B14F-4D97-AF65-F5344CB8AC3E}">
        <p14:creationId xmlns:p14="http://schemas.microsoft.com/office/powerpoint/2010/main" val="282814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endParaRPr lang="sv-SE" dirty="0"/>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0028CDA2-8940-4E6F-ABE2-3463D266BA1B}" type="slidenum">
              <a:rPr lang="sv-SE"/>
              <a:pPr/>
              <a:t>‹#›</a:t>
            </a:fld>
            <a:endParaRPr lang="sv-SE" dirty="0"/>
          </a:p>
        </p:txBody>
      </p:sp>
    </p:spTree>
    <p:extLst>
      <p:ext uri="{BB962C8B-B14F-4D97-AF65-F5344CB8AC3E}">
        <p14:creationId xmlns:p14="http://schemas.microsoft.com/office/powerpoint/2010/main" val="93989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dirty="0"/>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79260AD7-C6EE-40F0-BCBC-F04902F390C0}" type="slidenum">
              <a:rPr lang="sv-SE"/>
              <a:pPr/>
              <a:t>‹#›</a:t>
            </a:fld>
            <a:endParaRPr lang="sv-SE" dirty="0"/>
          </a:p>
        </p:txBody>
      </p:sp>
    </p:spTree>
    <p:extLst>
      <p:ext uri="{BB962C8B-B14F-4D97-AF65-F5344CB8AC3E}">
        <p14:creationId xmlns:p14="http://schemas.microsoft.com/office/powerpoint/2010/main" val="151171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67488" y="260351"/>
            <a:ext cx="2057400" cy="5865813"/>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395288" y="260351"/>
            <a:ext cx="6019800" cy="586581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dirty="0"/>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09598D20-16A3-4C11-B583-70E4D53BF381}" type="slidenum">
              <a:rPr lang="sv-SE"/>
              <a:pPr/>
              <a:t>‹#›</a:t>
            </a:fld>
            <a:endParaRPr lang="sv-SE" dirty="0"/>
          </a:p>
        </p:txBody>
      </p:sp>
    </p:spTree>
    <p:extLst>
      <p:ext uri="{BB962C8B-B14F-4D97-AF65-F5344CB8AC3E}">
        <p14:creationId xmlns:p14="http://schemas.microsoft.com/office/powerpoint/2010/main" val="2358092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19350-90D2-42F4-BF7E-7F32450E7C07}"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432806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C5659-6D6A-46F6-A9DF-F73A0274AB13}"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6320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8428EE-02B6-4489-8F19-CE64E45D6E1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516521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395288"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86288"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0703EE-894B-49B6-BE42-2C020D8C0CA2}"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925441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88A149-353A-4750-8CFB-FC3BA5E269EF}"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2565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A653B8-3DEF-42D0-85DB-52E1F0C2BF1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21426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A40075-1D76-494B-A438-C93B9361B70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435513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0A5E03-551D-492F-95FB-6E7A05E26E0C}"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69325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dirty="0"/>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3D8A8662-3015-461C-B094-A108F790BE9C}" type="slidenum">
              <a:rPr lang="sv-SE"/>
              <a:pPr/>
              <a:t>‹#›</a:t>
            </a:fld>
            <a:endParaRPr lang="sv-SE" dirty="0"/>
          </a:p>
        </p:txBody>
      </p:sp>
    </p:spTree>
    <p:extLst>
      <p:ext uri="{BB962C8B-B14F-4D97-AF65-F5344CB8AC3E}">
        <p14:creationId xmlns:p14="http://schemas.microsoft.com/office/powerpoint/2010/main" val="3377821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8A2D47-144E-4133-B0CA-10FE5A7C9F2D}"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427992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FF121-916A-4A2C-86A1-87FE19052A43}"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124469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67488" y="260350"/>
            <a:ext cx="2057400" cy="5865813"/>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395288" y="260350"/>
            <a:ext cx="6019800" cy="586581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D984C7-C9A8-4CC0-9378-1C42DAB5F95C}"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953684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395288" y="260350"/>
            <a:ext cx="8229600" cy="5865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5523AE-83A7-4F70-AFB3-AB49A97290FF}"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623870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260350"/>
            <a:ext cx="8148637" cy="850900"/>
          </a:xfrm>
        </p:spPr>
        <p:txBody>
          <a:bodyPr/>
          <a:lstStyle/>
          <a:p>
            <a:r>
              <a:rPr lang="sv-SE"/>
              <a:t>Klicka här för att ändra format</a:t>
            </a:r>
          </a:p>
        </p:txBody>
      </p:sp>
      <p:sp>
        <p:nvSpPr>
          <p:cNvPr id="3" name="Platshållare för text 2"/>
          <p:cNvSpPr>
            <a:spLocks noGrp="1"/>
          </p:cNvSpPr>
          <p:nvPr>
            <p:ph type="body" sz="half" idx="1"/>
          </p:nvPr>
        </p:nvSpPr>
        <p:spPr>
          <a:xfrm>
            <a:off x="395288" y="1484313"/>
            <a:ext cx="8229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395288" y="3881438"/>
            <a:ext cx="8229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35EFEA-008F-4373-90AB-B65F0DB4B98B}"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874062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395288" y="260350"/>
            <a:ext cx="8148637" cy="850900"/>
          </a:xfrm>
        </p:spPr>
        <p:txBody>
          <a:bodyPr/>
          <a:lstStyle/>
          <a:p>
            <a:r>
              <a:rPr lang="sv-SE"/>
              <a:t>Klicka här för att ändra format</a:t>
            </a:r>
          </a:p>
        </p:txBody>
      </p:sp>
      <p:sp>
        <p:nvSpPr>
          <p:cNvPr id="3" name="Platshållare för innehåll 2"/>
          <p:cNvSpPr>
            <a:spLocks noGrp="1"/>
          </p:cNvSpPr>
          <p:nvPr>
            <p:ph sz="quarter" idx="1"/>
          </p:nvPr>
        </p:nvSpPr>
        <p:spPr>
          <a:xfrm>
            <a:off x="395288" y="1484313"/>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586288" y="1484313"/>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395288" y="3881438"/>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4"/>
          </p:nvPr>
        </p:nvSpPr>
        <p:spPr>
          <a:xfrm>
            <a:off x="4586288" y="3881438"/>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FA6BA4-3B6F-43C7-ADF9-784FABFDF971}"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4023340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395288" y="260350"/>
            <a:ext cx="8148637" cy="850900"/>
          </a:xfrm>
        </p:spPr>
        <p:txBody>
          <a:bodyPr/>
          <a:lstStyle/>
          <a:p>
            <a:r>
              <a:rPr lang="sv-SE"/>
              <a:t>Klicka här för att ändra format</a:t>
            </a:r>
          </a:p>
        </p:txBody>
      </p:sp>
      <p:sp>
        <p:nvSpPr>
          <p:cNvPr id="3" name="Platshållare för innehåll 2"/>
          <p:cNvSpPr>
            <a:spLocks noGrp="1"/>
          </p:cNvSpPr>
          <p:nvPr>
            <p:ph sz="half" idx="1"/>
          </p:nvPr>
        </p:nvSpPr>
        <p:spPr>
          <a:xfrm>
            <a:off x="395288" y="1484313"/>
            <a:ext cx="4038600" cy="4641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586288" y="1484313"/>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586288" y="3881438"/>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7A346A-2070-4283-B233-A13519D7AD5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020601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19350-90D2-42F4-BF7E-7F32450E7C07}"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022171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C5659-6D6A-46F6-A9DF-F73A0274AB13}"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68055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8428EE-02B6-4489-8F19-CE64E45D6E1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53312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1"/>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dirty="0"/>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EF6488F0-F526-4B94-A1F6-C2091ABBEBDC}" type="slidenum">
              <a:rPr lang="sv-SE"/>
              <a:pPr/>
              <a:t>‹#›</a:t>
            </a:fld>
            <a:endParaRPr lang="sv-SE" dirty="0"/>
          </a:p>
        </p:txBody>
      </p:sp>
    </p:spTree>
    <p:extLst>
      <p:ext uri="{BB962C8B-B14F-4D97-AF65-F5344CB8AC3E}">
        <p14:creationId xmlns:p14="http://schemas.microsoft.com/office/powerpoint/2010/main" val="3028070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395288"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86288"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0703EE-894B-49B6-BE42-2C020D8C0CA2}"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451521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88A149-353A-4750-8CFB-FC3BA5E269EF}"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129052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A653B8-3DEF-42D0-85DB-52E1F0C2BF1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913195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A40075-1D76-494B-A438-C93B9361B70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541648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0A5E03-551D-492F-95FB-6E7A05E26E0C}"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583113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8A2D47-144E-4133-B0CA-10FE5A7C9F2D}"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513673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FF121-916A-4A2C-86A1-87FE19052A43}"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71308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67488" y="260350"/>
            <a:ext cx="2057400" cy="5865813"/>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395288" y="260350"/>
            <a:ext cx="6019800" cy="586581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D984C7-C9A8-4CC0-9378-1C42DAB5F95C}"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614064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395288" y="260350"/>
            <a:ext cx="8229600" cy="5865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5523AE-83A7-4F70-AFB3-AB49A97290FF}"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400532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reserve="1">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260350"/>
            <a:ext cx="8148637" cy="850900"/>
          </a:xfrm>
        </p:spPr>
        <p:txBody>
          <a:bodyPr/>
          <a:lstStyle/>
          <a:p>
            <a:r>
              <a:rPr lang="sv-SE"/>
              <a:t>Klicka här för att ändra format</a:t>
            </a:r>
          </a:p>
        </p:txBody>
      </p:sp>
      <p:sp>
        <p:nvSpPr>
          <p:cNvPr id="3" name="Platshållare för text 2"/>
          <p:cNvSpPr>
            <a:spLocks noGrp="1"/>
          </p:cNvSpPr>
          <p:nvPr>
            <p:ph type="body" sz="half" idx="1"/>
          </p:nvPr>
        </p:nvSpPr>
        <p:spPr>
          <a:xfrm>
            <a:off x="395288" y="1484313"/>
            <a:ext cx="8229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395288" y="3881438"/>
            <a:ext cx="8229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35EFEA-008F-4373-90AB-B65F0DB4B98B}"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7914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395288" y="1484313"/>
            <a:ext cx="4038600" cy="46418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86288" y="1484313"/>
            <a:ext cx="4038600" cy="46418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dirty="0"/>
          </a:p>
        </p:txBody>
      </p:sp>
      <p:sp>
        <p:nvSpPr>
          <p:cNvPr id="6" name="Platshållare för sidfot 5"/>
          <p:cNvSpPr>
            <a:spLocks noGrp="1"/>
          </p:cNvSpPr>
          <p:nvPr>
            <p:ph type="ftr" sz="quarter" idx="11"/>
          </p:nvPr>
        </p:nvSpPr>
        <p:spPr/>
        <p:txBody>
          <a:bodyPr/>
          <a:lstStyle>
            <a:lvl1pPr>
              <a:defRPr/>
            </a:lvl1pPr>
          </a:lstStyle>
          <a:p>
            <a:endParaRPr lang="sv-SE" dirty="0"/>
          </a:p>
        </p:txBody>
      </p:sp>
      <p:sp>
        <p:nvSpPr>
          <p:cNvPr id="7" name="Platshållare för bildnummer 6"/>
          <p:cNvSpPr>
            <a:spLocks noGrp="1"/>
          </p:cNvSpPr>
          <p:nvPr>
            <p:ph type="sldNum" sz="quarter" idx="12"/>
          </p:nvPr>
        </p:nvSpPr>
        <p:spPr/>
        <p:txBody>
          <a:bodyPr/>
          <a:lstStyle>
            <a:lvl1pPr>
              <a:defRPr/>
            </a:lvl1pPr>
          </a:lstStyle>
          <a:p>
            <a:fld id="{69DD141A-2B2C-45D3-9296-BE1DAC330B2B}" type="slidenum">
              <a:rPr lang="sv-SE"/>
              <a:pPr/>
              <a:t>‹#›</a:t>
            </a:fld>
            <a:endParaRPr lang="sv-SE" dirty="0"/>
          </a:p>
        </p:txBody>
      </p:sp>
    </p:spTree>
    <p:extLst>
      <p:ext uri="{BB962C8B-B14F-4D97-AF65-F5344CB8AC3E}">
        <p14:creationId xmlns:p14="http://schemas.microsoft.com/office/powerpoint/2010/main" val="2433551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395288" y="260350"/>
            <a:ext cx="8148637" cy="850900"/>
          </a:xfrm>
        </p:spPr>
        <p:txBody>
          <a:bodyPr/>
          <a:lstStyle/>
          <a:p>
            <a:r>
              <a:rPr lang="sv-SE"/>
              <a:t>Klicka här för att ändra format</a:t>
            </a:r>
          </a:p>
        </p:txBody>
      </p:sp>
      <p:sp>
        <p:nvSpPr>
          <p:cNvPr id="3" name="Platshållare för innehåll 2"/>
          <p:cNvSpPr>
            <a:spLocks noGrp="1"/>
          </p:cNvSpPr>
          <p:nvPr>
            <p:ph sz="quarter" idx="1"/>
          </p:nvPr>
        </p:nvSpPr>
        <p:spPr>
          <a:xfrm>
            <a:off x="395288" y="1484313"/>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586288" y="1484313"/>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395288" y="3881438"/>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4"/>
          </p:nvPr>
        </p:nvSpPr>
        <p:spPr>
          <a:xfrm>
            <a:off x="4586288" y="3881438"/>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FA6BA4-3B6F-43C7-ADF9-784FABFDF971}"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246357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395288" y="260350"/>
            <a:ext cx="8148637" cy="850900"/>
          </a:xfrm>
        </p:spPr>
        <p:txBody>
          <a:bodyPr/>
          <a:lstStyle/>
          <a:p>
            <a:r>
              <a:rPr lang="sv-SE"/>
              <a:t>Klicka här för att ändra format</a:t>
            </a:r>
          </a:p>
        </p:txBody>
      </p:sp>
      <p:sp>
        <p:nvSpPr>
          <p:cNvPr id="3" name="Platshållare för innehåll 2"/>
          <p:cNvSpPr>
            <a:spLocks noGrp="1"/>
          </p:cNvSpPr>
          <p:nvPr>
            <p:ph sz="half" idx="1"/>
          </p:nvPr>
        </p:nvSpPr>
        <p:spPr>
          <a:xfrm>
            <a:off x="395288" y="1484313"/>
            <a:ext cx="4038600" cy="4641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586288" y="1484313"/>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586288" y="3881438"/>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7A346A-2070-4283-B233-A13519D7AD5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922044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19350-90D2-42F4-BF7E-7F32450E7C07}"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576366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C5659-6D6A-46F6-A9DF-F73A0274AB13}"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7111342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8428EE-02B6-4489-8F19-CE64E45D6E1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615522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395288"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86288" y="14843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0703EE-894B-49B6-BE42-2C020D8C0CA2}"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633775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88A149-353A-4750-8CFB-FC3BA5E269EF}"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51728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A653B8-3DEF-42D0-85DB-52E1F0C2BF1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470564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A40075-1D76-494B-A438-C93B9361B70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207661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0A5E03-551D-492F-95FB-6E7A05E26E0C}"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77132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7"/>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sv-SE" dirty="0"/>
          </a:p>
        </p:txBody>
      </p:sp>
      <p:sp>
        <p:nvSpPr>
          <p:cNvPr id="8" name="Platshållare för sidfot 7"/>
          <p:cNvSpPr>
            <a:spLocks noGrp="1"/>
          </p:cNvSpPr>
          <p:nvPr>
            <p:ph type="ftr" sz="quarter" idx="11"/>
          </p:nvPr>
        </p:nvSpPr>
        <p:spPr/>
        <p:txBody>
          <a:bodyPr/>
          <a:lstStyle>
            <a:lvl1pPr>
              <a:defRPr/>
            </a:lvl1pPr>
          </a:lstStyle>
          <a:p>
            <a:endParaRPr lang="sv-SE" dirty="0"/>
          </a:p>
        </p:txBody>
      </p:sp>
      <p:sp>
        <p:nvSpPr>
          <p:cNvPr id="9" name="Platshållare för bildnummer 8"/>
          <p:cNvSpPr>
            <a:spLocks noGrp="1"/>
          </p:cNvSpPr>
          <p:nvPr>
            <p:ph type="sldNum" sz="quarter" idx="12"/>
          </p:nvPr>
        </p:nvSpPr>
        <p:spPr/>
        <p:txBody>
          <a:bodyPr/>
          <a:lstStyle>
            <a:lvl1pPr>
              <a:defRPr/>
            </a:lvl1pPr>
          </a:lstStyle>
          <a:p>
            <a:fld id="{9BB628DB-E15F-4EF0-8014-5904F72F60E9}" type="slidenum">
              <a:rPr lang="sv-SE"/>
              <a:pPr/>
              <a:t>‹#›</a:t>
            </a:fld>
            <a:endParaRPr lang="sv-SE" dirty="0"/>
          </a:p>
        </p:txBody>
      </p:sp>
    </p:spTree>
    <p:extLst>
      <p:ext uri="{BB962C8B-B14F-4D97-AF65-F5344CB8AC3E}">
        <p14:creationId xmlns:p14="http://schemas.microsoft.com/office/powerpoint/2010/main" val="947163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8A2D47-144E-4133-B0CA-10FE5A7C9F2D}"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803078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FF121-916A-4A2C-86A1-87FE19052A43}"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1419622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67488" y="260350"/>
            <a:ext cx="2057400" cy="5865813"/>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395288" y="260350"/>
            <a:ext cx="6019800" cy="5865813"/>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D984C7-C9A8-4CC0-9378-1C42DAB5F95C}"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47514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395288" y="260350"/>
            <a:ext cx="8229600" cy="5865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5523AE-83A7-4F70-AFB3-AB49A97290FF}"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436793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OverObj" preserve="1">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395288" y="260350"/>
            <a:ext cx="8148637" cy="850900"/>
          </a:xfrm>
        </p:spPr>
        <p:txBody>
          <a:bodyPr/>
          <a:lstStyle/>
          <a:p>
            <a:r>
              <a:rPr lang="sv-SE"/>
              <a:t>Klicka här för att ändra format</a:t>
            </a:r>
          </a:p>
        </p:txBody>
      </p:sp>
      <p:sp>
        <p:nvSpPr>
          <p:cNvPr id="3" name="Platshållare för text 2"/>
          <p:cNvSpPr>
            <a:spLocks noGrp="1"/>
          </p:cNvSpPr>
          <p:nvPr>
            <p:ph type="body" sz="half" idx="1"/>
          </p:nvPr>
        </p:nvSpPr>
        <p:spPr>
          <a:xfrm>
            <a:off x="395288" y="1484313"/>
            <a:ext cx="8229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395288" y="3881438"/>
            <a:ext cx="8229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35EFEA-008F-4373-90AB-B65F0DB4B98B}"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2581932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395288" y="260350"/>
            <a:ext cx="8148637" cy="850900"/>
          </a:xfrm>
        </p:spPr>
        <p:txBody>
          <a:bodyPr/>
          <a:lstStyle/>
          <a:p>
            <a:r>
              <a:rPr lang="sv-SE"/>
              <a:t>Klicka här för att ändra format</a:t>
            </a:r>
          </a:p>
        </p:txBody>
      </p:sp>
      <p:sp>
        <p:nvSpPr>
          <p:cNvPr id="3" name="Platshållare för innehåll 2"/>
          <p:cNvSpPr>
            <a:spLocks noGrp="1"/>
          </p:cNvSpPr>
          <p:nvPr>
            <p:ph sz="quarter" idx="1"/>
          </p:nvPr>
        </p:nvSpPr>
        <p:spPr>
          <a:xfrm>
            <a:off x="395288" y="1484313"/>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586288" y="1484313"/>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395288" y="3881438"/>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p:cNvSpPr>
            <a:spLocks noGrp="1"/>
          </p:cNvSpPr>
          <p:nvPr>
            <p:ph sz="quarter" idx="4"/>
          </p:nvPr>
        </p:nvSpPr>
        <p:spPr>
          <a:xfrm>
            <a:off x="4586288" y="3881438"/>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FA6BA4-3B6F-43C7-ADF9-784FABFDF971}"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36227888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395288" y="260350"/>
            <a:ext cx="8148637" cy="850900"/>
          </a:xfrm>
        </p:spPr>
        <p:txBody>
          <a:bodyPr/>
          <a:lstStyle/>
          <a:p>
            <a:r>
              <a:rPr lang="sv-SE"/>
              <a:t>Klicka här för att ändra format</a:t>
            </a:r>
          </a:p>
        </p:txBody>
      </p:sp>
      <p:sp>
        <p:nvSpPr>
          <p:cNvPr id="3" name="Platshållare för innehåll 2"/>
          <p:cNvSpPr>
            <a:spLocks noGrp="1"/>
          </p:cNvSpPr>
          <p:nvPr>
            <p:ph sz="half" idx="1"/>
          </p:nvPr>
        </p:nvSpPr>
        <p:spPr>
          <a:xfrm>
            <a:off x="395288" y="1484313"/>
            <a:ext cx="4038600" cy="4641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4586288" y="1484313"/>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586288" y="3881438"/>
            <a:ext cx="4038600" cy="2244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p:cNvSpPr>
            <a:spLocks noGrp="1" noChangeArrowheads="1"/>
          </p:cNvSpPr>
          <p:nvPr>
            <p:ph type="dt" sz="half" idx="10"/>
          </p:nvPr>
        </p:nvSpPr>
        <p:spPr>
          <a:ln/>
        </p:spPr>
        <p:txBody>
          <a:bodyPr/>
          <a:lstStyle>
            <a:lvl1pPr>
              <a:defRPr/>
            </a:lvl1pPr>
          </a:lstStyle>
          <a:p>
            <a:pPr>
              <a:defRPr/>
            </a:pPr>
            <a:endParaRPr lang="sv-SE"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sv-SE"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7A346A-2070-4283-B233-A13519D7AD5E}" type="slidenum">
              <a:rPr lang="sv-SE">
                <a:solidFill>
                  <a:srgbClr val="000000"/>
                </a:solidFill>
              </a:rPr>
              <a:pPr>
                <a:defRPr/>
              </a:pPr>
              <a:t>‹#›</a:t>
            </a:fld>
            <a:endParaRPr lang="sv-SE" dirty="0">
              <a:solidFill>
                <a:srgbClr val="000000"/>
              </a:solidFill>
            </a:endParaRPr>
          </a:p>
        </p:txBody>
      </p:sp>
    </p:spTree>
    <p:extLst>
      <p:ext uri="{BB962C8B-B14F-4D97-AF65-F5344CB8AC3E}">
        <p14:creationId xmlns:p14="http://schemas.microsoft.com/office/powerpoint/2010/main" val="4834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dirty="0"/>
          </a:p>
        </p:txBody>
      </p:sp>
      <p:sp>
        <p:nvSpPr>
          <p:cNvPr id="4" name="Platshållare för sidfot 3"/>
          <p:cNvSpPr>
            <a:spLocks noGrp="1"/>
          </p:cNvSpPr>
          <p:nvPr>
            <p:ph type="ftr" sz="quarter" idx="11"/>
          </p:nvPr>
        </p:nvSpPr>
        <p:spPr/>
        <p:txBody>
          <a:bodyPr/>
          <a:lstStyle>
            <a:lvl1pPr>
              <a:defRPr/>
            </a:lvl1pPr>
          </a:lstStyle>
          <a:p>
            <a:endParaRPr lang="sv-SE" dirty="0"/>
          </a:p>
        </p:txBody>
      </p:sp>
      <p:sp>
        <p:nvSpPr>
          <p:cNvPr id="5" name="Platshållare för bildnummer 4"/>
          <p:cNvSpPr>
            <a:spLocks noGrp="1"/>
          </p:cNvSpPr>
          <p:nvPr>
            <p:ph type="sldNum" sz="quarter" idx="12"/>
          </p:nvPr>
        </p:nvSpPr>
        <p:spPr/>
        <p:txBody>
          <a:bodyPr/>
          <a:lstStyle>
            <a:lvl1pPr>
              <a:defRPr/>
            </a:lvl1pPr>
          </a:lstStyle>
          <a:p>
            <a:fld id="{BC974DF2-2052-445E-B407-2CA25698C0B4}" type="slidenum">
              <a:rPr lang="sv-SE"/>
              <a:pPr/>
              <a:t>‹#›</a:t>
            </a:fld>
            <a:endParaRPr lang="sv-SE" dirty="0"/>
          </a:p>
        </p:txBody>
      </p:sp>
    </p:spTree>
    <p:extLst>
      <p:ext uri="{BB962C8B-B14F-4D97-AF65-F5344CB8AC3E}">
        <p14:creationId xmlns:p14="http://schemas.microsoft.com/office/powerpoint/2010/main" val="162625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dirty="0"/>
          </a:p>
        </p:txBody>
      </p:sp>
      <p:sp>
        <p:nvSpPr>
          <p:cNvPr id="3" name="Platshållare för sidfot 2"/>
          <p:cNvSpPr>
            <a:spLocks noGrp="1"/>
          </p:cNvSpPr>
          <p:nvPr>
            <p:ph type="ftr" sz="quarter" idx="11"/>
          </p:nvPr>
        </p:nvSpPr>
        <p:spPr/>
        <p:txBody>
          <a:bodyPr/>
          <a:lstStyle>
            <a:lvl1pPr>
              <a:defRPr/>
            </a:lvl1pPr>
          </a:lstStyle>
          <a:p>
            <a:endParaRPr lang="sv-SE" dirty="0"/>
          </a:p>
        </p:txBody>
      </p:sp>
      <p:sp>
        <p:nvSpPr>
          <p:cNvPr id="4" name="Platshållare för bildnummer 3"/>
          <p:cNvSpPr>
            <a:spLocks noGrp="1"/>
          </p:cNvSpPr>
          <p:nvPr>
            <p:ph type="sldNum" sz="quarter" idx="12"/>
          </p:nvPr>
        </p:nvSpPr>
        <p:spPr/>
        <p:txBody>
          <a:bodyPr/>
          <a:lstStyle>
            <a:lvl1pPr>
              <a:defRPr/>
            </a:lvl1pPr>
          </a:lstStyle>
          <a:p>
            <a:fld id="{38E4848A-284A-406A-86FF-858BD7FDAB1C}" type="slidenum">
              <a:rPr lang="sv-SE"/>
              <a:pPr/>
              <a:t>‹#›</a:t>
            </a:fld>
            <a:endParaRPr lang="sv-SE" dirty="0"/>
          </a:p>
        </p:txBody>
      </p:sp>
    </p:spTree>
    <p:extLst>
      <p:ext uri="{BB962C8B-B14F-4D97-AF65-F5344CB8AC3E}">
        <p14:creationId xmlns:p14="http://schemas.microsoft.com/office/powerpoint/2010/main" val="347028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73049"/>
            <a:ext cx="3008313" cy="1162051"/>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dirty="0"/>
          </a:p>
        </p:txBody>
      </p:sp>
      <p:sp>
        <p:nvSpPr>
          <p:cNvPr id="6" name="Platshållare för sidfot 5"/>
          <p:cNvSpPr>
            <a:spLocks noGrp="1"/>
          </p:cNvSpPr>
          <p:nvPr>
            <p:ph type="ftr" sz="quarter" idx="11"/>
          </p:nvPr>
        </p:nvSpPr>
        <p:spPr/>
        <p:txBody>
          <a:bodyPr/>
          <a:lstStyle>
            <a:lvl1pPr>
              <a:defRPr/>
            </a:lvl1pPr>
          </a:lstStyle>
          <a:p>
            <a:endParaRPr lang="sv-SE" dirty="0"/>
          </a:p>
        </p:txBody>
      </p:sp>
      <p:sp>
        <p:nvSpPr>
          <p:cNvPr id="7" name="Platshållare för bildnummer 6"/>
          <p:cNvSpPr>
            <a:spLocks noGrp="1"/>
          </p:cNvSpPr>
          <p:nvPr>
            <p:ph type="sldNum" sz="quarter" idx="12"/>
          </p:nvPr>
        </p:nvSpPr>
        <p:spPr/>
        <p:txBody>
          <a:bodyPr/>
          <a:lstStyle>
            <a:lvl1pPr>
              <a:defRPr/>
            </a:lvl1pPr>
          </a:lstStyle>
          <a:p>
            <a:fld id="{8807A850-2898-4C39-B1D7-B362AAAB84F8}" type="slidenum">
              <a:rPr lang="sv-SE"/>
              <a:pPr/>
              <a:t>‹#›</a:t>
            </a:fld>
            <a:endParaRPr lang="sv-SE" dirty="0"/>
          </a:p>
        </p:txBody>
      </p:sp>
    </p:spTree>
    <p:extLst>
      <p:ext uri="{BB962C8B-B14F-4D97-AF65-F5344CB8AC3E}">
        <p14:creationId xmlns:p14="http://schemas.microsoft.com/office/powerpoint/2010/main" val="241011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9"/>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dirty="0"/>
          </a:p>
        </p:txBody>
      </p:sp>
      <p:sp>
        <p:nvSpPr>
          <p:cNvPr id="6" name="Platshållare för sidfot 5"/>
          <p:cNvSpPr>
            <a:spLocks noGrp="1"/>
          </p:cNvSpPr>
          <p:nvPr>
            <p:ph type="ftr" sz="quarter" idx="11"/>
          </p:nvPr>
        </p:nvSpPr>
        <p:spPr/>
        <p:txBody>
          <a:bodyPr/>
          <a:lstStyle>
            <a:lvl1pPr>
              <a:defRPr/>
            </a:lvl1pPr>
          </a:lstStyle>
          <a:p>
            <a:endParaRPr lang="sv-SE" dirty="0"/>
          </a:p>
        </p:txBody>
      </p:sp>
      <p:sp>
        <p:nvSpPr>
          <p:cNvPr id="7" name="Platshållare för bildnummer 6"/>
          <p:cNvSpPr>
            <a:spLocks noGrp="1"/>
          </p:cNvSpPr>
          <p:nvPr>
            <p:ph type="sldNum" sz="quarter" idx="12"/>
          </p:nvPr>
        </p:nvSpPr>
        <p:spPr/>
        <p:txBody>
          <a:bodyPr/>
          <a:lstStyle>
            <a:lvl1pPr>
              <a:defRPr/>
            </a:lvl1pPr>
          </a:lstStyle>
          <a:p>
            <a:fld id="{CFDCE699-D5B4-47D1-A076-225AE56C19C1}" type="slidenum">
              <a:rPr lang="sv-SE"/>
              <a:pPr/>
              <a:t>‹#›</a:t>
            </a:fld>
            <a:endParaRPr lang="sv-SE" dirty="0"/>
          </a:p>
        </p:txBody>
      </p:sp>
    </p:spTree>
    <p:extLst>
      <p:ext uri="{BB962C8B-B14F-4D97-AF65-F5344CB8AC3E}">
        <p14:creationId xmlns:p14="http://schemas.microsoft.com/office/powerpoint/2010/main" val="179992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jpeg"/><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1"/>
            <a:ext cx="814863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lägga in rubrik</a:t>
            </a:r>
          </a:p>
        </p:txBody>
      </p:sp>
      <p:sp>
        <p:nvSpPr>
          <p:cNvPr id="1027" name="Rectangle 3"/>
          <p:cNvSpPr>
            <a:spLocks noGrp="1" noChangeArrowheads="1"/>
          </p:cNvSpPr>
          <p:nvPr>
            <p:ph type="body" idx="1"/>
          </p:nvPr>
        </p:nvSpPr>
        <p:spPr bwMode="auto">
          <a:xfrm>
            <a:off x="395288" y="1484313"/>
            <a:ext cx="8229600" cy="464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lägga in text</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sv-SE" dirty="0"/>
          </a:p>
        </p:txBody>
      </p:sp>
      <p:sp>
        <p:nvSpPr>
          <p:cNvPr id="1029" name="Rectangle 5"/>
          <p:cNvSpPr>
            <a:spLocks noGrp="1" noChangeArrowheads="1"/>
          </p:cNvSpPr>
          <p:nvPr>
            <p:ph type="ftr" sz="quarter" idx="3"/>
          </p:nvPr>
        </p:nvSpPr>
        <p:spPr bwMode="auto">
          <a:xfrm>
            <a:off x="6516690" y="6237288"/>
            <a:ext cx="2376487"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endParaRPr lang="sv-SE" dirty="0"/>
          </a:p>
        </p:txBody>
      </p:sp>
      <p:sp>
        <p:nvSpPr>
          <p:cNvPr id="1030" name="Rectangle 6"/>
          <p:cNvSpPr>
            <a:spLocks noGrp="1" noChangeArrowheads="1"/>
          </p:cNvSpPr>
          <p:nvPr>
            <p:ph type="sldNum" sz="quarter" idx="4"/>
          </p:nvPr>
        </p:nvSpPr>
        <p:spPr bwMode="auto">
          <a:xfrm>
            <a:off x="3203575" y="6237288"/>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fld id="{3F9C2D50-FDC6-4377-B9BC-842AF5844FDD}" type="slidenum">
              <a:rPr lang="sv-SE"/>
              <a:pPr/>
              <a:t>‹#›</a:t>
            </a:fld>
            <a:endParaRPr lang="sv-SE" dirty="0"/>
          </a:p>
        </p:txBody>
      </p:sp>
      <p:pic>
        <p:nvPicPr>
          <p:cNvPr id="1037" name="Picture 13" descr="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35600" y="6092826"/>
            <a:ext cx="3455988" cy="4349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260350"/>
            <a:ext cx="814863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t>Klicka här för att lägga in rubrik</a:t>
            </a:r>
          </a:p>
        </p:txBody>
      </p:sp>
      <p:sp>
        <p:nvSpPr>
          <p:cNvPr id="2051" name="Rectangle 3"/>
          <p:cNvSpPr>
            <a:spLocks noGrp="1" noChangeArrowheads="1"/>
          </p:cNvSpPr>
          <p:nvPr>
            <p:ph type="body" idx="1"/>
          </p:nvPr>
        </p:nvSpPr>
        <p:spPr bwMode="auto">
          <a:xfrm>
            <a:off x="395288" y="1484313"/>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lägga in text</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sv-SE" dirty="0">
              <a:solidFill>
                <a:srgbClr val="000000"/>
              </a:solidFill>
            </a:endParaRPr>
          </a:p>
        </p:txBody>
      </p:sp>
      <p:sp>
        <p:nvSpPr>
          <p:cNvPr id="1029" name="Rectangle 5"/>
          <p:cNvSpPr>
            <a:spLocks noGrp="1" noChangeArrowheads="1"/>
          </p:cNvSpPr>
          <p:nvPr>
            <p:ph type="ftr" sz="quarter" idx="3"/>
          </p:nvPr>
        </p:nvSpPr>
        <p:spPr bwMode="auto">
          <a:xfrm>
            <a:off x="6516688" y="6237288"/>
            <a:ext cx="23764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pPr>
              <a:defRPr/>
            </a:pPr>
            <a:endParaRPr lang="sv-SE" dirty="0">
              <a:solidFill>
                <a:srgbClr val="000000"/>
              </a:solidFill>
            </a:endParaRPr>
          </a:p>
        </p:txBody>
      </p:sp>
      <p:sp>
        <p:nvSpPr>
          <p:cNvPr id="1030" name="Rectangle 6"/>
          <p:cNvSpPr>
            <a:spLocks noGrp="1" noChangeArrowheads="1"/>
          </p:cNvSpPr>
          <p:nvPr>
            <p:ph type="sldNum" sz="quarter" idx="4"/>
          </p:nvPr>
        </p:nvSpPr>
        <p:spPr bwMode="auto">
          <a:xfrm>
            <a:off x="32035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pPr>
              <a:defRPr/>
            </a:pPr>
            <a:fld id="{6B6CC33A-8A46-48E4-9A62-DEB3CE4E198C}" type="slidenum">
              <a:rPr lang="sv-SE">
                <a:solidFill>
                  <a:srgbClr val="000000"/>
                </a:solidFill>
              </a:rPr>
              <a:pPr>
                <a:defRPr/>
              </a:pPr>
              <a:t>‹#›</a:t>
            </a:fld>
            <a:endParaRPr lang="sv-SE" dirty="0">
              <a:solidFill>
                <a:srgbClr val="000000"/>
              </a:solidFill>
            </a:endParaRPr>
          </a:p>
        </p:txBody>
      </p:sp>
      <p:pic>
        <p:nvPicPr>
          <p:cNvPr id="2055" name="Picture 13" descr="IMAG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435600" y="6092825"/>
            <a:ext cx="34559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18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260350"/>
            <a:ext cx="814863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t>Klicka här för att lägga in rubrik</a:t>
            </a:r>
          </a:p>
        </p:txBody>
      </p:sp>
      <p:sp>
        <p:nvSpPr>
          <p:cNvPr id="2051" name="Rectangle 3"/>
          <p:cNvSpPr>
            <a:spLocks noGrp="1" noChangeArrowheads="1"/>
          </p:cNvSpPr>
          <p:nvPr>
            <p:ph type="body" idx="1"/>
          </p:nvPr>
        </p:nvSpPr>
        <p:spPr bwMode="auto">
          <a:xfrm>
            <a:off x="395288" y="1484313"/>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lägga in text</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sv-SE" dirty="0">
              <a:solidFill>
                <a:srgbClr val="000000"/>
              </a:solidFill>
            </a:endParaRPr>
          </a:p>
        </p:txBody>
      </p:sp>
      <p:sp>
        <p:nvSpPr>
          <p:cNvPr id="1029" name="Rectangle 5"/>
          <p:cNvSpPr>
            <a:spLocks noGrp="1" noChangeArrowheads="1"/>
          </p:cNvSpPr>
          <p:nvPr>
            <p:ph type="ftr" sz="quarter" idx="3"/>
          </p:nvPr>
        </p:nvSpPr>
        <p:spPr bwMode="auto">
          <a:xfrm>
            <a:off x="6516688" y="6237288"/>
            <a:ext cx="23764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pPr>
              <a:defRPr/>
            </a:pPr>
            <a:endParaRPr lang="sv-SE" dirty="0">
              <a:solidFill>
                <a:srgbClr val="000000"/>
              </a:solidFill>
            </a:endParaRPr>
          </a:p>
        </p:txBody>
      </p:sp>
      <p:sp>
        <p:nvSpPr>
          <p:cNvPr id="1030" name="Rectangle 6"/>
          <p:cNvSpPr>
            <a:spLocks noGrp="1" noChangeArrowheads="1"/>
          </p:cNvSpPr>
          <p:nvPr>
            <p:ph type="sldNum" sz="quarter" idx="4"/>
          </p:nvPr>
        </p:nvSpPr>
        <p:spPr bwMode="auto">
          <a:xfrm>
            <a:off x="32035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pPr>
              <a:defRPr/>
            </a:pPr>
            <a:fld id="{6B6CC33A-8A46-48E4-9A62-DEB3CE4E198C}" type="slidenum">
              <a:rPr lang="sv-SE">
                <a:solidFill>
                  <a:srgbClr val="000000"/>
                </a:solidFill>
              </a:rPr>
              <a:pPr>
                <a:defRPr/>
              </a:pPr>
              <a:t>‹#›</a:t>
            </a:fld>
            <a:endParaRPr lang="sv-SE" dirty="0">
              <a:solidFill>
                <a:srgbClr val="000000"/>
              </a:solidFill>
            </a:endParaRPr>
          </a:p>
        </p:txBody>
      </p:sp>
      <p:pic>
        <p:nvPicPr>
          <p:cNvPr id="2055" name="Picture 13" descr="IMAG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435600" y="6092825"/>
            <a:ext cx="34559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1411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260350"/>
            <a:ext cx="814863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t>Klicka här för att lägga in rubrik</a:t>
            </a:r>
          </a:p>
        </p:txBody>
      </p:sp>
      <p:sp>
        <p:nvSpPr>
          <p:cNvPr id="2051" name="Rectangle 3"/>
          <p:cNvSpPr>
            <a:spLocks noGrp="1" noChangeArrowheads="1"/>
          </p:cNvSpPr>
          <p:nvPr>
            <p:ph type="body" idx="1"/>
          </p:nvPr>
        </p:nvSpPr>
        <p:spPr bwMode="auto">
          <a:xfrm>
            <a:off x="395288" y="1484313"/>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lägga in text</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sv-SE" dirty="0">
              <a:solidFill>
                <a:srgbClr val="000000"/>
              </a:solidFill>
            </a:endParaRPr>
          </a:p>
        </p:txBody>
      </p:sp>
      <p:sp>
        <p:nvSpPr>
          <p:cNvPr id="1029" name="Rectangle 5"/>
          <p:cNvSpPr>
            <a:spLocks noGrp="1" noChangeArrowheads="1"/>
          </p:cNvSpPr>
          <p:nvPr>
            <p:ph type="ftr" sz="quarter" idx="3"/>
          </p:nvPr>
        </p:nvSpPr>
        <p:spPr bwMode="auto">
          <a:xfrm>
            <a:off x="6516688" y="6237288"/>
            <a:ext cx="23764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pPr>
              <a:defRPr/>
            </a:pPr>
            <a:endParaRPr lang="sv-SE" dirty="0">
              <a:solidFill>
                <a:srgbClr val="000000"/>
              </a:solidFill>
            </a:endParaRPr>
          </a:p>
        </p:txBody>
      </p:sp>
      <p:sp>
        <p:nvSpPr>
          <p:cNvPr id="1030" name="Rectangle 6"/>
          <p:cNvSpPr>
            <a:spLocks noGrp="1" noChangeArrowheads="1"/>
          </p:cNvSpPr>
          <p:nvPr>
            <p:ph type="sldNum" sz="quarter" idx="4"/>
          </p:nvPr>
        </p:nvSpPr>
        <p:spPr bwMode="auto">
          <a:xfrm>
            <a:off x="32035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pPr>
              <a:defRPr/>
            </a:pPr>
            <a:fld id="{6B6CC33A-8A46-48E4-9A62-DEB3CE4E198C}" type="slidenum">
              <a:rPr lang="sv-SE">
                <a:solidFill>
                  <a:srgbClr val="000000"/>
                </a:solidFill>
              </a:rPr>
              <a:pPr>
                <a:defRPr/>
              </a:pPr>
              <a:t>‹#›</a:t>
            </a:fld>
            <a:endParaRPr lang="sv-SE" dirty="0">
              <a:solidFill>
                <a:srgbClr val="000000"/>
              </a:solidFill>
            </a:endParaRPr>
          </a:p>
        </p:txBody>
      </p:sp>
      <p:pic>
        <p:nvPicPr>
          <p:cNvPr id="2055" name="Picture 13" descr="IMAG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435600" y="6092825"/>
            <a:ext cx="34559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84448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3568" y="1916832"/>
            <a:ext cx="7772400" cy="1470025"/>
          </a:xfrm>
        </p:spPr>
        <p:txBody>
          <a:bodyPr/>
          <a:lstStyle/>
          <a:p>
            <a:pPr algn="ctr" eaLnBrk="1" hangingPunct="1"/>
            <a:r>
              <a:rPr lang="sv-SE" sz="4000" b="1" dirty="0">
                <a:solidFill>
                  <a:srgbClr val="B4A02D"/>
                </a:solidFill>
              </a:rPr>
              <a:t>Swedish Fiscal Policy Council</a:t>
            </a:r>
          </a:p>
        </p:txBody>
      </p:sp>
      <p:sp>
        <p:nvSpPr>
          <p:cNvPr id="2051" name="Rectangle 3"/>
          <p:cNvSpPr>
            <a:spLocks noGrp="1" noChangeArrowheads="1"/>
          </p:cNvSpPr>
          <p:nvPr>
            <p:ph type="subTitle" idx="4294967295"/>
          </p:nvPr>
        </p:nvSpPr>
        <p:spPr>
          <a:xfrm>
            <a:off x="1263588" y="3501008"/>
            <a:ext cx="6400800" cy="680071"/>
          </a:xfrm>
        </p:spPr>
        <p:txBody>
          <a:bodyPr/>
          <a:lstStyle/>
          <a:p>
            <a:pPr marL="0" indent="0" algn="ctr" eaLnBrk="1" hangingPunct="1">
              <a:buFontTx/>
              <a:buNone/>
            </a:pPr>
            <a:r>
              <a:rPr lang="sv-SE" dirty="0"/>
              <a:t>June 11, 2018</a:t>
            </a:r>
          </a:p>
        </p:txBody>
      </p:sp>
      <p:sp>
        <p:nvSpPr>
          <p:cNvPr id="2" name="textruta 1"/>
          <p:cNvSpPr txBox="1"/>
          <p:nvPr/>
        </p:nvSpPr>
        <p:spPr>
          <a:xfrm>
            <a:off x="2627784" y="4509120"/>
            <a:ext cx="3672408" cy="400110"/>
          </a:xfrm>
          <a:prstGeom prst="rect">
            <a:avLst/>
          </a:prstGeom>
          <a:noFill/>
        </p:spPr>
        <p:txBody>
          <a:bodyPr wrap="square" rtlCol="0">
            <a:spAutoFit/>
          </a:bodyPr>
          <a:lstStyle/>
          <a:p>
            <a:pPr algn="ctr">
              <a:spcAft>
                <a:spcPts val="600"/>
              </a:spcAft>
            </a:pPr>
            <a:endParaRPr lang="sv-SE" sz="2000" i="1" dirty="0">
              <a:solidFill>
                <a:schemeClr val="tx1"/>
              </a:solidFill>
            </a:endParaRPr>
          </a:p>
        </p:txBody>
      </p:sp>
      <p:sp>
        <p:nvSpPr>
          <p:cNvPr id="3" name="Platshållare för bildnummer 2">
            <a:extLst>
              <a:ext uri="{FF2B5EF4-FFF2-40B4-BE49-F238E27FC236}">
                <a16:creationId xmlns:a16="http://schemas.microsoft.com/office/drawing/2014/main" id="{BDF97F04-C259-4C57-AECC-ACC7226B3196}"/>
              </a:ext>
            </a:extLst>
          </p:cNvPr>
          <p:cNvSpPr>
            <a:spLocks noGrp="1"/>
          </p:cNvSpPr>
          <p:nvPr>
            <p:ph type="sldNum" sz="quarter" idx="12"/>
          </p:nvPr>
        </p:nvSpPr>
        <p:spPr/>
        <p:txBody>
          <a:bodyPr/>
          <a:lstStyle/>
          <a:p>
            <a:fld id="{38E4848A-284A-406A-86FF-858BD7FDAB1C}" type="slidenum">
              <a:rPr lang="sv-SE" smtClean="0"/>
              <a:pPr/>
              <a:t>1</a:t>
            </a:fld>
            <a:endParaRPr lang="sv-SE" dirty="0"/>
          </a:p>
        </p:txBody>
      </p:sp>
    </p:spTree>
    <p:extLst>
      <p:ext uri="{BB962C8B-B14F-4D97-AF65-F5344CB8AC3E}">
        <p14:creationId xmlns:p14="http://schemas.microsoft.com/office/powerpoint/2010/main" val="148659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a:defRPr/>
            </a:pPr>
            <a:fld id="{7A7C5659-6D6A-46F6-A9DF-F73A0274AB13}" type="slidenum">
              <a:rPr lang="sv-SE" smtClean="0"/>
              <a:pPr>
                <a:defRPr/>
              </a:pPr>
              <a:t>10</a:t>
            </a:fld>
            <a:endParaRPr lang="sv-SE" dirty="0"/>
          </a:p>
        </p:txBody>
      </p:sp>
      <p:sp>
        <p:nvSpPr>
          <p:cNvPr id="3" name="textruta 2"/>
          <p:cNvSpPr txBox="1"/>
          <p:nvPr/>
        </p:nvSpPr>
        <p:spPr>
          <a:xfrm>
            <a:off x="566095" y="467726"/>
            <a:ext cx="7841921" cy="523220"/>
          </a:xfrm>
          <a:prstGeom prst="rect">
            <a:avLst/>
          </a:prstGeom>
          <a:noFill/>
        </p:spPr>
        <p:txBody>
          <a:bodyPr wrap="square" rtlCol="0">
            <a:spAutoFit/>
          </a:bodyPr>
          <a:lstStyle/>
          <a:p>
            <a:r>
              <a:rPr lang="en-GB" sz="2800" b="1" dirty="0">
                <a:cs typeface="Times New Roman" pitchFamily="18" charset="0"/>
              </a:rPr>
              <a:t>General Government Net Lending </a:t>
            </a:r>
            <a:r>
              <a:rPr lang="en-US" sz="2800" b="1" dirty="0">
                <a:cs typeface="Times New Roman" pitchFamily="18" charset="0"/>
              </a:rPr>
              <a:t>1970–2017</a:t>
            </a:r>
            <a:endParaRPr lang="en-GB" sz="2800" b="1" dirty="0">
              <a:cs typeface="Times New Roman" pitchFamily="18" charset="0"/>
            </a:endParaRPr>
          </a:p>
        </p:txBody>
      </p:sp>
      <p:graphicFrame>
        <p:nvGraphicFramePr>
          <p:cNvPr id="6" name="Diagram 5"/>
          <p:cNvGraphicFramePr>
            <a:graphicFrameLocks/>
          </p:cNvGraphicFramePr>
          <p:nvPr>
            <p:extLst>
              <p:ext uri="{D42A27DB-BD31-4B8C-83A1-F6EECF244321}">
                <p14:modId xmlns:p14="http://schemas.microsoft.com/office/powerpoint/2010/main" val="246912551"/>
              </p:ext>
            </p:extLst>
          </p:nvPr>
        </p:nvGraphicFramePr>
        <p:xfrm>
          <a:off x="437755" y="1290591"/>
          <a:ext cx="8280000" cy="4730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371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0694" y="404663"/>
            <a:ext cx="7203532" cy="643143"/>
          </a:xfrm>
        </p:spPr>
        <p:txBody>
          <a:bodyPr/>
          <a:lstStyle/>
          <a:p>
            <a:pPr algn="ctr"/>
            <a:r>
              <a:rPr lang="en-US" b="1" noProof="0" dirty="0">
                <a:solidFill>
                  <a:srgbClr val="B4A02D"/>
                </a:solidFill>
              </a:rPr>
              <a:t>The expenditure ceiling </a:t>
            </a:r>
            <a:r>
              <a:rPr lang="en-US" b="1" dirty="0">
                <a:solidFill>
                  <a:srgbClr val="B4A02D"/>
                </a:solidFill>
              </a:rPr>
              <a:t>1997–2019</a:t>
            </a:r>
          </a:p>
        </p:txBody>
      </p:sp>
      <p:sp>
        <p:nvSpPr>
          <p:cNvPr id="4" name="Platshållare för bildnummer 3"/>
          <p:cNvSpPr>
            <a:spLocks noGrp="1"/>
          </p:cNvSpPr>
          <p:nvPr>
            <p:ph type="sldNum" sz="quarter" idx="12"/>
          </p:nvPr>
        </p:nvSpPr>
        <p:spPr/>
        <p:txBody>
          <a:bodyPr/>
          <a:lstStyle/>
          <a:p>
            <a:fld id="{3D8A8662-3015-461C-B094-A108F790BE9C}" type="slidenum">
              <a:rPr lang="en-US" smtClean="0"/>
              <a:pPr/>
              <a:t>11</a:t>
            </a:fld>
            <a:endParaRPr lang="en-US" dirty="0"/>
          </a:p>
        </p:txBody>
      </p:sp>
      <p:sp>
        <p:nvSpPr>
          <p:cNvPr id="5" name="Höger 4">
            <a:hlinkClick r:id="rId3" action="ppaction://hlinksldjump"/>
          </p:cNvPr>
          <p:cNvSpPr/>
          <p:nvPr/>
        </p:nvSpPr>
        <p:spPr bwMode="auto">
          <a:xfrm>
            <a:off x="8397425" y="5661378"/>
            <a:ext cx="630070" cy="360041"/>
          </a:xfrm>
          <a:prstGeom prst="rightArrow">
            <a:avLst/>
          </a:prstGeom>
          <a:solidFill>
            <a:schemeClr val="bg1">
              <a:lumMod val="65000"/>
            </a:schemeClr>
          </a:solidFill>
          <a:ln w="6350">
            <a:solidFill>
              <a:schemeClr val="tx1"/>
            </a:solidFill>
            <a:headEnd type="none" w="med" len="med"/>
            <a:tailEnd type="none" w="med" len="med"/>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solidFill>
                  <a:schemeClr val="tx1"/>
                </a:solidFill>
              </a:ln>
              <a:solidFill>
                <a:schemeClr val="tx2"/>
              </a:solidFill>
              <a:effectLst/>
              <a:latin typeface="Arial" charset="0"/>
            </a:endParaRPr>
          </a:p>
        </p:txBody>
      </p:sp>
      <p:graphicFrame>
        <p:nvGraphicFramePr>
          <p:cNvPr id="7" name="Diagram 6"/>
          <p:cNvGraphicFramePr>
            <a:graphicFrameLocks/>
          </p:cNvGraphicFramePr>
          <p:nvPr>
            <p:extLst>
              <p:ext uri="{D42A27DB-BD31-4B8C-83A1-F6EECF244321}">
                <p14:modId xmlns:p14="http://schemas.microsoft.com/office/powerpoint/2010/main" val="2390861054"/>
              </p:ext>
            </p:extLst>
          </p:nvPr>
        </p:nvGraphicFramePr>
        <p:xfrm>
          <a:off x="432460" y="1088480"/>
          <a:ext cx="8280000" cy="46826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47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a:defRPr/>
            </a:pPr>
            <a:fld id="{7A7C5659-6D6A-46F6-A9DF-F73A0274AB13}" type="slidenum">
              <a:rPr lang="sv-SE" smtClean="0"/>
              <a:pPr>
                <a:defRPr/>
              </a:pPr>
              <a:t>12</a:t>
            </a:fld>
            <a:endParaRPr lang="sv-SE" dirty="0"/>
          </a:p>
        </p:txBody>
      </p:sp>
      <p:sp>
        <p:nvSpPr>
          <p:cNvPr id="3" name="textruta 2"/>
          <p:cNvSpPr txBox="1"/>
          <p:nvPr/>
        </p:nvSpPr>
        <p:spPr>
          <a:xfrm>
            <a:off x="1547664" y="413652"/>
            <a:ext cx="6321760" cy="584775"/>
          </a:xfrm>
          <a:prstGeom prst="rect">
            <a:avLst/>
          </a:prstGeom>
          <a:noFill/>
        </p:spPr>
        <p:txBody>
          <a:bodyPr wrap="square" rtlCol="0">
            <a:spAutoFit/>
          </a:bodyPr>
          <a:lstStyle/>
          <a:p>
            <a:r>
              <a:rPr lang="en-GB" b="1" dirty="0">
                <a:cs typeface="Times New Roman" pitchFamily="18" charset="0"/>
              </a:rPr>
              <a:t>Gross and Net Debt </a:t>
            </a:r>
            <a:r>
              <a:rPr lang="en-US" b="1" dirty="0">
                <a:cs typeface="Times New Roman" pitchFamily="18" charset="0"/>
              </a:rPr>
              <a:t>1970–2017</a:t>
            </a:r>
            <a:endParaRPr lang="en-GB" b="1" dirty="0">
              <a:cs typeface="Times New Roman" pitchFamily="18" charset="0"/>
            </a:endParaRPr>
          </a:p>
        </p:txBody>
      </p:sp>
      <p:sp>
        <p:nvSpPr>
          <p:cNvPr id="9" name="Höger 8">
            <a:hlinkClick r:id="rId3" action="ppaction://hlinksldjump"/>
          </p:cNvPr>
          <p:cNvSpPr/>
          <p:nvPr/>
        </p:nvSpPr>
        <p:spPr bwMode="auto">
          <a:xfrm>
            <a:off x="8397783" y="5707618"/>
            <a:ext cx="630070" cy="360041"/>
          </a:xfrm>
          <a:prstGeom prst="rightArrow">
            <a:avLst/>
          </a:prstGeom>
          <a:solidFill>
            <a:schemeClr val="bg1">
              <a:lumMod val="65000"/>
            </a:schemeClr>
          </a:solidFill>
          <a:ln w="6350">
            <a:solidFill>
              <a:schemeClr val="tx1"/>
            </a:solidFill>
            <a:headEnd type="none" w="med" len="med"/>
            <a:tailEnd type="none" w="med" len="med"/>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dirty="0">
              <a:ln>
                <a:solidFill>
                  <a:schemeClr val="tx1"/>
                </a:solidFill>
              </a:ln>
              <a:solidFill>
                <a:schemeClr val="tx2"/>
              </a:solidFill>
              <a:effectLst/>
              <a:latin typeface="Arial" charset="0"/>
            </a:endParaRPr>
          </a:p>
        </p:txBody>
      </p:sp>
      <p:graphicFrame>
        <p:nvGraphicFramePr>
          <p:cNvPr id="7" name="Diagram 6">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2347774905"/>
              </p:ext>
            </p:extLst>
          </p:nvPr>
        </p:nvGraphicFramePr>
        <p:xfrm>
          <a:off x="557212" y="1116806"/>
          <a:ext cx="8029575" cy="4624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328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19E68-2FA9-466F-A0DE-74AE328AFFBB}"/>
              </a:ext>
            </a:extLst>
          </p:cNvPr>
          <p:cNvSpPr>
            <a:spLocks noGrp="1"/>
          </p:cNvSpPr>
          <p:nvPr>
            <p:ph type="title"/>
          </p:nvPr>
        </p:nvSpPr>
        <p:spPr>
          <a:xfrm>
            <a:off x="395288" y="2074044"/>
            <a:ext cx="8148637" cy="850900"/>
          </a:xfrm>
        </p:spPr>
        <p:txBody>
          <a:bodyPr/>
          <a:lstStyle/>
          <a:p>
            <a:pPr algn="ctr"/>
            <a:r>
              <a:rPr lang="en-GB" b="1" dirty="0">
                <a:solidFill>
                  <a:srgbClr val="B4A02D"/>
                </a:solidFill>
              </a:rPr>
              <a:t>Extracts from the 2018 report</a:t>
            </a:r>
            <a:endParaRPr lang="sv-SE" dirty="0"/>
          </a:p>
        </p:txBody>
      </p:sp>
      <p:sp>
        <p:nvSpPr>
          <p:cNvPr id="3" name="Platshållare för bildnummer 2">
            <a:extLst>
              <a:ext uri="{FF2B5EF4-FFF2-40B4-BE49-F238E27FC236}">
                <a16:creationId xmlns:a16="http://schemas.microsoft.com/office/drawing/2014/main" id="{C2DA5B55-5F97-476E-84EB-887633D9E66F}"/>
              </a:ext>
            </a:extLst>
          </p:cNvPr>
          <p:cNvSpPr>
            <a:spLocks noGrp="1"/>
          </p:cNvSpPr>
          <p:nvPr>
            <p:ph type="sldNum" sz="quarter" idx="12"/>
          </p:nvPr>
        </p:nvSpPr>
        <p:spPr/>
        <p:txBody>
          <a:bodyPr/>
          <a:lstStyle/>
          <a:p>
            <a:fld id="{3D8A8662-3015-461C-B094-A108F790BE9C}" type="slidenum">
              <a:rPr lang="sv-SE" smtClean="0"/>
              <a:pPr/>
              <a:t>13</a:t>
            </a:fld>
            <a:endParaRPr lang="sv-SE" dirty="0"/>
          </a:p>
        </p:txBody>
      </p:sp>
    </p:spTree>
    <p:extLst>
      <p:ext uri="{BB962C8B-B14F-4D97-AF65-F5344CB8AC3E}">
        <p14:creationId xmlns:p14="http://schemas.microsoft.com/office/powerpoint/2010/main" val="2053664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a:solidFill>
                  <a:srgbClr val="B4A02D"/>
                </a:solidFill>
              </a:rPr>
              <a:t>The </a:t>
            </a:r>
            <a:r>
              <a:rPr lang="sv-SE" b="1" dirty="0" err="1">
                <a:solidFill>
                  <a:srgbClr val="B4A02D"/>
                </a:solidFill>
              </a:rPr>
              <a:t>surplus</a:t>
            </a:r>
            <a:r>
              <a:rPr lang="sv-SE" b="1" dirty="0">
                <a:solidFill>
                  <a:srgbClr val="B4A02D"/>
                </a:solidFill>
              </a:rPr>
              <a:t> </a:t>
            </a:r>
            <a:r>
              <a:rPr lang="sv-SE" b="1" dirty="0" err="1">
                <a:solidFill>
                  <a:srgbClr val="B4A02D"/>
                </a:solidFill>
              </a:rPr>
              <a:t>target</a:t>
            </a:r>
            <a:endParaRPr lang="sv-SE" b="1" dirty="0">
              <a:solidFill>
                <a:srgbClr val="B4A02D"/>
              </a:solidFill>
            </a:endParaRPr>
          </a:p>
        </p:txBody>
      </p:sp>
      <p:sp>
        <p:nvSpPr>
          <p:cNvPr id="3" name="Platshållare för innehåll 2"/>
          <p:cNvSpPr>
            <a:spLocks noGrp="1"/>
          </p:cNvSpPr>
          <p:nvPr>
            <p:ph idx="1"/>
          </p:nvPr>
        </p:nvSpPr>
        <p:spPr>
          <a:xfrm>
            <a:off x="899592" y="1412776"/>
            <a:ext cx="7644333" cy="4176464"/>
          </a:xfrm>
        </p:spPr>
        <p:txBody>
          <a:bodyPr/>
          <a:lstStyle/>
          <a:p>
            <a:pPr>
              <a:spcBef>
                <a:spcPts val="600"/>
              </a:spcBef>
              <a:spcAft>
                <a:spcPts val="1200"/>
              </a:spcAft>
            </a:pPr>
            <a:r>
              <a:rPr lang="sv-SE" sz="2200" dirty="0"/>
              <a:t>In a </a:t>
            </a:r>
            <a:r>
              <a:rPr lang="sv-SE" sz="2200" dirty="0" err="1"/>
              <a:t>retrospect</a:t>
            </a:r>
            <a:r>
              <a:rPr lang="sv-SE" sz="2200" dirty="0"/>
              <a:t>, the </a:t>
            </a:r>
            <a:r>
              <a:rPr lang="sv-SE" sz="2200" dirty="0" err="1"/>
              <a:t>surplus</a:t>
            </a:r>
            <a:r>
              <a:rPr lang="sv-SE" sz="2200" dirty="0"/>
              <a:t> </a:t>
            </a:r>
            <a:r>
              <a:rPr lang="sv-SE" sz="2200" dirty="0" err="1"/>
              <a:t>target</a:t>
            </a:r>
            <a:r>
              <a:rPr lang="sv-SE" sz="2200" dirty="0"/>
              <a:t> </a:t>
            </a:r>
            <a:r>
              <a:rPr lang="sv-SE" sz="2200" dirty="0" err="1"/>
              <a:t>of</a:t>
            </a:r>
            <a:r>
              <a:rPr lang="sv-SE" sz="2200" dirty="0"/>
              <a:t> 1 </a:t>
            </a:r>
            <a:r>
              <a:rPr lang="sv-SE" sz="2200" dirty="0" err="1"/>
              <a:t>percent</a:t>
            </a:r>
            <a:r>
              <a:rPr lang="sv-SE" sz="2200" dirty="0"/>
              <a:t> on </a:t>
            </a:r>
            <a:r>
              <a:rPr lang="sv-SE" sz="2200" dirty="0" err="1"/>
              <a:t>average</a:t>
            </a:r>
            <a:r>
              <a:rPr lang="sv-SE" sz="2200" dirty="0"/>
              <a:t> over the business </a:t>
            </a:r>
            <a:r>
              <a:rPr lang="sv-SE" sz="2200" dirty="0" err="1"/>
              <a:t>cycle</a:t>
            </a:r>
            <a:r>
              <a:rPr lang="sv-SE" sz="2200" dirty="0"/>
              <a:t> has not </a:t>
            </a:r>
            <a:r>
              <a:rPr lang="sv-SE" sz="2200" dirty="0" err="1"/>
              <a:t>been</a:t>
            </a:r>
            <a:r>
              <a:rPr lang="sv-SE" sz="2200" dirty="0"/>
              <a:t> </a:t>
            </a:r>
            <a:r>
              <a:rPr lang="sv-SE" sz="2200" dirty="0" err="1"/>
              <a:t>met</a:t>
            </a:r>
            <a:r>
              <a:rPr lang="sv-SE" sz="2200" dirty="0"/>
              <a:t>.</a:t>
            </a:r>
          </a:p>
          <a:p>
            <a:pPr>
              <a:spcBef>
                <a:spcPts val="600"/>
              </a:spcBef>
              <a:spcAft>
                <a:spcPts val="1200"/>
              </a:spcAft>
            </a:pPr>
            <a:r>
              <a:rPr lang="sv-SE" sz="2200" dirty="0"/>
              <a:t>Net </a:t>
            </a:r>
            <a:r>
              <a:rPr lang="sv-SE" sz="2200" dirty="0" err="1"/>
              <a:t>lending</a:t>
            </a:r>
            <a:r>
              <a:rPr lang="sv-SE" sz="2200" dirty="0"/>
              <a:t> has not </a:t>
            </a:r>
            <a:r>
              <a:rPr lang="sv-SE" sz="2200" dirty="0" err="1"/>
              <a:t>either</a:t>
            </a:r>
            <a:r>
              <a:rPr lang="sv-SE" sz="2200" dirty="0"/>
              <a:t> </a:t>
            </a:r>
            <a:r>
              <a:rPr lang="sv-SE" sz="2200" dirty="0" err="1"/>
              <a:t>reached</a:t>
            </a:r>
            <a:r>
              <a:rPr lang="sv-SE" sz="2200" dirty="0"/>
              <a:t> an </a:t>
            </a:r>
            <a:r>
              <a:rPr lang="sv-SE" sz="2200" dirty="0" err="1"/>
              <a:t>average</a:t>
            </a:r>
            <a:r>
              <a:rPr lang="sv-SE" sz="2200" dirty="0"/>
              <a:t> </a:t>
            </a:r>
            <a:r>
              <a:rPr lang="sv-SE" sz="2200" dirty="0" err="1"/>
              <a:t>of</a:t>
            </a:r>
            <a:r>
              <a:rPr lang="sv-SE" sz="2200" dirty="0"/>
              <a:t> 1/3 </a:t>
            </a:r>
            <a:r>
              <a:rPr lang="sv-SE" sz="2200" dirty="0" err="1"/>
              <a:t>percent</a:t>
            </a:r>
            <a:r>
              <a:rPr lang="sv-SE" sz="2200" dirty="0"/>
              <a:t> </a:t>
            </a:r>
            <a:r>
              <a:rPr lang="sv-SE" sz="2200" dirty="0" err="1"/>
              <a:t>of</a:t>
            </a:r>
            <a:r>
              <a:rPr lang="sv-SE" sz="2200" dirty="0"/>
              <a:t> GDP </a:t>
            </a:r>
            <a:r>
              <a:rPr lang="sv-SE" sz="2200" dirty="0" err="1"/>
              <a:t>during</a:t>
            </a:r>
            <a:r>
              <a:rPr lang="sv-SE" sz="2200" dirty="0"/>
              <a:t> the </a:t>
            </a:r>
            <a:r>
              <a:rPr lang="sv-SE" sz="2200" dirty="0" err="1"/>
              <a:t>past</a:t>
            </a:r>
            <a:r>
              <a:rPr lang="sv-SE" sz="2200" dirty="0"/>
              <a:t> </a:t>
            </a:r>
            <a:r>
              <a:rPr lang="sv-SE" sz="2200" dirty="0" err="1"/>
              <a:t>eight</a:t>
            </a:r>
            <a:r>
              <a:rPr lang="sv-SE" sz="2200" dirty="0"/>
              <a:t> </a:t>
            </a:r>
            <a:r>
              <a:rPr lang="sv-SE" sz="2200" dirty="0" err="1"/>
              <a:t>years</a:t>
            </a:r>
            <a:endParaRPr lang="sv-SE" sz="2200" dirty="0"/>
          </a:p>
          <a:p>
            <a:pPr marL="0" indent="0">
              <a:spcBef>
                <a:spcPts val="600"/>
              </a:spcBef>
              <a:spcAft>
                <a:spcPts val="1200"/>
              </a:spcAft>
              <a:buNone/>
            </a:pPr>
            <a:r>
              <a:rPr lang="sv-SE" sz="2200" dirty="0"/>
              <a:t>  </a:t>
            </a:r>
          </a:p>
          <a:p>
            <a:pPr marL="0" indent="0">
              <a:spcBef>
                <a:spcPts val="600"/>
              </a:spcBef>
              <a:spcAft>
                <a:spcPts val="1200"/>
              </a:spcAft>
              <a:buNone/>
            </a:pPr>
            <a:r>
              <a:rPr lang="sv-SE" sz="2200" b="1" dirty="0" err="1"/>
              <a:t>However</a:t>
            </a:r>
            <a:r>
              <a:rPr lang="sv-SE" sz="2200" b="1" dirty="0"/>
              <a:t>:</a:t>
            </a:r>
          </a:p>
          <a:p>
            <a:pPr>
              <a:spcBef>
                <a:spcPts val="600"/>
              </a:spcBef>
              <a:spcAft>
                <a:spcPts val="1200"/>
              </a:spcAft>
            </a:pPr>
            <a:r>
              <a:rPr lang="sv-SE" sz="2200" dirty="0" err="1"/>
              <a:t>Looking</a:t>
            </a:r>
            <a:r>
              <a:rPr lang="sv-SE" sz="2200" dirty="0"/>
              <a:t> </a:t>
            </a:r>
            <a:r>
              <a:rPr lang="sv-SE" sz="2200" dirty="0" err="1"/>
              <a:t>ahead</a:t>
            </a:r>
            <a:r>
              <a:rPr lang="sv-SE" sz="2200" dirty="0"/>
              <a:t> to 2018-2019 the Council </a:t>
            </a:r>
            <a:r>
              <a:rPr lang="sv-SE" sz="2200" dirty="0" err="1"/>
              <a:t>concludes</a:t>
            </a:r>
            <a:r>
              <a:rPr lang="sv-SE" sz="2200" dirty="0"/>
              <a:t> </a:t>
            </a:r>
            <a:r>
              <a:rPr lang="sv-SE" sz="2200" dirty="0" err="1"/>
              <a:t>that</a:t>
            </a:r>
            <a:r>
              <a:rPr lang="sv-SE" sz="2200" dirty="0"/>
              <a:t> </a:t>
            </a:r>
            <a:r>
              <a:rPr lang="sv-SE" sz="2200" dirty="0" err="1"/>
              <a:t>fiscal</a:t>
            </a:r>
            <a:r>
              <a:rPr lang="sv-SE" sz="2200" dirty="0"/>
              <a:t> policy is in </a:t>
            </a:r>
            <a:r>
              <a:rPr lang="sv-SE" sz="2200" dirty="0" err="1"/>
              <a:t>line</a:t>
            </a:r>
            <a:r>
              <a:rPr lang="sv-SE" sz="2200" dirty="0"/>
              <a:t> </a:t>
            </a:r>
            <a:r>
              <a:rPr lang="sv-SE" sz="2200" dirty="0" err="1"/>
              <a:t>with</a:t>
            </a:r>
            <a:r>
              <a:rPr lang="sv-SE" sz="2200" dirty="0"/>
              <a:t> </a:t>
            </a:r>
            <a:r>
              <a:rPr lang="sv-SE" sz="2200" dirty="0" err="1"/>
              <a:t>both</a:t>
            </a:r>
            <a:r>
              <a:rPr lang="sv-SE" sz="2200" dirty="0"/>
              <a:t> the </a:t>
            </a:r>
            <a:r>
              <a:rPr lang="sv-SE" sz="2200" dirty="0" err="1"/>
              <a:t>current</a:t>
            </a:r>
            <a:r>
              <a:rPr lang="sv-SE" sz="2200" dirty="0"/>
              <a:t> and the new </a:t>
            </a:r>
            <a:r>
              <a:rPr lang="sv-SE" sz="2200" dirty="0" err="1"/>
              <a:t>surplus</a:t>
            </a:r>
            <a:r>
              <a:rPr lang="sv-SE" sz="2200" dirty="0"/>
              <a:t> </a:t>
            </a:r>
            <a:r>
              <a:rPr lang="sv-SE" sz="2200" dirty="0" err="1"/>
              <a:t>target</a:t>
            </a:r>
            <a:r>
              <a:rPr lang="sv-SE" sz="2200" dirty="0"/>
              <a:t>. </a:t>
            </a:r>
          </a:p>
          <a:p>
            <a:pPr marL="457200" lvl="1" indent="0">
              <a:spcBef>
                <a:spcPts val="600"/>
              </a:spcBef>
              <a:spcAft>
                <a:spcPts val="600"/>
              </a:spcAft>
              <a:buNone/>
            </a:pPr>
            <a:endParaRPr lang="sv-SE" sz="2000" dirty="0"/>
          </a:p>
        </p:txBody>
      </p:sp>
      <p:sp>
        <p:nvSpPr>
          <p:cNvPr id="5" name="Platshållare för bildnummer 4">
            <a:extLst>
              <a:ext uri="{FF2B5EF4-FFF2-40B4-BE49-F238E27FC236}">
                <a16:creationId xmlns:a16="http://schemas.microsoft.com/office/drawing/2014/main" id="{75E30F9B-852B-4E55-8CF8-A1865A2D8A57}"/>
              </a:ext>
            </a:extLst>
          </p:cNvPr>
          <p:cNvSpPr>
            <a:spLocks noGrp="1"/>
          </p:cNvSpPr>
          <p:nvPr>
            <p:ph type="sldNum" sz="quarter" idx="12"/>
          </p:nvPr>
        </p:nvSpPr>
        <p:spPr/>
        <p:txBody>
          <a:bodyPr/>
          <a:lstStyle/>
          <a:p>
            <a:fld id="{3D8A8662-3015-461C-B094-A108F790BE9C}" type="slidenum">
              <a:rPr lang="sv-SE" smtClean="0"/>
              <a:pPr/>
              <a:t>14</a:t>
            </a:fld>
            <a:endParaRPr lang="sv-SE" dirty="0"/>
          </a:p>
        </p:txBody>
      </p:sp>
    </p:spTree>
    <p:extLst>
      <p:ext uri="{BB962C8B-B14F-4D97-AF65-F5344CB8AC3E}">
        <p14:creationId xmlns:p14="http://schemas.microsoft.com/office/powerpoint/2010/main" val="193287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err="1">
                <a:solidFill>
                  <a:srgbClr val="B4A02D"/>
                </a:solidFill>
              </a:rPr>
              <a:t>Fiscal</a:t>
            </a:r>
            <a:r>
              <a:rPr lang="sv-SE" b="1" dirty="0">
                <a:solidFill>
                  <a:srgbClr val="B4A02D"/>
                </a:solidFill>
              </a:rPr>
              <a:t> policy is </a:t>
            </a:r>
            <a:r>
              <a:rPr lang="sv-SE" b="1" dirty="0" err="1">
                <a:solidFill>
                  <a:srgbClr val="B4A02D"/>
                </a:solidFill>
              </a:rPr>
              <a:t>too</a:t>
            </a:r>
            <a:r>
              <a:rPr lang="sv-SE" b="1" dirty="0">
                <a:solidFill>
                  <a:srgbClr val="B4A02D"/>
                </a:solidFill>
              </a:rPr>
              <a:t> </a:t>
            </a:r>
            <a:r>
              <a:rPr lang="sv-SE" b="1" dirty="0" err="1">
                <a:solidFill>
                  <a:srgbClr val="B4A02D"/>
                </a:solidFill>
              </a:rPr>
              <a:t>expansionary</a:t>
            </a:r>
            <a:endParaRPr lang="sv-SE" sz="2800" b="1" dirty="0">
              <a:solidFill>
                <a:srgbClr val="B4A02D"/>
              </a:solidFill>
            </a:endParaRPr>
          </a:p>
        </p:txBody>
      </p:sp>
      <p:sp>
        <p:nvSpPr>
          <p:cNvPr id="3" name="Platshållare för innehåll 2"/>
          <p:cNvSpPr>
            <a:spLocks noGrp="1"/>
          </p:cNvSpPr>
          <p:nvPr>
            <p:ph idx="1"/>
          </p:nvPr>
        </p:nvSpPr>
        <p:spPr>
          <a:xfrm>
            <a:off x="694036" y="1556793"/>
            <a:ext cx="7776864" cy="4104455"/>
          </a:xfrm>
        </p:spPr>
        <p:txBody>
          <a:bodyPr/>
          <a:lstStyle/>
          <a:p>
            <a:pPr>
              <a:spcBef>
                <a:spcPts val="600"/>
              </a:spcBef>
              <a:spcAft>
                <a:spcPts val="1200"/>
              </a:spcAft>
            </a:pPr>
            <a:r>
              <a:rPr lang="sv-SE" sz="2200" dirty="0"/>
              <a:t>The Swedish </a:t>
            </a:r>
            <a:r>
              <a:rPr lang="sv-SE" sz="2200" dirty="0" err="1"/>
              <a:t>economy</a:t>
            </a:r>
            <a:r>
              <a:rPr lang="sv-SE" sz="2200" dirty="0"/>
              <a:t> has </a:t>
            </a:r>
            <a:r>
              <a:rPr lang="sv-SE" sz="2200" dirty="0" err="1"/>
              <a:t>been</a:t>
            </a:r>
            <a:r>
              <a:rPr lang="sv-SE" sz="2200" dirty="0"/>
              <a:t> </a:t>
            </a:r>
            <a:r>
              <a:rPr lang="sv-SE" sz="2200" dirty="0" err="1"/>
              <a:t>increasingly</a:t>
            </a:r>
            <a:r>
              <a:rPr lang="sv-SE" sz="2200" dirty="0"/>
              <a:t> strong the last </a:t>
            </a:r>
            <a:r>
              <a:rPr lang="sv-SE" sz="2200" dirty="0" err="1"/>
              <a:t>few</a:t>
            </a:r>
            <a:r>
              <a:rPr lang="sv-SE" sz="2200" dirty="0"/>
              <a:t> </a:t>
            </a:r>
            <a:r>
              <a:rPr lang="sv-SE" sz="2200" dirty="0" err="1"/>
              <a:t>years</a:t>
            </a:r>
            <a:r>
              <a:rPr lang="sv-SE" sz="2200" dirty="0"/>
              <a:t>.</a:t>
            </a:r>
          </a:p>
          <a:p>
            <a:pPr>
              <a:spcBef>
                <a:spcPts val="600"/>
              </a:spcBef>
              <a:spcAft>
                <a:spcPts val="1200"/>
              </a:spcAft>
            </a:pPr>
            <a:r>
              <a:rPr lang="sv-SE" sz="2200" dirty="0" err="1"/>
              <a:t>Fiscal</a:t>
            </a:r>
            <a:r>
              <a:rPr lang="sv-SE" sz="2200" dirty="0"/>
              <a:t> policy has </a:t>
            </a:r>
            <a:r>
              <a:rPr lang="sv-SE" sz="2200" dirty="0" err="1"/>
              <a:t>amplified</a:t>
            </a:r>
            <a:r>
              <a:rPr lang="sv-SE" sz="2200" dirty="0"/>
              <a:t>, </a:t>
            </a:r>
            <a:r>
              <a:rPr lang="sv-SE" sz="2200" dirty="0" err="1"/>
              <a:t>rather</a:t>
            </a:r>
            <a:r>
              <a:rPr lang="sv-SE" sz="2200" dirty="0"/>
              <a:t> </a:t>
            </a:r>
            <a:r>
              <a:rPr lang="sv-SE" sz="2200" dirty="0" err="1"/>
              <a:t>than</a:t>
            </a:r>
            <a:r>
              <a:rPr lang="sv-SE" sz="2200" dirty="0"/>
              <a:t> </a:t>
            </a:r>
            <a:r>
              <a:rPr lang="sv-SE" sz="2200" dirty="0" err="1"/>
              <a:t>dampened</a:t>
            </a:r>
            <a:r>
              <a:rPr lang="sv-SE" sz="2200" dirty="0"/>
              <a:t>, the </a:t>
            </a:r>
            <a:r>
              <a:rPr lang="sv-SE" sz="2200" dirty="0" err="1"/>
              <a:t>economic</a:t>
            </a:r>
            <a:r>
              <a:rPr lang="sv-SE" sz="2200" dirty="0"/>
              <a:t> </a:t>
            </a:r>
            <a:r>
              <a:rPr lang="sv-SE" sz="2200" dirty="0" err="1"/>
              <a:t>upturn</a:t>
            </a:r>
            <a:r>
              <a:rPr lang="sv-SE" sz="2200" dirty="0"/>
              <a:t>; the </a:t>
            </a:r>
            <a:r>
              <a:rPr lang="sv-SE" sz="2200" dirty="0" err="1"/>
              <a:t>structural</a:t>
            </a:r>
            <a:r>
              <a:rPr lang="sv-SE" sz="2200" dirty="0"/>
              <a:t> </a:t>
            </a:r>
            <a:r>
              <a:rPr lang="sv-SE" sz="2200" dirty="0" err="1"/>
              <a:t>balance</a:t>
            </a:r>
            <a:r>
              <a:rPr lang="sv-SE" sz="2200" dirty="0"/>
              <a:t> has fallen the last </a:t>
            </a:r>
            <a:r>
              <a:rPr lang="sv-SE" sz="2200" dirty="0" err="1"/>
              <a:t>two</a:t>
            </a:r>
            <a:r>
              <a:rPr lang="sv-SE" sz="2200" dirty="0"/>
              <a:t> </a:t>
            </a:r>
            <a:r>
              <a:rPr lang="sv-SE" sz="2200" dirty="0" err="1"/>
              <a:t>years</a:t>
            </a:r>
            <a:r>
              <a:rPr lang="sv-SE" sz="2200" dirty="0"/>
              <a:t>. </a:t>
            </a:r>
          </a:p>
          <a:p>
            <a:pPr>
              <a:spcBef>
                <a:spcPts val="600"/>
              </a:spcBef>
              <a:spcAft>
                <a:spcPts val="1200"/>
              </a:spcAft>
            </a:pPr>
            <a:r>
              <a:rPr lang="sv-SE" sz="2200" dirty="0"/>
              <a:t>The </a:t>
            </a:r>
            <a:r>
              <a:rPr lang="sv-SE" sz="2200" dirty="0" err="1"/>
              <a:t>Government</a:t>
            </a:r>
            <a:r>
              <a:rPr lang="sv-SE" sz="2200" dirty="0"/>
              <a:t> has </a:t>
            </a:r>
            <a:r>
              <a:rPr lang="sv-SE" sz="2200" dirty="0" err="1"/>
              <a:t>payed</a:t>
            </a:r>
            <a:r>
              <a:rPr lang="sv-SE" sz="2200" dirty="0"/>
              <a:t> </a:t>
            </a:r>
            <a:r>
              <a:rPr lang="sv-SE" sz="2200" dirty="0" err="1"/>
              <a:t>too</a:t>
            </a:r>
            <a:r>
              <a:rPr lang="sv-SE" sz="2200" dirty="0"/>
              <a:t> </a:t>
            </a:r>
            <a:r>
              <a:rPr lang="sv-SE" sz="2200" dirty="0" err="1"/>
              <a:t>little</a:t>
            </a:r>
            <a:r>
              <a:rPr lang="sv-SE" sz="2200" dirty="0"/>
              <a:t> attention to the </a:t>
            </a:r>
            <a:r>
              <a:rPr lang="sv-SE" sz="2200" dirty="0" err="1"/>
              <a:t>surplus</a:t>
            </a:r>
            <a:r>
              <a:rPr lang="sv-SE" sz="2200" dirty="0"/>
              <a:t> </a:t>
            </a:r>
            <a:r>
              <a:rPr lang="sv-SE" sz="2200" dirty="0" err="1"/>
              <a:t>target</a:t>
            </a:r>
            <a:r>
              <a:rPr lang="sv-SE" sz="2200" dirty="0"/>
              <a:t> </a:t>
            </a:r>
            <a:r>
              <a:rPr lang="sv-SE" sz="2200" dirty="0" err="1"/>
              <a:t>when</a:t>
            </a:r>
            <a:r>
              <a:rPr lang="sv-SE" sz="2200" dirty="0"/>
              <a:t> </a:t>
            </a:r>
            <a:r>
              <a:rPr lang="sv-SE" sz="2200" dirty="0" err="1"/>
              <a:t>adjusting</a:t>
            </a:r>
            <a:r>
              <a:rPr lang="sv-SE" sz="2200" dirty="0"/>
              <a:t> </a:t>
            </a:r>
            <a:r>
              <a:rPr lang="sv-SE" sz="2200" dirty="0" err="1"/>
              <a:t>fiscal</a:t>
            </a:r>
            <a:r>
              <a:rPr lang="sv-SE" sz="2200" dirty="0"/>
              <a:t> policy. </a:t>
            </a:r>
          </a:p>
          <a:p>
            <a:pPr>
              <a:spcBef>
                <a:spcPts val="600"/>
              </a:spcBef>
              <a:spcAft>
                <a:spcPts val="1200"/>
              </a:spcAft>
            </a:pPr>
            <a:r>
              <a:rPr lang="sv-SE" sz="2200" dirty="0" err="1"/>
              <a:t>Therefore</a:t>
            </a:r>
            <a:r>
              <a:rPr lang="sv-SE" sz="2200" dirty="0"/>
              <a:t> </a:t>
            </a:r>
            <a:r>
              <a:rPr lang="sv-SE" sz="2200" dirty="0" err="1"/>
              <a:t>fiscal</a:t>
            </a:r>
            <a:r>
              <a:rPr lang="sv-SE" sz="2200" dirty="0"/>
              <a:t> policy is not </a:t>
            </a:r>
            <a:r>
              <a:rPr lang="sv-SE" sz="2200" dirty="0" err="1"/>
              <a:t>well</a:t>
            </a:r>
            <a:r>
              <a:rPr lang="sv-SE" sz="2200" dirty="0"/>
              <a:t> </a:t>
            </a:r>
            <a:r>
              <a:rPr lang="sv-SE" sz="2200" dirty="0" err="1"/>
              <a:t>balanced</a:t>
            </a:r>
            <a:r>
              <a:rPr lang="sv-SE" sz="2200" dirty="0"/>
              <a:t>.</a:t>
            </a:r>
          </a:p>
        </p:txBody>
      </p:sp>
      <p:sp>
        <p:nvSpPr>
          <p:cNvPr id="5" name="Platshållare för bildnummer 4">
            <a:extLst>
              <a:ext uri="{FF2B5EF4-FFF2-40B4-BE49-F238E27FC236}">
                <a16:creationId xmlns:a16="http://schemas.microsoft.com/office/drawing/2014/main" id="{3ED81485-BB57-4B81-8BAB-B3AB96949B94}"/>
              </a:ext>
            </a:extLst>
          </p:cNvPr>
          <p:cNvSpPr>
            <a:spLocks noGrp="1"/>
          </p:cNvSpPr>
          <p:nvPr>
            <p:ph type="sldNum" sz="quarter" idx="12"/>
          </p:nvPr>
        </p:nvSpPr>
        <p:spPr/>
        <p:txBody>
          <a:bodyPr/>
          <a:lstStyle/>
          <a:p>
            <a:fld id="{3D8A8662-3015-461C-B094-A108F790BE9C}" type="slidenum">
              <a:rPr lang="sv-SE" smtClean="0"/>
              <a:pPr/>
              <a:t>15</a:t>
            </a:fld>
            <a:endParaRPr lang="sv-SE" dirty="0"/>
          </a:p>
        </p:txBody>
      </p:sp>
    </p:spTree>
    <p:extLst>
      <p:ext uri="{BB962C8B-B14F-4D97-AF65-F5344CB8AC3E}">
        <p14:creationId xmlns:p14="http://schemas.microsoft.com/office/powerpoint/2010/main" val="30441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288" y="260351"/>
            <a:ext cx="8281168" cy="850900"/>
          </a:xfrm>
        </p:spPr>
        <p:txBody>
          <a:bodyPr/>
          <a:lstStyle/>
          <a:p>
            <a:pPr algn="ctr"/>
            <a:r>
              <a:rPr lang="sv-SE" sz="2800" b="1" dirty="0">
                <a:solidFill>
                  <a:srgbClr val="B4A02D"/>
                </a:solidFill>
              </a:rPr>
              <a:t>Net </a:t>
            </a:r>
            <a:r>
              <a:rPr lang="sv-SE" sz="2800" b="1" dirty="0" err="1">
                <a:solidFill>
                  <a:srgbClr val="B4A02D"/>
                </a:solidFill>
              </a:rPr>
              <a:t>lending</a:t>
            </a:r>
            <a:r>
              <a:rPr lang="sv-SE" sz="2800" b="1" dirty="0">
                <a:solidFill>
                  <a:srgbClr val="B4A02D"/>
                </a:solidFill>
              </a:rPr>
              <a:t>, </a:t>
            </a:r>
            <a:r>
              <a:rPr lang="sv-SE" sz="2800" b="1" dirty="0" err="1">
                <a:solidFill>
                  <a:srgbClr val="B4A02D"/>
                </a:solidFill>
              </a:rPr>
              <a:t>actual</a:t>
            </a:r>
            <a:r>
              <a:rPr lang="sv-SE" sz="2800" b="1" dirty="0">
                <a:solidFill>
                  <a:srgbClr val="B4A02D"/>
                </a:solidFill>
              </a:rPr>
              <a:t> and </a:t>
            </a:r>
            <a:r>
              <a:rPr lang="sv-SE" sz="2800" b="1" dirty="0" err="1">
                <a:solidFill>
                  <a:srgbClr val="B4A02D"/>
                </a:solidFill>
              </a:rPr>
              <a:t>structural</a:t>
            </a:r>
            <a:r>
              <a:rPr lang="sv-SE" sz="2800" b="1" dirty="0">
                <a:solidFill>
                  <a:srgbClr val="B4A02D"/>
                </a:solidFill>
              </a:rPr>
              <a:t>, and GDP-gap</a:t>
            </a:r>
            <a:endParaRPr lang="sv-SE" b="1" noProof="0" dirty="0"/>
          </a:p>
        </p:txBody>
      </p:sp>
      <p:graphicFrame>
        <p:nvGraphicFramePr>
          <p:cNvPr id="4" name="Diagram 3">
            <a:extLst>
              <a:ext uri="{FF2B5EF4-FFF2-40B4-BE49-F238E27FC236}">
                <a16:creationId xmlns:a16="http://schemas.microsoft.com/office/drawing/2014/main" id="{BCFBE01F-66F8-4AAC-BC6C-55D54E6BFDF8}"/>
              </a:ext>
            </a:extLst>
          </p:cNvPr>
          <p:cNvGraphicFramePr>
            <a:graphicFrameLocks/>
          </p:cNvGraphicFramePr>
          <p:nvPr>
            <p:extLst>
              <p:ext uri="{D42A27DB-BD31-4B8C-83A1-F6EECF244321}">
                <p14:modId xmlns:p14="http://schemas.microsoft.com/office/powerpoint/2010/main" val="3709828227"/>
              </p:ext>
            </p:extLst>
          </p:nvPr>
        </p:nvGraphicFramePr>
        <p:xfrm>
          <a:off x="400250" y="1057250"/>
          <a:ext cx="4068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A71E960C-5889-48C7-9816-753A1E00371D}"/>
              </a:ext>
            </a:extLst>
          </p:cNvPr>
          <p:cNvGraphicFramePr>
            <a:graphicFrameLocks/>
          </p:cNvGraphicFramePr>
          <p:nvPr>
            <p:extLst>
              <p:ext uri="{D42A27DB-BD31-4B8C-83A1-F6EECF244321}">
                <p14:modId xmlns:p14="http://schemas.microsoft.com/office/powerpoint/2010/main" val="2601778668"/>
              </p:ext>
            </p:extLst>
          </p:nvPr>
        </p:nvGraphicFramePr>
        <p:xfrm>
          <a:off x="4427984" y="1057250"/>
          <a:ext cx="4068000"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Platshållare för bildnummer 5">
            <a:extLst>
              <a:ext uri="{FF2B5EF4-FFF2-40B4-BE49-F238E27FC236}">
                <a16:creationId xmlns:a16="http://schemas.microsoft.com/office/drawing/2014/main" id="{AB64A096-6A17-47AA-8F83-4CE605A6F4A8}"/>
              </a:ext>
            </a:extLst>
          </p:cNvPr>
          <p:cNvSpPr>
            <a:spLocks noGrp="1"/>
          </p:cNvSpPr>
          <p:nvPr>
            <p:ph type="sldNum" sz="quarter" idx="12"/>
          </p:nvPr>
        </p:nvSpPr>
        <p:spPr/>
        <p:txBody>
          <a:bodyPr/>
          <a:lstStyle/>
          <a:p>
            <a:fld id="{3D8A8662-3015-461C-B094-A108F790BE9C}" type="slidenum">
              <a:rPr lang="sv-SE" smtClean="0"/>
              <a:pPr/>
              <a:t>16</a:t>
            </a:fld>
            <a:endParaRPr lang="sv-SE" dirty="0"/>
          </a:p>
        </p:txBody>
      </p:sp>
      <p:pic>
        <p:nvPicPr>
          <p:cNvPr id="8" name="Bildobjekt 7">
            <a:extLst>
              <a:ext uri="{FF2B5EF4-FFF2-40B4-BE49-F238E27FC236}">
                <a16:creationId xmlns:a16="http://schemas.microsoft.com/office/drawing/2014/main" id="{EE08B1F1-0132-4F7E-9CB5-967E335B6D48}"/>
              </a:ext>
            </a:extLst>
          </p:cNvPr>
          <p:cNvPicPr>
            <a:picLocks noChangeAspect="1"/>
          </p:cNvPicPr>
          <p:nvPr/>
        </p:nvPicPr>
        <p:blipFill>
          <a:blip r:embed="rId5"/>
          <a:stretch>
            <a:fillRect/>
          </a:stretch>
        </p:blipFill>
        <p:spPr>
          <a:xfrm>
            <a:off x="2195736" y="5746748"/>
            <a:ext cx="4933950" cy="333375"/>
          </a:xfrm>
          <a:prstGeom prst="rect">
            <a:avLst/>
          </a:prstGeom>
        </p:spPr>
      </p:pic>
    </p:spTree>
    <p:extLst>
      <p:ext uri="{BB962C8B-B14F-4D97-AF65-F5344CB8AC3E}">
        <p14:creationId xmlns:p14="http://schemas.microsoft.com/office/powerpoint/2010/main" val="346647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err="1">
                <a:solidFill>
                  <a:srgbClr val="B4A02D"/>
                </a:solidFill>
              </a:rPr>
              <a:t>Tighter</a:t>
            </a:r>
            <a:r>
              <a:rPr lang="sv-SE" b="1" dirty="0">
                <a:solidFill>
                  <a:srgbClr val="B4A02D"/>
                </a:solidFill>
              </a:rPr>
              <a:t> </a:t>
            </a:r>
            <a:r>
              <a:rPr lang="sv-SE" b="1" dirty="0" err="1">
                <a:solidFill>
                  <a:srgbClr val="B4A02D"/>
                </a:solidFill>
              </a:rPr>
              <a:t>fiscal</a:t>
            </a:r>
            <a:r>
              <a:rPr lang="sv-SE" b="1" dirty="0">
                <a:solidFill>
                  <a:srgbClr val="B4A02D"/>
                </a:solidFill>
              </a:rPr>
              <a:t> policy </a:t>
            </a:r>
            <a:r>
              <a:rPr lang="sv-SE" b="1" dirty="0" err="1">
                <a:solidFill>
                  <a:srgbClr val="B4A02D"/>
                </a:solidFill>
              </a:rPr>
              <a:t>desirable</a:t>
            </a:r>
            <a:endParaRPr lang="sv-SE" b="1" dirty="0">
              <a:solidFill>
                <a:srgbClr val="B4A02D"/>
              </a:solidFill>
            </a:endParaRPr>
          </a:p>
        </p:txBody>
      </p:sp>
      <p:sp>
        <p:nvSpPr>
          <p:cNvPr id="3" name="Platshållare för innehåll 2"/>
          <p:cNvSpPr>
            <a:spLocks noGrp="1"/>
          </p:cNvSpPr>
          <p:nvPr>
            <p:ph idx="1"/>
          </p:nvPr>
        </p:nvSpPr>
        <p:spPr>
          <a:xfrm>
            <a:off x="611560" y="1484784"/>
            <a:ext cx="7704856" cy="3888432"/>
          </a:xfrm>
        </p:spPr>
        <p:txBody>
          <a:bodyPr/>
          <a:lstStyle/>
          <a:p>
            <a:pPr>
              <a:spcBef>
                <a:spcPts val="600"/>
              </a:spcBef>
              <a:spcAft>
                <a:spcPts val="1200"/>
              </a:spcAft>
            </a:pPr>
            <a:r>
              <a:rPr lang="sv-SE" sz="2200" dirty="0" err="1"/>
              <a:t>Fiscal</a:t>
            </a:r>
            <a:r>
              <a:rPr lang="sv-SE" sz="2200" dirty="0"/>
              <a:t> policy </a:t>
            </a:r>
            <a:r>
              <a:rPr lang="sv-SE" sz="2200" dirty="0" err="1"/>
              <a:t>should</a:t>
            </a:r>
            <a:r>
              <a:rPr lang="sv-SE" sz="2200" dirty="0"/>
              <a:t> be </a:t>
            </a:r>
            <a:r>
              <a:rPr lang="sv-SE" sz="2200" dirty="0" err="1"/>
              <a:t>more</a:t>
            </a:r>
            <a:r>
              <a:rPr lang="sv-SE" sz="2200" dirty="0"/>
              <a:t> </a:t>
            </a:r>
            <a:r>
              <a:rPr lang="sv-SE" sz="2200" dirty="0" err="1"/>
              <a:t>contractionary</a:t>
            </a:r>
            <a:r>
              <a:rPr lang="sv-SE" sz="2200" dirty="0"/>
              <a:t> to:</a:t>
            </a:r>
          </a:p>
          <a:p>
            <a:pPr lvl="1">
              <a:spcBef>
                <a:spcPts val="600"/>
              </a:spcBef>
              <a:spcAft>
                <a:spcPts val="1200"/>
              </a:spcAft>
            </a:pPr>
            <a:r>
              <a:rPr lang="sv-SE" sz="2000" dirty="0" err="1"/>
              <a:t>reduce</a:t>
            </a:r>
            <a:r>
              <a:rPr lang="sv-SE" sz="2000" dirty="0"/>
              <a:t> the risk for over </a:t>
            </a:r>
            <a:r>
              <a:rPr lang="sv-SE" sz="2000" dirty="0" err="1"/>
              <a:t>heating</a:t>
            </a:r>
            <a:r>
              <a:rPr lang="sv-SE" sz="2000" dirty="0"/>
              <a:t>,</a:t>
            </a:r>
          </a:p>
          <a:p>
            <a:pPr lvl="1">
              <a:spcBef>
                <a:spcPts val="600"/>
              </a:spcBef>
              <a:spcAft>
                <a:spcPts val="1200"/>
              </a:spcAft>
            </a:pPr>
            <a:r>
              <a:rPr lang="sv-SE" sz="2000" dirty="0" err="1"/>
              <a:t>increase</a:t>
            </a:r>
            <a:r>
              <a:rPr lang="sv-SE" sz="2000" dirty="0"/>
              <a:t> </a:t>
            </a:r>
            <a:r>
              <a:rPr lang="sv-SE" sz="2000" dirty="0" err="1"/>
              <a:t>future</a:t>
            </a:r>
            <a:r>
              <a:rPr lang="sv-SE" sz="2000" dirty="0"/>
              <a:t> </a:t>
            </a:r>
            <a:r>
              <a:rPr lang="sv-SE" sz="2000" dirty="0" err="1"/>
              <a:t>fiscal</a:t>
            </a:r>
            <a:r>
              <a:rPr lang="sv-SE" sz="2000" dirty="0"/>
              <a:t> space,</a:t>
            </a:r>
          </a:p>
          <a:p>
            <a:pPr lvl="1">
              <a:spcBef>
                <a:spcPts val="600"/>
              </a:spcBef>
              <a:spcAft>
                <a:spcPts val="1200"/>
              </a:spcAft>
            </a:pPr>
            <a:r>
              <a:rPr lang="sv-SE" sz="2000" dirty="0" err="1"/>
              <a:t>avoid</a:t>
            </a:r>
            <a:r>
              <a:rPr lang="sv-SE" sz="2000" dirty="0"/>
              <a:t> </a:t>
            </a:r>
            <a:r>
              <a:rPr lang="sv-SE" sz="2000" dirty="0" err="1"/>
              <a:t>further</a:t>
            </a:r>
            <a:r>
              <a:rPr lang="sv-SE" sz="2000" dirty="0"/>
              <a:t> </a:t>
            </a:r>
            <a:r>
              <a:rPr lang="sv-SE" sz="2000" dirty="0" err="1"/>
              <a:t>procyclicality</a:t>
            </a:r>
            <a:r>
              <a:rPr lang="sv-SE" sz="2000" dirty="0"/>
              <a:t>.</a:t>
            </a:r>
          </a:p>
          <a:p>
            <a:pPr>
              <a:spcBef>
                <a:spcPts val="600"/>
              </a:spcBef>
              <a:spcAft>
                <a:spcPts val="1200"/>
              </a:spcAft>
            </a:pPr>
            <a:r>
              <a:rPr lang="sv-SE" sz="2200" dirty="0"/>
              <a:t>The Council </a:t>
            </a:r>
            <a:r>
              <a:rPr lang="sv-SE" sz="2200" dirty="0" err="1"/>
              <a:t>also</a:t>
            </a:r>
            <a:r>
              <a:rPr lang="sv-SE" sz="2200" dirty="0"/>
              <a:t> </a:t>
            </a:r>
            <a:r>
              <a:rPr lang="sv-SE" sz="2200" dirty="0" err="1"/>
              <a:t>thinks</a:t>
            </a:r>
            <a:r>
              <a:rPr lang="sv-SE" sz="2200" dirty="0"/>
              <a:t>, as </a:t>
            </a:r>
            <a:r>
              <a:rPr lang="sv-SE" sz="2200" dirty="0" err="1"/>
              <a:t>opposed</a:t>
            </a:r>
            <a:r>
              <a:rPr lang="sv-SE" sz="2200" dirty="0"/>
              <a:t> to the </a:t>
            </a:r>
            <a:r>
              <a:rPr lang="sv-SE" sz="2200" dirty="0" err="1"/>
              <a:t>Government</a:t>
            </a:r>
            <a:r>
              <a:rPr lang="sv-SE" sz="2200" dirty="0"/>
              <a:t>, </a:t>
            </a:r>
            <a:r>
              <a:rPr lang="sv-SE" sz="2200" dirty="0" err="1"/>
              <a:t>that</a:t>
            </a:r>
            <a:r>
              <a:rPr lang="sv-SE" sz="2200" dirty="0"/>
              <a:t> </a:t>
            </a:r>
            <a:r>
              <a:rPr lang="sv-SE" sz="2200" dirty="0" err="1"/>
              <a:t>there</a:t>
            </a:r>
            <a:r>
              <a:rPr lang="sv-SE" sz="2200" dirty="0"/>
              <a:t> </a:t>
            </a:r>
            <a:r>
              <a:rPr lang="sv-SE" sz="2200" dirty="0" err="1"/>
              <a:t>currently</a:t>
            </a:r>
            <a:r>
              <a:rPr lang="sv-SE" sz="2200" dirty="0"/>
              <a:t> is no </a:t>
            </a:r>
            <a:r>
              <a:rPr lang="sv-SE" sz="2200" dirty="0" err="1"/>
              <a:t>reason</a:t>
            </a:r>
            <a:r>
              <a:rPr lang="sv-SE" sz="2200" dirty="0"/>
              <a:t> for </a:t>
            </a:r>
            <a:r>
              <a:rPr lang="sv-SE" sz="2200" dirty="0" err="1"/>
              <a:t>fiscal</a:t>
            </a:r>
            <a:r>
              <a:rPr lang="sv-SE" sz="2200" dirty="0"/>
              <a:t> policy to support </a:t>
            </a:r>
            <a:r>
              <a:rPr lang="sv-SE" sz="2200" dirty="0" err="1"/>
              <a:t>monetary</a:t>
            </a:r>
            <a:r>
              <a:rPr lang="sv-SE" sz="2200" dirty="0"/>
              <a:t> policy.</a:t>
            </a:r>
          </a:p>
        </p:txBody>
      </p:sp>
      <p:sp>
        <p:nvSpPr>
          <p:cNvPr id="4" name="Platshållare för bildnummer 3">
            <a:extLst>
              <a:ext uri="{FF2B5EF4-FFF2-40B4-BE49-F238E27FC236}">
                <a16:creationId xmlns:a16="http://schemas.microsoft.com/office/drawing/2014/main" id="{55F54DCB-AFD8-4F5F-AE60-3236FBB7C587}"/>
              </a:ext>
            </a:extLst>
          </p:cNvPr>
          <p:cNvSpPr>
            <a:spLocks noGrp="1"/>
          </p:cNvSpPr>
          <p:nvPr>
            <p:ph type="sldNum" sz="quarter" idx="12"/>
          </p:nvPr>
        </p:nvSpPr>
        <p:spPr/>
        <p:txBody>
          <a:bodyPr/>
          <a:lstStyle/>
          <a:p>
            <a:fld id="{3D8A8662-3015-461C-B094-A108F790BE9C}" type="slidenum">
              <a:rPr lang="sv-SE" smtClean="0"/>
              <a:pPr/>
              <a:t>17</a:t>
            </a:fld>
            <a:endParaRPr lang="sv-SE" dirty="0"/>
          </a:p>
        </p:txBody>
      </p:sp>
    </p:spTree>
    <p:extLst>
      <p:ext uri="{BB962C8B-B14F-4D97-AF65-F5344CB8AC3E}">
        <p14:creationId xmlns:p14="http://schemas.microsoft.com/office/powerpoint/2010/main" val="134828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a:solidFill>
                  <a:srgbClr val="B4A02D"/>
                </a:solidFill>
              </a:rPr>
              <a:t>Long term </a:t>
            </a:r>
            <a:r>
              <a:rPr lang="sv-SE" b="1" dirty="0" err="1">
                <a:solidFill>
                  <a:srgbClr val="B4A02D"/>
                </a:solidFill>
              </a:rPr>
              <a:t>sustainability</a:t>
            </a:r>
            <a:endParaRPr lang="sv-SE" b="1" dirty="0">
              <a:solidFill>
                <a:srgbClr val="B4A02D"/>
              </a:solidFill>
            </a:endParaRPr>
          </a:p>
        </p:txBody>
      </p:sp>
      <p:sp>
        <p:nvSpPr>
          <p:cNvPr id="3" name="Platshållare för innehåll 2"/>
          <p:cNvSpPr>
            <a:spLocks noGrp="1"/>
          </p:cNvSpPr>
          <p:nvPr>
            <p:ph idx="1"/>
          </p:nvPr>
        </p:nvSpPr>
        <p:spPr>
          <a:xfrm>
            <a:off x="899592" y="1700808"/>
            <a:ext cx="6912768" cy="3600400"/>
          </a:xfrm>
        </p:spPr>
        <p:txBody>
          <a:bodyPr/>
          <a:lstStyle/>
          <a:p>
            <a:pPr>
              <a:spcBef>
                <a:spcPts val="600"/>
              </a:spcBef>
              <a:spcAft>
                <a:spcPts val="1200"/>
              </a:spcAft>
            </a:pPr>
            <a:r>
              <a:rPr lang="sv-SE" sz="2200" dirty="0"/>
              <a:t>The Council </a:t>
            </a:r>
            <a:r>
              <a:rPr lang="sv-SE" sz="2200" dirty="0" err="1"/>
              <a:t>deems</a:t>
            </a:r>
            <a:r>
              <a:rPr lang="sv-SE" sz="2200" dirty="0"/>
              <a:t> the public </a:t>
            </a:r>
            <a:r>
              <a:rPr lang="sv-SE" sz="2200" dirty="0" err="1"/>
              <a:t>finances</a:t>
            </a:r>
            <a:r>
              <a:rPr lang="sv-SE" sz="2200" dirty="0"/>
              <a:t> to be </a:t>
            </a:r>
            <a:r>
              <a:rPr lang="sv-SE" sz="2200" dirty="0" err="1"/>
              <a:t>sustainable</a:t>
            </a:r>
            <a:r>
              <a:rPr lang="sv-SE" sz="2200" dirty="0"/>
              <a:t>.</a:t>
            </a:r>
          </a:p>
          <a:p>
            <a:pPr>
              <a:spcBef>
                <a:spcPts val="600"/>
              </a:spcBef>
              <a:spcAft>
                <a:spcPts val="1200"/>
              </a:spcAft>
            </a:pPr>
            <a:r>
              <a:rPr lang="sv-SE" sz="2200" dirty="0" err="1"/>
              <a:t>Limited</a:t>
            </a:r>
            <a:r>
              <a:rPr lang="sv-SE" sz="2200" dirty="0"/>
              <a:t> risk for </a:t>
            </a:r>
            <a:r>
              <a:rPr lang="sv-SE" sz="2200" dirty="0" err="1"/>
              <a:t>unsustainable</a:t>
            </a:r>
            <a:r>
              <a:rPr lang="sv-SE" sz="2200" dirty="0"/>
              <a:t> </a:t>
            </a:r>
            <a:r>
              <a:rPr lang="sv-SE" sz="2200" dirty="0" err="1"/>
              <a:t>development</a:t>
            </a:r>
            <a:r>
              <a:rPr lang="sv-SE" sz="2200" dirty="0"/>
              <a:t> </a:t>
            </a:r>
            <a:r>
              <a:rPr lang="sv-SE" sz="2200" dirty="0" err="1"/>
              <a:t>until</a:t>
            </a:r>
            <a:r>
              <a:rPr lang="sv-SE" sz="2200" dirty="0"/>
              <a:t> 2030.</a:t>
            </a:r>
          </a:p>
          <a:p>
            <a:pPr>
              <a:spcBef>
                <a:spcPts val="600"/>
              </a:spcBef>
              <a:spcAft>
                <a:spcPts val="1200"/>
              </a:spcAft>
            </a:pPr>
            <a:r>
              <a:rPr lang="sv-SE" sz="2200" dirty="0"/>
              <a:t>Gross </a:t>
            </a:r>
            <a:r>
              <a:rPr lang="sv-SE" sz="2200" dirty="0" err="1"/>
              <a:t>debt</a:t>
            </a:r>
            <a:r>
              <a:rPr lang="sv-SE" sz="2200" dirty="0"/>
              <a:t> </a:t>
            </a:r>
            <a:r>
              <a:rPr lang="sv-SE" sz="2200" dirty="0" err="1"/>
              <a:t>expected</a:t>
            </a:r>
            <a:r>
              <a:rPr lang="sv-SE" sz="2200" dirty="0"/>
              <a:t> to </a:t>
            </a:r>
            <a:r>
              <a:rPr lang="sv-SE" sz="2200" dirty="0" err="1"/>
              <a:t>remain</a:t>
            </a:r>
            <a:r>
              <a:rPr lang="sv-SE" sz="2200" dirty="0"/>
              <a:t> </a:t>
            </a:r>
            <a:r>
              <a:rPr lang="sv-SE" sz="2200" dirty="0" err="1"/>
              <a:t>within</a:t>
            </a:r>
            <a:r>
              <a:rPr lang="sv-SE" sz="2200" dirty="0"/>
              <a:t> </a:t>
            </a:r>
            <a:r>
              <a:rPr lang="sv-SE" sz="2200" dirty="0" err="1"/>
              <a:t>debt</a:t>
            </a:r>
            <a:r>
              <a:rPr lang="sv-SE" sz="2200" dirty="0"/>
              <a:t> </a:t>
            </a:r>
            <a:r>
              <a:rPr lang="sv-SE" sz="2200" dirty="0" err="1"/>
              <a:t>ancor</a:t>
            </a:r>
            <a:r>
              <a:rPr lang="sv-SE" sz="2200" dirty="0"/>
              <a:t> </a:t>
            </a:r>
            <a:r>
              <a:rPr lang="sv-SE" sz="2200" dirty="0" err="1"/>
              <a:t>interval</a:t>
            </a:r>
            <a:r>
              <a:rPr lang="sv-SE" sz="2200" dirty="0"/>
              <a:t> (30-40 </a:t>
            </a:r>
            <a:r>
              <a:rPr lang="sv-SE" sz="2200" dirty="0" err="1"/>
              <a:t>percent</a:t>
            </a:r>
            <a:r>
              <a:rPr lang="sv-SE" sz="2200" dirty="0"/>
              <a:t> </a:t>
            </a:r>
            <a:r>
              <a:rPr lang="sv-SE" sz="2200" dirty="0" err="1"/>
              <a:t>of</a:t>
            </a:r>
            <a:r>
              <a:rPr lang="sv-SE" sz="2200" dirty="0"/>
              <a:t> GDP) </a:t>
            </a:r>
            <a:r>
              <a:rPr lang="sv-SE" sz="2200" dirty="0" err="1"/>
              <a:t>during</a:t>
            </a:r>
            <a:r>
              <a:rPr lang="sv-SE" sz="2200" dirty="0"/>
              <a:t> the coming </a:t>
            </a:r>
            <a:r>
              <a:rPr lang="sv-SE" sz="2200" dirty="0" err="1"/>
              <a:t>eight</a:t>
            </a:r>
            <a:r>
              <a:rPr lang="sv-SE" sz="2200" dirty="0"/>
              <a:t> </a:t>
            </a:r>
            <a:r>
              <a:rPr lang="sv-SE" sz="2200" dirty="0" err="1"/>
              <a:t>years</a:t>
            </a:r>
            <a:endParaRPr lang="sv-SE" sz="2200" dirty="0"/>
          </a:p>
          <a:p>
            <a:pPr marL="457200" lvl="1" indent="0">
              <a:spcBef>
                <a:spcPts val="600"/>
              </a:spcBef>
              <a:spcAft>
                <a:spcPts val="1200"/>
              </a:spcAft>
              <a:buNone/>
            </a:pPr>
            <a:endParaRPr lang="sv-SE" sz="2200" dirty="0"/>
          </a:p>
        </p:txBody>
      </p:sp>
      <p:sp>
        <p:nvSpPr>
          <p:cNvPr id="4" name="Platshållare för bildnummer 3">
            <a:extLst>
              <a:ext uri="{FF2B5EF4-FFF2-40B4-BE49-F238E27FC236}">
                <a16:creationId xmlns:a16="http://schemas.microsoft.com/office/drawing/2014/main" id="{D9F3A1DE-F934-4E28-8A51-DDB5F15DC1A8}"/>
              </a:ext>
            </a:extLst>
          </p:cNvPr>
          <p:cNvSpPr>
            <a:spLocks noGrp="1"/>
          </p:cNvSpPr>
          <p:nvPr>
            <p:ph type="sldNum" sz="quarter" idx="12"/>
          </p:nvPr>
        </p:nvSpPr>
        <p:spPr/>
        <p:txBody>
          <a:bodyPr/>
          <a:lstStyle/>
          <a:p>
            <a:fld id="{3D8A8662-3015-461C-B094-A108F790BE9C}" type="slidenum">
              <a:rPr lang="sv-SE" smtClean="0"/>
              <a:pPr/>
              <a:t>18</a:t>
            </a:fld>
            <a:endParaRPr lang="sv-SE" dirty="0"/>
          </a:p>
        </p:txBody>
      </p:sp>
    </p:spTree>
    <p:extLst>
      <p:ext uri="{BB962C8B-B14F-4D97-AF65-F5344CB8AC3E}">
        <p14:creationId xmlns:p14="http://schemas.microsoft.com/office/powerpoint/2010/main" val="378180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800" b="1" dirty="0">
                <a:solidFill>
                  <a:srgbClr val="B4A02D"/>
                </a:solidFill>
              </a:rPr>
              <a:t>Sweden has </a:t>
            </a:r>
            <a:r>
              <a:rPr lang="sv-SE" sz="2800" b="1" dirty="0" err="1">
                <a:solidFill>
                  <a:srgbClr val="B4A02D"/>
                </a:solidFill>
              </a:rPr>
              <a:t>EU’s</a:t>
            </a:r>
            <a:r>
              <a:rPr lang="sv-SE" sz="2800" b="1" dirty="0">
                <a:solidFill>
                  <a:srgbClr val="B4A02D"/>
                </a:solidFill>
              </a:rPr>
              <a:t> </a:t>
            </a:r>
            <a:r>
              <a:rPr lang="sv-SE" sz="2800" b="1" dirty="0" err="1">
                <a:solidFill>
                  <a:srgbClr val="B4A02D"/>
                </a:solidFill>
              </a:rPr>
              <a:t>highest</a:t>
            </a:r>
            <a:r>
              <a:rPr lang="sv-SE" sz="2800" b="1" dirty="0">
                <a:solidFill>
                  <a:srgbClr val="B4A02D"/>
                </a:solidFill>
              </a:rPr>
              <a:t> </a:t>
            </a:r>
            <a:r>
              <a:rPr lang="sv-SE" sz="2800" b="1" dirty="0" err="1">
                <a:solidFill>
                  <a:srgbClr val="B4A02D"/>
                </a:solidFill>
              </a:rPr>
              <a:t>employment</a:t>
            </a:r>
            <a:r>
              <a:rPr lang="sv-SE" sz="2800" b="1" dirty="0">
                <a:solidFill>
                  <a:srgbClr val="B4A02D"/>
                </a:solidFill>
              </a:rPr>
              <a:t> rate…</a:t>
            </a:r>
            <a:endParaRPr lang="sv-SE" b="1" noProof="0" dirty="0"/>
          </a:p>
        </p:txBody>
      </p:sp>
      <p:sp>
        <p:nvSpPr>
          <p:cNvPr id="6" name="textruta 5">
            <a:extLst>
              <a:ext uri="{FF2B5EF4-FFF2-40B4-BE49-F238E27FC236}">
                <a16:creationId xmlns:a16="http://schemas.microsoft.com/office/drawing/2014/main" id="{F322B160-F09A-4D41-A07C-87A80879C475}"/>
              </a:ext>
            </a:extLst>
          </p:cNvPr>
          <p:cNvSpPr txBox="1"/>
          <p:nvPr/>
        </p:nvSpPr>
        <p:spPr>
          <a:xfrm>
            <a:off x="467544" y="6093296"/>
            <a:ext cx="2304256"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charset="0"/>
                <a:ea typeface="+mn-ea"/>
                <a:cs typeface="+mn-cs"/>
              </a:rPr>
              <a:t>Källa: Eurostat. </a:t>
            </a:r>
          </a:p>
        </p:txBody>
      </p:sp>
      <p:graphicFrame>
        <p:nvGraphicFramePr>
          <p:cNvPr id="4" name="Diagram 3">
            <a:extLst>
              <a:ext uri="{FF2B5EF4-FFF2-40B4-BE49-F238E27FC236}">
                <a16:creationId xmlns:a16="http://schemas.microsoft.com/office/drawing/2014/main" id="{8BCE4EC1-9BFC-4511-BEFB-EA77734E170C}"/>
              </a:ext>
            </a:extLst>
          </p:cNvPr>
          <p:cNvGraphicFramePr>
            <a:graphicFrameLocks/>
          </p:cNvGraphicFramePr>
          <p:nvPr>
            <p:extLst>
              <p:ext uri="{D42A27DB-BD31-4B8C-83A1-F6EECF244321}">
                <p14:modId xmlns:p14="http://schemas.microsoft.com/office/powerpoint/2010/main" val="2026182082"/>
              </p:ext>
            </p:extLst>
          </p:nvPr>
        </p:nvGraphicFramePr>
        <p:xfrm>
          <a:off x="400250" y="1057250"/>
          <a:ext cx="8343500" cy="4743500"/>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bildnummer 2">
            <a:extLst>
              <a:ext uri="{FF2B5EF4-FFF2-40B4-BE49-F238E27FC236}">
                <a16:creationId xmlns:a16="http://schemas.microsoft.com/office/drawing/2014/main" id="{C14A8174-737B-4C57-B845-938D66FD997F}"/>
              </a:ext>
            </a:extLst>
          </p:cNvPr>
          <p:cNvSpPr>
            <a:spLocks noGrp="1"/>
          </p:cNvSpPr>
          <p:nvPr>
            <p:ph type="sldNum" sz="quarter" idx="12"/>
          </p:nvPr>
        </p:nvSpPr>
        <p:spPr/>
        <p:txBody>
          <a:bodyPr/>
          <a:lstStyle/>
          <a:p>
            <a:fld id="{3D8A8662-3015-461C-B094-A108F790BE9C}" type="slidenum">
              <a:rPr lang="sv-SE" smtClean="0"/>
              <a:pPr/>
              <a:t>19</a:t>
            </a:fld>
            <a:endParaRPr lang="sv-SE" dirty="0"/>
          </a:p>
        </p:txBody>
      </p:sp>
    </p:spTree>
    <p:extLst>
      <p:ext uri="{BB962C8B-B14F-4D97-AF65-F5344CB8AC3E}">
        <p14:creationId xmlns:p14="http://schemas.microsoft.com/office/powerpoint/2010/main" val="338714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7704" y="458682"/>
            <a:ext cx="5184576" cy="720080"/>
          </a:xfrm>
        </p:spPr>
        <p:txBody>
          <a:bodyPr/>
          <a:lstStyle/>
          <a:p>
            <a:pPr eaLnBrk="1" hangingPunct="1"/>
            <a:r>
              <a:rPr lang="en-GB" b="1" dirty="0">
                <a:solidFill>
                  <a:schemeClr val="accent2"/>
                </a:solidFill>
              </a:rPr>
              <a:t> </a:t>
            </a:r>
            <a:r>
              <a:rPr lang="en-GB" b="1" dirty="0">
                <a:solidFill>
                  <a:srgbClr val="B4A02D"/>
                </a:solidFill>
              </a:rPr>
              <a:t>Set-up of the council</a:t>
            </a:r>
          </a:p>
        </p:txBody>
      </p:sp>
      <p:sp>
        <p:nvSpPr>
          <p:cNvPr id="9219" name="Rectangle 3"/>
          <p:cNvSpPr>
            <a:spLocks noGrp="1" noChangeArrowheads="1"/>
          </p:cNvSpPr>
          <p:nvPr>
            <p:ph type="body" idx="1"/>
          </p:nvPr>
        </p:nvSpPr>
        <p:spPr>
          <a:xfrm>
            <a:off x="1259632" y="1484784"/>
            <a:ext cx="6480720" cy="4140460"/>
          </a:xfrm>
        </p:spPr>
        <p:txBody>
          <a:bodyPr/>
          <a:lstStyle/>
          <a:p>
            <a:pPr eaLnBrk="1" hangingPunct="1">
              <a:lnSpc>
                <a:spcPct val="90000"/>
              </a:lnSpc>
              <a:spcBef>
                <a:spcPts val="600"/>
              </a:spcBef>
              <a:spcAft>
                <a:spcPts val="600"/>
              </a:spcAft>
              <a:buFont typeface="Wingdings" pitchFamily="2" charset="2"/>
              <a:buChar char="§"/>
            </a:pPr>
            <a:r>
              <a:rPr lang="en-GB" sz="2200" dirty="0"/>
              <a:t>Established in 2007</a:t>
            </a:r>
          </a:p>
          <a:p>
            <a:pPr eaLnBrk="1" hangingPunct="1">
              <a:lnSpc>
                <a:spcPct val="90000"/>
              </a:lnSpc>
              <a:spcBef>
                <a:spcPts val="600"/>
              </a:spcBef>
              <a:spcAft>
                <a:spcPts val="600"/>
              </a:spcAft>
              <a:buFont typeface="Wingdings" pitchFamily="2" charset="2"/>
              <a:buChar char="§"/>
            </a:pPr>
            <a:r>
              <a:rPr lang="en-GB" sz="2200" dirty="0"/>
              <a:t>An agency under the Government</a:t>
            </a:r>
          </a:p>
          <a:p>
            <a:pPr eaLnBrk="1" hangingPunct="1">
              <a:lnSpc>
                <a:spcPct val="90000"/>
              </a:lnSpc>
              <a:spcBef>
                <a:spcPts val="600"/>
              </a:spcBef>
              <a:spcAft>
                <a:spcPts val="600"/>
              </a:spcAft>
              <a:buFont typeface="Wingdings" pitchFamily="2" charset="2"/>
              <a:buChar char="§"/>
            </a:pPr>
            <a:r>
              <a:rPr lang="en-GB" sz="2200" dirty="0"/>
              <a:t>Small agency: five staff</a:t>
            </a:r>
          </a:p>
          <a:p>
            <a:pPr eaLnBrk="1" hangingPunct="1">
              <a:lnSpc>
                <a:spcPct val="90000"/>
              </a:lnSpc>
              <a:spcBef>
                <a:spcPts val="600"/>
              </a:spcBef>
              <a:spcAft>
                <a:spcPts val="600"/>
              </a:spcAft>
              <a:buFont typeface="Wingdings" pitchFamily="2" charset="2"/>
              <a:buChar char="§"/>
            </a:pPr>
            <a:r>
              <a:rPr lang="en-GB" sz="2200" dirty="0"/>
              <a:t>Special Council with six members</a:t>
            </a:r>
          </a:p>
          <a:p>
            <a:pPr lvl="1" eaLnBrk="1" hangingPunct="1">
              <a:lnSpc>
                <a:spcPct val="90000"/>
              </a:lnSpc>
              <a:spcBef>
                <a:spcPts val="600"/>
              </a:spcBef>
              <a:spcAft>
                <a:spcPts val="600"/>
              </a:spcAft>
            </a:pPr>
            <a:r>
              <a:rPr lang="en-GB" sz="1800" dirty="0"/>
              <a:t>Academics</a:t>
            </a:r>
          </a:p>
          <a:p>
            <a:pPr lvl="1" eaLnBrk="1" hangingPunct="1">
              <a:lnSpc>
                <a:spcPct val="90000"/>
              </a:lnSpc>
              <a:spcBef>
                <a:spcPts val="600"/>
              </a:spcBef>
              <a:spcAft>
                <a:spcPts val="600"/>
              </a:spcAft>
            </a:pPr>
            <a:r>
              <a:rPr lang="en-GB" sz="1800" dirty="0"/>
              <a:t>Policy-making experience </a:t>
            </a:r>
            <a:endParaRPr lang="en-GB" sz="2200" dirty="0"/>
          </a:p>
          <a:p>
            <a:pPr eaLnBrk="1" hangingPunct="1">
              <a:lnSpc>
                <a:spcPct val="90000"/>
              </a:lnSpc>
              <a:spcBef>
                <a:spcPts val="600"/>
              </a:spcBef>
              <a:spcAft>
                <a:spcPts val="600"/>
              </a:spcAft>
              <a:buFont typeface="Wingdings" pitchFamily="2" charset="2"/>
              <a:buChar char="§"/>
            </a:pPr>
            <a:r>
              <a:rPr lang="en-GB" sz="2200" dirty="0"/>
              <a:t>Annual report to Government on May 15</a:t>
            </a:r>
          </a:p>
          <a:p>
            <a:pPr eaLnBrk="1" hangingPunct="1">
              <a:lnSpc>
                <a:spcPct val="90000"/>
              </a:lnSpc>
              <a:spcBef>
                <a:spcPts val="600"/>
              </a:spcBef>
              <a:spcAft>
                <a:spcPts val="600"/>
              </a:spcAft>
              <a:buFont typeface="Wingdings" pitchFamily="2" charset="2"/>
              <a:buChar char="§"/>
            </a:pPr>
            <a:r>
              <a:rPr lang="en-GB" sz="2200" dirty="0"/>
              <a:t>Public hearing in Parliament</a:t>
            </a:r>
          </a:p>
          <a:p>
            <a:pPr eaLnBrk="1" hangingPunct="1">
              <a:lnSpc>
                <a:spcPct val="90000"/>
              </a:lnSpc>
              <a:spcBef>
                <a:spcPts val="600"/>
              </a:spcBef>
              <a:spcAft>
                <a:spcPts val="600"/>
              </a:spcAft>
              <a:buFont typeface="Wingdings" pitchFamily="2" charset="2"/>
              <a:buChar char="§"/>
            </a:pPr>
            <a:r>
              <a:rPr lang="en-GB" sz="2200" dirty="0"/>
              <a:t>Academic seminars</a:t>
            </a:r>
            <a:endParaRPr lang="en-GB" sz="2200" dirty="0">
              <a:cs typeface="Arial" charset="0"/>
            </a:endParaRPr>
          </a:p>
        </p:txBody>
      </p:sp>
      <p:sp>
        <p:nvSpPr>
          <p:cNvPr id="2" name="Platshållare för bildnummer 1"/>
          <p:cNvSpPr>
            <a:spLocks noGrp="1"/>
          </p:cNvSpPr>
          <p:nvPr>
            <p:ph type="sldNum" sz="quarter" idx="12"/>
          </p:nvPr>
        </p:nvSpPr>
        <p:spPr/>
        <p:txBody>
          <a:bodyPr/>
          <a:lstStyle/>
          <a:p>
            <a:pPr>
              <a:defRPr/>
            </a:pPr>
            <a:fld id="{7A7C5659-6D6A-46F6-A9DF-F73A0274AB13}" type="slidenum">
              <a:rPr lang="sv-SE" smtClean="0">
                <a:solidFill>
                  <a:srgbClr val="000000"/>
                </a:solidFill>
              </a:rPr>
              <a:pPr>
                <a:defRPr/>
              </a:pPr>
              <a:t>2</a:t>
            </a:fld>
            <a:endParaRPr lang="sv-SE" dirty="0">
              <a:solidFill>
                <a:srgbClr val="000000"/>
              </a:solidFill>
            </a:endParaRPr>
          </a:p>
        </p:txBody>
      </p:sp>
    </p:spTree>
    <p:extLst>
      <p:ext uri="{BB962C8B-B14F-4D97-AF65-F5344CB8AC3E}">
        <p14:creationId xmlns:p14="http://schemas.microsoft.com/office/powerpoint/2010/main" val="17700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3" end="3"/>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4" end="4"/>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6" end="6"/>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7" end="7"/>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800" b="1" dirty="0">
                <a:solidFill>
                  <a:srgbClr val="B4A02D"/>
                </a:solidFill>
              </a:rPr>
              <a:t>… </a:t>
            </a:r>
            <a:r>
              <a:rPr lang="sv-SE" sz="2800" b="1" dirty="0" err="1">
                <a:solidFill>
                  <a:srgbClr val="B4A02D"/>
                </a:solidFill>
              </a:rPr>
              <a:t>but</a:t>
            </a:r>
            <a:r>
              <a:rPr lang="sv-SE" sz="2800" b="1" dirty="0">
                <a:solidFill>
                  <a:srgbClr val="B4A02D"/>
                </a:solidFill>
              </a:rPr>
              <a:t> </a:t>
            </a:r>
            <a:r>
              <a:rPr lang="sv-SE" sz="2800" b="1" dirty="0" err="1">
                <a:solidFill>
                  <a:srgbClr val="B4A02D"/>
                </a:solidFill>
              </a:rPr>
              <a:t>there</a:t>
            </a:r>
            <a:r>
              <a:rPr lang="sv-SE" sz="2800" b="1" dirty="0">
                <a:solidFill>
                  <a:srgbClr val="B4A02D"/>
                </a:solidFill>
              </a:rPr>
              <a:t> </a:t>
            </a:r>
            <a:r>
              <a:rPr lang="sv-SE" sz="2800" b="1" dirty="0" err="1">
                <a:solidFill>
                  <a:srgbClr val="B4A02D"/>
                </a:solidFill>
              </a:rPr>
              <a:t>are</a:t>
            </a:r>
            <a:r>
              <a:rPr lang="sv-SE" sz="2800" b="1" dirty="0">
                <a:solidFill>
                  <a:srgbClr val="B4A02D"/>
                </a:solidFill>
              </a:rPr>
              <a:t> problems in the </a:t>
            </a:r>
            <a:r>
              <a:rPr lang="sv-SE" sz="2800" b="1" dirty="0" err="1">
                <a:solidFill>
                  <a:srgbClr val="B4A02D"/>
                </a:solidFill>
              </a:rPr>
              <a:t>labour</a:t>
            </a:r>
            <a:r>
              <a:rPr lang="sv-SE" sz="2800" b="1" dirty="0">
                <a:solidFill>
                  <a:srgbClr val="B4A02D"/>
                </a:solidFill>
              </a:rPr>
              <a:t> market</a:t>
            </a:r>
          </a:p>
        </p:txBody>
      </p:sp>
      <p:sp>
        <p:nvSpPr>
          <p:cNvPr id="3" name="Platshållare för innehåll 2"/>
          <p:cNvSpPr>
            <a:spLocks noGrp="1"/>
          </p:cNvSpPr>
          <p:nvPr>
            <p:ph idx="1"/>
          </p:nvPr>
        </p:nvSpPr>
        <p:spPr>
          <a:xfrm>
            <a:off x="611560" y="1401920"/>
            <a:ext cx="7488832" cy="4115312"/>
          </a:xfrm>
        </p:spPr>
        <p:txBody>
          <a:bodyPr/>
          <a:lstStyle/>
          <a:p>
            <a:pPr>
              <a:spcBef>
                <a:spcPts val="600"/>
              </a:spcBef>
              <a:spcAft>
                <a:spcPts val="1200"/>
              </a:spcAft>
            </a:pPr>
            <a:r>
              <a:rPr lang="sv-SE" sz="2200" dirty="0" err="1"/>
              <a:t>Significant</a:t>
            </a:r>
            <a:r>
              <a:rPr lang="sv-SE" sz="2200" dirty="0"/>
              <a:t> </a:t>
            </a:r>
            <a:r>
              <a:rPr lang="sv-SE" sz="2200" dirty="0" err="1"/>
              <a:t>differences</a:t>
            </a:r>
            <a:r>
              <a:rPr lang="sv-SE" sz="2200" dirty="0"/>
              <a:t> in </a:t>
            </a:r>
            <a:r>
              <a:rPr lang="sv-SE" sz="2200" dirty="0" err="1"/>
              <a:t>employment</a:t>
            </a:r>
            <a:r>
              <a:rPr lang="sv-SE" sz="2200" dirty="0"/>
              <a:t> and </a:t>
            </a:r>
            <a:r>
              <a:rPr lang="sv-SE" sz="2200" dirty="0" err="1"/>
              <a:t>unemployment</a:t>
            </a:r>
            <a:r>
              <a:rPr lang="sv-SE" sz="2200" dirty="0"/>
              <a:t> </a:t>
            </a:r>
            <a:r>
              <a:rPr lang="sv-SE" sz="2200" dirty="0" err="1"/>
              <a:t>between</a:t>
            </a:r>
            <a:r>
              <a:rPr lang="sv-SE" sz="2200" dirty="0"/>
              <a:t> </a:t>
            </a:r>
            <a:r>
              <a:rPr lang="sv-SE" sz="2200" dirty="0" err="1"/>
              <a:t>natives</a:t>
            </a:r>
            <a:r>
              <a:rPr lang="sv-SE" sz="2200" dirty="0"/>
              <a:t> and immigrants, </a:t>
            </a:r>
            <a:r>
              <a:rPr lang="sv-SE" sz="2200" dirty="0" err="1"/>
              <a:t>particularly</a:t>
            </a:r>
            <a:r>
              <a:rPr lang="sv-SE" sz="2200" dirty="0"/>
              <a:t> immigrant from </a:t>
            </a:r>
            <a:r>
              <a:rPr lang="sv-SE" sz="2200" dirty="0" err="1"/>
              <a:t>outside</a:t>
            </a:r>
            <a:r>
              <a:rPr lang="sv-SE" sz="2200" dirty="0"/>
              <a:t> </a:t>
            </a:r>
            <a:r>
              <a:rPr lang="sv-SE" sz="2200" dirty="0" err="1"/>
              <a:t>of</a:t>
            </a:r>
            <a:r>
              <a:rPr lang="sv-SE" sz="2200" dirty="0"/>
              <a:t> </a:t>
            </a:r>
            <a:r>
              <a:rPr lang="sv-SE" sz="2200" dirty="0" err="1"/>
              <a:t>Europe</a:t>
            </a:r>
            <a:r>
              <a:rPr lang="sv-SE" sz="2200" dirty="0"/>
              <a:t>.</a:t>
            </a:r>
          </a:p>
          <a:p>
            <a:pPr>
              <a:spcBef>
                <a:spcPts val="600"/>
              </a:spcBef>
              <a:spcAft>
                <a:spcPts val="1200"/>
              </a:spcAft>
            </a:pPr>
            <a:r>
              <a:rPr lang="sv-SE" sz="2200" dirty="0"/>
              <a:t>The Council </a:t>
            </a:r>
            <a:r>
              <a:rPr lang="sv-SE" sz="2200" dirty="0" err="1"/>
              <a:t>deems</a:t>
            </a:r>
            <a:r>
              <a:rPr lang="sv-SE" sz="2200" dirty="0"/>
              <a:t> </a:t>
            </a:r>
            <a:r>
              <a:rPr lang="sv-SE" sz="2200" dirty="0" err="1"/>
              <a:t>that</a:t>
            </a:r>
            <a:r>
              <a:rPr lang="sv-SE" sz="2200" dirty="0"/>
              <a:t> the </a:t>
            </a:r>
            <a:r>
              <a:rPr lang="sv-SE" sz="2200" dirty="0" err="1"/>
              <a:t>Government</a:t>
            </a:r>
            <a:r>
              <a:rPr lang="sv-SE" sz="2200" dirty="0"/>
              <a:t> </a:t>
            </a:r>
            <a:r>
              <a:rPr lang="sv-SE" sz="2200" dirty="0" err="1"/>
              <a:t>will</a:t>
            </a:r>
            <a:r>
              <a:rPr lang="sv-SE" sz="2200" dirty="0"/>
              <a:t> not </a:t>
            </a:r>
            <a:r>
              <a:rPr lang="sv-SE" sz="2200" dirty="0" err="1"/>
              <a:t>reach</a:t>
            </a:r>
            <a:r>
              <a:rPr lang="sv-SE" sz="2200" dirty="0"/>
              <a:t> </a:t>
            </a:r>
            <a:r>
              <a:rPr lang="sv-SE" sz="2200" dirty="0" err="1"/>
              <a:t>its</a:t>
            </a:r>
            <a:r>
              <a:rPr lang="sv-SE" sz="2200" dirty="0"/>
              <a:t> </a:t>
            </a:r>
            <a:r>
              <a:rPr lang="sv-SE" sz="2200" dirty="0" err="1"/>
              <a:t>target</a:t>
            </a:r>
            <a:r>
              <a:rPr lang="sv-SE" sz="2200" dirty="0"/>
              <a:t> </a:t>
            </a:r>
            <a:r>
              <a:rPr lang="sv-SE" sz="2200" dirty="0" err="1"/>
              <a:t>that</a:t>
            </a:r>
            <a:r>
              <a:rPr lang="sv-SE" sz="2200" dirty="0"/>
              <a:t> Sweden </a:t>
            </a:r>
            <a:r>
              <a:rPr lang="sv-SE" sz="2200" dirty="0" err="1"/>
              <a:t>should</a:t>
            </a:r>
            <a:r>
              <a:rPr lang="sv-SE" sz="2200" dirty="0"/>
              <a:t> </a:t>
            </a:r>
            <a:r>
              <a:rPr lang="sv-SE" sz="2200" dirty="0" err="1"/>
              <a:t>have</a:t>
            </a:r>
            <a:r>
              <a:rPr lang="sv-SE" sz="2200" dirty="0"/>
              <a:t> </a:t>
            </a:r>
            <a:r>
              <a:rPr lang="sv-SE" sz="2200" dirty="0" err="1"/>
              <a:t>EU’s</a:t>
            </a:r>
            <a:r>
              <a:rPr lang="sv-SE" sz="2200" dirty="0"/>
              <a:t> </a:t>
            </a:r>
            <a:r>
              <a:rPr lang="sv-SE" sz="2200" dirty="0" err="1"/>
              <a:t>lowest</a:t>
            </a:r>
            <a:r>
              <a:rPr lang="sv-SE" sz="2200" dirty="0"/>
              <a:t> </a:t>
            </a:r>
            <a:r>
              <a:rPr lang="sv-SE" sz="2200" dirty="0" err="1"/>
              <a:t>unemployment</a:t>
            </a:r>
            <a:r>
              <a:rPr lang="sv-SE" sz="2200" dirty="0"/>
              <a:t> by 2020.</a:t>
            </a:r>
          </a:p>
          <a:p>
            <a:pPr>
              <a:spcBef>
                <a:spcPts val="600"/>
              </a:spcBef>
              <a:spcAft>
                <a:spcPts val="1200"/>
              </a:spcAft>
            </a:pPr>
            <a:r>
              <a:rPr lang="sv-SE" sz="2200" dirty="0"/>
              <a:t>The </a:t>
            </a:r>
            <a:r>
              <a:rPr lang="sv-SE" sz="2200" dirty="0" err="1"/>
              <a:t>Government</a:t>
            </a:r>
            <a:r>
              <a:rPr lang="sv-SE" sz="2200" dirty="0"/>
              <a:t> </a:t>
            </a:r>
            <a:r>
              <a:rPr lang="sv-SE" sz="2200" dirty="0" err="1"/>
              <a:t>ought</a:t>
            </a:r>
            <a:r>
              <a:rPr lang="sv-SE" sz="2200" dirty="0"/>
              <a:t> to </a:t>
            </a:r>
            <a:r>
              <a:rPr lang="sv-SE" sz="2200" dirty="0" err="1"/>
              <a:t>reformulate</a:t>
            </a:r>
            <a:r>
              <a:rPr lang="sv-SE" sz="2200" dirty="0"/>
              <a:t> the </a:t>
            </a:r>
            <a:r>
              <a:rPr lang="sv-SE" sz="2200" dirty="0" err="1"/>
              <a:t>target</a:t>
            </a:r>
            <a:r>
              <a:rPr lang="sv-SE" sz="2200" dirty="0"/>
              <a:t> to </a:t>
            </a:r>
            <a:r>
              <a:rPr lang="sv-SE" sz="2200" dirty="0" err="1"/>
              <a:t>separate</a:t>
            </a:r>
            <a:r>
              <a:rPr lang="sv-SE" sz="2200" dirty="0"/>
              <a:t> </a:t>
            </a:r>
            <a:r>
              <a:rPr lang="sv-SE" sz="2200" dirty="0" err="1"/>
              <a:t>targets</a:t>
            </a:r>
            <a:r>
              <a:rPr lang="sv-SE" sz="2200" dirty="0"/>
              <a:t> </a:t>
            </a:r>
            <a:r>
              <a:rPr lang="sv-SE" sz="2200" dirty="0" err="1"/>
              <a:t>that</a:t>
            </a:r>
            <a:r>
              <a:rPr lang="sv-SE" sz="2200" dirty="0"/>
              <a:t> </a:t>
            </a:r>
            <a:r>
              <a:rPr lang="sv-SE" sz="2200" dirty="0" err="1"/>
              <a:t>are</a:t>
            </a:r>
            <a:r>
              <a:rPr lang="sv-SE" sz="2200" dirty="0"/>
              <a:t> </a:t>
            </a:r>
            <a:r>
              <a:rPr lang="sv-SE" sz="2200" dirty="0" err="1"/>
              <a:t>more</a:t>
            </a:r>
            <a:r>
              <a:rPr lang="sv-SE" sz="2200" dirty="0"/>
              <a:t> </a:t>
            </a:r>
            <a:r>
              <a:rPr lang="sv-SE" sz="2200" dirty="0" err="1"/>
              <a:t>closely</a:t>
            </a:r>
            <a:r>
              <a:rPr lang="sv-SE" sz="2200" dirty="0"/>
              <a:t> </a:t>
            </a:r>
            <a:r>
              <a:rPr lang="sv-SE" sz="2200" dirty="0" err="1"/>
              <a:t>linked</a:t>
            </a:r>
            <a:r>
              <a:rPr lang="sv-SE" sz="2200" dirty="0"/>
              <a:t> to </a:t>
            </a:r>
            <a:r>
              <a:rPr lang="sv-SE" sz="2200" dirty="0" err="1"/>
              <a:t>current</a:t>
            </a:r>
            <a:r>
              <a:rPr lang="sv-SE" sz="2200" dirty="0"/>
              <a:t> problems in the </a:t>
            </a:r>
            <a:r>
              <a:rPr lang="sv-SE" sz="2200" dirty="0" err="1"/>
              <a:t>domestic</a:t>
            </a:r>
            <a:r>
              <a:rPr lang="sv-SE" sz="2200" dirty="0"/>
              <a:t> </a:t>
            </a:r>
            <a:r>
              <a:rPr lang="sv-SE" sz="2200" dirty="0" err="1"/>
              <a:t>labour</a:t>
            </a:r>
            <a:r>
              <a:rPr lang="sv-SE" sz="2200" dirty="0"/>
              <a:t> market.</a:t>
            </a:r>
          </a:p>
          <a:p>
            <a:pPr>
              <a:spcBef>
                <a:spcPts val="600"/>
              </a:spcBef>
              <a:spcAft>
                <a:spcPts val="1200"/>
              </a:spcAft>
            </a:pPr>
            <a:endParaRPr lang="sv-SE" dirty="0"/>
          </a:p>
          <a:p>
            <a:pPr marL="0" indent="0">
              <a:spcBef>
                <a:spcPts val="600"/>
              </a:spcBef>
              <a:spcAft>
                <a:spcPts val="1200"/>
              </a:spcAft>
              <a:buNone/>
            </a:pPr>
            <a:r>
              <a:rPr lang="sv-SE" dirty="0"/>
              <a:t> </a:t>
            </a:r>
          </a:p>
          <a:p>
            <a:pPr marL="0" indent="0">
              <a:spcBef>
                <a:spcPts val="600"/>
              </a:spcBef>
              <a:spcAft>
                <a:spcPts val="1200"/>
              </a:spcAft>
              <a:buNone/>
            </a:pPr>
            <a:endParaRPr lang="sv-SE" dirty="0"/>
          </a:p>
          <a:p>
            <a:pPr marL="0" indent="0">
              <a:spcBef>
                <a:spcPts val="600"/>
              </a:spcBef>
              <a:spcAft>
                <a:spcPts val="1200"/>
              </a:spcAft>
              <a:buNone/>
            </a:pPr>
            <a:endParaRPr lang="sv-SE" dirty="0"/>
          </a:p>
          <a:p>
            <a:pPr marL="0" indent="0">
              <a:spcBef>
                <a:spcPts val="600"/>
              </a:spcBef>
              <a:spcAft>
                <a:spcPts val="1200"/>
              </a:spcAft>
              <a:buNone/>
            </a:pPr>
            <a:endParaRPr lang="sv-SE" dirty="0"/>
          </a:p>
          <a:p>
            <a:pPr marL="0" indent="0">
              <a:spcBef>
                <a:spcPts val="600"/>
              </a:spcBef>
              <a:spcAft>
                <a:spcPts val="1200"/>
              </a:spcAft>
              <a:buNone/>
            </a:pPr>
            <a:endParaRPr lang="sv-SE" sz="2000" dirty="0"/>
          </a:p>
          <a:p>
            <a:pPr marL="457200" lvl="1" indent="0">
              <a:spcBef>
                <a:spcPts val="600"/>
              </a:spcBef>
              <a:spcAft>
                <a:spcPts val="600"/>
              </a:spcAft>
              <a:buNone/>
            </a:pPr>
            <a:endParaRPr lang="sv-SE" sz="2000" dirty="0"/>
          </a:p>
        </p:txBody>
      </p:sp>
      <p:sp>
        <p:nvSpPr>
          <p:cNvPr id="4" name="Platshållare för bildnummer 3">
            <a:extLst>
              <a:ext uri="{FF2B5EF4-FFF2-40B4-BE49-F238E27FC236}">
                <a16:creationId xmlns:a16="http://schemas.microsoft.com/office/drawing/2014/main" id="{983E78E7-8F29-4DC4-A3C8-B50BCFADE121}"/>
              </a:ext>
            </a:extLst>
          </p:cNvPr>
          <p:cNvSpPr>
            <a:spLocks noGrp="1"/>
          </p:cNvSpPr>
          <p:nvPr>
            <p:ph type="sldNum" sz="quarter" idx="12"/>
          </p:nvPr>
        </p:nvSpPr>
        <p:spPr/>
        <p:txBody>
          <a:bodyPr/>
          <a:lstStyle/>
          <a:p>
            <a:fld id="{3D8A8662-3015-461C-B094-A108F790BE9C}" type="slidenum">
              <a:rPr lang="sv-SE" smtClean="0"/>
              <a:pPr/>
              <a:t>20</a:t>
            </a:fld>
            <a:endParaRPr lang="sv-SE" dirty="0"/>
          </a:p>
        </p:txBody>
      </p:sp>
    </p:spTree>
    <p:extLst>
      <p:ext uri="{BB962C8B-B14F-4D97-AF65-F5344CB8AC3E}">
        <p14:creationId xmlns:p14="http://schemas.microsoft.com/office/powerpoint/2010/main" val="23462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800" b="1" dirty="0" err="1">
                <a:solidFill>
                  <a:srgbClr val="B4A02D"/>
                </a:solidFill>
              </a:rPr>
              <a:t>Employment</a:t>
            </a:r>
            <a:r>
              <a:rPr lang="sv-SE" sz="2800" b="1" dirty="0">
                <a:solidFill>
                  <a:srgbClr val="B4A02D"/>
                </a:solidFill>
              </a:rPr>
              <a:t> by </a:t>
            </a:r>
            <a:r>
              <a:rPr lang="sv-SE" sz="2800" b="1" dirty="0" err="1">
                <a:solidFill>
                  <a:srgbClr val="B4A02D"/>
                </a:solidFill>
              </a:rPr>
              <a:t>origin</a:t>
            </a:r>
            <a:r>
              <a:rPr lang="sv-SE" sz="2800" b="1" dirty="0">
                <a:solidFill>
                  <a:srgbClr val="B4A02D"/>
                </a:solidFill>
              </a:rPr>
              <a:t>,</a:t>
            </a:r>
            <a:br>
              <a:rPr lang="sv-SE" sz="2800" b="1" dirty="0">
                <a:solidFill>
                  <a:srgbClr val="B4A02D"/>
                </a:solidFill>
              </a:rPr>
            </a:br>
            <a:r>
              <a:rPr lang="sv-SE" sz="2000" b="1" dirty="0" err="1">
                <a:solidFill>
                  <a:srgbClr val="B4A02D"/>
                </a:solidFill>
              </a:rPr>
              <a:t>primary</a:t>
            </a:r>
            <a:r>
              <a:rPr lang="sv-SE" sz="2000" b="1" dirty="0">
                <a:solidFill>
                  <a:srgbClr val="B4A02D"/>
                </a:solidFill>
              </a:rPr>
              <a:t> </a:t>
            </a:r>
            <a:r>
              <a:rPr lang="sv-SE" sz="2000" b="1" dirty="0" err="1">
                <a:solidFill>
                  <a:srgbClr val="B4A02D"/>
                </a:solidFill>
              </a:rPr>
              <a:t>education</a:t>
            </a:r>
            <a:r>
              <a:rPr lang="sv-SE" sz="2000" b="1" dirty="0">
                <a:solidFill>
                  <a:srgbClr val="B4A02D"/>
                </a:solidFill>
              </a:rPr>
              <a:t>,  age 25-54</a:t>
            </a:r>
            <a:endParaRPr lang="sv-SE" sz="2000" b="1" noProof="0" dirty="0"/>
          </a:p>
        </p:txBody>
      </p:sp>
      <p:sp>
        <p:nvSpPr>
          <p:cNvPr id="6" name="textruta 5">
            <a:extLst>
              <a:ext uri="{FF2B5EF4-FFF2-40B4-BE49-F238E27FC236}">
                <a16:creationId xmlns:a16="http://schemas.microsoft.com/office/drawing/2014/main" id="{F322B160-F09A-4D41-A07C-87A80879C475}"/>
              </a:ext>
            </a:extLst>
          </p:cNvPr>
          <p:cNvSpPr txBox="1"/>
          <p:nvPr/>
        </p:nvSpPr>
        <p:spPr>
          <a:xfrm>
            <a:off x="467544" y="6093296"/>
            <a:ext cx="309634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charset="0"/>
                <a:ea typeface="+mn-ea"/>
                <a:cs typeface="+mn-cs"/>
              </a:rPr>
              <a:t>Källa: SCB (AKU) and </a:t>
            </a:r>
            <a:r>
              <a:rPr kumimoji="0" lang="sv-SE" sz="1200" b="0" i="0" u="none" strike="noStrike" kern="1200" cap="none" spc="0" normalizeH="0" baseline="0" noProof="0" dirty="0" err="1">
                <a:ln>
                  <a:noFill/>
                </a:ln>
                <a:solidFill>
                  <a:srgbClr val="000000"/>
                </a:solidFill>
                <a:effectLst/>
                <a:uLnTx/>
                <a:uFillTx/>
                <a:latin typeface="Arial" charset="0"/>
                <a:ea typeface="+mn-ea"/>
                <a:cs typeface="+mn-cs"/>
              </a:rPr>
              <a:t>own</a:t>
            </a:r>
            <a:r>
              <a:rPr kumimoji="0" lang="sv-SE" sz="1200" b="0" i="0" u="none" strike="noStrike" kern="1200" cap="none" spc="0" normalizeH="0" baseline="0" noProof="0" dirty="0">
                <a:ln>
                  <a:noFill/>
                </a:ln>
                <a:solidFill>
                  <a:srgbClr val="000000"/>
                </a:solidFill>
                <a:effectLst/>
                <a:uLnTx/>
                <a:uFillTx/>
                <a:latin typeface="Arial" charset="0"/>
                <a:ea typeface="+mn-ea"/>
                <a:cs typeface="+mn-cs"/>
              </a:rPr>
              <a:t> </a:t>
            </a:r>
            <a:r>
              <a:rPr kumimoji="0" lang="sv-SE" sz="1200" b="0" i="0" u="none" strike="noStrike" kern="1200" cap="none" spc="0" normalizeH="0" baseline="0" noProof="0" dirty="0" err="1">
                <a:ln>
                  <a:noFill/>
                </a:ln>
                <a:solidFill>
                  <a:srgbClr val="000000"/>
                </a:solidFill>
                <a:effectLst/>
                <a:uLnTx/>
                <a:uFillTx/>
                <a:latin typeface="Arial" charset="0"/>
                <a:ea typeface="+mn-ea"/>
                <a:cs typeface="+mn-cs"/>
              </a:rPr>
              <a:t>calculations</a:t>
            </a:r>
            <a:r>
              <a:rPr kumimoji="0" lang="sv-SE" sz="12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3" name="Platshållare för bildnummer 2">
            <a:extLst>
              <a:ext uri="{FF2B5EF4-FFF2-40B4-BE49-F238E27FC236}">
                <a16:creationId xmlns:a16="http://schemas.microsoft.com/office/drawing/2014/main" id="{FE3F7E92-3561-4CD3-AD61-3B72083F82F1}"/>
              </a:ext>
            </a:extLst>
          </p:cNvPr>
          <p:cNvSpPr>
            <a:spLocks noGrp="1"/>
          </p:cNvSpPr>
          <p:nvPr>
            <p:ph type="sldNum" sz="quarter" idx="12"/>
          </p:nvPr>
        </p:nvSpPr>
        <p:spPr/>
        <p:txBody>
          <a:bodyPr/>
          <a:lstStyle/>
          <a:p>
            <a:fld id="{3D8A8662-3015-461C-B094-A108F790BE9C}" type="slidenum">
              <a:rPr lang="sv-SE" smtClean="0"/>
              <a:pPr/>
              <a:t>21</a:t>
            </a:fld>
            <a:endParaRPr lang="sv-SE" dirty="0"/>
          </a:p>
        </p:txBody>
      </p:sp>
      <p:graphicFrame>
        <p:nvGraphicFramePr>
          <p:cNvPr id="8" name="Diagram 7">
            <a:extLst>
              <a:ext uri="{FF2B5EF4-FFF2-40B4-BE49-F238E27FC236}">
                <a16:creationId xmlns:a16="http://schemas.microsoft.com/office/drawing/2014/main" id="{9F983987-9A14-427B-9BD5-36D6C2B14AE9}"/>
              </a:ext>
            </a:extLst>
          </p:cNvPr>
          <p:cNvGraphicFramePr>
            <a:graphicFrameLocks/>
          </p:cNvGraphicFramePr>
          <p:nvPr/>
        </p:nvGraphicFramePr>
        <p:xfrm>
          <a:off x="400250" y="1057250"/>
          <a:ext cx="8343500" cy="474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115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5616" y="262608"/>
            <a:ext cx="7068269" cy="648369"/>
          </a:xfrm>
        </p:spPr>
        <p:txBody>
          <a:bodyPr/>
          <a:lstStyle/>
          <a:p>
            <a:pPr algn="ctr"/>
            <a:r>
              <a:rPr lang="sv-SE" b="1" dirty="0" err="1">
                <a:solidFill>
                  <a:srgbClr val="B4A02D"/>
                </a:solidFill>
              </a:rPr>
              <a:t>Employment</a:t>
            </a:r>
            <a:r>
              <a:rPr lang="sv-SE" b="1" dirty="0">
                <a:solidFill>
                  <a:srgbClr val="B4A02D"/>
                </a:solidFill>
              </a:rPr>
              <a:t> by </a:t>
            </a:r>
            <a:r>
              <a:rPr lang="sv-SE" b="1" dirty="0" err="1">
                <a:solidFill>
                  <a:srgbClr val="B4A02D"/>
                </a:solidFill>
              </a:rPr>
              <a:t>origin</a:t>
            </a:r>
            <a:r>
              <a:rPr lang="sv-SE" b="1" dirty="0">
                <a:solidFill>
                  <a:srgbClr val="B4A02D"/>
                </a:solidFill>
              </a:rPr>
              <a:t> and gender</a:t>
            </a:r>
            <a:endParaRPr lang="sv-SE" b="1" noProof="0" dirty="0"/>
          </a:p>
        </p:txBody>
      </p:sp>
      <p:sp>
        <p:nvSpPr>
          <p:cNvPr id="6" name="textruta 5">
            <a:extLst>
              <a:ext uri="{FF2B5EF4-FFF2-40B4-BE49-F238E27FC236}">
                <a16:creationId xmlns:a16="http://schemas.microsoft.com/office/drawing/2014/main" id="{F322B160-F09A-4D41-A07C-87A80879C475}"/>
              </a:ext>
            </a:extLst>
          </p:cNvPr>
          <p:cNvSpPr txBox="1"/>
          <p:nvPr/>
        </p:nvSpPr>
        <p:spPr>
          <a:xfrm>
            <a:off x="467544" y="6093296"/>
            <a:ext cx="2304256"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charset="0"/>
                <a:ea typeface="+mn-ea"/>
                <a:cs typeface="+mn-cs"/>
              </a:rPr>
              <a:t>Källa: SCB (AKU). </a:t>
            </a:r>
          </a:p>
        </p:txBody>
      </p:sp>
      <p:sp>
        <p:nvSpPr>
          <p:cNvPr id="3" name="Platshållare för bildnummer 2">
            <a:extLst>
              <a:ext uri="{FF2B5EF4-FFF2-40B4-BE49-F238E27FC236}">
                <a16:creationId xmlns:a16="http://schemas.microsoft.com/office/drawing/2014/main" id="{76F44BE1-8EC5-4F88-86EB-F426D8E673BA}"/>
              </a:ext>
            </a:extLst>
          </p:cNvPr>
          <p:cNvSpPr>
            <a:spLocks noGrp="1"/>
          </p:cNvSpPr>
          <p:nvPr>
            <p:ph type="sldNum" sz="quarter" idx="12"/>
          </p:nvPr>
        </p:nvSpPr>
        <p:spPr/>
        <p:txBody>
          <a:bodyPr/>
          <a:lstStyle/>
          <a:p>
            <a:fld id="{3D8A8662-3015-461C-B094-A108F790BE9C}" type="slidenum">
              <a:rPr lang="sv-SE" smtClean="0"/>
              <a:pPr/>
              <a:t>22</a:t>
            </a:fld>
            <a:endParaRPr lang="sv-SE" dirty="0"/>
          </a:p>
        </p:txBody>
      </p:sp>
      <p:graphicFrame>
        <p:nvGraphicFramePr>
          <p:cNvPr id="7" name="Diagram 6">
            <a:extLst>
              <a:ext uri="{FF2B5EF4-FFF2-40B4-BE49-F238E27FC236}">
                <a16:creationId xmlns:a16="http://schemas.microsoft.com/office/drawing/2014/main" id="{9DE138C8-074A-4D57-B606-CF52C3F5E832}"/>
              </a:ext>
            </a:extLst>
          </p:cNvPr>
          <p:cNvGraphicFramePr>
            <a:graphicFrameLocks/>
          </p:cNvGraphicFramePr>
          <p:nvPr>
            <p:extLst>
              <p:ext uri="{D42A27DB-BD31-4B8C-83A1-F6EECF244321}">
                <p14:modId xmlns:p14="http://schemas.microsoft.com/office/powerpoint/2010/main" val="1678674475"/>
              </p:ext>
            </p:extLst>
          </p:nvPr>
        </p:nvGraphicFramePr>
        <p:xfrm>
          <a:off x="400250" y="1057250"/>
          <a:ext cx="8343500" cy="4743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1338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2276872"/>
            <a:ext cx="7772400" cy="1470025"/>
          </a:xfrm>
        </p:spPr>
        <p:txBody>
          <a:bodyPr/>
          <a:lstStyle/>
          <a:p>
            <a:pPr algn="ctr"/>
            <a:r>
              <a:rPr lang="sv-SE" sz="4800" b="1" dirty="0">
                <a:solidFill>
                  <a:srgbClr val="B4A02D"/>
                </a:solidFill>
              </a:rPr>
              <a:t>Thank you!</a:t>
            </a:r>
          </a:p>
        </p:txBody>
      </p:sp>
    </p:spTree>
    <p:extLst>
      <p:ext uri="{BB962C8B-B14F-4D97-AF65-F5344CB8AC3E}">
        <p14:creationId xmlns:p14="http://schemas.microsoft.com/office/powerpoint/2010/main" val="134746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87624" y="404664"/>
            <a:ext cx="7200800" cy="8509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b="1" noProof="0" dirty="0">
                <a:solidFill>
                  <a:schemeClr val="accent2"/>
                </a:solidFill>
              </a:rPr>
              <a:t> </a:t>
            </a:r>
            <a:r>
              <a:rPr lang="en-GB" b="1" noProof="0" dirty="0">
                <a:solidFill>
                  <a:srgbClr val="B4A02D"/>
                </a:solidFill>
              </a:rPr>
              <a:t>The Swedish Fiscal Framework (1)</a:t>
            </a:r>
          </a:p>
        </p:txBody>
      </p:sp>
      <p:sp>
        <p:nvSpPr>
          <p:cNvPr id="5123" name="Rectangle 3"/>
          <p:cNvSpPr>
            <a:spLocks noGrp="1" noChangeArrowheads="1"/>
          </p:cNvSpPr>
          <p:nvPr>
            <p:ph type="body" idx="1"/>
          </p:nvPr>
        </p:nvSpPr>
        <p:spPr>
          <a:xfrm>
            <a:off x="755576" y="1628800"/>
            <a:ext cx="7713212" cy="3600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1200"/>
              </a:spcAft>
            </a:pPr>
            <a:r>
              <a:rPr lang="en-GB" sz="2200" noProof="0" dirty="0"/>
              <a:t>Top-down budget process (in Government as well as decision in Parliament).</a:t>
            </a:r>
          </a:p>
          <a:p>
            <a:pPr>
              <a:spcBef>
                <a:spcPts val="600"/>
              </a:spcBef>
              <a:spcAft>
                <a:spcPts val="1200"/>
              </a:spcAft>
            </a:pPr>
            <a:r>
              <a:rPr lang="en-GB" sz="2200" noProof="0" dirty="0"/>
              <a:t>A </a:t>
            </a:r>
            <a:r>
              <a:rPr lang="en-GB" sz="2200" i="1" noProof="0" dirty="0"/>
              <a:t>surplus target </a:t>
            </a:r>
            <a:r>
              <a:rPr lang="en-GB" sz="2200" noProof="0" dirty="0"/>
              <a:t>for general government net lending of </a:t>
            </a:r>
            <a:br>
              <a:rPr lang="en-GB" sz="2200" noProof="0" dirty="0"/>
            </a:br>
            <a:r>
              <a:rPr lang="en-GB" sz="2200" noProof="0" dirty="0"/>
              <a:t>1 percent of GDP, on average, over the business-cycle</a:t>
            </a:r>
            <a:r>
              <a:rPr lang="en-GB" sz="2200" dirty="0"/>
              <a:t>.</a:t>
            </a:r>
            <a:endParaRPr lang="en-GB" sz="2200" noProof="0" dirty="0"/>
          </a:p>
          <a:p>
            <a:pPr>
              <a:spcBef>
                <a:spcPts val="600"/>
              </a:spcBef>
              <a:spcAft>
                <a:spcPts val="1200"/>
              </a:spcAft>
            </a:pPr>
            <a:r>
              <a:rPr lang="en-GB" sz="2200" noProof="0" dirty="0"/>
              <a:t>Central government </a:t>
            </a:r>
            <a:r>
              <a:rPr lang="en-GB" sz="2200" i="1" noProof="0" dirty="0"/>
              <a:t>expenditure ceiling </a:t>
            </a:r>
            <a:r>
              <a:rPr lang="en-GB" sz="2200" noProof="0" dirty="0"/>
              <a:t>set 3 years in advance, decision by Parliament.</a:t>
            </a:r>
          </a:p>
          <a:p>
            <a:pPr>
              <a:spcBef>
                <a:spcPts val="600"/>
              </a:spcBef>
              <a:spcAft>
                <a:spcPts val="1200"/>
              </a:spcAft>
            </a:pPr>
            <a:r>
              <a:rPr lang="en-GB" sz="2200" noProof="0" dirty="0"/>
              <a:t>Balanced budget requirement for local governments.</a:t>
            </a:r>
          </a:p>
          <a:p>
            <a:pPr>
              <a:spcAft>
                <a:spcPts val="1200"/>
              </a:spcAft>
              <a:buFont typeface="Wingdings" pitchFamily="2" charset="2"/>
              <a:buChar char="§"/>
            </a:pPr>
            <a:endParaRPr lang="en-GB" sz="2200" noProof="0" dirty="0"/>
          </a:p>
          <a:p>
            <a:pPr>
              <a:spcAft>
                <a:spcPts val="1200"/>
              </a:spcAft>
              <a:buFont typeface="Wingdings" pitchFamily="2" charset="2"/>
              <a:buChar char="§"/>
            </a:pPr>
            <a:endParaRPr lang="en-GB" sz="2200" noProof="0" dirty="0"/>
          </a:p>
        </p:txBody>
      </p:sp>
      <p:sp>
        <p:nvSpPr>
          <p:cNvPr id="2" name="Platshållare för bildnummer 1"/>
          <p:cNvSpPr>
            <a:spLocks noGrp="1"/>
          </p:cNvSpPr>
          <p:nvPr>
            <p:ph type="sldNum" sz="quarter" idx="12"/>
          </p:nvPr>
        </p:nvSpPr>
        <p:spPr/>
        <p:txBody>
          <a:bodyPr/>
          <a:lstStyle/>
          <a:p>
            <a:pPr>
              <a:defRPr/>
            </a:pPr>
            <a:fld id="{7A7C5659-6D6A-46F6-A9DF-F73A0274AB13}" type="slidenum">
              <a:rPr lang="sv-SE" smtClean="0">
                <a:solidFill>
                  <a:srgbClr val="000000"/>
                </a:solidFill>
              </a:rPr>
              <a:pPr>
                <a:defRPr/>
              </a:pPr>
              <a:t>3</a:t>
            </a:fld>
            <a:endParaRPr lang="sv-SE" dirty="0">
              <a:solidFill>
                <a:srgbClr val="000000"/>
              </a:solidFill>
            </a:endParaRPr>
          </a:p>
        </p:txBody>
      </p:sp>
    </p:spTree>
    <p:extLst>
      <p:ext uri="{BB962C8B-B14F-4D97-AF65-F5344CB8AC3E}">
        <p14:creationId xmlns:p14="http://schemas.microsoft.com/office/powerpoint/2010/main" val="300463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04664"/>
            <a:ext cx="6984776" cy="8509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b="1" noProof="0" dirty="0">
                <a:solidFill>
                  <a:schemeClr val="accent2"/>
                </a:solidFill>
              </a:rPr>
              <a:t> </a:t>
            </a:r>
            <a:r>
              <a:rPr lang="en-GB" b="1" noProof="0" dirty="0">
                <a:solidFill>
                  <a:srgbClr val="B4A02D"/>
                </a:solidFill>
              </a:rPr>
              <a:t>The Swedish Fiscal Framework (2)</a:t>
            </a:r>
          </a:p>
        </p:txBody>
      </p:sp>
      <p:sp>
        <p:nvSpPr>
          <p:cNvPr id="5123" name="Rectangle 3"/>
          <p:cNvSpPr>
            <a:spLocks noGrp="1" noChangeArrowheads="1"/>
          </p:cNvSpPr>
          <p:nvPr>
            <p:ph type="body" idx="1"/>
          </p:nvPr>
        </p:nvSpPr>
        <p:spPr>
          <a:xfrm>
            <a:off x="683568" y="1628800"/>
            <a:ext cx="7713212" cy="37444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600"/>
              </a:spcBef>
              <a:spcAft>
                <a:spcPts val="1200"/>
              </a:spcAft>
              <a:buNone/>
            </a:pPr>
            <a:r>
              <a:rPr lang="en-GB" sz="2000" b="1" dirty="0"/>
              <a:t>Changes to the framework</a:t>
            </a:r>
          </a:p>
          <a:p>
            <a:pPr>
              <a:spcBef>
                <a:spcPts val="600"/>
              </a:spcBef>
              <a:spcAft>
                <a:spcPts val="1200"/>
              </a:spcAft>
            </a:pPr>
            <a:r>
              <a:rPr lang="en-GB" sz="2200" dirty="0"/>
              <a:t>The government announced in early 2015 that it intended to lower the surplus target from 1 percent of GDP to zero.</a:t>
            </a:r>
          </a:p>
          <a:p>
            <a:pPr>
              <a:spcBef>
                <a:spcPts val="600"/>
              </a:spcBef>
              <a:spcAft>
                <a:spcPts val="1200"/>
              </a:spcAft>
            </a:pPr>
            <a:r>
              <a:rPr lang="en-GB" sz="2200" dirty="0"/>
              <a:t>Parliamentary committee appointed in June 2015 to review the surplus target.</a:t>
            </a:r>
          </a:p>
          <a:p>
            <a:pPr>
              <a:spcBef>
                <a:spcPts val="600"/>
              </a:spcBef>
              <a:spcAft>
                <a:spcPts val="1200"/>
              </a:spcAft>
            </a:pPr>
            <a:r>
              <a:rPr lang="en-GB" sz="2200" noProof="0" dirty="0"/>
              <a:t>The committee presented its report in September 2016. Broad agreement supported by 7 out of 8 parties representing approx. 90 percent of the seats parliament.</a:t>
            </a:r>
          </a:p>
          <a:p>
            <a:pPr>
              <a:spcAft>
                <a:spcPts val="1200"/>
              </a:spcAft>
              <a:buFont typeface="Wingdings" pitchFamily="2" charset="2"/>
              <a:buChar char="§"/>
            </a:pPr>
            <a:endParaRPr lang="en-GB" sz="2200" noProof="0" dirty="0"/>
          </a:p>
          <a:p>
            <a:pPr>
              <a:spcAft>
                <a:spcPts val="1200"/>
              </a:spcAft>
              <a:buFont typeface="Wingdings" pitchFamily="2" charset="2"/>
              <a:buChar char="§"/>
            </a:pPr>
            <a:endParaRPr lang="en-GB" sz="2200" noProof="0" dirty="0"/>
          </a:p>
        </p:txBody>
      </p:sp>
      <p:sp>
        <p:nvSpPr>
          <p:cNvPr id="2" name="Platshållare för bildnummer 1"/>
          <p:cNvSpPr>
            <a:spLocks noGrp="1"/>
          </p:cNvSpPr>
          <p:nvPr>
            <p:ph type="sldNum" sz="quarter" idx="12"/>
          </p:nvPr>
        </p:nvSpPr>
        <p:spPr/>
        <p:txBody>
          <a:bodyPr/>
          <a:lstStyle/>
          <a:p>
            <a:pPr>
              <a:defRPr/>
            </a:pPr>
            <a:fld id="{7A7C5659-6D6A-46F6-A9DF-F73A0274AB13}" type="slidenum">
              <a:rPr lang="sv-SE" smtClean="0">
                <a:solidFill>
                  <a:srgbClr val="000000"/>
                </a:solidFill>
              </a:rPr>
              <a:pPr>
                <a:defRPr/>
              </a:pPr>
              <a:t>4</a:t>
            </a:fld>
            <a:endParaRPr lang="sv-SE" dirty="0">
              <a:solidFill>
                <a:srgbClr val="000000"/>
              </a:solidFill>
            </a:endParaRPr>
          </a:p>
        </p:txBody>
      </p:sp>
    </p:spTree>
    <p:extLst>
      <p:ext uri="{BB962C8B-B14F-4D97-AF65-F5344CB8AC3E}">
        <p14:creationId xmlns:p14="http://schemas.microsoft.com/office/powerpoint/2010/main" val="170709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404664"/>
            <a:ext cx="6984776" cy="8509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GB" b="1" noProof="0" dirty="0">
                <a:solidFill>
                  <a:schemeClr val="accent2"/>
                </a:solidFill>
              </a:rPr>
              <a:t> </a:t>
            </a:r>
            <a:r>
              <a:rPr lang="en-GB" b="1" noProof="0" dirty="0">
                <a:solidFill>
                  <a:srgbClr val="B4A02D"/>
                </a:solidFill>
              </a:rPr>
              <a:t>The Swedish Fiscal Framework (3)</a:t>
            </a:r>
          </a:p>
        </p:txBody>
      </p:sp>
      <p:sp>
        <p:nvSpPr>
          <p:cNvPr id="5123" name="Rectangle 3"/>
          <p:cNvSpPr>
            <a:spLocks noGrp="1" noChangeArrowheads="1"/>
          </p:cNvSpPr>
          <p:nvPr>
            <p:ph type="body" idx="1"/>
          </p:nvPr>
        </p:nvSpPr>
        <p:spPr>
          <a:xfrm>
            <a:off x="679390" y="1255564"/>
            <a:ext cx="7713212" cy="476572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600"/>
              </a:spcBef>
              <a:spcAft>
                <a:spcPts val="1200"/>
              </a:spcAft>
              <a:buNone/>
            </a:pPr>
            <a:r>
              <a:rPr lang="en-GB" sz="2000" b="1" noProof="0" dirty="0"/>
              <a:t>Changes that are agreed and will take effect in 2019:</a:t>
            </a:r>
          </a:p>
          <a:p>
            <a:pPr>
              <a:spcBef>
                <a:spcPts val="600"/>
              </a:spcBef>
              <a:spcAft>
                <a:spcPts val="1200"/>
              </a:spcAft>
            </a:pPr>
            <a:r>
              <a:rPr lang="en-GB" sz="2200" noProof="0" dirty="0"/>
              <a:t>The surplus target reduced from 1 percent to 1/3 percent. </a:t>
            </a:r>
          </a:p>
          <a:p>
            <a:pPr>
              <a:spcBef>
                <a:spcPts val="600"/>
              </a:spcBef>
              <a:spcAft>
                <a:spcPts val="1200"/>
              </a:spcAft>
            </a:pPr>
            <a:r>
              <a:rPr lang="en-GB" sz="2200" noProof="0" dirty="0"/>
              <a:t>Introduction of a debt anchor. Public sector gross debt of 35 percent of GDP. Indicative, deviations of more than 5 percentage points must be explained to parliament.</a:t>
            </a:r>
          </a:p>
          <a:p>
            <a:pPr>
              <a:spcBef>
                <a:spcPts val="600"/>
              </a:spcBef>
              <a:spcAft>
                <a:spcPts val="1200"/>
              </a:spcAft>
            </a:pPr>
            <a:r>
              <a:rPr lang="en-GB" sz="2200" noProof="0" dirty="0"/>
              <a:t>Strengthened monitoring of the surplus target. Structural balance used as indicator, but not as target.</a:t>
            </a:r>
          </a:p>
          <a:p>
            <a:pPr>
              <a:spcBef>
                <a:spcPts val="600"/>
              </a:spcBef>
              <a:spcAft>
                <a:spcPts val="1200"/>
              </a:spcAft>
            </a:pPr>
            <a:r>
              <a:rPr lang="en-GB" sz="2200" dirty="0"/>
              <a:t>New process of regular framework reviews. Every other election period (every eight years).</a:t>
            </a:r>
            <a:endParaRPr lang="en-GB" sz="2200" noProof="0" dirty="0"/>
          </a:p>
          <a:p>
            <a:pPr>
              <a:spcBef>
                <a:spcPts val="600"/>
              </a:spcBef>
              <a:spcAft>
                <a:spcPts val="1200"/>
              </a:spcAft>
            </a:pPr>
            <a:r>
              <a:rPr lang="en-GB" sz="2200" dirty="0"/>
              <a:t>Revised appointment process for council members.</a:t>
            </a:r>
            <a:endParaRPr lang="en-GB" sz="2200" noProof="0" dirty="0"/>
          </a:p>
          <a:p>
            <a:pPr>
              <a:spcAft>
                <a:spcPts val="1200"/>
              </a:spcAft>
              <a:buFont typeface="Wingdings" pitchFamily="2" charset="2"/>
              <a:buChar char="§"/>
            </a:pPr>
            <a:endParaRPr lang="en-GB" sz="2200" noProof="0" dirty="0"/>
          </a:p>
          <a:p>
            <a:pPr>
              <a:spcAft>
                <a:spcPts val="1200"/>
              </a:spcAft>
              <a:buFont typeface="Wingdings" pitchFamily="2" charset="2"/>
              <a:buChar char="§"/>
            </a:pPr>
            <a:endParaRPr lang="en-GB" sz="2200" noProof="0" dirty="0"/>
          </a:p>
        </p:txBody>
      </p:sp>
      <p:sp>
        <p:nvSpPr>
          <p:cNvPr id="2" name="Platshållare för bildnumm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A7C5659-6D6A-46F6-A9DF-F73A0274AB13}" type="slidenum">
              <a:rPr kumimoji="0" lang="sv-SE"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sv-SE"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043608" y="404664"/>
            <a:ext cx="7200800" cy="648072"/>
          </a:xfrm>
        </p:spPr>
        <p:txBody>
          <a:bodyPr/>
          <a:lstStyle/>
          <a:p>
            <a:r>
              <a:rPr lang="en-GB" b="1" dirty="0">
                <a:solidFill>
                  <a:srgbClr val="B4A02D"/>
                </a:solidFill>
              </a:rPr>
              <a:t>The Fiscal Council is required to</a:t>
            </a:r>
            <a:endParaRPr lang="sv-SE" sz="2000" dirty="0">
              <a:solidFill>
                <a:schemeClr val="tx1"/>
              </a:solidFill>
            </a:endParaRPr>
          </a:p>
        </p:txBody>
      </p:sp>
      <p:sp>
        <p:nvSpPr>
          <p:cNvPr id="4" name="Platshållare för innehåll 3"/>
          <p:cNvSpPr>
            <a:spLocks noGrp="1"/>
          </p:cNvSpPr>
          <p:nvPr>
            <p:ph idx="1"/>
          </p:nvPr>
        </p:nvSpPr>
        <p:spPr>
          <a:xfrm>
            <a:off x="323528" y="1052736"/>
            <a:ext cx="8424936" cy="4968552"/>
          </a:xfrm>
        </p:spPr>
        <p:txBody>
          <a:bodyPr/>
          <a:lstStyle/>
          <a:p>
            <a:pPr lvl="1">
              <a:buFont typeface="Arial" panose="020B0604020202020204" pitchFamily="34" charset="0"/>
              <a:buChar char="•"/>
            </a:pPr>
            <a:r>
              <a:rPr lang="en-GB" sz="2200" dirty="0"/>
              <a:t>Review and evaluate whether fiscal and economic policy objectives are being achieved.</a:t>
            </a:r>
            <a:endParaRPr lang="sv-SE" sz="2200" dirty="0"/>
          </a:p>
          <a:p>
            <a:pPr lvl="1">
              <a:buFont typeface="Arial" panose="020B0604020202020204" pitchFamily="34" charset="0"/>
              <a:buChar char="•"/>
            </a:pPr>
            <a:r>
              <a:rPr lang="en-GB" sz="2200" dirty="0"/>
              <a:t>Assess the long-term sustainability of public finances.</a:t>
            </a:r>
            <a:endParaRPr lang="sv-SE" sz="2200" dirty="0"/>
          </a:p>
          <a:p>
            <a:pPr lvl="1">
              <a:buFont typeface="Arial" panose="020B0604020202020204" pitchFamily="34" charset="0"/>
              <a:buChar char="•"/>
            </a:pPr>
            <a:r>
              <a:rPr lang="en-GB" sz="2200" dirty="0"/>
              <a:t>Assess the budgetary targets:</a:t>
            </a:r>
            <a:br>
              <a:rPr lang="en-GB" sz="2200" dirty="0"/>
            </a:br>
            <a:r>
              <a:rPr lang="en-GB" sz="2000" dirty="0"/>
              <a:t>- surplus target,</a:t>
            </a:r>
            <a:br>
              <a:rPr lang="en-GB" sz="2000" dirty="0"/>
            </a:br>
            <a:r>
              <a:rPr lang="en-GB" sz="2000" dirty="0"/>
              <a:t>- expenditure ceiling</a:t>
            </a:r>
            <a:br>
              <a:rPr lang="en-GB" sz="2000" dirty="0"/>
            </a:br>
            <a:r>
              <a:rPr lang="en-GB" sz="2000" dirty="0"/>
              <a:t>- debt anchor (2019)</a:t>
            </a:r>
            <a:br>
              <a:rPr lang="en-GB" sz="2000" dirty="0"/>
            </a:br>
            <a:r>
              <a:rPr lang="en-GB" sz="2000" dirty="0"/>
              <a:t>- local government’s balance budget requirement (if needed)</a:t>
            </a:r>
          </a:p>
          <a:p>
            <a:pPr lvl="1">
              <a:buFont typeface="Arial" panose="020B0604020202020204" pitchFamily="34" charset="0"/>
              <a:buChar char="•"/>
            </a:pPr>
            <a:r>
              <a:rPr lang="en-GB" sz="2200" dirty="0"/>
              <a:t>Assess the fiscal stance.</a:t>
            </a:r>
            <a:endParaRPr lang="sv-SE" sz="2200" dirty="0"/>
          </a:p>
          <a:p>
            <a:pPr lvl="1">
              <a:buFont typeface="Arial" panose="020B0604020202020204" pitchFamily="34" charset="0"/>
              <a:buChar char="•"/>
            </a:pPr>
            <a:r>
              <a:rPr lang="en-GB" sz="2200" dirty="0"/>
              <a:t>Evaluate the Government’s forecasts of economic development and reports to the </a:t>
            </a:r>
            <a:r>
              <a:rPr lang="en-GB" sz="2200" dirty="0" err="1"/>
              <a:t>Riksdag</a:t>
            </a:r>
            <a:r>
              <a:rPr lang="en-GB" sz="2200" dirty="0"/>
              <a:t> on the public finances.</a:t>
            </a:r>
          </a:p>
          <a:p>
            <a:pPr lvl="1">
              <a:buFont typeface="Arial" panose="020B0604020202020204" pitchFamily="34" charset="0"/>
              <a:buChar char="•"/>
            </a:pPr>
            <a:r>
              <a:rPr lang="en-GB" sz="2200" dirty="0"/>
              <a:t>Stimulate the public debate on economic policy</a:t>
            </a:r>
            <a:endParaRPr lang="sv-SE" sz="2200" dirty="0"/>
          </a:p>
          <a:p>
            <a:pPr lvl="1">
              <a:buFont typeface="Arial" panose="020B0604020202020204" pitchFamily="34" charset="0"/>
              <a:buChar char="•"/>
            </a:pPr>
            <a:endParaRPr lang="en-GB" sz="2000" dirty="0"/>
          </a:p>
          <a:p>
            <a:pPr marL="0" indent="0">
              <a:buNone/>
            </a:pPr>
            <a:endParaRPr lang="sv-SE" dirty="0"/>
          </a:p>
        </p:txBody>
      </p:sp>
      <p:sp>
        <p:nvSpPr>
          <p:cNvPr id="2" name="Platshållare för bildnummer 1">
            <a:extLst>
              <a:ext uri="{FF2B5EF4-FFF2-40B4-BE49-F238E27FC236}">
                <a16:creationId xmlns:a16="http://schemas.microsoft.com/office/drawing/2014/main" id="{7EB22B0A-BD66-48BF-A71E-7E0A99DD1D05}"/>
              </a:ext>
            </a:extLst>
          </p:cNvPr>
          <p:cNvSpPr>
            <a:spLocks noGrp="1"/>
          </p:cNvSpPr>
          <p:nvPr>
            <p:ph type="sldNum" sz="quarter" idx="12"/>
          </p:nvPr>
        </p:nvSpPr>
        <p:spPr/>
        <p:txBody>
          <a:bodyPr/>
          <a:lstStyle/>
          <a:p>
            <a:fld id="{3D8A8662-3015-461C-B094-A108F790BE9C}" type="slidenum">
              <a:rPr lang="sv-SE" smtClean="0"/>
              <a:pPr/>
              <a:t>6</a:t>
            </a:fld>
            <a:endParaRPr lang="sv-SE" dirty="0"/>
          </a:p>
        </p:txBody>
      </p:sp>
    </p:spTree>
    <p:extLst>
      <p:ext uri="{BB962C8B-B14F-4D97-AF65-F5344CB8AC3E}">
        <p14:creationId xmlns:p14="http://schemas.microsoft.com/office/powerpoint/2010/main" val="22597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043608" y="620688"/>
            <a:ext cx="7128792" cy="850900"/>
          </a:xfrm>
        </p:spPr>
        <p:txBody>
          <a:bodyPr/>
          <a:lstStyle/>
          <a:p>
            <a:r>
              <a:rPr lang="en-GB" b="1" dirty="0">
                <a:solidFill>
                  <a:srgbClr val="B4A02D"/>
                </a:solidFill>
              </a:rPr>
              <a:t>In addition the Fiscal Council may</a:t>
            </a:r>
            <a:endParaRPr lang="sv-SE" sz="2000" dirty="0">
              <a:solidFill>
                <a:schemeClr val="tx1"/>
              </a:solidFill>
            </a:endParaRPr>
          </a:p>
        </p:txBody>
      </p:sp>
      <p:sp>
        <p:nvSpPr>
          <p:cNvPr id="4" name="Platshållare för innehåll 3"/>
          <p:cNvSpPr>
            <a:spLocks noGrp="1"/>
          </p:cNvSpPr>
          <p:nvPr>
            <p:ph idx="1"/>
          </p:nvPr>
        </p:nvSpPr>
        <p:spPr>
          <a:xfrm>
            <a:off x="899592" y="1772816"/>
            <a:ext cx="7129040" cy="3168352"/>
          </a:xfrm>
        </p:spPr>
        <p:txBody>
          <a:bodyPr/>
          <a:lstStyle/>
          <a:p>
            <a:endParaRPr lang="en-GB" sz="2000" dirty="0"/>
          </a:p>
          <a:p>
            <a:pPr lvl="1"/>
            <a:endParaRPr lang="sv-SE" sz="2000" dirty="0"/>
          </a:p>
          <a:p>
            <a:pPr marL="0" indent="0">
              <a:buNone/>
            </a:pPr>
            <a:endParaRPr lang="sv-SE" dirty="0"/>
          </a:p>
        </p:txBody>
      </p:sp>
      <p:sp>
        <p:nvSpPr>
          <p:cNvPr id="6" name="Platshållare för innehåll 2"/>
          <p:cNvSpPr txBox="1">
            <a:spLocks/>
          </p:cNvSpPr>
          <p:nvPr/>
        </p:nvSpPr>
        <p:spPr bwMode="auto">
          <a:xfrm>
            <a:off x="827584" y="1844824"/>
            <a:ext cx="7076133" cy="339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1">
              <a:buFont typeface="Arial" panose="020B0604020202020204" pitchFamily="34" charset="0"/>
              <a:buChar char="•"/>
            </a:pPr>
            <a:r>
              <a:rPr lang="en-GB" sz="2200" kern="0" dirty="0"/>
              <a:t>Assess whether fiscal policy is in line with healthy long-term sustainable growth and high employment.</a:t>
            </a:r>
          </a:p>
          <a:p>
            <a:pPr lvl="1">
              <a:buFont typeface="Arial" panose="020B0604020202020204" pitchFamily="34" charset="0"/>
              <a:buChar char="•"/>
            </a:pPr>
            <a:r>
              <a:rPr lang="en-GB" sz="2200" kern="0" dirty="0"/>
              <a:t>Examine the transparency of the Spring Fiscal Policy Bill and the Budget Bill.</a:t>
            </a:r>
          </a:p>
          <a:p>
            <a:pPr lvl="1">
              <a:buFont typeface="Arial" panose="020B0604020202020204" pitchFamily="34" charset="0"/>
              <a:buChar char="•"/>
            </a:pPr>
            <a:r>
              <a:rPr lang="en-GB" sz="2200" kern="0" dirty="0"/>
              <a:t>Analyse the effects of fiscal policy on the distribution of welfare in the short and long term.</a:t>
            </a:r>
          </a:p>
          <a:p>
            <a:endParaRPr lang="sv-SE" kern="0" dirty="0"/>
          </a:p>
        </p:txBody>
      </p:sp>
      <p:sp>
        <p:nvSpPr>
          <p:cNvPr id="2" name="Platshållare för bildnummer 1">
            <a:extLst>
              <a:ext uri="{FF2B5EF4-FFF2-40B4-BE49-F238E27FC236}">
                <a16:creationId xmlns:a16="http://schemas.microsoft.com/office/drawing/2014/main" id="{BA11C2A5-27CF-4B98-BBD6-DF171FB7F433}"/>
              </a:ext>
            </a:extLst>
          </p:cNvPr>
          <p:cNvSpPr>
            <a:spLocks noGrp="1"/>
          </p:cNvSpPr>
          <p:nvPr>
            <p:ph type="sldNum" sz="quarter" idx="12"/>
          </p:nvPr>
        </p:nvSpPr>
        <p:spPr/>
        <p:txBody>
          <a:bodyPr/>
          <a:lstStyle/>
          <a:p>
            <a:fld id="{3D8A8662-3015-461C-B094-A108F790BE9C}" type="slidenum">
              <a:rPr lang="sv-SE" smtClean="0"/>
              <a:pPr/>
              <a:t>7</a:t>
            </a:fld>
            <a:endParaRPr lang="sv-SE" dirty="0"/>
          </a:p>
        </p:txBody>
      </p:sp>
    </p:spTree>
    <p:extLst>
      <p:ext uri="{BB962C8B-B14F-4D97-AF65-F5344CB8AC3E}">
        <p14:creationId xmlns:p14="http://schemas.microsoft.com/office/powerpoint/2010/main" val="8612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187624" y="548680"/>
            <a:ext cx="6408712" cy="773545"/>
          </a:xfrm>
        </p:spPr>
        <p:txBody>
          <a:bodyPr/>
          <a:lstStyle/>
          <a:p>
            <a:r>
              <a:rPr lang="en-GB" b="1" dirty="0">
                <a:solidFill>
                  <a:srgbClr val="B4A02D"/>
                </a:solidFill>
              </a:rPr>
              <a:t>Deviations from the framework</a:t>
            </a:r>
            <a:endParaRPr lang="sv-SE" dirty="0">
              <a:solidFill>
                <a:srgbClr val="B4A02D"/>
              </a:solidFill>
            </a:endParaRPr>
          </a:p>
        </p:txBody>
      </p:sp>
      <p:sp>
        <p:nvSpPr>
          <p:cNvPr id="4" name="Platshållare för innehåll 3"/>
          <p:cNvSpPr>
            <a:spLocks noGrp="1"/>
          </p:cNvSpPr>
          <p:nvPr>
            <p:ph idx="1"/>
          </p:nvPr>
        </p:nvSpPr>
        <p:spPr>
          <a:xfrm>
            <a:off x="631709" y="1556792"/>
            <a:ext cx="7632848" cy="4320480"/>
          </a:xfrm>
        </p:spPr>
        <p:txBody>
          <a:bodyPr/>
          <a:lstStyle/>
          <a:p>
            <a:r>
              <a:rPr lang="sv-SE" sz="2200" dirty="0"/>
              <a:t>If </a:t>
            </a:r>
            <a:r>
              <a:rPr lang="sv-SE" sz="2200" dirty="0" err="1"/>
              <a:t>there</a:t>
            </a:r>
            <a:r>
              <a:rPr lang="sv-SE" sz="2200" dirty="0"/>
              <a:t> is a </a:t>
            </a:r>
            <a:r>
              <a:rPr lang="sv-SE" sz="2200" dirty="0" err="1"/>
              <a:t>clear</a:t>
            </a:r>
            <a:r>
              <a:rPr lang="sv-SE" sz="2200" dirty="0"/>
              <a:t> deviation from the </a:t>
            </a:r>
            <a:r>
              <a:rPr lang="sv-SE" sz="2200" dirty="0" err="1"/>
              <a:t>surplus</a:t>
            </a:r>
            <a:r>
              <a:rPr lang="sv-SE" sz="2200" dirty="0"/>
              <a:t> </a:t>
            </a:r>
            <a:r>
              <a:rPr lang="sv-SE" sz="2200" dirty="0" err="1"/>
              <a:t>target</a:t>
            </a:r>
            <a:r>
              <a:rPr lang="sv-SE" sz="2200" dirty="0"/>
              <a:t> the </a:t>
            </a:r>
            <a:r>
              <a:rPr lang="sv-SE" sz="2200" dirty="0" err="1"/>
              <a:t>Government</a:t>
            </a:r>
            <a:r>
              <a:rPr lang="sv-SE" sz="2200" dirty="0"/>
              <a:t> must present a plan for </a:t>
            </a:r>
            <a:r>
              <a:rPr lang="sv-SE" sz="2200" dirty="0" err="1"/>
              <a:t>returning</a:t>
            </a:r>
            <a:r>
              <a:rPr lang="sv-SE" sz="2200" dirty="0"/>
              <a:t> to the </a:t>
            </a:r>
            <a:r>
              <a:rPr lang="sv-SE" sz="2200" dirty="0" err="1"/>
              <a:t>target</a:t>
            </a:r>
            <a:r>
              <a:rPr lang="sv-SE" sz="2200" dirty="0"/>
              <a:t>. </a:t>
            </a:r>
          </a:p>
          <a:p>
            <a:r>
              <a:rPr lang="sv-SE" sz="2200" dirty="0"/>
              <a:t>The Council </a:t>
            </a:r>
            <a:r>
              <a:rPr lang="sv-SE" sz="2200" dirty="0" err="1"/>
              <a:t>should</a:t>
            </a:r>
            <a:r>
              <a:rPr lang="sv-SE" sz="2200" dirty="0"/>
              <a:t> </a:t>
            </a:r>
            <a:r>
              <a:rPr lang="sv-SE" sz="2200" dirty="0" err="1"/>
              <a:t>assess</a:t>
            </a:r>
            <a:r>
              <a:rPr lang="sv-SE" sz="2200" dirty="0"/>
              <a:t> </a:t>
            </a:r>
            <a:r>
              <a:rPr lang="sv-SE" sz="2200" dirty="0" err="1"/>
              <a:t>if</a:t>
            </a:r>
            <a:r>
              <a:rPr lang="sv-SE" sz="2200" dirty="0"/>
              <a:t> </a:t>
            </a:r>
            <a:r>
              <a:rPr lang="sv-SE" sz="2200" dirty="0" err="1"/>
              <a:t>there</a:t>
            </a:r>
            <a:r>
              <a:rPr lang="sv-SE" sz="2200" dirty="0"/>
              <a:t> is </a:t>
            </a:r>
            <a:r>
              <a:rPr lang="sv-SE" sz="2200" dirty="0" err="1"/>
              <a:t>such</a:t>
            </a:r>
            <a:r>
              <a:rPr lang="sv-SE" sz="2200" dirty="0"/>
              <a:t> a deviation and </a:t>
            </a:r>
            <a:r>
              <a:rPr lang="sv-SE" sz="2200" dirty="0" err="1"/>
              <a:t>if</a:t>
            </a:r>
            <a:r>
              <a:rPr lang="sv-SE" sz="2200" dirty="0"/>
              <a:t> so, the </a:t>
            </a:r>
            <a:r>
              <a:rPr lang="sv-SE" sz="2200" dirty="0" err="1"/>
              <a:t>causes</a:t>
            </a:r>
            <a:r>
              <a:rPr lang="sv-SE" sz="2200" dirty="0"/>
              <a:t> for the deviation and the </a:t>
            </a:r>
            <a:r>
              <a:rPr lang="sv-SE" sz="2200" dirty="0" err="1"/>
              <a:t>timeframe</a:t>
            </a:r>
            <a:r>
              <a:rPr lang="sv-SE" sz="2200" dirty="0"/>
              <a:t> for </a:t>
            </a:r>
            <a:r>
              <a:rPr lang="sv-SE" sz="2200" dirty="0" err="1"/>
              <a:t>returning</a:t>
            </a:r>
            <a:r>
              <a:rPr lang="sv-SE" sz="2200" dirty="0"/>
              <a:t> to the </a:t>
            </a:r>
            <a:r>
              <a:rPr lang="sv-SE" sz="2200" dirty="0" err="1"/>
              <a:t>target</a:t>
            </a:r>
            <a:r>
              <a:rPr lang="sv-SE" sz="2200" dirty="0"/>
              <a:t>.</a:t>
            </a:r>
          </a:p>
          <a:p>
            <a:r>
              <a:rPr lang="sv-SE" sz="2200" dirty="0" err="1"/>
              <a:t>But</a:t>
            </a:r>
            <a:r>
              <a:rPr lang="sv-SE" sz="2200" dirty="0"/>
              <a:t> – no </a:t>
            </a:r>
            <a:r>
              <a:rPr lang="sv-SE" sz="2200" dirty="0" err="1"/>
              <a:t>automatic</a:t>
            </a:r>
            <a:r>
              <a:rPr lang="sv-SE" sz="2200" dirty="0"/>
              <a:t> </a:t>
            </a:r>
            <a:r>
              <a:rPr lang="sv-SE" sz="2200" dirty="0" err="1"/>
              <a:t>connection</a:t>
            </a:r>
            <a:r>
              <a:rPr lang="sv-SE" sz="2200" dirty="0"/>
              <a:t> </a:t>
            </a:r>
            <a:r>
              <a:rPr lang="sv-SE" sz="2200" dirty="0" err="1"/>
              <a:t>between</a:t>
            </a:r>
            <a:r>
              <a:rPr lang="sv-SE" sz="2200" dirty="0"/>
              <a:t> the </a:t>
            </a:r>
            <a:r>
              <a:rPr lang="sv-SE" sz="2200" dirty="0" err="1"/>
              <a:t>Council’s</a:t>
            </a:r>
            <a:r>
              <a:rPr lang="sv-SE" sz="2200" dirty="0"/>
              <a:t> </a:t>
            </a:r>
            <a:r>
              <a:rPr lang="sv-SE" sz="2200" dirty="0" err="1"/>
              <a:t>assessment</a:t>
            </a:r>
            <a:r>
              <a:rPr lang="sv-SE" sz="2200" dirty="0"/>
              <a:t> and the </a:t>
            </a:r>
            <a:r>
              <a:rPr lang="sv-SE" sz="2200" dirty="0" err="1"/>
              <a:t>requirement</a:t>
            </a:r>
            <a:r>
              <a:rPr lang="sv-SE" sz="2200" dirty="0"/>
              <a:t> for the </a:t>
            </a:r>
            <a:r>
              <a:rPr lang="sv-SE" sz="2200" dirty="0" err="1"/>
              <a:t>Government</a:t>
            </a:r>
            <a:r>
              <a:rPr lang="sv-SE" sz="2200" dirty="0"/>
              <a:t> to present a plan.</a:t>
            </a:r>
          </a:p>
          <a:p>
            <a:r>
              <a:rPr lang="en-GB" sz="2200" dirty="0"/>
              <a:t>No sanctions for violations of the framework, only political costs.</a:t>
            </a:r>
          </a:p>
          <a:p>
            <a:pPr marL="0" indent="0">
              <a:buNone/>
            </a:pPr>
            <a:endParaRPr lang="sv-SE" dirty="0"/>
          </a:p>
        </p:txBody>
      </p:sp>
      <p:sp>
        <p:nvSpPr>
          <p:cNvPr id="2" name="Platshållare för bildnummer 1">
            <a:extLst>
              <a:ext uri="{FF2B5EF4-FFF2-40B4-BE49-F238E27FC236}">
                <a16:creationId xmlns:a16="http://schemas.microsoft.com/office/drawing/2014/main" id="{0BD8391E-5997-4A3F-A75D-E4C1F883F3DC}"/>
              </a:ext>
            </a:extLst>
          </p:cNvPr>
          <p:cNvSpPr>
            <a:spLocks noGrp="1"/>
          </p:cNvSpPr>
          <p:nvPr>
            <p:ph type="sldNum" sz="quarter" idx="12"/>
          </p:nvPr>
        </p:nvSpPr>
        <p:spPr/>
        <p:txBody>
          <a:bodyPr/>
          <a:lstStyle/>
          <a:p>
            <a:fld id="{3D8A8662-3015-461C-B094-A108F790BE9C}" type="slidenum">
              <a:rPr lang="sv-SE" smtClean="0"/>
              <a:pPr/>
              <a:t>8</a:t>
            </a:fld>
            <a:endParaRPr lang="sv-SE" dirty="0"/>
          </a:p>
        </p:txBody>
      </p:sp>
    </p:spTree>
    <p:extLst>
      <p:ext uri="{BB962C8B-B14F-4D97-AF65-F5344CB8AC3E}">
        <p14:creationId xmlns:p14="http://schemas.microsoft.com/office/powerpoint/2010/main" val="39415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5567" y="417872"/>
            <a:ext cx="7650849" cy="850900"/>
          </a:xfrm>
        </p:spPr>
        <p:txBody>
          <a:bodyPr/>
          <a:lstStyle/>
          <a:p>
            <a:pPr eaLnBrk="1" hangingPunct="1"/>
            <a:r>
              <a:rPr lang="en-GB" b="1" dirty="0">
                <a:solidFill>
                  <a:srgbClr val="B4A02D"/>
                </a:solidFill>
              </a:rPr>
              <a:t>Has the framework been successful?</a:t>
            </a:r>
          </a:p>
        </p:txBody>
      </p:sp>
      <p:sp>
        <p:nvSpPr>
          <p:cNvPr id="13315" name="Rectangle 3"/>
          <p:cNvSpPr>
            <a:spLocks noGrp="1" noChangeArrowheads="1"/>
          </p:cNvSpPr>
          <p:nvPr>
            <p:ph type="body" idx="1"/>
          </p:nvPr>
        </p:nvSpPr>
        <p:spPr>
          <a:xfrm>
            <a:off x="611560" y="1700808"/>
            <a:ext cx="7704856" cy="3672408"/>
          </a:xfrm>
        </p:spPr>
        <p:txBody>
          <a:bodyPr/>
          <a:lstStyle/>
          <a:p>
            <a:pPr eaLnBrk="1" hangingPunct="1">
              <a:lnSpc>
                <a:spcPct val="114000"/>
              </a:lnSpc>
              <a:spcBef>
                <a:spcPts val="0"/>
              </a:spcBef>
              <a:spcAft>
                <a:spcPts val="600"/>
              </a:spcAft>
              <a:buFont typeface="Arial" panose="020B0604020202020204" pitchFamily="34" charset="0"/>
              <a:buChar char="•"/>
            </a:pPr>
            <a:r>
              <a:rPr lang="en-GB" sz="2200" dirty="0">
                <a:latin typeface="+mj-lt"/>
              </a:rPr>
              <a:t>Mostly successful implementation:</a:t>
            </a:r>
          </a:p>
          <a:p>
            <a:pPr lvl="1">
              <a:lnSpc>
                <a:spcPct val="114000"/>
              </a:lnSpc>
              <a:spcBef>
                <a:spcPts val="0"/>
              </a:spcBef>
              <a:spcAft>
                <a:spcPts val="600"/>
              </a:spcAft>
            </a:pPr>
            <a:r>
              <a:rPr lang="en-GB" sz="2000" dirty="0">
                <a:latin typeface="+mj-lt"/>
              </a:rPr>
              <a:t>Top-down approach has been followed.</a:t>
            </a:r>
          </a:p>
          <a:p>
            <a:pPr lvl="1">
              <a:lnSpc>
                <a:spcPct val="114000"/>
              </a:lnSpc>
              <a:spcBef>
                <a:spcPts val="0"/>
              </a:spcBef>
              <a:spcAft>
                <a:spcPts val="600"/>
              </a:spcAft>
            </a:pPr>
            <a:r>
              <a:rPr lang="en-GB" sz="2000" dirty="0">
                <a:latin typeface="+mj-lt"/>
              </a:rPr>
              <a:t>Spending ceilings have been respected (but some creative book-keeping).</a:t>
            </a:r>
          </a:p>
          <a:p>
            <a:pPr lvl="1">
              <a:lnSpc>
                <a:spcPct val="114000"/>
              </a:lnSpc>
              <a:spcBef>
                <a:spcPts val="0"/>
              </a:spcBef>
              <a:spcAft>
                <a:spcPts val="600"/>
              </a:spcAft>
            </a:pPr>
            <a:r>
              <a:rPr lang="en-GB" sz="2000" dirty="0">
                <a:latin typeface="+mj-lt"/>
              </a:rPr>
              <a:t>But, the surplus target has not been met … 0,4% on average.</a:t>
            </a:r>
          </a:p>
          <a:p>
            <a:pPr lvl="1">
              <a:lnSpc>
                <a:spcPct val="114000"/>
              </a:lnSpc>
              <a:spcBef>
                <a:spcPts val="0"/>
              </a:spcBef>
              <a:spcAft>
                <a:spcPts val="600"/>
              </a:spcAft>
            </a:pPr>
            <a:r>
              <a:rPr lang="en-GB" sz="2000" dirty="0">
                <a:latin typeface="+mj-lt"/>
              </a:rPr>
              <a:t>The Fiscal Policy Council has increased the transparency and facilitated a higher quality of the political discussion.</a:t>
            </a:r>
            <a:endParaRPr lang="en-GB" sz="2000" dirty="0"/>
          </a:p>
        </p:txBody>
      </p:sp>
      <p:sp>
        <p:nvSpPr>
          <p:cNvPr id="2" name="Platshållare för bildnummer 1"/>
          <p:cNvSpPr>
            <a:spLocks noGrp="1"/>
          </p:cNvSpPr>
          <p:nvPr>
            <p:ph type="sldNum" sz="quarter" idx="12"/>
          </p:nvPr>
        </p:nvSpPr>
        <p:spPr/>
        <p:txBody>
          <a:bodyPr/>
          <a:lstStyle/>
          <a:p>
            <a:pPr>
              <a:defRPr/>
            </a:pPr>
            <a:fld id="{7A7C5659-6D6A-46F6-A9DF-F73A0274AB13}" type="slidenum">
              <a:rPr lang="sv-SE" smtClean="0"/>
              <a:pPr>
                <a:defRPr/>
              </a:pPr>
              <a:t>9</a:t>
            </a:fld>
            <a:endParaRPr lang="sv-SE" dirty="0"/>
          </a:p>
        </p:txBody>
      </p:sp>
    </p:spTree>
    <p:extLst>
      <p:ext uri="{BB962C8B-B14F-4D97-AF65-F5344CB8AC3E}">
        <p14:creationId xmlns:p14="http://schemas.microsoft.com/office/powerpoint/2010/main" val="39661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theme/theme1.xml><?xml version="1.0" encoding="utf-8"?>
<a:theme xmlns:a="http://schemas.openxmlformats.org/drawingml/2006/main" name="MALL Presentation">
  <a:themeElements>
    <a:clrScheme name="PPmallFPR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mallFPR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3200" b="0" i="0" u="none" strike="noStrike" cap="none" normalizeH="0" baseline="0" smtClean="0">
            <a:ln>
              <a:noFill/>
            </a:ln>
            <a:solidFill>
              <a:srgbClr val="B4A02D"/>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3200" b="0" i="0" u="none" strike="noStrike" cap="none" normalizeH="0" baseline="0" smtClean="0">
            <a:ln>
              <a:noFill/>
            </a:ln>
            <a:solidFill>
              <a:srgbClr val="B4A02D"/>
            </a:solidFill>
            <a:effectLst/>
            <a:latin typeface="Arial" charset="0"/>
          </a:defRPr>
        </a:defPPr>
      </a:lstStyle>
    </a:lnDef>
  </a:objectDefaults>
  <a:extraClrSchemeLst>
    <a:extraClrScheme>
      <a:clrScheme name="PPmallFPR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mallFPR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mallFPR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mallFPR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mallFPR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mallFPR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mallFPR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mallFPR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mallFPR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mallFPR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mallFPR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mallFPR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mallFPR3">
  <a:themeElements>
    <a:clrScheme name="PPmallFPR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mallFPR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3200" b="0" i="0" u="none" strike="noStrike" cap="none" normalizeH="0" baseline="0" smtClean="0">
            <a:ln>
              <a:noFill/>
            </a:ln>
            <a:solidFill>
              <a:srgbClr val="B4A02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3200" b="0" i="0" u="none" strike="noStrike" cap="none" normalizeH="0" baseline="0" smtClean="0">
            <a:ln>
              <a:noFill/>
            </a:ln>
            <a:solidFill>
              <a:srgbClr val="B4A02D"/>
            </a:solidFill>
            <a:effectLst/>
            <a:latin typeface="Arial" charset="0"/>
          </a:defRPr>
        </a:defPPr>
      </a:lstStyle>
    </a:lnDef>
  </a:objectDefaults>
  <a:extraClrSchemeLst>
    <a:extraClrScheme>
      <a:clrScheme name="PPmallFPR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mallFPR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mallFPR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mallFPR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mallFPR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mallFPR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mallFPR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mallFPR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mallFPR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mallFPR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mallFPR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mallFPR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mallFPR3">
  <a:themeElements>
    <a:clrScheme name="PPmallFPR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mallFPR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3200" b="0" i="0" u="none" strike="noStrike" cap="none" normalizeH="0" baseline="0" smtClean="0">
            <a:ln>
              <a:noFill/>
            </a:ln>
            <a:solidFill>
              <a:srgbClr val="B4A02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3200" b="0" i="0" u="none" strike="noStrike" cap="none" normalizeH="0" baseline="0" smtClean="0">
            <a:ln>
              <a:noFill/>
            </a:ln>
            <a:solidFill>
              <a:srgbClr val="B4A02D"/>
            </a:solidFill>
            <a:effectLst/>
            <a:latin typeface="Arial" charset="0"/>
          </a:defRPr>
        </a:defPPr>
      </a:lstStyle>
    </a:lnDef>
  </a:objectDefaults>
  <a:extraClrSchemeLst>
    <a:extraClrScheme>
      <a:clrScheme name="PPmallFPR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mallFPR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mallFPR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mallFPR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mallFPR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mallFPR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mallFPR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mallFPR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mallFPR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mallFPR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mallFPR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mallFPR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PmallFPR3">
  <a:themeElements>
    <a:clrScheme name="PPmallFPR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mallFPR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3200" b="0" i="0" u="none" strike="noStrike" cap="none" normalizeH="0" baseline="0" smtClean="0">
            <a:ln>
              <a:noFill/>
            </a:ln>
            <a:solidFill>
              <a:srgbClr val="B4A02D"/>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3200" b="0" i="0" u="none" strike="noStrike" cap="none" normalizeH="0" baseline="0" smtClean="0">
            <a:ln>
              <a:noFill/>
            </a:ln>
            <a:solidFill>
              <a:srgbClr val="B4A02D"/>
            </a:solidFill>
            <a:effectLst/>
            <a:latin typeface="Arial" charset="0"/>
          </a:defRPr>
        </a:defPPr>
      </a:lstStyle>
    </a:lnDef>
  </a:objectDefaults>
  <a:extraClrSchemeLst>
    <a:extraClrScheme>
      <a:clrScheme name="PPmallFPR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mallFPR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mallFPR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mallFPR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mallFPR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mallFPR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mallFPR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mallFPR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mallFPR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mallFPR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mallFPR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mallFPR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MALL Presentation</Template>
  <TotalTime>11908</TotalTime>
  <Words>2361</Words>
  <Application>Microsoft Office PowerPoint</Application>
  <PresentationFormat>Bildspel på skärmen (4:3)</PresentationFormat>
  <Paragraphs>207</Paragraphs>
  <Slides>23</Slides>
  <Notes>15</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23</vt:i4>
      </vt:variant>
    </vt:vector>
  </HeadingPairs>
  <TitlesOfParts>
    <vt:vector size="30" baseType="lpstr">
      <vt:lpstr>Arial</vt:lpstr>
      <vt:lpstr>Times New Roman</vt:lpstr>
      <vt:lpstr>Wingdings</vt:lpstr>
      <vt:lpstr>MALL Presentation</vt:lpstr>
      <vt:lpstr>PPmallFPR3</vt:lpstr>
      <vt:lpstr>1_PPmallFPR3</vt:lpstr>
      <vt:lpstr>4_PPmallFPR3</vt:lpstr>
      <vt:lpstr>Swedish Fiscal Policy Council</vt:lpstr>
      <vt:lpstr> Set-up of the council</vt:lpstr>
      <vt:lpstr> The Swedish Fiscal Framework (1)</vt:lpstr>
      <vt:lpstr> The Swedish Fiscal Framework (2)</vt:lpstr>
      <vt:lpstr> The Swedish Fiscal Framework (3)</vt:lpstr>
      <vt:lpstr>The Fiscal Council is required to</vt:lpstr>
      <vt:lpstr>In addition the Fiscal Council may</vt:lpstr>
      <vt:lpstr>Deviations from the framework</vt:lpstr>
      <vt:lpstr>Has the framework been successful?</vt:lpstr>
      <vt:lpstr>PowerPoint-presentation</vt:lpstr>
      <vt:lpstr>The expenditure ceiling 1997–2019</vt:lpstr>
      <vt:lpstr>PowerPoint-presentation</vt:lpstr>
      <vt:lpstr>Extracts from the 2018 report</vt:lpstr>
      <vt:lpstr>The surplus target</vt:lpstr>
      <vt:lpstr>Fiscal policy is too expansionary</vt:lpstr>
      <vt:lpstr>Net lending, actual and structural, and GDP-gap</vt:lpstr>
      <vt:lpstr>Tighter fiscal policy desirable</vt:lpstr>
      <vt:lpstr>Long term sustainability</vt:lpstr>
      <vt:lpstr>Sweden has EU’s highest employment rate…</vt:lpstr>
      <vt:lpstr>… but there are problems in the labour market</vt:lpstr>
      <vt:lpstr>Employment by origin, primary education,  age 25-54</vt:lpstr>
      <vt:lpstr>Employment by origin and gender</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Modigsson</dc:creator>
  <cp:lastModifiedBy>HannesJ</cp:lastModifiedBy>
  <cp:revision>375</cp:revision>
  <cp:lastPrinted>2017-05-09T11:32:35Z</cp:lastPrinted>
  <dcterms:created xsi:type="dcterms:W3CDTF">2013-02-28T15:13:11Z</dcterms:created>
  <dcterms:modified xsi:type="dcterms:W3CDTF">2018-06-07T09:41:04Z</dcterms:modified>
</cp:coreProperties>
</file>