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8" r:id="rId1"/>
    <p:sldMasterId id="2147483648" r:id="rId2"/>
    <p:sldMasterId id="2147483717" r:id="rId3"/>
  </p:sldMasterIdLst>
  <p:notesMasterIdLst>
    <p:notesMasterId r:id="rId23"/>
  </p:notesMasterIdLst>
  <p:handoutMasterIdLst>
    <p:handoutMasterId r:id="rId24"/>
  </p:handoutMasterIdLst>
  <p:sldIdLst>
    <p:sldId id="965" r:id="rId4"/>
    <p:sldId id="956" r:id="rId5"/>
    <p:sldId id="972" r:id="rId6"/>
    <p:sldId id="970" r:id="rId7"/>
    <p:sldId id="990" r:id="rId8"/>
    <p:sldId id="979" r:id="rId9"/>
    <p:sldId id="980" r:id="rId10"/>
    <p:sldId id="981" r:id="rId11"/>
    <p:sldId id="982" r:id="rId12"/>
    <p:sldId id="983" r:id="rId13"/>
    <p:sldId id="984" r:id="rId14"/>
    <p:sldId id="985" r:id="rId15"/>
    <p:sldId id="986" r:id="rId16"/>
    <p:sldId id="987" r:id="rId17"/>
    <p:sldId id="988" r:id="rId18"/>
    <p:sldId id="989" r:id="rId19"/>
    <p:sldId id="975" r:id="rId20"/>
    <p:sldId id="991" r:id="rId21"/>
    <p:sldId id="952" r:id="rId22"/>
  </p:sldIdLst>
  <p:sldSz cx="9144000" cy="5143500" type="screen16x9"/>
  <p:notesSz cx="7104063" cy="10234613"/>
  <p:defaultText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ABD9"/>
    <a:srgbClr val="D41A1F"/>
    <a:srgbClr val="00244D"/>
    <a:srgbClr val="7F7F7F"/>
    <a:srgbClr val="848484"/>
    <a:srgbClr val="182B4C"/>
    <a:srgbClr val="666261"/>
    <a:srgbClr val="8D8473"/>
    <a:srgbClr val="999999"/>
    <a:srgbClr val="989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9100" autoAdjust="0"/>
    <p:restoredTop sz="93974" autoAdjust="0"/>
  </p:normalViewPr>
  <p:slideViewPr>
    <p:cSldViewPr snapToGrid="0">
      <p:cViewPr>
        <p:scale>
          <a:sx n="106" d="100"/>
          <a:sy n="106" d="100"/>
        </p:scale>
        <p:origin x="-102"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12018"/>
    </p:cViewPr>
  </p:sorterViewPr>
  <p:notesViewPr>
    <p:cSldViewPr snapToGrid="0">
      <p:cViewPr varScale="1">
        <p:scale>
          <a:sx n="85" d="100"/>
          <a:sy n="85" d="100"/>
        </p:scale>
        <p:origin x="-3750" y="-96"/>
      </p:cViewPr>
      <p:guideLst>
        <p:guide orient="horz" pos="3224"/>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170"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3286486758381328"/>
                  <c:y val="-0.113554785009192"/>
                </c:manualLayout>
              </c:layout>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rgbClr val="00244D"/>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D502-40D9-AE43-BCDDF2162F80}"/>
                </c:ext>
                <c:ext xmlns:c15="http://schemas.microsoft.com/office/drawing/2012/chart" uri="{CE6537A1-D6FC-4f65-9D91-7224C49458BB}">
                  <c15:spPr xmlns:c15="http://schemas.microsoft.com/office/drawing/2012/chart">
                    <a:prstGeom prst="rect">
                      <a:avLst/>
                    </a:prstGeom>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50</c:v>
                </c:pt>
                <c:pt idx="1">
                  <c:v>50</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02267255548191"/>
          <c:y val="0.17542200462198426"/>
          <c:w val="0.53074081833207654"/>
          <c:h val="0.64915599075603148"/>
        </c:manualLayout>
      </c:layout>
      <c:doughnutChart>
        <c:varyColors val="1"/>
        <c:ser>
          <c:idx val="0"/>
          <c:order val="0"/>
          <c:tx>
            <c:strRef>
              <c:f>Sheet1!$B$1</c:f>
              <c:strCache>
                <c:ptCount val="1"/>
                <c:pt idx="0">
                  <c:v>Sales</c:v>
                </c:pt>
              </c:strCache>
            </c:strRef>
          </c:tx>
          <c:spPr>
            <a:ln>
              <a:noFill/>
            </a:ln>
          </c:spPr>
          <c:dPt>
            <c:idx val="0"/>
            <c:bubble3D val="0"/>
            <c:spPr>
              <a:solidFill>
                <a:srgbClr val="666261"/>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2684979886343143"/>
                  <c:y val="-1.7801671771219055E-2"/>
                </c:manualLayout>
              </c:layout>
              <c:tx>
                <c:rich>
                  <a:bodyPr rot="0" spcFirstLastPara="1" vertOverflow="ellipsis" vert="horz" wrap="square" lIns="0" tIns="0" rIns="0" bIns="0" anchor="ctr" anchorCtr="1">
                    <a:noAutofit/>
                  </a:bodyPr>
                  <a:lstStyle/>
                  <a:p>
                    <a:pPr>
                      <a:defRPr sz="1200" b="1" i="0" u="none" strike="noStrike" kern="1200" baseline="0">
                        <a:solidFill>
                          <a:srgbClr val="C00000"/>
                        </a:solidFill>
                        <a:latin typeface="Arial" panose="020B0604020202020204" pitchFamily="34" charset="0"/>
                        <a:ea typeface="+mn-ea"/>
                        <a:cs typeface="Arial" panose="020B0604020202020204" pitchFamily="34" charset="0"/>
                      </a:defRPr>
                    </a:pPr>
                    <a:r>
                      <a:rPr lang="en-US" sz="1400" dirty="0" smtClean="0">
                        <a:solidFill>
                          <a:srgbClr val="666261"/>
                        </a:solidFill>
                      </a:rPr>
                      <a:t>39%</a:t>
                    </a:r>
                    <a:endParaRPr lang="lt-LT" dirty="0"/>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rgbClr val="C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38.700000000000003</c:v>
                </c:pt>
                <c:pt idx="1">
                  <c:v>61.3</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2"/>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1006363542039097"/>
                  <c:y val="8.4855201268095204E-2"/>
                </c:manualLayout>
              </c:layout>
              <c:tx>
                <c:rich>
                  <a:bodyPr rot="0" spcFirstLastPara="1" vertOverflow="ellipsis" vert="horz" wrap="square" lIns="0" tIns="0" rIns="0" bIns="0" anchor="ctr" anchorCtr="1">
                    <a:no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r>
                      <a:rPr lang="en-US" sz="1400" dirty="0" smtClean="0">
                        <a:solidFill>
                          <a:schemeClr val="tx2"/>
                        </a:solidFill>
                      </a:rPr>
                      <a:t>26%</a:t>
                    </a:r>
                    <a:endParaRPr lang="lt-LT" dirty="0"/>
                  </a:p>
                </c:rich>
              </c:tx>
              <c:spPr>
                <a:noFill/>
                <a:ln>
                  <a:noFill/>
                </a:ln>
                <a:effectLst/>
              </c:spPr>
              <c:showLegendKey val="0"/>
              <c:showVal val="0"/>
              <c:showCatName val="0"/>
              <c:showSerName val="0"/>
              <c:showPercent val="1"/>
              <c:showBubbleSize val="0"/>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25.8</c:v>
                </c:pt>
                <c:pt idx="1">
                  <c:v>74.2</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2">
                  <a:lumMod val="50000"/>
                </a:schemeClr>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1006363542039097"/>
                  <c:y val="6.4323826660232425E-2"/>
                </c:manualLayout>
              </c:layout>
              <c:tx>
                <c:rich>
                  <a:bodyPr rot="0" spcFirstLastPara="1" vertOverflow="ellipsis" vert="horz" wrap="square" lIns="0" tIns="0" rIns="0" bIns="0" anchor="ctr" anchorCtr="1">
                    <a:no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r>
                      <a:rPr lang="en-US" sz="1400" dirty="0" smtClean="0">
                        <a:solidFill>
                          <a:schemeClr val="accent2">
                            <a:lumMod val="50000"/>
                          </a:schemeClr>
                        </a:solidFill>
                      </a:rPr>
                      <a:t>28%</a:t>
                    </a:r>
                    <a:endParaRPr lang="lt-LT" dirty="0"/>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27.8</c:v>
                </c:pt>
                <c:pt idx="1">
                  <c:v>72.2</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1">
                  <a:lumMod val="60000"/>
                  <a:lumOff val="40000"/>
                </a:schemeClr>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19327747197735057"/>
                  <c:y val="6.4323826660232425E-2"/>
                </c:manualLayout>
              </c:layout>
              <c:tx>
                <c:rich>
                  <a:bodyPr rot="0" spcFirstLastPara="1" vertOverflow="ellipsis" vert="horz" wrap="square" lIns="0" tIns="0" rIns="0" bIns="0" anchor="ctr" anchorCtr="1">
                    <a:noAutofit/>
                  </a:bodyPr>
                  <a:lstStyle/>
                  <a:p>
                    <a:pPr>
                      <a:defRPr sz="1200" b="1" i="0" u="none" strike="noStrike" kern="1200" baseline="0">
                        <a:solidFill>
                          <a:schemeClr val="accent1">
                            <a:lumMod val="50000"/>
                            <a:lumOff val="50000"/>
                          </a:schemeClr>
                        </a:solidFill>
                        <a:latin typeface="Arial" panose="020B0604020202020204" pitchFamily="34" charset="0"/>
                        <a:ea typeface="+mn-ea"/>
                        <a:cs typeface="Arial" panose="020B0604020202020204" pitchFamily="34" charset="0"/>
                      </a:defRPr>
                    </a:pPr>
                    <a:r>
                      <a:rPr lang="en-US" sz="1400" dirty="0" smtClean="0">
                        <a:solidFill>
                          <a:schemeClr val="accent1">
                            <a:lumMod val="50000"/>
                            <a:lumOff val="50000"/>
                          </a:schemeClr>
                        </a:solidFill>
                      </a:rPr>
                      <a:t>30%</a:t>
                    </a:r>
                    <a:endParaRPr lang="lt-LT" dirty="0">
                      <a:solidFill>
                        <a:srgbClr val="47ABD9"/>
                      </a:solidFill>
                    </a:endParaRPr>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chemeClr val="accent1">
                        <a:lumMod val="50000"/>
                        <a:lumOff val="50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29.8</c:v>
                </c:pt>
                <c:pt idx="1">
                  <c:v>70.2</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2"/>
              </a:solidFill>
              <a:ln w="19050">
                <a:noFill/>
              </a:ln>
              <a:effectLst/>
            </c:spPr>
            <c:extLst xmlns:c16r2="http://schemas.microsoft.com/office/drawing/2015/06/chart">
              <c:ext xmlns:c16="http://schemas.microsoft.com/office/drawing/2014/chart" uri="{C3380CC4-5D6E-409C-BE32-E72D297353CC}">
                <c16:uniqueId val="{00000001-537A-4E9E-A8E2-CF528CCE4011}"/>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537A-4E9E-A8E2-CF528CCE4011}"/>
              </c:ext>
            </c:extLst>
          </c:dPt>
          <c:dLbls>
            <c:dLbl>
              <c:idx val="0"/>
              <c:layout>
                <c:manualLayout>
                  <c:x val="-0.17856542843489859"/>
                  <c:y val="0.20354305138752163"/>
                </c:manualLayout>
              </c:layout>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rgbClr val="47ABD9"/>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537A-4E9E-A8E2-CF528CCE4011}"/>
                </c:ext>
                <c:ext xmlns:c15="http://schemas.microsoft.com/office/drawing/2012/chart" uri="{CE6537A1-D6FC-4f65-9D91-7224C49458BB}">
                  <c15:spPr xmlns:c15="http://schemas.microsoft.com/office/drawing/2012/chart">
                    <a:prstGeom prst="rect">
                      <a:avLst/>
                    </a:prstGeom>
                    <a:noFill/>
                    <a:ln>
                      <a:noFill/>
                    </a:ln>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537A-4E9E-A8E2-CF528CCE4011}"/>
                </c:ext>
                <c:ext xmlns:c15="http://schemas.microsoft.com/office/drawing/2012/chart" uri="{CE6537A1-D6FC-4f65-9D91-7224C49458BB}"/>
              </c:extLst>
            </c:dLbl>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Sheet1!$A$2:$A$3</c:f>
              <c:strCache>
                <c:ptCount val="2"/>
                <c:pt idx="0">
                  <c:v>1st Qtr</c:v>
                </c:pt>
                <c:pt idx="1">
                  <c:v>2nd Qtr</c:v>
                </c:pt>
              </c:strCache>
            </c:strRef>
          </c:cat>
          <c:val>
            <c:numRef>
              <c:f>Sheet1!$B$2:$B$3</c:f>
              <c:numCache>
                <c:formatCode>General</c:formatCode>
                <c:ptCount val="2"/>
                <c:pt idx="0">
                  <c:v>13</c:v>
                </c:pt>
                <c:pt idx="1">
                  <c:v>87</c:v>
                </c:pt>
              </c:numCache>
            </c:numRef>
          </c:val>
          <c:extLst xmlns:c16r2="http://schemas.microsoft.com/office/drawing/2015/06/chart">
            <c:ext xmlns:c16="http://schemas.microsoft.com/office/drawing/2014/chart" uri="{C3380CC4-5D6E-409C-BE32-E72D297353CC}">
              <c16:uniqueId val="{00000004-537A-4E9E-A8E2-CF528CCE4011}"/>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3"/>
            </a:solidFill>
            <a:ln>
              <a:noFill/>
            </a:ln>
          </c:spPr>
          <c:dPt>
            <c:idx val="0"/>
            <c:bubble3D val="0"/>
            <c:spPr>
              <a:solidFill>
                <a:schemeClr val="accent3"/>
              </a:solidFill>
              <a:ln w="19050">
                <a:noFill/>
              </a:ln>
              <a:effectLst/>
            </c:spPr>
            <c:extLst xmlns:c16r2="http://schemas.microsoft.com/office/drawing/2015/06/chart">
              <c:ext xmlns:c16="http://schemas.microsoft.com/office/drawing/2014/chart" uri="{C3380CC4-5D6E-409C-BE32-E72D297353CC}">
                <c16:uniqueId val="{00000001-97E5-459C-B7E7-F6A1016A3574}"/>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97E5-459C-B7E7-F6A1016A3574}"/>
              </c:ext>
            </c:extLst>
          </c:dPt>
          <c:dLbls>
            <c:dLbl>
              <c:idx val="0"/>
              <c:layout>
                <c:manualLayout>
                  <c:x val="-0.21529740197681144"/>
                  <c:y val="0.13708542100497692"/>
                </c:manualLayout>
              </c:layout>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rgbClr val="D41A1F"/>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97E5-459C-B7E7-F6A1016A3574}"/>
                </c:ext>
                <c:ext xmlns:c15="http://schemas.microsoft.com/office/drawing/2012/chart" uri="{CE6537A1-D6FC-4f65-9D91-7224C49458BB}">
                  <c15:spPr xmlns:c15="http://schemas.microsoft.com/office/drawing/2012/chart">
                    <a:prstGeom prst="rect">
                      <a:avLst/>
                    </a:prstGeom>
                    <a:noFill/>
                    <a:ln>
                      <a:noFill/>
                    </a:ln>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97E5-459C-B7E7-F6A1016A3574}"/>
                </c:ext>
                <c:ext xmlns:c15="http://schemas.microsoft.com/office/drawing/2012/chart" uri="{CE6537A1-D6FC-4f65-9D91-7224C49458BB}"/>
              </c:extLst>
            </c:dLbl>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Sheet1!$A$2:$A$3</c:f>
              <c:strCache>
                <c:ptCount val="2"/>
                <c:pt idx="0">
                  <c:v>1st Qtr</c:v>
                </c:pt>
                <c:pt idx="1">
                  <c:v>2nd Qtr</c:v>
                </c:pt>
              </c:strCache>
            </c:strRef>
          </c:cat>
          <c:val>
            <c:numRef>
              <c:f>Sheet1!$B$2:$B$3</c:f>
              <c:numCache>
                <c:formatCode>General</c:formatCode>
                <c:ptCount val="2"/>
                <c:pt idx="0">
                  <c:v>21</c:v>
                </c:pt>
                <c:pt idx="1">
                  <c:v>79</c:v>
                </c:pt>
              </c:numCache>
            </c:numRef>
          </c:val>
          <c:extLst xmlns:c16r2="http://schemas.microsoft.com/office/drawing/2015/06/chart">
            <c:ext xmlns:c16="http://schemas.microsoft.com/office/drawing/2014/chart" uri="{C3380CC4-5D6E-409C-BE32-E72D297353CC}">
              <c16:uniqueId val="{00000004-97E5-459C-B7E7-F6A1016A3574}"/>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0092402102562812"/>
                  <c:y val="0.18265636755300763"/>
                </c:manualLayout>
              </c:layout>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rgbClr val="00244D"/>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D502-40D9-AE43-BCDDF2162F80}"/>
                </c:ext>
                <c:ext xmlns:c15="http://schemas.microsoft.com/office/drawing/2012/chart" uri="{CE6537A1-D6FC-4f65-9D91-7224C49458BB}">
                  <c15:spPr xmlns:c15="http://schemas.microsoft.com/office/drawing/2012/chart">
                    <a:prstGeom prst="rect">
                      <a:avLst/>
                    </a:prstGeom>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16</c:v>
                </c:pt>
                <c:pt idx="1">
                  <c:v>84</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2"/>
              </a:solidFill>
              <a:ln w="19050">
                <a:noFill/>
              </a:ln>
              <a:effectLst/>
            </c:spPr>
            <c:extLst xmlns:c16r2="http://schemas.microsoft.com/office/drawing/2015/06/chart">
              <c:ext xmlns:c16="http://schemas.microsoft.com/office/drawing/2014/chart" uri="{C3380CC4-5D6E-409C-BE32-E72D297353CC}">
                <c16:uniqueId val="{00000001-537A-4E9E-A8E2-CF528CCE4011}"/>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537A-4E9E-A8E2-CF528CCE4011}"/>
              </c:ext>
            </c:extLst>
          </c:dPt>
          <c:dLbls>
            <c:dLbl>
              <c:idx val="0"/>
              <c:layout>
                <c:manualLayout>
                  <c:x val="-0.22328261361635773"/>
                  <c:y val="8.2020527259439827E-2"/>
                </c:manualLayout>
              </c:layout>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rgbClr val="47ABD9"/>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537A-4E9E-A8E2-CF528CCE4011}"/>
                </c:ext>
                <c:ext xmlns:c15="http://schemas.microsoft.com/office/drawing/2012/chart" uri="{CE6537A1-D6FC-4f65-9D91-7224C49458BB}">
                  <c15:spPr xmlns:c15="http://schemas.microsoft.com/office/drawing/2012/chart">
                    <a:prstGeom prst="rect">
                      <a:avLst/>
                    </a:prstGeom>
                    <a:noFill/>
                    <a:ln>
                      <a:noFill/>
                    </a:ln>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537A-4E9E-A8E2-CF528CCE4011}"/>
                </c:ext>
                <c:ext xmlns:c15="http://schemas.microsoft.com/office/drawing/2012/chart" uri="{CE6537A1-D6FC-4f65-9D91-7224C49458BB}"/>
              </c:extLst>
            </c:dLbl>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Sheet1!$A$2:$A$3</c:f>
              <c:strCache>
                <c:ptCount val="2"/>
                <c:pt idx="0">
                  <c:v>1st Qtr</c:v>
                </c:pt>
                <c:pt idx="1">
                  <c:v>71</c:v>
                </c:pt>
              </c:strCache>
            </c:strRef>
          </c:cat>
          <c:val>
            <c:numRef>
              <c:f>Sheet1!$B$2:$B$3</c:f>
              <c:numCache>
                <c:formatCode>General</c:formatCode>
                <c:ptCount val="2"/>
                <c:pt idx="0">
                  <c:v>29</c:v>
                </c:pt>
                <c:pt idx="1">
                  <c:v>71</c:v>
                </c:pt>
              </c:numCache>
            </c:numRef>
          </c:val>
          <c:extLst xmlns:c16r2="http://schemas.microsoft.com/office/drawing/2015/06/chart">
            <c:ext xmlns:c16="http://schemas.microsoft.com/office/drawing/2014/chart" uri="{C3380CC4-5D6E-409C-BE32-E72D297353CC}">
              <c16:uniqueId val="{00000004-537A-4E9E-A8E2-CF528CCE4011}"/>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3"/>
            </a:solidFill>
            <a:ln>
              <a:noFill/>
            </a:ln>
          </c:spPr>
          <c:dPt>
            <c:idx val="0"/>
            <c:bubble3D val="0"/>
            <c:spPr>
              <a:solidFill>
                <a:schemeClr val="accent3"/>
              </a:solidFill>
              <a:ln w="19050">
                <a:noFill/>
              </a:ln>
              <a:effectLst/>
            </c:spPr>
            <c:extLst xmlns:c16r2="http://schemas.microsoft.com/office/drawing/2015/06/chart">
              <c:ext xmlns:c16="http://schemas.microsoft.com/office/drawing/2014/chart" uri="{C3380CC4-5D6E-409C-BE32-E72D297353CC}">
                <c16:uniqueId val="{00000001-97E5-459C-B7E7-F6A1016A3574}"/>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97E5-459C-B7E7-F6A1016A3574}"/>
              </c:ext>
            </c:extLst>
          </c:dPt>
          <c:dLbls>
            <c:dLbl>
              <c:idx val="0"/>
              <c:layout>
                <c:manualLayout>
                  <c:x val="-0.1833565554186263"/>
                  <c:y val="0.19784668306901787"/>
                </c:manualLayout>
              </c:layout>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rgbClr val="D41A1F"/>
                      </a:solidFill>
                      <a:latin typeface="+mn-lt"/>
                      <a:ea typeface="+mn-ea"/>
                      <a:cs typeface="+mn-cs"/>
                    </a:defRPr>
                  </a:pPr>
                  <a:endParaRPr lang="en-US"/>
                </a:p>
              </c:txPr>
              <c:showLegendKey val="0"/>
              <c:showVal val="0"/>
              <c:showCatName val="0"/>
              <c:showSerName val="0"/>
              <c:showPercent val="1"/>
              <c:showBubbleSize val="0"/>
              <c:extLst xmlns:c16r2="http://schemas.microsoft.com/office/drawing/2015/06/chart">
                <c:ext xmlns:c16="http://schemas.microsoft.com/office/drawing/2014/chart" uri="{C3380CC4-5D6E-409C-BE32-E72D297353CC}">
                  <c16:uniqueId val="{00000001-97E5-459C-B7E7-F6A1016A3574}"/>
                </c:ext>
                <c:ext xmlns:c15="http://schemas.microsoft.com/office/drawing/2012/chart" uri="{CE6537A1-D6FC-4f65-9D91-7224C49458BB}">
                  <c15:spPr xmlns:c15="http://schemas.microsoft.com/office/drawing/2012/chart">
                    <a:prstGeom prst="rect">
                      <a:avLst/>
                    </a:prstGeom>
                    <a:noFill/>
                    <a:ln>
                      <a:noFill/>
                    </a:ln>
                  </c15:spPr>
                  <c15:layout>
                    <c:manualLayout>
                      <c:w val="0.28740943336929103"/>
                      <c:h val="0.11234031115350317"/>
                    </c:manualLayout>
                  </c15:layout>
                </c:ext>
              </c:extLst>
            </c:dLbl>
            <c:dLbl>
              <c:idx val="1"/>
              <c:delete val="1"/>
              <c:extLst xmlns:c16r2="http://schemas.microsoft.com/office/drawing/2015/06/chart">
                <c:ext xmlns:c16="http://schemas.microsoft.com/office/drawing/2014/chart" uri="{C3380CC4-5D6E-409C-BE32-E72D297353CC}">
                  <c16:uniqueId val="{00000003-97E5-459C-B7E7-F6A1016A3574}"/>
                </c:ext>
                <c:ext xmlns:c15="http://schemas.microsoft.com/office/drawing/2012/chart" uri="{CE6537A1-D6FC-4f65-9D91-7224C49458BB}"/>
              </c:extLst>
            </c:dLbl>
            <c:spPr>
              <a:noFill/>
              <a:ln>
                <a:noFill/>
              </a:ln>
              <a:effectLst/>
            </c:spPr>
            <c:txPr>
              <a:bodyPr rot="0" spcFirstLastPara="1" vertOverflow="ellipsis" horzOverflow="clip" vert="horz" wrap="square" lIns="0" tIns="0" rIns="0" bIns="0" anchor="ctr" anchorCtr="1">
                <a:spAutoFit/>
              </a:bodyPr>
              <a:lstStyle/>
              <a:p>
                <a:pPr>
                  <a:defRPr sz="1600" b="1" i="0" u="none" strike="noStrike" kern="1200" baseline="0">
                    <a:solidFill>
                      <a:schemeClr val="bg1">
                        <a:lumMod val="65000"/>
                      </a:schemeClr>
                    </a:solidFill>
                    <a:latin typeface="+mn-lt"/>
                    <a:ea typeface="+mn-ea"/>
                    <a:cs typeface="+mn-cs"/>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Sheet1!$A$2:$A$3</c:f>
              <c:strCache>
                <c:ptCount val="1"/>
                <c:pt idx="0">
                  <c:v>1st Qtr</c:v>
                </c:pt>
              </c:strCache>
            </c:strRef>
          </c:cat>
          <c:val>
            <c:numRef>
              <c:f>Sheet1!$B$2:$B$3</c:f>
              <c:numCache>
                <c:formatCode>General</c:formatCode>
                <c:ptCount val="2"/>
                <c:pt idx="0">
                  <c:v>13</c:v>
                </c:pt>
                <c:pt idx="1">
                  <c:v>87</c:v>
                </c:pt>
              </c:numCache>
            </c:numRef>
          </c:val>
          <c:extLst xmlns:c16r2="http://schemas.microsoft.com/office/drawing/2015/06/chart">
            <c:ext xmlns:c16="http://schemas.microsoft.com/office/drawing/2014/chart" uri="{C3380CC4-5D6E-409C-BE32-E72D297353CC}">
              <c16:uniqueId val="{00000004-97E5-459C-B7E7-F6A1016A3574}"/>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rgbClr val="00244D"/>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1845671714191114"/>
                  <c:y val="3.3526764748438076E-2"/>
                </c:manualLayout>
              </c:layout>
              <c:tx>
                <c:rich>
                  <a:bodyPr rot="0" spcFirstLastPara="1" vertOverflow="ellipsis" vert="horz" wrap="square" lIns="0" tIns="0" rIns="0" bIns="0" anchor="ctr" anchorCtr="1">
                    <a:no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r>
                      <a:rPr lang="en-US" sz="1400" dirty="0" smtClean="0">
                        <a:solidFill>
                          <a:srgbClr val="00244D"/>
                        </a:solidFill>
                      </a:rPr>
                      <a:t>32%</a:t>
                    </a:r>
                    <a:endParaRPr lang="lt-LT" sz="1200" dirty="0"/>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32</c:v>
                </c:pt>
                <c:pt idx="1">
                  <c:v>68</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02267255548191"/>
          <c:y val="0.17542200462198426"/>
          <c:w val="0.53074081833207654"/>
          <c:h val="0.64915599075603148"/>
        </c:manualLayout>
      </c:layout>
      <c:doughnutChart>
        <c:varyColors val="1"/>
        <c:ser>
          <c:idx val="0"/>
          <c:order val="0"/>
          <c:tx>
            <c:strRef>
              <c:f>Sheet1!$B$1</c:f>
              <c:strCache>
                <c:ptCount val="1"/>
                <c:pt idx="0">
                  <c:v>Sales</c:v>
                </c:pt>
              </c:strCache>
            </c:strRef>
          </c:tx>
          <c:spPr>
            <a:ln>
              <a:noFill/>
            </a:ln>
          </c:spPr>
          <c:dPt>
            <c:idx val="0"/>
            <c:bubble3D val="0"/>
            <c:spPr>
              <a:solidFill>
                <a:srgbClr val="47ABD9"/>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20167055369887077"/>
                  <c:y val="8.4855201268095301E-2"/>
                </c:manualLayout>
              </c:layout>
              <c:tx>
                <c:rich>
                  <a:bodyPr rot="0" spcFirstLastPara="1" vertOverflow="ellipsis" vert="horz" wrap="square" lIns="0" tIns="0" rIns="0" bIns="0" anchor="ctr" anchorCtr="1">
                    <a:noAutofit/>
                  </a:bodyPr>
                  <a:lstStyle/>
                  <a:p>
                    <a:pPr>
                      <a:defRPr sz="1200" b="1" i="0" u="none" strike="noStrike" kern="1200" baseline="0">
                        <a:solidFill>
                          <a:srgbClr val="47ABD9"/>
                        </a:solidFill>
                        <a:latin typeface="Arial" panose="020B0604020202020204" pitchFamily="34" charset="0"/>
                        <a:ea typeface="+mn-ea"/>
                        <a:cs typeface="Arial" panose="020B0604020202020204" pitchFamily="34" charset="0"/>
                      </a:defRPr>
                    </a:pPr>
                    <a:r>
                      <a:rPr lang="en-US" sz="1400" dirty="0" smtClean="0">
                        <a:solidFill>
                          <a:srgbClr val="47ABD9"/>
                        </a:solidFill>
                      </a:rPr>
                      <a:t>26%</a:t>
                    </a:r>
                    <a:endParaRPr lang="lt-LT" dirty="0"/>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chemeClr val="bg1">
                        <a:lumMod val="6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26.3</c:v>
                </c:pt>
                <c:pt idx="1">
                  <c:v>73.7</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302267255548191"/>
          <c:y val="0.17542200462198426"/>
          <c:w val="0.53074081833207654"/>
          <c:h val="0.64915599075603148"/>
        </c:manualLayout>
      </c:layout>
      <c:doughnutChart>
        <c:varyColors val="1"/>
        <c:ser>
          <c:idx val="0"/>
          <c:order val="0"/>
          <c:tx>
            <c:strRef>
              <c:f>Sheet1!$B$1</c:f>
              <c:strCache>
                <c:ptCount val="1"/>
                <c:pt idx="0">
                  <c:v>Sales</c:v>
                </c:pt>
              </c:strCache>
            </c:strRef>
          </c:tx>
          <c:spPr>
            <a:ln>
              <a:noFill/>
            </a:ln>
          </c:spPr>
          <c:dPt>
            <c:idx val="0"/>
            <c:bubble3D val="0"/>
            <c:spPr>
              <a:solidFill>
                <a:srgbClr val="C00000"/>
              </a:solidFill>
              <a:ln w="19050">
                <a:noFill/>
              </a:ln>
              <a:effectLst/>
            </c:spPr>
            <c:extLst xmlns:c16r2="http://schemas.microsoft.com/office/drawing/2015/06/chart">
              <c:ext xmlns:c16="http://schemas.microsoft.com/office/drawing/2014/chart" uri="{C3380CC4-5D6E-409C-BE32-E72D297353CC}">
                <c16:uniqueId val="{00000001-D502-40D9-AE43-BCDDF2162F80}"/>
              </c:ext>
            </c:extLst>
          </c:dPt>
          <c:dPt>
            <c:idx val="1"/>
            <c:bubble3D val="0"/>
            <c:spPr>
              <a:solidFill>
                <a:schemeClr val="bg1">
                  <a:lumMod val="85000"/>
                </a:schemeClr>
              </a:solidFill>
              <a:ln w="19050">
                <a:noFill/>
              </a:ln>
              <a:effectLst/>
            </c:spPr>
            <c:extLst xmlns:c16r2="http://schemas.microsoft.com/office/drawing/2015/06/chart">
              <c:ext xmlns:c16="http://schemas.microsoft.com/office/drawing/2014/chart" uri="{C3380CC4-5D6E-409C-BE32-E72D297353CC}">
                <c16:uniqueId val="{00000003-D502-40D9-AE43-BCDDF2162F80}"/>
              </c:ext>
            </c:extLst>
          </c:dPt>
          <c:dLbls>
            <c:dLbl>
              <c:idx val="0"/>
              <c:layout>
                <c:manualLayout>
                  <c:x val="-0.19327747197735057"/>
                  <c:y val="5.4058139356300945E-2"/>
                </c:manualLayout>
              </c:layout>
              <c:tx>
                <c:rich>
                  <a:bodyPr rot="0" spcFirstLastPara="1" vertOverflow="ellipsis" vert="horz" wrap="square" lIns="0" tIns="0" rIns="0" bIns="0" anchor="ctr" anchorCtr="1">
                    <a:noAutofit/>
                  </a:bodyPr>
                  <a:lstStyle/>
                  <a:p>
                    <a:pPr>
                      <a:defRPr sz="1200" b="1" i="0" u="none" strike="noStrike" kern="1200" baseline="0">
                        <a:solidFill>
                          <a:srgbClr val="C00000"/>
                        </a:solidFill>
                        <a:latin typeface="Arial" panose="020B0604020202020204" pitchFamily="34" charset="0"/>
                        <a:ea typeface="+mn-ea"/>
                        <a:cs typeface="Arial" panose="020B0604020202020204" pitchFamily="34" charset="0"/>
                      </a:defRPr>
                    </a:pPr>
                    <a:r>
                      <a:rPr lang="en-US" sz="1400" dirty="0" smtClean="0">
                        <a:solidFill>
                          <a:srgbClr val="C00000"/>
                        </a:solidFill>
                      </a:rPr>
                      <a:t>29%</a:t>
                    </a:r>
                    <a:endParaRPr lang="lt-LT" dirty="0"/>
                  </a:p>
                </c:rich>
              </c:tx>
              <c:spPr>
                <a:noFill/>
                <a:ln>
                  <a:noFill/>
                </a:ln>
                <a:effectLst/>
              </c:sp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740951828337025"/>
                      <c:h val="0.13287194322994089"/>
                    </c:manualLayout>
                  </c15:layout>
                  <c15:dlblFieldTable/>
                  <c15:showDataLabelsRange val="0"/>
                </c:ext>
              </c:extLst>
            </c:dLbl>
            <c:dLbl>
              <c:idx val="1"/>
              <c:delete val="1"/>
              <c:extLst xmlns:c16r2="http://schemas.microsoft.com/office/drawing/2015/06/chart">
                <c:ext xmlns:c16="http://schemas.microsoft.com/office/drawing/2014/chart" uri="{C3380CC4-5D6E-409C-BE32-E72D297353CC}">
                  <c16:uniqueId val="{00000003-D502-40D9-AE43-BCDDF2162F80}"/>
                </c:ext>
                <c:ext xmlns:c15="http://schemas.microsoft.com/office/drawing/2012/chart" uri="{CE6537A1-D6FC-4f65-9D91-7224C49458BB}"/>
              </c:extLst>
            </c:dLbl>
            <c:spPr>
              <a:noFill/>
              <a:ln>
                <a:noFill/>
              </a:ln>
              <a:effectLst/>
            </c:spPr>
            <c:txPr>
              <a:bodyPr rot="0" spcFirstLastPara="1" vertOverflow="ellipsis" vert="horz" wrap="square" lIns="0" tIns="0" rIns="0" bIns="0" anchor="ctr" anchorCtr="1">
                <a:spAutoFit/>
              </a:bodyPr>
              <a:lstStyle/>
              <a:p>
                <a:pPr>
                  <a:defRPr sz="1200" b="1" i="0" u="none" strike="noStrike" kern="1200" baseline="0">
                    <a:solidFill>
                      <a:srgbClr val="C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1"/>
            <c:showBubbleSize val="0"/>
            <c:showLeaderLines val="0"/>
            <c:extLst xmlns:c16r2="http://schemas.microsoft.com/office/drawing/2015/06/chart">
              <c:ext xmlns:c15="http://schemas.microsoft.com/office/drawing/2012/chart" uri="{CE6537A1-D6FC-4f65-9D91-7224C49458BB}">
                <c15:spPr xmlns:c15="http://schemas.microsoft.com/office/drawing/2012/chart">
                  <a:prstGeom prst="rect">
                    <a:avLst/>
                  </a:prstGeom>
                </c15:spPr>
              </c:ext>
            </c:extLst>
          </c:dLbls>
          <c:cat>
            <c:strRef>
              <c:f>Sheet1!$A$2:$A$3</c:f>
              <c:strCache>
                <c:ptCount val="2"/>
                <c:pt idx="0">
                  <c:v>1st Qtr</c:v>
                </c:pt>
                <c:pt idx="1">
                  <c:v>2nd Qtr</c:v>
                </c:pt>
              </c:strCache>
            </c:strRef>
          </c:cat>
          <c:val>
            <c:numRef>
              <c:f>Sheet1!$B$2:$B$3</c:f>
              <c:numCache>
                <c:formatCode>General</c:formatCode>
                <c:ptCount val="2"/>
                <c:pt idx="0">
                  <c:v>28.6</c:v>
                </c:pt>
                <c:pt idx="1">
                  <c:v>71.400000000000006</c:v>
                </c:pt>
              </c:numCache>
            </c:numRef>
          </c:val>
          <c:extLst xmlns:c16r2="http://schemas.microsoft.com/office/drawing/2015/06/chart">
            <c:ext xmlns:c16="http://schemas.microsoft.com/office/drawing/2014/chart" uri="{C3380CC4-5D6E-409C-BE32-E72D297353CC}">
              <c16:uniqueId val="{00000008-D502-40D9-AE43-BCDDF2162F80}"/>
            </c:ext>
          </c:extLst>
        </c:ser>
        <c:dLbls>
          <c:showLegendKey val="0"/>
          <c:showVal val="0"/>
          <c:showCatName val="0"/>
          <c:showSerName val="0"/>
          <c:showPercent val="0"/>
          <c:showBubbleSize val="0"/>
          <c:showLeaderLines val="0"/>
        </c:dLbls>
        <c:firstSliceAng val="23"/>
        <c:holeSize val="67"/>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806B916E-925E-46B2-9440-5E6381DC9753}" type="datetimeFigureOut">
              <a:rPr lang="en-US" smtClean="0"/>
              <a:t>6/11/2018</a:t>
            </a:fld>
            <a:endParaRPr lang="en-US"/>
          </a:p>
        </p:txBody>
      </p:sp>
      <p:sp>
        <p:nvSpPr>
          <p:cNvPr id="4" name="Footer Placeholder 3"/>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5" name="Slide Number Placeholder 4"/>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5B92F0CD-57B1-4B3A-993B-EEE4FF5AC74C}" type="slidenum">
              <a:rPr lang="en-US" smtClean="0"/>
              <a:t>‹#›</a:t>
            </a:fld>
            <a:endParaRPr lang="en-US"/>
          </a:p>
        </p:txBody>
      </p:sp>
    </p:spTree>
    <p:extLst>
      <p:ext uri="{BB962C8B-B14F-4D97-AF65-F5344CB8AC3E}">
        <p14:creationId xmlns:p14="http://schemas.microsoft.com/office/powerpoint/2010/main" val="3262305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9CF0673A-CADC-42E7-878E-EAC5FDD81301}" type="datetimeFigureOut">
              <a:rPr lang="en-US" smtClean="0"/>
              <a:t>6/11/2018</a:t>
            </a:fld>
            <a:endParaRPr lang="en-US"/>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27904C6F-C361-4819-B946-219A9B3EF9FA}" type="slidenum">
              <a:rPr lang="en-US" smtClean="0"/>
              <a:t>‹#›</a:t>
            </a:fld>
            <a:endParaRPr lang="en-US"/>
          </a:p>
        </p:txBody>
      </p:sp>
    </p:spTree>
    <p:extLst>
      <p:ext uri="{BB962C8B-B14F-4D97-AF65-F5344CB8AC3E}">
        <p14:creationId xmlns:p14="http://schemas.microsoft.com/office/powerpoint/2010/main" val="833122575"/>
      </p:ext>
    </p:extLst>
  </p:cSld>
  <p:clrMap bg1="lt1" tx1="dk1" bg2="lt2" tx2="dk2" accent1="accent1" accent2="accent2" accent3="accent3" accent4="accent4" accent5="accent5" accent6="accent6" hlink="hlink" folHlink="folHlink"/>
  <p:notesStyle>
    <a:lvl1pPr marL="0" algn="l" defTabSz="713232" rtl="0" eaLnBrk="1" latinLnBrk="0" hangingPunct="1">
      <a:defRPr sz="900" kern="1200">
        <a:solidFill>
          <a:schemeClr val="tx1"/>
        </a:solidFill>
        <a:latin typeface="+mn-lt"/>
        <a:ea typeface="+mn-ea"/>
        <a:cs typeface="+mn-cs"/>
      </a:defRPr>
    </a:lvl1pPr>
    <a:lvl2pPr marL="356616" algn="l" defTabSz="713232" rtl="0" eaLnBrk="1" latinLnBrk="0" hangingPunct="1">
      <a:defRPr sz="900" kern="1200">
        <a:solidFill>
          <a:schemeClr val="tx1"/>
        </a:solidFill>
        <a:latin typeface="+mn-lt"/>
        <a:ea typeface="+mn-ea"/>
        <a:cs typeface="+mn-cs"/>
      </a:defRPr>
    </a:lvl2pPr>
    <a:lvl3pPr marL="713232" algn="l" defTabSz="713232" rtl="0" eaLnBrk="1" latinLnBrk="0" hangingPunct="1">
      <a:defRPr sz="900" kern="1200">
        <a:solidFill>
          <a:schemeClr val="tx1"/>
        </a:solidFill>
        <a:latin typeface="+mn-lt"/>
        <a:ea typeface="+mn-ea"/>
        <a:cs typeface="+mn-cs"/>
      </a:defRPr>
    </a:lvl3pPr>
    <a:lvl4pPr marL="1069848" algn="l" defTabSz="713232" rtl="0" eaLnBrk="1" latinLnBrk="0" hangingPunct="1">
      <a:defRPr sz="900" kern="1200">
        <a:solidFill>
          <a:schemeClr val="tx1"/>
        </a:solidFill>
        <a:latin typeface="+mn-lt"/>
        <a:ea typeface="+mn-ea"/>
        <a:cs typeface="+mn-cs"/>
      </a:defRPr>
    </a:lvl4pPr>
    <a:lvl5pPr marL="1426464" algn="l" defTabSz="713232" rtl="0" eaLnBrk="1" latinLnBrk="0" hangingPunct="1">
      <a:defRPr sz="900" kern="1200">
        <a:solidFill>
          <a:schemeClr val="tx1"/>
        </a:solidFill>
        <a:latin typeface="+mn-lt"/>
        <a:ea typeface="+mn-ea"/>
        <a:cs typeface="+mn-cs"/>
      </a:defRPr>
    </a:lvl5pPr>
    <a:lvl6pPr marL="1783080" algn="l" defTabSz="713232" rtl="0" eaLnBrk="1" latinLnBrk="0" hangingPunct="1">
      <a:defRPr sz="900" kern="1200">
        <a:solidFill>
          <a:schemeClr val="tx1"/>
        </a:solidFill>
        <a:latin typeface="+mn-lt"/>
        <a:ea typeface="+mn-ea"/>
        <a:cs typeface="+mn-cs"/>
      </a:defRPr>
    </a:lvl6pPr>
    <a:lvl7pPr marL="2139696" algn="l" defTabSz="713232" rtl="0" eaLnBrk="1" latinLnBrk="0" hangingPunct="1">
      <a:defRPr sz="900" kern="1200">
        <a:solidFill>
          <a:schemeClr val="tx1"/>
        </a:solidFill>
        <a:latin typeface="+mn-lt"/>
        <a:ea typeface="+mn-ea"/>
        <a:cs typeface="+mn-cs"/>
      </a:defRPr>
    </a:lvl7pPr>
    <a:lvl8pPr marL="2496312" algn="l" defTabSz="713232" rtl="0" eaLnBrk="1" latinLnBrk="0" hangingPunct="1">
      <a:defRPr sz="900" kern="1200">
        <a:solidFill>
          <a:schemeClr val="tx1"/>
        </a:solidFill>
        <a:latin typeface="+mn-lt"/>
        <a:ea typeface="+mn-ea"/>
        <a:cs typeface="+mn-cs"/>
      </a:defRPr>
    </a:lvl8pPr>
    <a:lvl9pPr marL="2852928" algn="l" defTabSz="713232"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Pasirinktinis maketas">
    <p:bg>
      <p:bgPr>
        <a:solidFill>
          <a:srgbClr val="00244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55461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Pasirinktinis maketas">
    <p:bg>
      <p:bgPr>
        <a:solidFill>
          <a:srgbClr val="00244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12212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vadinimas">
    <p:spTree>
      <p:nvGrpSpPr>
        <p:cNvPr id="1" name=""/>
        <p:cNvGrpSpPr/>
        <p:nvPr/>
      </p:nvGrpSpPr>
      <p:grpSpPr>
        <a:xfrm>
          <a:off x="0" y="0"/>
          <a:ext cx="0" cy="0"/>
          <a:chOff x="0" y="0"/>
          <a:chExt cx="0" cy="0"/>
        </a:xfrm>
      </p:grpSpPr>
      <p:pic>
        <p:nvPicPr>
          <p:cNvPr id="7"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364380"/>
            <a:ext cx="9144000" cy="2770348"/>
          </a:xfrm>
          <a:prstGeom prst="rect">
            <a:avLst/>
          </a:prstGeom>
        </p:spPr>
      </p:pic>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2"/>
          <p:cNvSpPr>
            <a:spLocks noGrp="1"/>
          </p:cNvSpPr>
          <p:nvPr>
            <p:ph type="title" hasCustomPrompt="1"/>
          </p:nvPr>
        </p:nvSpPr>
        <p:spPr>
          <a:xfrm>
            <a:off x="387820" y="1689829"/>
            <a:ext cx="8368363" cy="495383"/>
          </a:xfrm>
          <a:prstGeom prst="rect">
            <a:avLst/>
          </a:prstGeom>
        </p:spPr>
        <p:txBody>
          <a:bodyPr lIns="0" tIns="0" rIns="0" bIns="0" anchor="ctr"/>
          <a:lstStyle>
            <a:lvl1pPr algn="ctr">
              <a:defRPr sz="3600">
                <a:solidFill>
                  <a:srgbClr val="00244D"/>
                </a:solidFill>
              </a:defRPr>
            </a:lvl1pPr>
          </a:lstStyle>
          <a:p>
            <a:r>
              <a:rPr lang="lt-LT" dirty="0" smtClean="0"/>
              <a:t>Pavadinimas</a:t>
            </a:r>
            <a:endParaRPr lang="en-US" dirty="0"/>
          </a:p>
        </p:txBody>
      </p:sp>
      <p:sp>
        <p:nvSpPr>
          <p:cNvPr id="10" name="Teksto vietos rezervavimo ženklas 9"/>
          <p:cNvSpPr>
            <a:spLocks noGrp="1"/>
          </p:cNvSpPr>
          <p:nvPr>
            <p:ph type="body" sz="quarter" idx="10" hasCustomPrompt="1"/>
          </p:nvPr>
        </p:nvSpPr>
        <p:spPr>
          <a:xfrm>
            <a:off x="364363" y="2984438"/>
            <a:ext cx="8415274" cy="502475"/>
          </a:xfrm>
          <a:prstGeom prst="rect">
            <a:avLst/>
          </a:prstGeom>
        </p:spPr>
        <p:txBody>
          <a:bodyPr/>
          <a:lstStyle>
            <a:lvl1pPr marL="0" indent="0" algn="ctr">
              <a:buNone/>
              <a:defRPr sz="2400">
                <a:solidFill>
                  <a:srgbClr val="00244D"/>
                </a:solidFill>
              </a:defRPr>
            </a:lvl1pPr>
          </a:lstStyle>
          <a:p>
            <a:pPr lvl="0"/>
            <a:r>
              <a:rPr lang="lt-LT" dirty="0" smtClean="0"/>
              <a:t>Pranešėjas</a:t>
            </a:r>
          </a:p>
        </p:txBody>
      </p:sp>
      <p:sp>
        <p:nvSpPr>
          <p:cNvPr id="11" name="Teksto vietos rezervavimo ženklas 9"/>
          <p:cNvSpPr>
            <a:spLocks noGrp="1"/>
          </p:cNvSpPr>
          <p:nvPr>
            <p:ph type="body" sz="quarter" idx="12" hasCustomPrompt="1"/>
          </p:nvPr>
        </p:nvSpPr>
        <p:spPr>
          <a:xfrm>
            <a:off x="364363" y="3498316"/>
            <a:ext cx="8415274" cy="502475"/>
          </a:xfrm>
          <a:prstGeom prst="rect">
            <a:avLst/>
          </a:prstGeom>
        </p:spPr>
        <p:txBody>
          <a:bodyPr/>
          <a:lstStyle>
            <a:lvl1pPr marL="0" indent="0" algn="ctr">
              <a:buNone/>
              <a:defRPr sz="1600">
                <a:solidFill>
                  <a:srgbClr val="00244D"/>
                </a:solidFill>
              </a:defRPr>
            </a:lvl1pPr>
          </a:lstStyle>
          <a:p>
            <a:pPr lvl="0"/>
            <a:r>
              <a:rPr lang="lt-LT" dirty="0" smtClean="0"/>
              <a:t>Pareigos</a:t>
            </a:r>
          </a:p>
        </p:txBody>
      </p:sp>
    </p:spTree>
    <p:extLst>
      <p:ext uri="{BB962C8B-B14F-4D97-AF65-F5344CB8AC3E}">
        <p14:creationId xmlns:p14="http://schemas.microsoft.com/office/powerpoint/2010/main" val="14500254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as 1">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ksto vietos rezervavimo ženklas 3"/>
          <p:cNvSpPr>
            <a:spLocks noGrp="1"/>
          </p:cNvSpPr>
          <p:nvPr>
            <p:ph type="body" sz="quarter" idx="12" hasCustomPrompt="1"/>
          </p:nvPr>
        </p:nvSpPr>
        <p:spPr>
          <a:xfrm>
            <a:off x="457195" y="2385472"/>
            <a:ext cx="6021388"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Jūsų įrašomas tekstas. </a:t>
            </a:r>
            <a:endParaRPr lang="lt-LT" sz="1200" dirty="0">
              <a:solidFill>
                <a:schemeClr val="tx2">
                  <a:lumMod val="75000"/>
                  <a:lumOff val="25000"/>
                </a:schemeClr>
              </a:solidFill>
            </a:endParaRPr>
          </a:p>
        </p:txBody>
      </p:sp>
      <p:sp>
        <p:nvSpPr>
          <p:cNvPr id="15" name="Teksto vietos rezervavimo ženklas 14"/>
          <p:cNvSpPr>
            <a:spLocks noGrp="1"/>
          </p:cNvSpPr>
          <p:nvPr>
            <p:ph type="body" sz="quarter" idx="13"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18" name="Teksto vietos rezervavimo ženklas 17"/>
          <p:cNvSpPr>
            <a:spLocks noGrp="1"/>
          </p:cNvSpPr>
          <p:nvPr>
            <p:ph type="body" sz="quarter" idx="14"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pic>
        <p:nvPicPr>
          <p:cNvPr id="13" name="Paveikslėlis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40523846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as 2">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eksto vietos rezervavimo ženklas 3"/>
          <p:cNvSpPr>
            <a:spLocks noGrp="1"/>
          </p:cNvSpPr>
          <p:nvPr>
            <p:ph type="body" sz="quarter" idx="12" hasCustomPrompt="1"/>
          </p:nvPr>
        </p:nvSpPr>
        <p:spPr>
          <a:xfrm>
            <a:off x="457196" y="2385472"/>
            <a:ext cx="3129285"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a:t>
            </a:r>
            <a:endParaRPr lang="lt-LT" sz="1200" dirty="0">
              <a:solidFill>
                <a:schemeClr val="tx2">
                  <a:lumMod val="75000"/>
                  <a:lumOff val="25000"/>
                </a:schemeClr>
              </a:solidFill>
            </a:endParaRPr>
          </a:p>
        </p:txBody>
      </p:sp>
      <p:sp>
        <p:nvSpPr>
          <p:cNvPr id="17" name="Teksto vietos rezervavimo ženklas 3"/>
          <p:cNvSpPr>
            <a:spLocks noGrp="1"/>
          </p:cNvSpPr>
          <p:nvPr>
            <p:ph type="body" sz="quarter" idx="15" hasCustomPrompt="1"/>
          </p:nvPr>
        </p:nvSpPr>
        <p:spPr>
          <a:xfrm>
            <a:off x="3875397" y="2385472"/>
            <a:ext cx="3129285" cy="1993488"/>
          </a:xfrm>
          <a:prstGeom prst="rect">
            <a:avLst/>
          </a:prstGeom>
        </p:spPr>
        <p:txBody>
          <a:bodyPr anchor="t"/>
          <a:lstStyle>
            <a:lvl1pPr marL="0" indent="0">
              <a:buNone/>
              <a:defRPr lang="lt-LT" sz="17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Jūsų įrašomas tekstas. Jūsų įrašomas tekstas. </a:t>
            </a:r>
            <a:endParaRPr lang="lt-LT" sz="1200" dirty="0">
              <a:solidFill>
                <a:schemeClr val="tx2">
                  <a:lumMod val="75000"/>
                  <a:lumOff val="25000"/>
                </a:schemeClr>
              </a:solidFill>
            </a:endParaRPr>
          </a:p>
        </p:txBody>
      </p:sp>
      <p:sp>
        <p:nvSpPr>
          <p:cNvPr id="19" name="Teksto vietos rezervavimo ženklas 14"/>
          <p:cNvSpPr>
            <a:spLocks noGrp="1"/>
          </p:cNvSpPr>
          <p:nvPr>
            <p:ph type="body" sz="quarter" idx="13"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20" name="Teksto vietos rezervavimo ženklas 17"/>
          <p:cNvSpPr>
            <a:spLocks noGrp="1"/>
          </p:cNvSpPr>
          <p:nvPr>
            <p:ph type="body" sz="quarter" idx="14"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pic>
        <p:nvPicPr>
          <p:cNvPr id="13" name="Paveikslėlis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16227928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as 3">
    <p:spTree>
      <p:nvGrpSpPr>
        <p:cNvPr id="1" name=""/>
        <p:cNvGrpSpPr/>
        <p:nvPr/>
      </p:nvGrpSpPr>
      <p:grpSpPr>
        <a:xfrm>
          <a:off x="0" y="0"/>
          <a:ext cx="0" cy="0"/>
          <a:chOff x="0" y="0"/>
          <a:chExt cx="0" cy="0"/>
        </a:xfrm>
      </p:grpSpPr>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ksto vietos rezervavimo ženklas 3"/>
          <p:cNvSpPr>
            <a:spLocks noGrp="1"/>
          </p:cNvSpPr>
          <p:nvPr>
            <p:ph type="body" sz="quarter" idx="12" hasCustomPrompt="1"/>
          </p:nvPr>
        </p:nvSpPr>
        <p:spPr>
          <a:xfrm>
            <a:off x="457195"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a:t>
            </a:r>
            <a:endParaRPr lang="lt-LT" sz="1200" dirty="0">
              <a:solidFill>
                <a:schemeClr val="tx2">
                  <a:lumMod val="75000"/>
                  <a:lumOff val="25000"/>
                </a:schemeClr>
              </a:solidFill>
            </a:endParaRPr>
          </a:p>
        </p:txBody>
      </p:sp>
      <p:sp>
        <p:nvSpPr>
          <p:cNvPr id="13" name="Teksto vietos rezervavimo ženklas 14"/>
          <p:cNvSpPr>
            <a:spLocks noGrp="1"/>
          </p:cNvSpPr>
          <p:nvPr>
            <p:ph type="body" sz="quarter" idx="14" hasCustomPrompt="1"/>
          </p:nvPr>
        </p:nvSpPr>
        <p:spPr>
          <a:xfrm>
            <a:off x="457195" y="1612130"/>
            <a:ext cx="8351525" cy="357187"/>
          </a:xfrm>
          <a:prstGeom prst="rect">
            <a:avLst/>
          </a:prstGeom>
        </p:spPr>
        <p:txBody>
          <a:bodyPr/>
          <a:lstStyle>
            <a:lvl1pPr marL="0" indent="0">
              <a:buNone/>
              <a:defRPr sz="24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r>
              <a:rPr lang="lt-LT" sz="1800" dirty="0" smtClean="0"/>
              <a:t>Papildoma antraštė įrašoma čia</a:t>
            </a:r>
            <a:endParaRPr lang="en-US" sz="1800" dirty="0"/>
          </a:p>
        </p:txBody>
      </p:sp>
      <p:sp>
        <p:nvSpPr>
          <p:cNvPr id="14" name="Teksto vietos rezervavimo ženklas 17"/>
          <p:cNvSpPr>
            <a:spLocks noGrp="1"/>
          </p:cNvSpPr>
          <p:nvPr>
            <p:ph type="body" sz="quarter" idx="15" hasCustomPrompt="1"/>
          </p:nvPr>
        </p:nvSpPr>
        <p:spPr>
          <a:xfrm>
            <a:off x="457195" y="1077197"/>
            <a:ext cx="8341365" cy="525462"/>
          </a:xfrm>
          <a:prstGeom prst="rect">
            <a:avLst/>
          </a:prstGeom>
        </p:spPr>
        <p:txBody>
          <a:bodyPr/>
          <a:lstStyle>
            <a:lvl1pPr marL="0" indent="0">
              <a:buNone/>
              <a:defRPr sz="3600">
                <a:solidFill>
                  <a:srgbClr val="00244D"/>
                </a:solidFill>
                <a:latin typeface="+mj-lt"/>
              </a:defRPr>
            </a:lvl1pPr>
            <a:lvl2pPr marL="356616" indent="0">
              <a:buNone/>
              <a:defRPr/>
            </a:lvl2pPr>
            <a:lvl3pPr marL="713232" indent="0">
              <a:buNone/>
              <a:defRPr/>
            </a:lvl3pPr>
            <a:lvl4pPr marL="1069848" indent="0">
              <a:buNone/>
              <a:defRPr/>
            </a:lvl4pPr>
            <a:lvl5pPr marL="1426464" indent="0">
              <a:buNone/>
              <a:defRPr/>
            </a:lvl5pPr>
          </a:lstStyle>
          <a:p>
            <a:pPr lvl="0"/>
            <a:r>
              <a:rPr lang="lt-LT" dirty="0" smtClean="0"/>
              <a:t>Antraštė</a:t>
            </a:r>
          </a:p>
        </p:txBody>
      </p:sp>
      <p:sp>
        <p:nvSpPr>
          <p:cNvPr id="15" name="Teksto vietos rezervavimo ženklas 3"/>
          <p:cNvSpPr>
            <a:spLocks noGrp="1"/>
          </p:cNvSpPr>
          <p:nvPr>
            <p:ph type="body" sz="quarter" idx="16" hasCustomPrompt="1"/>
          </p:nvPr>
        </p:nvSpPr>
        <p:spPr>
          <a:xfrm>
            <a:off x="2660326"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Jūsų įrašomas tekstas. </a:t>
            </a:r>
            <a:endParaRPr lang="lt-LT" sz="1200" dirty="0">
              <a:solidFill>
                <a:schemeClr val="tx2">
                  <a:lumMod val="75000"/>
                  <a:lumOff val="25000"/>
                </a:schemeClr>
              </a:solidFill>
            </a:endParaRPr>
          </a:p>
        </p:txBody>
      </p:sp>
      <p:sp>
        <p:nvSpPr>
          <p:cNvPr id="16" name="Teksto vietos rezervavimo ženklas 3"/>
          <p:cNvSpPr>
            <a:spLocks noGrp="1"/>
          </p:cNvSpPr>
          <p:nvPr>
            <p:ph type="body" sz="quarter" idx="17" hasCustomPrompt="1"/>
          </p:nvPr>
        </p:nvSpPr>
        <p:spPr>
          <a:xfrm>
            <a:off x="4863455" y="2296160"/>
            <a:ext cx="1920245" cy="2171337"/>
          </a:xfrm>
          <a:prstGeom prst="rect">
            <a:avLst/>
          </a:prstGeom>
        </p:spPr>
        <p:txBody>
          <a:bodyPr anchor="ctr"/>
          <a:lstStyle>
            <a:lvl1pPr marL="182563" indent="-182563">
              <a:buClr>
                <a:srgbClr val="47ABD9"/>
              </a:buClr>
              <a:buSzPct val="200000"/>
              <a:buFont typeface="Arial" panose="020B0604020202020204" pitchFamily="34" charset="0"/>
              <a:buChar char="•"/>
              <a:defRPr lang="lt-LT" sz="1100" dirty="0" smtClean="0">
                <a:solidFill>
                  <a:srgbClr val="7F7F7F"/>
                </a:solidFill>
                <a:effectLst/>
              </a:defRPr>
            </a:lvl1pPr>
          </a:lstStyle>
          <a:p>
            <a:pPr defTabSz="914377">
              <a:spcBef>
                <a:spcPct val="20000"/>
              </a:spcBef>
              <a:defRPr/>
            </a:pPr>
            <a:r>
              <a:rPr lang="lt-LT" sz="1200" dirty="0" smtClean="0">
                <a:solidFill>
                  <a:schemeClr val="tx2">
                    <a:lumMod val="75000"/>
                    <a:lumOff val="25000"/>
                  </a:schemeClr>
                </a:solidFill>
              </a:rPr>
              <a:t>Jūsų įrašomas tekstas. Visos frazės keičiamos jūsų tekstu. Visos frazės keičiamos jūsų tekstu. </a:t>
            </a:r>
            <a:endParaRPr lang="lt-LT" sz="1200" dirty="0">
              <a:solidFill>
                <a:schemeClr val="tx2">
                  <a:lumMod val="75000"/>
                  <a:lumOff val="25000"/>
                </a:schemeClr>
              </a:solidFill>
            </a:endParaRPr>
          </a:p>
        </p:txBody>
      </p:sp>
      <p:pic>
        <p:nvPicPr>
          <p:cNvPr id="17" name="Paveikslėlis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41590218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ščia skaidrė">
    <p:spTree>
      <p:nvGrpSpPr>
        <p:cNvPr id="1" name=""/>
        <p:cNvGrpSpPr/>
        <p:nvPr/>
      </p:nvGrpSpPr>
      <p:grpSpPr>
        <a:xfrm>
          <a:off x="0" y="0"/>
          <a:ext cx="0" cy="0"/>
          <a:chOff x="0" y="0"/>
          <a:chExt cx="0" cy="0"/>
        </a:xfrm>
      </p:grpSpPr>
      <p:sp>
        <p:nvSpPr>
          <p:cNvPr id="51" name="Stačiakampis 50"/>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Stačiakampis 52"/>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aveikslėlis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329119261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Main Slide">
    <p:spTree>
      <p:nvGrpSpPr>
        <p:cNvPr id="1" name=""/>
        <p:cNvGrpSpPr/>
        <p:nvPr/>
      </p:nvGrpSpPr>
      <p:grpSpPr>
        <a:xfrm>
          <a:off x="0" y="0"/>
          <a:ext cx="0" cy="0"/>
          <a:chOff x="0" y="0"/>
          <a:chExt cx="0" cy="0"/>
        </a:xfrm>
      </p:grpSpPr>
      <p:sp>
        <p:nvSpPr>
          <p:cNvPr id="7" name="Stačiakampis 6"/>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1141406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in Slide">
    <p:spTree>
      <p:nvGrpSpPr>
        <p:cNvPr id="1" name=""/>
        <p:cNvGrpSpPr/>
        <p:nvPr/>
      </p:nvGrpSpPr>
      <p:grpSpPr>
        <a:xfrm>
          <a:off x="0" y="0"/>
          <a:ext cx="0" cy="0"/>
          <a:chOff x="0" y="0"/>
          <a:chExt cx="0" cy="0"/>
        </a:xfrm>
      </p:grpSpPr>
      <p:sp>
        <p:nvSpPr>
          <p:cNvPr id="7" name="Stačiakampis 6"/>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ačiakampis 5"/>
          <p:cNvSpPr/>
          <p:nvPr userDrawn="1"/>
        </p:nvSpPr>
        <p:spPr>
          <a:xfrm>
            <a:off x="0" y="0"/>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Paveikslėlio vietos rezervavimo ženklas 10"/>
          <p:cNvSpPr>
            <a:spLocks noGrp="1"/>
          </p:cNvSpPr>
          <p:nvPr>
            <p:ph type="pic" sz="quarter" idx="10"/>
          </p:nvPr>
        </p:nvSpPr>
        <p:spPr>
          <a:xfrm>
            <a:off x="5619750" y="1762125"/>
            <a:ext cx="1952625" cy="2000250"/>
          </a:xfrm>
          <a:prstGeom prst="rect">
            <a:avLst/>
          </a:prstGeom>
        </p:spPr>
        <p:txBody>
          <a:bodyPr/>
          <a:lstStyle/>
          <a:p>
            <a:endParaRPr lang="lt-LT"/>
          </a:p>
        </p:txBody>
      </p:sp>
      <p:pic>
        <p:nvPicPr>
          <p:cNvPr id="8" name="Paveikslėlis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309" y="139229"/>
            <a:ext cx="1648493" cy="564505"/>
          </a:xfrm>
          <a:prstGeom prst="rect">
            <a:avLst/>
          </a:prstGeom>
        </p:spPr>
      </p:pic>
    </p:spTree>
    <p:extLst>
      <p:ext uri="{BB962C8B-B14F-4D97-AF65-F5344CB8AC3E}">
        <p14:creationId xmlns:p14="http://schemas.microsoft.com/office/powerpoint/2010/main" val="9555757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theme" Target="../theme/theme3.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244D"/>
        </a:solidFill>
        <a:effectLst/>
      </p:bgPr>
    </p:bg>
    <p:spTree>
      <p:nvGrpSpPr>
        <p:cNvPr id="1" name=""/>
        <p:cNvGrpSpPr/>
        <p:nvPr/>
      </p:nvGrpSpPr>
      <p:grpSpPr>
        <a:xfrm>
          <a:off x="0" y="0"/>
          <a:ext cx="0" cy="0"/>
          <a:chOff x="0" y="0"/>
          <a:chExt cx="0" cy="0"/>
        </a:xfrm>
      </p:grpSpPr>
      <p:grpSp>
        <p:nvGrpSpPr>
          <p:cNvPr id="49" name="Grupė 48"/>
          <p:cNvGrpSpPr/>
          <p:nvPr userDrawn="1"/>
        </p:nvGrpSpPr>
        <p:grpSpPr>
          <a:xfrm>
            <a:off x="2228871" y="1641542"/>
            <a:ext cx="4686263" cy="1370650"/>
            <a:chOff x="2228869" y="1641542"/>
            <a:chExt cx="4686263" cy="1370650"/>
          </a:xfrm>
        </p:grpSpPr>
        <p:sp>
          <p:nvSpPr>
            <p:cNvPr id="11" name="TextBox 10"/>
            <p:cNvSpPr txBox="1"/>
            <p:nvPr userDrawn="1"/>
          </p:nvSpPr>
          <p:spPr>
            <a:xfrm>
              <a:off x="3706897" y="2190371"/>
              <a:ext cx="3208235" cy="584775"/>
            </a:xfrm>
            <a:prstGeom prst="rect">
              <a:avLst/>
            </a:prstGeom>
            <a:noFill/>
          </p:spPr>
          <p:txBody>
            <a:bodyPr wrap="square" rtlCol="0">
              <a:spAutoFit/>
            </a:bodyPr>
            <a:lstStyle/>
            <a:p>
              <a:r>
                <a:rPr lang="lt-LT" sz="1600" dirty="0" smtClean="0">
                  <a:solidFill>
                    <a:schemeClr val="bg1"/>
                  </a:solidFill>
                  <a:latin typeface="Trajan Pro" pitchFamily="18" charset="0"/>
                </a:rPr>
                <a:t>NATIONAL AUDIT</a:t>
              </a:r>
            </a:p>
            <a:p>
              <a:r>
                <a:rPr lang="lt-LT" sz="1600" dirty="0" smtClean="0">
                  <a:solidFill>
                    <a:schemeClr val="bg1"/>
                  </a:solidFill>
                  <a:latin typeface="Trajan Pro" pitchFamily="18" charset="0"/>
                </a:rPr>
                <a:t>OFFICE OF LITHUANIA</a:t>
              </a:r>
              <a:endParaRPr lang="en-US" sz="1600" dirty="0">
                <a:solidFill>
                  <a:schemeClr val="bg1"/>
                </a:solidFill>
                <a:latin typeface="Trajan Pro" pitchFamily="18" charset="0"/>
              </a:endParaRPr>
            </a:p>
          </p:txBody>
        </p:sp>
        <p:sp>
          <p:nvSpPr>
            <p:cNvPr id="18" name="TextBox 17"/>
            <p:cNvSpPr txBox="1"/>
            <p:nvPr userDrawn="1"/>
          </p:nvSpPr>
          <p:spPr>
            <a:xfrm>
              <a:off x="3823102" y="2673638"/>
              <a:ext cx="2576004" cy="338554"/>
            </a:xfrm>
            <a:prstGeom prst="rect">
              <a:avLst/>
            </a:prstGeom>
            <a:noFill/>
          </p:spPr>
          <p:txBody>
            <a:bodyPr wrap="square" rtlCol="0">
              <a:spAutoFit/>
            </a:bodyPr>
            <a:lstStyle/>
            <a:p>
              <a:r>
                <a:rPr lang="lt-LT" sz="1600" dirty="0" smtClean="0">
                  <a:solidFill>
                    <a:schemeClr val="bg1"/>
                  </a:solidFill>
                  <a:latin typeface="Arial Narrow" panose="020B0606020202030204" pitchFamily="34" charset="0"/>
                </a:rPr>
                <a:t>BRINGING BENEFITS</a:t>
              </a:r>
              <a:endParaRPr lang="en-US" sz="1600" dirty="0">
                <a:solidFill>
                  <a:schemeClr val="bg1"/>
                </a:solidFill>
                <a:latin typeface="Arial Narrow" panose="020B0606020202030204" pitchFamily="34" charset="0"/>
              </a:endParaRPr>
            </a:p>
          </p:txBody>
        </p:sp>
        <p:sp>
          <p:nvSpPr>
            <p:cNvPr id="21" name="Ovalas 20"/>
            <p:cNvSpPr/>
            <p:nvPr userDrawn="1"/>
          </p:nvSpPr>
          <p:spPr>
            <a:xfrm>
              <a:off x="3796282" y="2812283"/>
              <a:ext cx="63154" cy="5971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as 31"/>
            <p:cNvSpPr/>
            <p:nvPr userDrawn="1"/>
          </p:nvSpPr>
          <p:spPr>
            <a:xfrm>
              <a:off x="5652954" y="2812283"/>
              <a:ext cx="63154" cy="5971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aveikslėlis 3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28869" y="1641542"/>
              <a:ext cx="1311024" cy="1283915"/>
            </a:xfrm>
            <a:prstGeom prst="rect">
              <a:avLst/>
            </a:prstGeom>
          </p:spPr>
        </p:pic>
      </p:grpSp>
      <p:pic>
        <p:nvPicPr>
          <p:cNvPr id="50"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 y="2375954"/>
            <a:ext cx="9144000" cy="2770347"/>
          </a:xfrm>
          <a:prstGeom prst="rect">
            <a:avLst/>
          </a:prstGeom>
        </p:spPr>
      </p:pic>
    </p:spTree>
    <p:extLst>
      <p:ext uri="{BB962C8B-B14F-4D97-AF65-F5344CB8AC3E}">
        <p14:creationId xmlns:p14="http://schemas.microsoft.com/office/powerpoint/2010/main" val="1996245852"/>
      </p:ext>
    </p:extLst>
  </p:cSld>
  <p:clrMap bg1="lt1" tx1="dk1" bg2="lt2" tx2="dk2" accent1="accent1" accent2="accent2" accent3="accent3" accent4="accent4" accent5="accent5" accent6="accent6" hlink="hlink" folHlink="folHlink"/>
  <p:sldLayoutIdLst>
    <p:sldLayoutId id="2147483708" r:id="rId1"/>
    <p:sldLayoutId id="2147483726" r:id="rId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tačiakampis 4"/>
          <p:cNvSpPr/>
          <p:nvPr userDrawn="1"/>
        </p:nvSpPr>
        <p:spPr>
          <a:xfrm>
            <a:off x="0" y="1"/>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ačiakampis 7"/>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Box 2"/>
          <p:cNvSpPr txBox="1"/>
          <p:nvPr userDrawn="1"/>
        </p:nvSpPr>
        <p:spPr bwMode="gray">
          <a:xfrm>
            <a:off x="8580475" y="4663884"/>
            <a:ext cx="456614" cy="261610"/>
          </a:xfrm>
          <a:prstGeom prst="rect">
            <a:avLst/>
          </a:prstGeom>
        </p:spPr>
        <p:txBody>
          <a:bodyPr vert="horz" wrap="square" lIns="0" tIns="0" rIns="0" bIns="0" rtlCol="0" anchor="ctr">
            <a:spAutoFit/>
          </a:bodyPr>
          <a:lstStyle/>
          <a:p>
            <a:pPr marL="0" algn="ctr" defTabSz="713232" rtl="0" eaLnBrk="1" latinLnBrk="0" hangingPunct="1"/>
            <a:fld id="{6C5AF65D-6854-49AF-ABC5-48B5BA0EA842}" type="slidenum">
              <a:rPr lang="en-US" sz="1700" b="0" i="0" kern="1200" smtClean="0">
                <a:solidFill>
                  <a:srgbClr val="848484"/>
                </a:solidFill>
                <a:latin typeface="Arimo" panose="020B0604020202020204" pitchFamily="34" charset="0"/>
                <a:ea typeface="Arimo" panose="020B0604020202020204" pitchFamily="34" charset="0"/>
                <a:cs typeface="Arimo" panose="020B0604020202020204" pitchFamily="34" charset="0"/>
              </a:rPr>
              <a:pPr marL="0" algn="ctr" defTabSz="713232" rtl="0" eaLnBrk="1" latinLnBrk="0" hangingPunct="1"/>
              <a:t>‹#›</a:t>
            </a:fld>
            <a:endParaRPr lang="en-US" sz="1700" b="0" i="0" kern="1200" dirty="0">
              <a:solidFill>
                <a:srgbClr val="848484"/>
              </a:solidFill>
              <a:latin typeface="Arimo" panose="020B0604020202020204" pitchFamily="34" charset="0"/>
              <a:ea typeface="Arimo" panose="020B0604020202020204" pitchFamily="34" charset="0"/>
              <a:cs typeface="Arimo" panose="020B0604020202020204" pitchFamily="34" charset="0"/>
            </a:endParaRPr>
          </a:p>
        </p:txBody>
      </p:sp>
      <p:pic>
        <p:nvPicPr>
          <p:cNvPr id="7" name="Paveikslėlis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448310" y="139230"/>
            <a:ext cx="1648493" cy="564505"/>
          </a:xfrm>
          <a:prstGeom prst="rect">
            <a:avLst/>
          </a:prstGeom>
        </p:spPr>
      </p:pic>
    </p:spTree>
    <p:extLst>
      <p:ext uri="{BB962C8B-B14F-4D97-AF65-F5344CB8AC3E}">
        <p14:creationId xmlns:p14="http://schemas.microsoft.com/office/powerpoint/2010/main" val="2144061047"/>
      </p:ext>
    </p:extLst>
  </p:cSld>
  <p:clrMap bg1="lt1" tx1="dk1" bg2="lt2" tx2="dk2" accent1="accent1" accent2="accent2" accent3="accent3" accent4="accent4" accent5="accent5" accent6="accent6" hlink="hlink" folHlink="folHlink"/>
  <p:sldLayoutIdLst>
    <p:sldLayoutId id="2147483722" r:id="rId1"/>
    <p:sldLayoutId id="2147483724" r:id="rId2"/>
    <p:sldLayoutId id="2147483723" r:id="rId3"/>
    <p:sldLayoutId id="2147483725" r:id="rId4"/>
    <p:sldLayoutId id="2147483715" r:id="rId5"/>
    <p:sldLayoutId id="2147483711" r:id="rId6"/>
    <p:sldLayoutId id="2147483727" r:id="rId7"/>
  </p:sldLayoutIdLst>
  <p:timing>
    <p:tnLst>
      <p:par>
        <p:cTn id="1" dur="indefinite" restart="never" nodeType="tmRoot"/>
      </p:par>
    </p:tnLst>
  </p:timing>
  <p:hf hdr="0" dt="0"/>
  <p:txStyles>
    <p:titleStyle>
      <a:lvl1pPr algn="l" defTabSz="713232"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713232" rtl="0" eaLnBrk="1" latinLnBrk="0" hangingPunct="1">
        <a:defRPr sz="1400" kern="1200">
          <a:solidFill>
            <a:schemeClr val="tx1"/>
          </a:solidFill>
          <a:latin typeface="+mn-lt"/>
          <a:ea typeface="+mn-ea"/>
          <a:cs typeface="+mn-cs"/>
        </a:defRPr>
      </a:lvl1pPr>
      <a:lvl2pPr marL="356616" algn="l" defTabSz="713232" rtl="0" eaLnBrk="1" latinLnBrk="0" hangingPunct="1">
        <a:defRPr sz="1400" kern="1200">
          <a:solidFill>
            <a:schemeClr val="tx1"/>
          </a:solidFill>
          <a:latin typeface="+mn-lt"/>
          <a:ea typeface="+mn-ea"/>
          <a:cs typeface="+mn-cs"/>
        </a:defRPr>
      </a:lvl2pPr>
      <a:lvl3pPr marL="713232" algn="l" defTabSz="713232" rtl="0" eaLnBrk="1" latinLnBrk="0" hangingPunct="1">
        <a:defRPr sz="1400" kern="1200">
          <a:solidFill>
            <a:schemeClr val="tx1"/>
          </a:solidFill>
          <a:latin typeface="+mn-lt"/>
          <a:ea typeface="+mn-ea"/>
          <a:cs typeface="+mn-cs"/>
        </a:defRPr>
      </a:lvl3pPr>
      <a:lvl4pPr marL="1069848" algn="l" defTabSz="713232" rtl="0" eaLnBrk="1" latinLnBrk="0" hangingPunct="1">
        <a:defRPr sz="1400" kern="1200">
          <a:solidFill>
            <a:schemeClr val="tx1"/>
          </a:solidFill>
          <a:latin typeface="+mn-lt"/>
          <a:ea typeface="+mn-ea"/>
          <a:cs typeface="+mn-cs"/>
        </a:defRPr>
      </a:lvl4pPr>
      <a:lvl5pPr marL="1426464" algn="l" defTabSz="713232" rtl="0" eaLnBrk="1" latinLnBrk="0" hangingPunct="1">
        <a:defRPr sz="1400" kern="1200">
          <a:solidFill>
            <a:schemeClr val="tx1"/>
          </a:solidFill>
          <a:latin typeface="+mn-lt"/>
          <a:ea typeface="+mn-ea"/>
          <a:cs typeface="+mn-cs"/>
        </a:defRPr>
      </a:lvl5pPr>
      <a:lvl6pPr marL="1783080" algn="l" defTabSz="713232" rtl="0" eaLnBrk="1" latinLnBrk="0" hangingPunct="1">
        <a:defRPr sz="1400" kern="1200">
          <a:solidFill>
            <a:schemeClr val="tx1"/>
          </a:solidFill>
          <a:latin typeface="+mn-lt"/>
          <a:ea typeface="+mn-ea"/>
          <a:cs typeface="+mn-cs"/>
        </a:defRPr>
      </a:lvl6pPr>
      <a:lvl7pPr marL="2139696" algn="l" defTabSz="713232" rtl="0" eaLnBrk="1" latinLnBrk="0" hangingPunct="1">
        <a:defRPr sz="1400" kern="1200">
          <a:solidFill>
            <a:schemeClr val="tx1"/>
          </a:solidFill>
          <a:latin typeface="+mn-lt"/>
          <a:ea typeface="+mn-ea"/>
          <a:cs typeface="+mn-cs"/>
        </a:defRPr>
      </a:lvl7pPr>
      <a:lvl8pPr marL="2496312" algn="l" defTabSz="713232" rtl="0" eaLnBrk="1" latinLnBrk="0" hangingPunct="1">
        <a:defRPr sz="1400" kern="1200">
          <a:solidFill>
            <a:schemeClr val="tx1"/>
          </a:solidFill>
          <a:latin typeface="+mn-lt"/>
          <a:ea typeface="+mn-ea"/>
          <a:cs typeface="+mn-cs"/>
        </a:defRPr>
      </a:lvl8pPr>
      <a:lvl9pPr marL="2852928" algn="l" defTabSz="713232"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kaidrės numerio vietos rezervavimo ženklas 5"/>
          <p:cNvSpPr>
            <a:spLocks noGrp="1"/>
          </p:cNvSpPr>
          <p:nvPr>
            <p:ph type="sldNum" sz="quarter" idx="4"/>
          </p:nvPr>
        </p:nvSpPr>
        <p:spPr>
          <a:xfrm>
            <a:off x="8367166" y="4710620"/>
            <a:ext cx="445063"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5C10360A-3AEF-4EDC-87DA-A6A7267F825A}" type="slidenum">
              <a:rPr lang="en-US" smtClean="0"/>
              <a:t>‹#›</a:t>
            </a:fld>
            <a:endParaRPr lang="en-US"/>
          </a:p>
        </p:txBody>
      </p:sp>
      <p:sp>
        <p:nvSpPr>
          <p:cNvPr id="7" name="Title 2"/>
          <p:cNvSpPr txBox="1">
            <a:spLocks/>
          </p:cNvSpPr>
          <p:nvPr userDrawn="1"/>
        </p:nvSpPr>
        <p:spPr>
          <a:xfrm>
            <a:off x="381003" y="341315"/>
            <a:ext cx="8368363" cy="495383"/>
          </a:xfrm>
          <a:prstGeom prst="rect">
            <a:avLst/>
          </a:prstGeom>
        </p:spPr>
        <p:txBody>
          <a:bodyPr lIns="0" tIns="0" rIns="0" bIns="0" anchor="ctr"/>
          <a:lstStyle>
            <a:lvl1pPr algn="ctr" defTabSz="914400" rtl="0" eaLnBrk="1" latinLnBrk="0" hangingPunct="1">
              <a:spcBef>
                <a:spcPct val="0"/>
              </a:spcBef>
              <a:buNone/>
              <a:defRPr sz="3700" kern="1200">
                <a:solidFill>
                  <a:schemeClr val="bg1">
                    <a:lumMod val="50000"/>
                  </a:schemeClr>
                </a:solidFill>
                <a:latin typeface="+mj-lt"/>
                <a:ea typeface="+mj-ea"/>
                <a:cs typeface="+mj-cs"/>
              </a:defRPr>
            </a:lvl1pPr>
          </a:lstStyle>
          <a:p>
            <a:r>
              <a:rPr lang="en-US" smtClean="0"/>
              <a:t>Click to edit Master title style</a:t>
            </a:r>
            <a:endParaRPr lang="en-US" dirty="0"/>
          </a:p>
        </p:txBody>
      </p:sp>
      <p:sp>
        <p:nvSpPr>
          <p:cNvPr id="8" name="Stačiakampis 7"/>
          <p:cNvSpPr/>
          <p:nvPr userDrawn="1"/>
        </p:nvSpPr>
        <p:spPr>
          <a:xfrm>
            <a:off x="0" y="4964112"/>
            <a:ext cx="9144000" cy="179388"/>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ačiakampis 9"/>
          <p:cNvSpPr/>
          <p:nvPr userDrawn="1"/>
        </p:nvSpPr>
        <p:spPr>
          <a:xfrm>
            <a:off x="0" y="0"/>
            <a:ext cx="9144000" cy="842963"/>
          </a:xfrm>
          <a:prstGeom prst="rect">
            <a:avLst/>
          </a:prstGeom>
          <a:solidFill>
            <a:srgbClr val="182B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2" name="Paveikslėlis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31543" y="3437700"/>
            <a:ext cx="15875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aveikslėlis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737893" y="3278950"/>
            <a:ext cx="146050"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aveikslėlis 5"/>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737893" y="3083688"/>
            <a:ext cx="14605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aveikslėlis 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771233" y="3661538"/>
            <a:ext cx="793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Lentelė 15"/>
          <p:cNvGraphicFramePr>
            <a:graphicFrameLocks noGrp="1"/>
          </p:cNvGraphicFramePr>
          <p:nvPr userDrawn="1">
            <p:extLst>
              <p:ext uri="{D42A27DB-BD31-4B8C-83A1-F6EECF244321}">
                <p14:modId xmlns:p14="http://schemas.microsoft.com/office/powerpoint/2010/main" val="367807120"/>
              </p:ext>
            </p:extLst>
          </p:nvPr>
        </p:nvGraphicFramePr>
        <p:xfrm>
          <a:off x="1732758" y="1967675"/>
          <a:ext cx="5678487" cy="2194086"/>
        </p:xfrm>
        <a:graphic>
          <a:graphicData uri="http://schemas.openxmlformats.org/drawingml/2006/table">
            <a:tbl>
              <a:tblPr firstRow="1" bandRow="1">
                <a:tableStyleId>{5C22544A-7EE6-4342-B048-85BDC9FD1C3A}</a:tableStyleId>
              </a:tblPr>
              <a:tblGrid>
                <a:gridCol w="2731183">
                  <a:extLst>
                    <a:ext uri="{9D8B030D-6E8A-4147-A177-3AD203B41FA5}"/>
                  </a:extLst>
                </a:gridCol>
                <a:gridCol w="215793">
                  <a:extLst>
                    <a:ext uri="{9D8B030D-6E8A-4147-A177-3AD203B41FA5}"/>
                  </a:extLst>
                </a:gridCol>
                <a:gridCol w="237590">
                  <a:extLst>
                    <a:ext uri="{9D8B030D-6E8A-4147-A177-3AD203B41FA5}"/>
                  </a:extLst>
                </a:gridCol>
                <a:gridCol w="2493921">
                  <a:extLst>
                    <a:ext uri="{9D8B030D-6E8A-4147-A177-3AD203B41FA5}"/>
                  </a:extLst>
                </a:gridCol>
              </a:tblGrid>
              <a:tr h="365681">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400" b="0" dirty="0">
                          <a:solidFill>
                            <a:srgbClr val="47ABD9"/>
                          </a:solidFill>
                          <a:latin typeface="+mj-lt"/>
                          <a:cs typeface="Arial" panose="020B0604020202020204" pitchFamily="34" charset="0"/>
                        </a:rPr>
                        <a:t>Valstybinio audito ataskaita</a:t>
                      </a:r>
                      <a:endParaRPr lang="en-US" sz="1400" b="0" dirty="0">
                        <a:solidFill>
                          <a:srgbClr val="47ABD9"/>
                        </a:solidFill>
                        <a:latin typeface="+mj-lt"/>
                      </a:endParaRPr>
                    </a:p>
                    <a:p>
                      <a:pPr algn="l"/>
                      <a:r>
                        <a:rPr lang="lt-LT" sz="1600" dirty="0">
                          <a:solidFill>
                            <a:srgbClr val="1F3856"/>
                          </a:solidFill>
                          <a:latin typeface="Arial" panose="020B0604020202020204" pitchFamily="34" charset="0"/>
                          <a:cs typeface="Arial" panose="020B0604020202020204" pitchFamily="34" charset="0"/>
                        </a:rPr>
                        <a:t>„Ataskaitos pavadinimas“</a:t>
                      </a:r>
                      <a:endParaRPr lang="en-US" sz="1600" dirty="0">
                        <a:latin typeface="Arial" panose="020B0604020202020204" pitchFamily="34" charset="0"/>
                        <a:cs typeface="Arial" panose="020B0604020202020204" pitchFamily="34" charset="0"/>
                      </a:endParaRPr>
                    </a:p>
                  </a:txBody>
                  <a:tcPr marL="91447" marR="91447" marT="45680" marB="45680" anchor="ctr">
                    <a:lnL w="12700" cap="flat" cmpd="sng" algn="ctr">
                      <a:no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sz="1600" dirty="0">
                          <a:solidFill>
                            <a:srgbClr val="1F3856"/>
                          </a:solidFill>
                          <a:latin typeface="+mj-lt"/>
                        </a:rPr>
                        <a:t>Vardas</a:t>
                      </a:r>
                      <a:r>
                        <a:rPr lang="lt-LT" sz="1600" baseline="0" dirty="0">
                          <a:solidFill>
                            <a:srgbClr val="1F3856"/>
                          </a:solidFill>
                          <a:latin typeface="+mj-lt"/>
                        </a:rPr>
                        <a:t> Pavardė</a:t>
                      </a:r>
                      <a:endParaRPr lang="en-US" sz="1600" dirty="0">
                        <a:latin typeface="+mj-lt"/>
                      </a:endParaRPr>
                    </a:p>
                    <a:p>
                      <a:pPr marL="0" marR="0" indent="0" algn="l" defTabSz="914400" rtl="0" eaLnBrk="1" fontAlgn="auto" latinLnBrk="0" hangingPunct="1">
                        <a:lnSpc>
                          <a:spcPct val="100000"/>
                        </a:lnSpc>
                        <a:spcBef>
                          <a:spcPts val="0"/>
                        </a:spcBef>
                        <a:spcAft>
                          <a:spcPts val="0"/>
                        </a:spcAft>
                        <a:buClrTx/>
                        <a:buSzTx/>
                        <a:buFontTx/>
                        <a:buNone/>
                        <a:tabLst/>
                        <a:defRPr/>
                      </a:pPr>
                      <a:r>
                        <a:rPr lang="lt-LT" sz="1400" b="0" baseline="0" dirty="0">
                          <a:solidFill>
                            <a:srgbClr val="1F3856"/>
                          </a:solidFill>
                          <a:latin typeface="Arial Narrow" panose="020B0606020202030204" pitchFamily="34" charset="0"/>
                          <a:cs typeface="Arial" panose="020B0604020202020204" pitchFamily="34" charset="0"/>
                        </a:rPr>
                        <a:t>Pareigos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a:solidFill>
                            <a:srgbClr val="1F3856"/>
                          </a:solidFill>
                          <a:latin typeface="Arial Narrow" panose="020B0606020202030204" pitchFamily="34" charset="0"/>
                        </a:rPr>
                        <a:t>(8 5) 000 0000 </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err="1">
                          <a:solidFill>
                            <a:srgbClr val="1F3856"/>
                          </a:solidFill>
                          <a:latin typeface="Arial Narrow" panose="020B0606020202030204" pitchFamily="34" charset="0"/>
                        </a:rPr>
                        <a:t>Vardas.Pavarde</a:t>
                      </a:r>
                      <a:r>
                        <a:rPr lang="en-US" sz="1000" b="0" baseline="0" dirty="0">
                          <a:solidFill>
                            <a:srgbClr val="1F3856"/>
                          </a:solidFill>
                          <a:latin typeface="Arial Narrow" panose="020B0606020202030204" pitchFamily="34" charset="0"/>
                        </a:rPr>
                        <a:t>@</a:t>
                      </a:r>
                      <a:r>
                        <a:rPr lang="en-US" sz="1000" b="0" baseline="0" dirty="0" err="1">
                          <a:solidFill>
                            <a:srgbClr val="1F3856"/>
                          </a:solidFill>
                          <a:latin typeface="Arial Narrow" panose="020B0606020202030204" pitchFamily="34" charset="0"/>
                        </a:rPr>
                        <a:t>vkontrole.lt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www.vkontrole.lt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a:t>
                      </a:r>
                      <a:r>
                        <a:rPr lang="lt-LT" sz="1000" b="0" baseline="0" dirty="0" err="1">
                          <a:solidFill>
                            <a:srgbClr val="1F3856"/>
                          </a:solidFill>
                          <a:latin typeface="Arial Narrow" panose="020B0606020202030204" pitchFamily="34" charset="0"/>
                        </a:rPr>
                        <a:t>valstybeskontrole</a:t>
                      </a:r>
                      <a:endParaRPr lang="en-US" sz="1000" dirty="0">
                        <a:latin typeface="Arial Narrow" panose="020B0606020202030204" pitchFamily="34" charset="0"/>
                      </a:endParaRPr>
                    </a:p>
                  </a:txBody>
                  <a:tcPr marL="91447" marR="91447" marT="45680" marB="456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pPr algn="l"/>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bl>
          </a:graphicData>
        </a:graphic>
      </p:graphicFrame>
      <p:pic>
        <p:nvPicPr>
          <p:cNvPr id="11" name="Paveikslėlis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60447" y="139229"/>
            <a:ext cx="1648493" cy="564505"/>
          </a:xfrm>
          <a:prstGeom prst="rect">
            <a:avLst/>
          </a:prstGeom>
        </p:spPr>
      </p:pic>
    </p:spTree>
    <p:extLst>
      <p:ext uri="{BB962C8B-B14F-4D97-AF65-F5344CB8AC3E}">
        <p14:creationId xmlns:p14="http://schemas.microsoft.com/office/powerpoint/2010/main" val="2723990174"/>
      </p:ext>
    </p:extLst>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9.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9.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8" Type="http://schemas.openxmlformats.org/officeDocument/2006/relationships/chart" Target="../charts/chart13.xml"/><Relationship Id="rId3" Type="http://schemas.openxmlformats.org/officeDocument/2006/relationships/chart" Target="../charts/chart8.xml"/><Relationship Id="rId7" Type="http://schemas.openxmlformats.org/officeDocument/2006/relationships/chart" Target="../charts/chart12.xml"/><Relationship Id="rId2" Type="http://schemas.openxmlformats.org/officeDocument/2006/relationships/chart" Target="../charts/chart7.xml"/><Relationship Id="rId1" Type="http://schemas.openxmlformats.org/officeDocument/2006/relationships/slideLayout" Target="../slideLayouts/slideLayout9.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457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460689"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Excise Duties Plans Errors by Product Groups</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6" name="Paveikslėlis 5"/>
          <p:cNvPicPr>
            <a:picLocks noChangeAspect="1"/>
          </p:cNvPicPr>
          <p:nvPr/>
        </p:nvPicPr>
        <p:blipFill>
          <a:blip r:embed="rId2"/>
          <a:stretch>
            <a:fillRect/>
          </a:stretch>
        </p:blipFill>
        <p:spPr>
          <a:xfrm>
            <a:off x="427653" y="1348434"/>
            <a:ext cx="8023225" cy="3227988"/>
          </a:xfrm>
          <a:prstGeom prst="rect">
            <a:avLst/>
          </a:prstGeom>
        </p:spPr>
      </p:pic>
    </p:spTree>
    <p:extLst>
      <p:ext uri="{BB962C8B-B14F-4D97-AF65-F5344CB8AC3E}">
        <p14:creationId xmlns:p14="http://schemas.microsoft.com/office/powerpoint/2010/main" val="2162169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460689"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Excise Duties Plans Errors by Products</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7" name="Paveikslėlis 6"/>
          <p:cNvPicPr>
            <a:picLocks noChangeAspect="1"/>
          </p:cNvPicPr>
          <p:nvPr/>
        </p:nvPicPr>
        <p:blipFill>
          <a:blip r:embed="rId2"/>
          <a:stretch>
            <a:fillRect/>
          </a:stretch>
        </p:blipFill>
        <p:spPr>
          <a:xfrm>
            <a:off x="652038" y="1348434"/>
            <a:ext cx="7727629" cy="3072274"/>
          </a:xfrm>
          <a:prstGeom prst="rect">
            <a:avLst/>
          </a:prstGeom>
        </p:spPr>
      </p:pic>
    </p:spTree>
    <p:extLst>
      <p:ext uri="{BB962C8B-B14F-4D97-AF65-F5344CB8AC3E}">
        <p14:creationId xmlns:p14="http://schemas.microsoft.com/office/powerpoint/2010/main" val="13390793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Error Decomposition of Excise Duties by Products (1)</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the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6" name="Paveikslėlis 5"/>
          <p:cNvPicPr>
            <a:picLocks noChangeAspect="1"/>
          </p:cNvPicPr>
          <p:nvPr/>
        </p:nvPicPr>
        <p:blipFill>
          <a:blip r:embed="rId2"/>
          <a:stretch>
            <a:fillRect/>
          </a:stretch>
        </p:blipFill>
        <p:spPr>
          <a:xfrm>
            <a:off x="428193" y="1375468"/>
            <a:ext cx="8022685" cy="3182447"/>
          </a:xfrm>
          <a:prstGeom prst="rect">
            <a:avLst/>
          </a:prstGeom>
        </p:spPr>
      </p:pic>
    </p:spTree>
    <p:extLst>
      <p:ext uri="{BB962C8B-B14F-4D97-AF65-F5344CB8AC3E}">
        <p14:creationId xmlns:p14="http://schemas.microsoft.com/office/powerpoint/2010/main" val="25181699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Error Decomposition of Excise Duties by Products (2)</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6" name="Paveikslėlis 5"/>
          <p:cNvPicPr>
            <a:picLocks noChangeAspect="1"/>
          </p:cNvPicPr>
          <p:nvPr/>
        </p:nvPicPr>
        <p:blipFill>
          <a:blip r:embed="rId2"/>
          <a:stretch>
            <a:fillRect/>
          </a:stretch>
        </p:blipFill>
        <p:spPr>
          <a:xfrm>
            <a:off x="548786" y="1381972"/>
            <a:ext cx="7997115" cy="3182053"/>
          </a:xfrm>
          <a:prstGeom prst="rect">
            <a:avLst/>
          </a:prstGeom>
        </p:spPr>
      </p:pic>
    </p:spTree>
    <p:extLst>
      <p:ext uri="{BB962C8B-B14F-4D97-AF65-F5344CB8AC3E}">
        <p14:creationId xmlns:p14="http://schemas.microsoft.com/office/powerpoint/2010/main" val="2238589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p:nvPr>
            <p:extLst/>
          </p:nvPr>
        </p:nvGraphicFramePr>
        <p:xfrm>
          <a:off x="644185" y="1397930"/>
          <a:ext cx="1988050" cy="1672118"/>
        </p:xfrm>
        <a:graphic>
          <a:graphicData uri="http://schemas.openxmlformats.org/drawingml/2006/chart">
            <c:chart xmlns:c="http://schemas.openxmlformats.org/drawingml/2006/chart" xmlns:r="http://schemas.openxmlformats.org/officeDocument/2006/relationships" r:id="rId2"/>
          </a:graphicData>
        </a:graphic>
      </p:graphicFrame>
      <p:cxnSp>
        <p:nvCxnSpPr>
          <p:cNvPr id="14" name="Straight Connector 13"/>
          <p:cNvCxnSpPr>
            <a:cxnSpLocks/>
          </p:cNvCxnSpPr>
          <p:nvPr/>
        </p:nvCxnSpPr>
        <p:spPr>
          <a:xfrm flipV="1">
            <a:off x="6006343" y="1510078"/>
            <a:ext cx="0" cy="2435201"/>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Inhaltsplatzhalter 4"/>
          <p:cNvSpPr txBox="1">
            <a:spLocks/>
          </p:cNvSpPr>
          <p:nvPr/>
        </p:nvSpPr>
        <p:spPr>
          <a:xfrm>
            <a:off x="523153" y="3092259"/>
            <a:ext cx="2230114" cy="584775"/>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1"/>
                </a:solidFill>
                <a:latin typeface="+mj-lt"/>
              </a:rPr>
              <a:t>PERSONAL INCOME TAX</a:t>
            </a:r>
            <a:r>
              <a:rPr lang="en-US" sz="1200" b="1" dirty="0" smtClean="0">
                <a:solidFill>
                  <a:schemeClr val="accent1"/>
                </a:solidFill>
                <a:latin typeface="+mj-lt"/>
              </a:rPr>
              <a:t/>
            </a:r>
            <a:br>
              <a:rPr lang="en-US" sz="1200" b="1" dirty="0" smtClean="0">
                <a:solidFill>
                  <a:schemeClr val="accent1"/>
                </a:solidFill>
                <a:latin typeface="+mj-lt"/>
              </a:rPr>
            </a:br>
            <a:r>
              <a:rPr lang="en-US" sz="1200" dirty="0" smtClean="0">
                <a:solidFill>
                  <a:schemeClr val="tx1"/>
                </a:solidFill>
                <a:latin typeface="+mj-lt"/>
              </a:rPr>
              <a:t>Annual growth rate of the fund for wages and salaries</a:t>
            </a:r>
            <a:endParaRPr lang="en-US" sz="1200" dirty="0">
              <a:solidFill>
                <a:schemeClr val="tx1"/>
              </a:solidFill>
              <a:latin typeface="+mj-lt"/>
            </a:endParaRPr>
          </a:p>
        </p:txBody>
      </p:sp>
      <p:graphicFrame>
        <p:nvGraphicFramePr>
          <p:cNvPr id="22" name="Chart 21"/>
          <p:cNvGraphicFramePr/>
          <p:nvPr>
            <p:extLst/>
          </p:nvPr>
        </p:nvGraphicFramePr>
        <p:xfrm>
          <a:off x="3556274" y="1397930"/>
          <a:ext cx="1988050" cy="1672118"/>
        </p:xfrm>
        <a:graphic>
          <a:graphicData uri="http://schemas.openxmlformats.org/drawingml/2006/chart">
            <c:chart xmlns:c="http://schemas.openxmlformats.org/drawingml/2006/chart" xmlns:r="http://schemas.openxmlformats.org/officeDocument/2006/relationships" r:id="rId3"/>
          </a:graphicData>
        </a:graphic>
      </p:graphicFrame>
      <p:sp>
        <p:nvSpPr>
          <p:cNvPr id="23" name="Inhaltsplatzhalter 4"/>
          <p:cNvSpPr txBox="1">
            <a:spLocks/>
          </p:cNvSpPr>
          <p:nvPr/>
        </p:nvSpPr>
        <p:spPr>
          <a:xfrm>
            <a:off x="3435242" y="3092259"/>
            <a:ext cx="2319290" cy="584775"/>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2"/>
                </a:solidFill>
                <a:latin typeface="+mj-lt"/>
              </a:rPr>
              <a:t>CORPORATE </a:t>
            </a:r>
            <a:r>
              <a:rPr lang="lt-LT" sz="1400" b="1" dirty="0" smtClean="0">
                <a:solidFill>
                  <a:schemeClr val="accent2"/>
                </a:solidFill>
                <a:latin typeface="+mj-lt"/>
              </a:rPr>
              <a:t>PROFIT </a:t>
            </a:r>
            <a:r>
              <a:rPr lang="en-US" sz="1400" b="1" dirty="0" smtClean="0">
                <a:solidFill>
                  <a:schemeClr val="accent2"/>
                </a:solidFill>
                <a:latin typeface="+mj-lt"/>
              </a:rPr>
              <a:t>TAX</a:t>
            </a:r>
            <a:r>
              <a:rPr lang="en-US" sz="1200" b="1" dirty="0">
                <a:solidFill>
                  <a:schemeClr val="bg1">
                    <a:lumMod val="65000"/>
                  </a:schemeClr>
                </a:solidFill>
                <a:latin typeface="+mj-lt"/>
              </a:rPr>
              <a:t/>
            </a:r>
            <a:br>
              <a:rPr lang="en-US" sz="1200" b="1" dirty="0">
                <a:solidFill>
                  <a:schemeClr val="bg1">
                    <a:lumMod val="65000"/>
                  </a:schemeClr>
                </a:solidFill>
                <a:latin typeface="+mj-lt"/>
              </a:rPr>
            </a:br>
            <a:r>
              <a:rPr lang="en-US" sz="1200" dirty="0" smtClean="0">
                <a:solidFill>
                  <a:schemeClr val="tx1"/>
                </a:solidFill>
                <a:latin typeface="+mj-lt"/>
              </a:rPr>
              <a:t>Annual growth rate of the nominal GDP</a:t>
            </a:r>
            <a:endParaRPr lang="en-US" sz="1200" dirty="0">
              <a:solidFill>
                <a:schemeClr val="tx1"/>
              </a:solidFill>
              <a:latin typeface="+mj-lt"/>
            </a:endParaRPr>
          </a:p>
        </p:txBody>
      </p:sp>
      <p:graphicFrame>
        <p:nvGraphicFramePr>
          <p:cNvPr id="24" name="Chart 23"/>
          <p:cNvGraphicFramePr/>
          <p:nvPr>
            <p:extLst/>
          </p:nvPr>
        </p:nvGraphicFramePr>
        <p:xfrm>
          <a:off x="6468363" y="1397930"/>
          <a:ext cx="1988050" cy="1672118"/>
        </p:xfrm>
        <a:graphic>
          <a:graphicData uri="http://schemas.openxmlformats.org/drawingml/2006/chart">
            <c:chart xmlns:c="http://schemas.openxmlformats.org/drawingml/2006/chart" xmlns:r="http://schemas.openxmlformats.org/officeDocument/2006/relationships" r:id="rId4"/>
          </a:graphicData>
        </a:graphic>
      </p:graphicFrame>
      <p:sp>
        <p:nvSpPr>
          <p:cNvPr id="25" name="Inhaltsplatzhalter 4"/>
          <p:cNvSpPr txBox="1">
            <a:spLocks/>
          </p:cNvSpPr>
          <p:nvPr/>
        </p:nvSpPr>
        <p:spPr>
          <a:xfrm>
            <a:off x="6347331" y="3092259"/>
            <a:ext cx="2230114" cy="584775"/>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3"/>
                </a:solidFill>
                <a:latin typeface="+mj-lt"/>
              </a:rPr>
              <a:t>VALUE-ADDED TAX</a:t>
            </a:r>
            <a:r>
              <a:rPr lang="en-US" sz="1200" b="1" dirty="0">
                <a:solidFill>
                  <a:schemeClr val="bg1">
                    <a:lumMod val="65000"/>
                  </a:schemeClr>
                </a:solidFill>
                <a:latin typeface="+mj-lt"/>
              </a:rPr>
              <a:t/>
            </a:r>
            <a:br>
              <a:rPr lang="en-US" sz="1200" b="1" dirty="0">
                <a:solidFill>
                  <a:schemeClr val="bg1">
                    <a:lumMod val="65000"/>
                  </a:schemeClr>
                </a:solidFill>
                <a:latin typeface="+mj-lt"/>
              </a:rPr>
            </a:br>
            <a:r>
              <a:rPr lang="en-US" sz="1200" dirty="0" smtClean="0">
                <a:solidFill>
                  <a:schemeClr val="tx1"/>
                </a:solidFill>
                <a:latin typeface="+mj-lt"/>
              </a:rPr>
              <a:t>Annual growth rate of the final consumption expenditure</a:t>
            </a:r>
            <a:endParaRPr lang="en-US" sz="1200" dirty="0">
              <a:solidFill>
                <a:schemeClr val="tx1"/>
              </a:solidFill>
              <a:latin typeface="+mj-lt"/>
            </a:endParaRPr>
          </a:p>
        </p:txBody>
      </p:sp>
      <p:cxnSp>
        <p:nvCxnSpPr>
          <p:cNvPr id="32" name="Straight Connector 31"/>
          <p:cNvCxnSpPr>
            <a:cxnSpLocks/>
          </p:cNvCxnSpPr>
          <p:nvPr/>
        </p:nvCxnSpPr>
        <p:spPr>
          <a:xfrm flipV="1">
            <a:off x="3094254" y="1510078"/>
            <a:ext cx="0" cy="2435201"/>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97149" y="4071501"/>
            <a:ext cx="8336066" cy="59864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en-US" dirty="0"/>
          </a:p>
        </p:txBody>
      </p:sp>
      <p:sp>
        <p:nvSpPr>
          <p:cNvPr id="34" name="Inhaltsplatzhalter 4"/>
          <p:cNvSpPr txBox="1">
            <a:spLocks/>
          </p:cNvSpPr>
          <p:nvPr/>
        </p:nvSpPr>
        <p:spPr>
          <a:xfrm>
            <a:off x="566662" y="4155381"/>
            <a:ext cx="8010625" cy="430887"/>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GB" sz="1400" b="1" cap="all" dirty="0" smtClean="0">
                <a:latin typeface="+mj-lt"/>
              </a:rPr>
              <a:t>Absolute </a:t>
            </a:r>
            <a:r>
              <a:rPr lang="en-GB" sz="1400" b="1" cap="all" dirty="0">
                <a:latin typeface="+mj-lt"/>
              </a:rPr>
              <a:t>size of </a:t>
            </a:r>
            <a:r>
              <a:rPr lang="en-GB" sz="1400" b="1" cap="all" dirty="0" smtClean="0">
                <a:latin typeface="+mj-lt"/>
              </a:rPr>
              <a:t>tax errors and their DRIVERS</a:t>
            </a:r>
            <a:r>
              <a:rPr lang="en-US" sz="1100" b="1" dirty="0">
                <a:latin typeface="+mj-lt"/>
              </a:rPr>
              <a:t/>
            </a:r>
            <a:br>
              <a:rPr lang="en-US" sz="1100" b="1" dirty="0">
                <a:latin typeface="+mj-lt"/>
              </a:rPr>
            </a:br>
            <a:r>
              <a:rPr lang="en-US" sz="1400" dirty="0" smtClean="0">
                <a:latin typeface="+mj-lt"/>
              </a:rPr>
              <a:t>An average contribution of the macroeconomic driver to the absolute size of tax error</a:t>
            </a:r>
            <a:endParaRPr lang="en-US" sz="1200" dirty="0">
              <a:latin typeface="+mj-lt"/>
            </a:endParaRPr>
          </a:p>
        </p:txBody>
      </p:sp>
      <p:sp>
        <p:nvSpPr>
          <p:cNvPr id="16"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17" name="Text Placeholder 2"/>
          <p:cNvSpPr txBox="1">
            <a:spLocks/>
          </p:cNvSpPr>
          <p:nvPr/>
        </p:nvSpPr>
        <p:spPr>
          <a:xfrm>
            <a:off x="208923" y="980479"/>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The Contribution of Macroeconomic Drivers:</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Tree>
    <p:extLst>
      <p:ext uri="{BB962C8B-B14F-4D97-AF65-F5344CB8AC3E}">
        <p14:creationId xmlns:p14="http://schemas.microsoft.com/office/powerpoint/2010/main" val="1197164231"/>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p:nvPr>
            <p:extLst/>
          </p:nvPr>
        </p:nvGraphicFramePr>
        <p:xfrm>
          <a:off x="644185" y="1397930"/>
          <a:ext cx="1988050" cy="1672118"/>
        </p:xfrm>
        <a:graphic>
          <a:graphicData uri="http://schemas.openxmlformats.org/drawingml/2006/chart">
            <c:chart xmlns:c="http://schemas.openxmlformats.org/drawingml/2006/chart" xmlns:r="http://schemas.openxmlformats.org/officeDocument/2006/relationships" r:id="rId2"/>
          </a:graphicData>
        </a:graphic>
      </p:graphicFrame>
      <p:cxnSp>
        <p:nvCxnSpPr>
          <p:cNvPr id="14" name="Straight Connector 13"/>
          <p:cNvCxnSpPr>
            <a:cxnSpLocks/>
          </p:cNvCxnSpPr>
          <p:nvPr/>
        </p:nvCxnSpPr>
        <p:spPr>
          <a:xfrm flipV="1">
            <a:off x="6006343" y="1510078"/>
            <a:ext cx="0" cy="2435201"/>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Inhaltsplatzhalter 4"/>
          <p:cNvSpPr txBox="1">
            <a:spLocks/>
          </p:cNvSpPr>
          <p:nvPr/>
        </p:nvSpPr>
        <p:spPr>
          <a:xfrm>
            <a:off x="523153" y="3092259"/>
            <a:ext cx="2230114" cy="400110"/>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1"/>
                </a:solidFill>
                <a:latin typeface="+mj-lt"/>
              </a:rPr>
              <a:t>PERSONAL INCOME TAX</a:t>
            </a:r>
            <a:r>
              <a:rPr lang="en-US" sz="1200" b="1" dirty="0" smtClean="0">
                <a:solidFill>
                  <a:schemeClr val="accent1"/>
                </a:solidFill>
                <a:latin typeface="+mj-lt"/>
              </a:rPr>
              <a:t/>
            </a:r>
            <a:br>
              <a:rPr lang="en-US" sz="1200" b="1" dirty="0" smtClean="0">
                <a:solidFill>
                  <a:schemeClr val="accent1"/>
                </a:solidFill>
                <a:latin typeface="+mj-lt"/>
              </a:rPr>
            </a:br>
            <a:endParaRPr lang="en-US" sz="1200" dirty="0">
              <a:solidFill>
                <a:schemeClr val="tx1"/>
              </a:solidFill>
              <a:latin typeface="+mj-lt"/>
            </a:endParaRPr>
          </a:p>
        </p:txBody>
      </p:sp>
      <p:graphicFrame>
        <p:nvGraphicFramePr>
          <p:cNvPr id="22" name="Chart 21"/>
          <p:cNvGraphicFramePr/>
          <p:nvPr>
            <p:extLst/>
          </p:nvPr>
        </p:nvGraphicFramePr>
        <p:xfrm>
          <a:off x="3556274" y="1397930"/>
          <a:ext cx="1988050" cy="1672118"/>
        </p:xfrm>
        <a:graphic>
          <a:graphicData uri="http://schemas.openxmlformats.org/drawingml/2006/chart">
            <c:chart xmlns:c="http://schemas.openxmlformats.org/drawingml/2006/chart" xmlns:r="http://schemas.openxmlformats.org/officeDocument/2006/relationships" r:id="rId3"/>
          </a:graphicData>
        </a:graphic>
      </p:graphicFrame>
      <p:sp>
        <p:nvSpPr>
          <p:cNvPr id="23" name="Inhaltsplatzhalter 4"/>
          <p:cNvSpPr txBox="1">
            <a:spLocks/>
          </p:cNvSpPr>
          <p:nvPr/>
        </p:nvSpPr>
        <p:spPr>
          <a:xfrm>
            <a:off x="3435242" y="3092259"/>
            <a:ext cx="2319290" cy="400110"/>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2"/>
                </a:solidFill>
                <a:latin typeface="+mj-lt"/>
              </a:rPr>
              <a:t>CORPORATE </a:t>
            </a:r>
            <a:r>
              <a:rPr lang="lt-LT" sz="1400" b="1" dirty="0" smtClean="0">
                <a:solidFill>
                  <a:schemeClr val="accent2"/>
                </a:solidFill>
                <a:latin typeface="+mj-lt"/>
              </a:rPr>
              <a:t>INCOME </a:t>
            </a:r>
            <a:r>
              <a:rPr lang="en-US" sz="1400" b="1" dirty="0" smtClean="0">
                <a:solidFill>
                  <a:schemeClr val="accent2"/>
                </a:solidFill>
                <a:latin typeface="+mj-lt"/>
              </a:rPr>
              <a:t>TAX</a:t>
            </a:r>
            <a:r>
              <a:rPr lang="en-US" sz="1200" b="1" dirty="0">
                <a:solidFill>
                  <a:schemeClr val="bg1">
                    <a:lumMod val="65000"/>
                  </a:schemeClr>
                </a:solidFill>
                <a:latin typeface="+mj-lt"/>
              </a:rPr>
              <a:t/>
            </a:r>
            <a:br>
              <a:rPr lang="en-US" sz="1200" b="1" dirty="0">
                <a:solidFill>
                  <a:schemeClr val="bg1">
                    <a:lumMod val="65000"/>
                  </a:schemeClr>
                </a:solidFill>
                <a:latin typeface="+mj-lt"/>
              </a:rPr>
            </a:br>
            <a:endParaRPr lang="en-US" sz="1200" dirty="0">
              <a:solidFill>
                <a:schemeClr val="tx1"/>
              </a:solidFill>
              <a:latin typeface="+mj-lt"/>
            </a:endParaRPr>
          </a:p>
        </p:txBody>
      </p:sp>
      <p:graphicFrame>
        <p:nvGraphicFramePr>
          <p:cNvPr id="24" name="Chart 23"/>
          <p:cNvGraphicFramePr/>
          <p:nvPr>
            <p:extLst/>
          </p:nvPr>
        </p:nvGraphicFramePr>
        <p:xfrm>
          <a:off x="6468363" y="1397930"/>
          <a:ext cx="1988050" cy="1672118"/>
        </p:xfrm>
        <a:graphic>
          <a:graphicData uri="http://schemas.openxmlformats.org/drawingml/2006/chart">
            <c:chart xmlns:c="http://schemas.openxmlformats.org/drawingml/2006/chart" xmlns:r="http://schemas.openxmlformats.org/officeDocument/2006/relationships" r:id="rId4"/>
          </a:graphicData>
        </a:graphic>
      </p:graphicFrame>
      <p:sp>
        <p:nvSpPr>
          <p:cNvPr id="25" name="Inhaltsplatzhalter 4"/>
          <p:cNvSpPr txBox="1">
            <a:spLocks/>
          </p:cNvSpPr>
          <p:nvPr/>
        </p:nvSpPr>
        <p:spPr>
          <a:xfrm>
            <a:off x="6347331" y="3092259"/>
            <a:ext cx="2230114" cy="430887"/>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36"/>
              </a:spcAft>
              <a:buNone/>
            </a:pPr>
            <a:r>
              <a:rPr lang="en-US" sz="1400" b="1" dirty="0" smtClean="0">
                <a:solidFill>
                  <a:schemeClr val="accent3"/>
                </a:solidFill>
                <a:latin typeface="+mj-lt"/>
              </a:rPr>
              <a:t>VALUE-ADDED TAX</a:t>
            </a:r>
            <a:r>
              <a:rPr lang="en-US" sz="1400" b="1" dirty="0">
                <a:solidFill>
                  <a:schemeClr val="bg1">
                    <a:lumMod val="65000"/>
                  </a:schemeClr>
                </a:solidFill>
                <a:latin typeface="+mj-lt"/>
              </a:rPr>
              <a:t/>
            </a:r>
            <a:br>
              <a:rPr lang="en-US" sz="1400" b="1" dirty="0">
                <a:solidFill>
                  <a:schemeClr val="bg1">
                    <a:lumMod val="65000"/>
                  </a:schemeClr>
                </a:solidFill>
                <a:latin typeface="+mj-lt"/>
              </a:rPr>
            </a:br>
            <a:endParaRPr lang="en-US" sz="1400" dirty="0">
              <a:solidFill>
                <a:schemeClr val="tx1"/>
              </a:solidFill>
              <a:latin typeface="+mj-lt"/>
            </a:endParaRPr>
          </a:p>
        </p:txBody>
      </p:sp>
      <p:cxnSp>
        <p:nvCxnSpPr>
          <p:cNvPr id="32" name="Straight Connector 31"/>
          <p:cNvCxnSpPr>
            <a:cxnSpLocks/>
          </p:cNvCxnSpPr>
          <p:nvPr/>
        </p:nvCxnSpPr>
        <p:spPr>
          <a:xfrm flipV="1">
            <a:off x="3094254" y="1510078"/>
            <a:ext cx="0" cy="2435201"/>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97149" y="4071501"/>
            <a:ext cx="8336066" cy="59864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en-US" dirty="0"/>
          </a:p>
        </p:txBody>
      </p:sp>
      <p:sp>
        <p:nvSpPr>
          <p:cNvPr id="34" name="Inhaltsplatzhalter 4"/>
          <p:cNvSpPr txBox="1">
            <a:spLocks/>
          </p:cNvSpPr>
          <p:nvPr/>
        </p:nvSpPr>
        <p:spPr>
          <a:xfrm>
            <a:off x="566662" y="4155381"/>
            <a:ext cx="8010625" cy="430887"/>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GB" sz="1400" b="1" cap="all" dirty="0" smtClean="0">
                <a:latin typeface="+mj-lt"/>
              </a:rPr>
              <a:t>Absolute </a:t>
            </a:r>
            <a:r>
              <a:rPr lang="en-GB" sz="1400" b="1" cap="all" dirty="0">
                <a:latin typeface="+mj-lt"/>
              </a:rPr>
              <a:t>size of </a:t>
            </a:r>
            <a:r>
              <a:rPr lang="en-GB" sz="1400" b="1" cap="all" dirty="0" smtClean="0">
                <a:latin typeface="+mj-lt"/>
              </a:rPr>
              <a:t>tax errors and their DRIVERS</a:t>
            </a:r>
            <a:r>
              <a:rPr lang="en-US" sz="1100" b="1" dirty="0">
                <a:latin typeface="+mj-lt"/>
              </a:rPr>
              <a:t/>
            </a:r>
            <a:br>
              <a:rPr lang="en-US" sz="1100" b="1" dirty="0">
                <a:latin typeface="+mj-lt"/>
              </a:rPr>
            </a:br>
            <a:r>
              <a:rPr lang="en-US" sz="1400" dirty="0" smtClean="0">
                <a:latin typeface="+mj-lt"/>
              </a:rPr>
              <a:t>An average contribution of the starting point to the absolute size of tax</a:t>
            </a:r>
            <a:r>
              <a:rPr lang="lt-LT" sz="1400" dirty="0" smtClean="0">
                <a:latin typeface="+mj-lt"/>
              </a:rPr>
              <a:t> </a:t>
            </a:r>
            <a:r>
              <a:rPr lang="lt-LT" sz="1400" dirty="0" err="1" smtClean="0">
                <a:latin typeface="+mj-lt"/>
              </a:rPr>
              <a:t>forecasting</a:t>
            </a:r>
            <a:r>
              <a:rPr lang="en-US" sz="1400" dirty="0" smtClean="0">
                <a:latin typeface="+mj-lt"/>
              </a:rPr>
              <a:t> error</a:t>
            </a:r>
            <a:endParaRPr lang="en-US" sz="1200" dirty="0">
              <a:latin typeface="+mj-lt"/>
            </a:endParaRPr>
          </a:p>
        </p:txBody>
      </p:sp>
      <p:sp>
        <p:nvSpPr>
          <p:cNvPr id="16"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17" name="Text Placeholder 2"/>
          <p:cNvSpPr txBox="1">
            <a:spLocks/>
          </p:cNvSpPr>
          <p:nvPr/>
        </p:nvSpPr>
        <p:spPr>
          <a:xfrm>
            <a:off x="208923" y="980479"/>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The Contribution of the Starting Point:</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Tree>
    <p:extLst>
      <p:ext uri="{BB962C8B-B14F-4D97-AF65-F5344CB8AC3E}">
        <p14:creationId xmlns:p14="http://schemas.microsoft.com/office/powerpoint/2010/main" val="3779265992"/>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397149" y="4071501"/>
            <a:ext cx="8336066" cy="59864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1323" tIns="35662" rIns="71323" bIns="35662" rtlCol="0" anchor="ctr"/>
          <a:lstStyle/>
          <a:p>
            <a:pPr algn="ctr"/>
            <a:endParaRPr lang="en-US" dirty="0"/>
          </a:p>
        </p:txBody>
      </p:sp>
      <p:sp>
        <p:nvSpPr>
          <p:cNvPr id="34" name="Inhaltsplatzhalter 4"/>
          <p:cNvSpPr txBox="1">
            <a:spLocks/>
          </p:cNvSpPr>
          <p:nvPr/>
        </p:nvSpPr>
        <p:spPr>
          <a:xfrm>
            <a:off x="566662" y="4155381"/>
            <a:ext cx="8010625" cy="430887"/>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936"/>
              </a:spcAft>
              <a:buNone/>
            </a:pPr>
            <a:r>
              <a:rPr lang="en-GB" sz="1400" b="1" cap="all" dirty="0" smtClean="0">
                <a:latin typeface="+mj-lt"/>
              </a:rPr>
              <a:t>Absolute </a:t>
            </a:r>
            <a:r>
              <a:rPr lang="en-GB" sz="1400" b="1" cap="all" dirty="0">
                <a:latin typeface="+mj-lt"/>
              </a:rPr>
              <a:t>size of </a:t>
            </a:r>
            <a:r>
              <a:rPr lang="en-GB" sz="1400" b="1" cap="all" dirty="0" smtClean="0">
                <a:latin typeface="+mj-lt"/>
              </a:rPr>
              <a:t>tax errors and their DRIVERS</a:t>
            </a:r>
            <a:r>
              <a:rPr lang="en-US" sz="1100" b="1" dirty="0">
                <a:latin typeface="+mj-lt"/>
              </a:rPr>
              <a:t/>
            </a:r>
            <a:br>
              <a:rPr lang="en-US" sz="1100" b="1" dirty="0">
                <a:latin typeface="+mj-lt"/>
              </a:rPr>
            </a:br>
            <a:r>
              <a:rPr lang="en-US" sz="1400" dirty="0" smtClean="0">
                <a:latin typeface="+mj-lt"/>
              </a:rPr>
              <a:t>An average contribution of the starting point to the absolute size of tax </a:t>
            </a:r>
            <a:r>
              <a:rPr lang="lt-LT" sz="1400" dirty="0" err="1" smtClean="0">
                <a:latin typeface="+mj-lt"/>
              </a:rPr>
              <a:t>forecasting</a:t>
            </a:r>
            <a:r>
              <a:rPr lang="lt-LT" sz="1400" dirty="0" smtClean="0">
                <a:latin typeface="+mj-lt"/>
              </a:rPr>
              <a:t> </a:t>
            </a:r>
            <a:r>
              <a:rPr lang="en-US" sz="1400" dirty="0" smtClean="0">
                <a:latin typeface="+mj-lt"/>
              </a:rPr>
              <a:t>error</a:t>
            </a:r>
            <a:endParaRPr lang="en-US" sz="1200" dirty="0">
              <a:latin typeface="+mj-lt"/>
            </a:endParaRPr>
          </a:p>
        </p:txBody>
      </p:sp>
      <p:sp>
        <p:nvSpPr>
          <p:cNvPr id="16"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17"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About </a:t>
            </a:r>
            <a:r>
              <a:rPr lang="en-GB" dirty="0">
                <a:solidFill>
                  <a:srgbClr val="00244D"/>
                </a:solidFill>
                <a:latin typeface="Arimo" panose="020B0604020202020204" pitchFamily="34" charset="0"/>
                <a:ea typeface="Arimo" panose="020B0604020202020204" pitchFamily="34" charset="0"/>
                <a:cs typeface="Arimo" panose="020B0604020202020204" pitchFamily="34" charset="0"/>
              </a:rPr>
              <a:t>30 % of the </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Excise </a:t>
            </a:r>
            <a:r>
              <a:rPr lang="en-GB" dirty="0">
                <a:solidFill>
                  <a:srgbClr val="00244D"/>
                </a:solidFill>
                <a:latin typeface="Arimo" panose="020B0604020202020204" pitchFamily="34" charset="0"/>
                <a:ea typeface="Arimo" panose="020B0604020202020204" pitchFamily="34" charset="0"/>
                <a:cs typeface="Arimo" panose="020B0604020202020204" pitchFamily="34" charset="0"/>
              </a:rPr>
              <a:t>D</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uties Errors Are Due </a:t>
            </a:r>
            <a:r>
              <a:rPr lang="en-GB" dirty="0">
                <a:solidFill>
                  <a:srgbClr val="00244D"/>
                </a:solidFill>
                <a:latin typeface="Arimo" panose="020B0604020202020204" pitchFamily="34" charset="0"/>
                <a:ea typeface="Arimo" panose="020B0604020202020204" pitchFamily="34" charset="0"/>
                <a:cs typeface="Arimo" panose="020B0604020202020204" pitchFamily="34" charset="0"/>
              </a:rPr>
              <a:t>to the </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Starting </a:t>
            </a:r>
            <a:r>
              <a:rPr lang="en-GB" dirty="0">
                <a:solidFill>
                  <a:srgbClr val="00244D"/>
                </a:solidFill>
                <a:latin typeface="Arimo" panose="020B0604020202020204" pitchFamily="34" charset="0"/>
                <a:ea typeface="Arimo" panose="020B0604020202020204" pitchFamily="34" charset="0"/>
                <a:cs typeface="Arimo" panose="020B0604020202020204" pitchFamily="34" charset="0"/>
              </a:rPr>
              <a:t>P</a:t>
            </a:r>
            <a:r>
              <a:rPr lang="en-GB" dirty="0" smtClean="0">
                <a:solidFill>
                  <a:srgbClr val="00244D"/>
                </a:solidFill>
                <a:latin typeface="Arimo" panose="020B0604020202020204" pitchFamily="34" charset="0"/>
                <a:ea typeface="Arimo" panose="020B0604020202020204" pitchFamily="34" charset="0"/>
                <a:cs typeface="Arimo" panose="020B0604020202020204" pitchFamily="34" charset="0"/>
              </a:rPr>
              <a:t>oint</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grpSp>
        <p:nvGrpSpPr>
          <p:cNvPr id="2" name="Grupė 1"/>
          <p:cNvGrpSpPr/>
          <p:nvPr/>
        </p:nvGrpSpPr>
        <p:grpSpPr>
          <a:xfrm>
            <a:off x="237804" y="1330569"/>
            <a:ext cx="8562846" cy="1460220"/>
            <a:chOff x="315722" y="1289914"/>
            <a:chExt cx="8562846" cy="1460220"/>
          </a:xfrm>
        </p:grpSpPr>
        <p:graphicFrame>
          <p:nvGraphicFramePr>
            <p:cNvPr id="15" name="Chart 10"/>
            <p:cNvGraphicFramePr/>
            <p:nvPr>
              <p:extLst>
                <p:ext uri="{D42A27DB-BD31-4B8C-83A1-F6EECF244321}">
                  <p14:modId xmlns:p14="http://schemas.microsoft.com/office/powerpoint/2010/main" val="2408359876"/>
                </p:ext>
              </p:extLst>
            </p:nvPr>
          </p:nvGraphicFramePr>
          <p:xfrm>
            <a:off x="678983" y="1292741"/>
            <a:ext cx="1513151" cy="1237131"/>
          </p:xfrm>
          <a:graphic>
            <a:graphicData uri="http://schemas.openxmlformats.org/drawingml/2006/chart">
              <c:chart xmlns:c="http://schemas.openxmlformats.org/drawingml/2006/chart" xmlns:r="http://schemas.openxmlformats.org/officeDocument/2006/relationships" r:id="rId2"/>
            </a:graphicData>
          </a:graphic>
        </p:graphicFrame>
        <p:sp>
          <p:nvSpPr>
            <p:cNvPr id="18" name="Inhaltsplatzhalter 4"/>
            <p:cNvSpPr txBox="1">
              <a:spLocks/>
            </p:cNvSpPr>
            <p:nvPr/>
          </p:nvSpPr>
          <p:spPr>
            <a:xfrm>
              <a:off x="315722" y="2380802"/>
              <a:ext cx="2230114" cy="369332"/>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lt-LT" sz="1200" b="1" dirty="0" smtClean="0">
                  <a:solidFill>
                    <a:srgbClr val="00244D"/>
                  </a:solidFill>
                  <a:latin typeface="Arimo" panose="020B0604020202020204" pitchFamily="34" charset="0"/>
                  <a:ea typeface="Arimo" panose="020B0604020202020204" pitchFamily="34" charset="0"/>
                  <a:cs typeface="Arimo" panose="020B0604020202020204" pitchFamily="34" charset="0"/>
                </a:rPr>
                <a:t>WINES AND OTHER FERMENTED SPIRITS</a:t>
              </a:r>
            </a:p>
          </p:txBody>
        </p:sp>
        <p:sp>
          <p:nvSpPr>
            <p:cNvPr id="19" name="Inhaltsplatzhalter 4"/>
            <p:cNvSpPr txBox="1">
              <a:spLocks/>
            </p:cNvSpPr>
            <p:nvPr/>
          </p:nvSpPr>
          <p:spPr>
            <a:xfrm>
              <a:off x="2403610" y="2460383"/>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900"/>
                </a:spcAft>
                <a:buNone/>
              </a:pPr>
              <a:r>
                <a:rPr lang="lt-LT" sz="1200" b="1" dirty="0" smtClean="0">
                  <a:solidFill>
                    <a:srgbClr val="47ABD9"/>
                  </a:solidFill>
                  <a:latin typeface="Arimo" panose="020B0604020202020204" pitchFamily="34" charset="0"/>
                  <a:ea typeface="Arimo" panose="020B0604020202020204" pitchFamily="34" charset="0"/>
                  <a:cs typeface="Arimo" panose="020B0604020202020204" pitchFamily="34" charset="0"/>
                </a:rPr>
                <a:t>ETH</a:t>
              </a:r>
              <a:r>
                <a:rPr lang="en-US" sz="1200" b="1" dirty="0" smtClean="0">
                  <a:solidFill>
                    <a:srgbClr val="47ABD9"/>
                  </a:solidFill>
                  <a:latin typeface="Arimo" panose="020B0604020202020204" pitchFamily="34" charset="0"/>
                  <a:ea typeface="Arimo" panose="020B0604020202020204" pitchFamily="34" charset="0"/>
                  <a:cs typeface="Arimo" panose="020B0604020202020204" pitchFamily="34" charset="0"/>
                </a:rPr>
                <a:t>Y</a:t>
              </a:r>
              <a:r>
                <a:rPr lang="lt-LT" sz="1200" b="1" dirty="0" smtClean="0">
                  <a:solidFill>
                    <a:srgbClr val="47ABD9"/>
                  </a:solidFill>
                  <a:latin typeface="Arimo" panose="020B0604020202020204" pitchFamily="34" charset="0"/>
                  <a:ea typeface="Arimo" panose="020B0604020202020204" pitchFamily="34" charset="0"/>
                  <a:cs typeface="Arimo" panose="020B0604020202020204" pitchFamily="34" charset="0"/>
                </a:rPr>
                <a:t>L</a:t>
              </a:r>
              <a:endParaRPr lang="lt-LT" sz="1200" b="1" dirty="0" smtClean="0">
                <a:solidFill>
                  <a:srgbClr val="47ABD9"/>
                </a:solidFill>
                <a:latin typeface="Arimo" panose="020B0604020202020204" pitchFamily="34" charset="0"/>
                <a:ea typeface="Arimo" panose="020B0604020202020204" pitchFamily="34" charset="0"/>
                <a:cs typeface="Arimo" panose="020B0604020202020204" pitchFamily="34" charset="0"/>
              </a:endParaRPr>
            </a:p>
          </p:txBody>
        </p:sp>
        <p:graphicFrame>
          <p:nvGraphicFramePr>
            <p:cNvPr id="21" name="Chart 10"/>
            <p:cNvGraphicFramePr/>
            <p:nvPr>
              <p:extLst>
                <p:ext uri="{D42A27DB-BD31-4B8C-83A1-F6EECF244321}">
                  <p14:modId xmlns:p14="http://schemas.microsoft.com/office/powerpoint/2010/main" val="2636319413"/>
                </p:ext>
              </p:extLst>
            </p:nvPr>
          </p:nvGraphicFramePr>
          <p:xfrm>
            <a:off x="2713029" y="1289914"/>
            <a:ext cx="1513151" cy="12371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6" name="Chart 10"/>
            <p:cNvGraphicFramePr/>
            <p:nvPr>
              <p:extLst>
                <p:ext uri="{D42A27DB-BD31-4B8C-83A1-F6EECF244321}">
                  <p14:modId xmlns:p14="http://schemas.microsoft.com/office/powerpoint/2010/main" val="3388543098"/>
                </p:ext>
              </p:extLst>
            </p:nvPr>
          </p:nvGraphicFramePr>
          <p:xfrm>
            <a:off x="4827193" y="1315585"/>
            <a:ext cx="1513151" cy="1237131"/>
          </p:xfrm>
          <a:graphic>
            <a:graphicData uri="http://schemas.openxmlformats.org/drawingml/2006/chart">
              <c:chart xmlns:c="http://schemas.openxmlformats.org/drawingml/2006/chart" xmlns:r="http://schemas.openxmlformats.org/officeDocument/2006/relationships" r:id="rId4"/>
            </a:graphicData>
          </a:graphic>
        </p:graphicFrame>
        <p:sp>
          <p:nvSpPr>
            <p:cNvPr id="27" name="Inhaltsplatzhalter 4"/>
            <p:cNvSpPr txBox="1">
              <a:spLocks/>
            </p:cNvSpPr>
            <p:nvPr/>
          </p:nvSpPr>
          <p:spPr>
            <a:xfrm>
              <a:off x="4519083" y="2446536"/>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en-US" sz="1200" b="1" dirty="0" smtClean="0">
                  <a:solidFill>
                    <a:srgbClr val="C00000"/>
                  </a:solidFill>
                  <a:latin typeface="Arimo" panose="020B0604020202020204" pitchFamily="34" charset="0"/>
                  <a:ea typeface="Arimo" panose="020B0604020202020204" pitchFamily="34" charset="0"/>
                  <a:cs typeface="Arimo" panose="020B0604020202020204" pitchFamily="34" charset="0"/>
                </a:rPr>
                <a:t>BEER</a:t>
              </a:r>
              <a:endParaRPr lang="lt-LT" sz="1200" b="1" dirty="0" smtClean="0">
                <a:solidFill>
                  <a:srgbClr val="C00000"/>
                </a:solidFill>
                <a:latin typeface="Arimo" panose="020B0604020202020204" pitchFamily="34" charset="0"/>
                <a:ea typeface="Arimo" panose="020B0604020202020204" pitchFamily="34" charset="0"/>
                <a:cs typeface="Arimo" panose="020B0604020202020204" pitchFamily="34" charset="0"/>
              </a:endParaRPr>
            </a:p>
          </p:txBody>
        </p:sp>
        <p:graphicFrame>
          <p:nvGraphicFramePr>
            <p:cNvPr id="28" name="Chart 10"/>
            <p:cNvGraphicFramePr/>
            <p:nvPr>
              <p:extLst>
                <p:ext uri="{D42A27DB-BD31-4B8C-83A1-F6EECF244321}">
                  <p14:modId xmlns:p14="http://schemas.microsoft.com/office/powerpoint/2010/main" val="2852193986"/>
                </p:ext>
              </p:extLst>
            </p:nvPr>
          </p:nvGraphicFramePr>
          <p:xfrm>
            <a:off x="7009271" y="1311829"/>
            <a:ext cx="1513151" cy="1237131"/>
          </p:xfrm>
          <a:graphic>
            <a:graphicData uri="http://schemas.openxmlformats.org/drawingml/2006/chart">
              <c:chart xmlns:c="http://schemas.openxmlformats.org/drawingml/2006/chart" xmlns:r="http://schemas.openxmlformats.org/officeDocument/2006/relationships" r:id="rId5"/>
            </a:graphicData>
          </a:graphic>
        </p:graphicFrame>
        <p:sp>
          <p:nvSpPr>
            <p:cNvPr id="29" name="Inhaltsplatzhalter 4"/>
            <p:cNvSpPr txBox="1">
              <a:spLocks/>
            </p:cNvSpPr>
            <p:nvPr/>
          </p:nvSpPr>
          <p:spPr>
            <a:xfrm>
              <a:off x="6648454" y="2446536"/>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lt-LT" sz="1200" b="1" dirty="0" smtClean="0">
                  <a:solidFill>
                    <a:srgbClr val="666261"/>
                  </a:solidFill>
                  <a:latin typeface="Arimo" panose="020B0604020202020204" pitchFamily="34" charset="0"/>
                  <a:ea typeface="Arimo" panose="020B0604020202020204" pitchFamily="34" charset="0"/>
                  <a:cs typeface="Arimo" panose="020B0604020202020204" pitchFamily="34" charset="0"/>
                </a:rPr>
                <a:t>CIGARETTES</a:t>
              </a:r>
            </a:p>
          </p:txBody>
        </p:sp>
      </p:grpSp>
      <p:grpSp>
        <p:nvGrpSpPr>
          <p:cNvPr id="3" name="Grupė 2"/>
          <p:cNvGrpSpPr/>
          <p:nvPr/>
        </p:nvGrpSpPr>
        <p:grpSpPr>
          <a:xfrm>
            <a:off x="1353297" y="2634363"/>
            <a:ext cx="6437353" cy="1353265"/>
            <a:chOff x="1551390" y="2571816"/>
            <a:chExt cx="6437353" cy="1353265"/>
          </a:xfrm>
        </p:grpSpPr>
        <p:graphicFrame>
          <p:nvGraphicFramePr>
            <p:cNvPr id="30" name="Chart 10"/>
            <p:cNvGraphicFramePr/>
            <p:nvPr>
              <p:extLst>
                <p:ext uri="{D42A27DB-BD31-4B8C-83A1-F6EECF244321}">
                  <p14:modId xmlns:p14="http://schemas.microsoft.com/office/powerpoint/2010/main" val="2641427811"/>
                </p:ext>
              </p:extLst>
            </p:nvPr>
          </p:nvGraphicFramePr>
          <p:xfrm>
            <a:off x="1905713" y="2571816"/>
            <a:ext cx="1513151" cy="123713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1" name="Chart 10"/>
            <p:cNvGraphicFramePr/>
            <p:nvPr>
              <p:extLst>
                <p:ext uri="{D42A27DB-BD31-4B8C-83A1-F6EECF244321}">
                  <p14:modId xmlns:p14="http://schemas.microsoft.com/office/powerpoint/2010/main" val="1418569334"/>
                </p:ext>
              </p:extLst>
            </p:nvPr>
          </p:nvGraphicFramePr>
          <p:xfrm>
            <a:off x="3960745" y="2571817"/>
            <a:ext cx="1513151" cy="123713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5" name="Chart 10"/>
            <p:cNvGraphicFramePr/>
            <p:nvPr>
              <p:extLst>
                <p:ext uri="{D42A27DB-BD31-4B8C-83A1-F6EECF244321}">
                  <p14:modId xmlns:p14="http://schemas.microsoft.com/office/powerpoint/2010/main" val="978144726"/>
                </p:ext>
              </p:extLst>
            </p:nvPr>
          </p:nvGraphicFramePr>
          <p:xfrm>
            <a:off x="6117111" y="2579344"/>
            <a:ext cx="1513151" cy="1237131"/>
          </p:xfrm>
          <a:graphic>
            <a:graphicData uri="http://schemas.openxmlformats.org/drawingml/2006/chart">
              <c:chart xmlns:c="http://schemas.openxmlformats.org/drawingml/2006/chart" xmlns:r="http://schemas.openxmlformats.org/officeDocument/2006/relationships" r:id="rId8"/>
            </a:graphicData>
          </a:graphic>
        </p:graphicFrame>
        <p:sp>
          <p:nvSpPr>
            <p:cNvPr id="36" name="Inhaltsplatzhalter 4"/>
            <p:cNvSpPr txBox="1">
              <a:spLocks/>
            </p:cNvSpPr>
            <p:nvPr/>
          </p:nvSpPr>
          <p:spPr>
            <a:xfrm>
              <a:off x="1551390" y="3736673"/>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lt-LT" sz="1200" b="1" dirty="0" smtClean="0">
                  <a:solidFill>
                    <a:schemeClr val="tx2"/>
                  </a:solidFill>
                  <a:latin typeface="Arimo" panose="020B0604020202020204" pitchFamily="34" charset="0"/>
                  <a:ea typeface="Arimo" panose="020B0604020202020204" pitchFamily="34" charset="0"/>
                  <a:cs typeface="Arimo" panose="020B0604020202020204" pitchFamily="34" charset="0"/>
                </a:rPr>
                <a:t>PETROL FUEL</a:t>
              </a:r>
            </a:p>
          </p:txBody>
        </p:sp>
        <p:sp>
          <p:nvSpPr>
            <p:cNvPr id="37" name="Inhaltsplatzhalter 4"/>
            <p:cNvSpPr txBox="1">
              <a:spLocks/>
            </p:cNvSpPr>
            <p:nvPr/>
          </p:nvSpPr>
          <p:spPr>
            <a:xfrm>
              <a:off x="3602263" y="3740415"/>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lt-LT" sz="1200" b="1" dirty="0" smtClean="0">
                  <a:solidFill>
                    <a:schemeClr val="accent2">
                      <a:lumMod val="50000"/>
                    </a:schemeClr>
                  </a:solidFill>
                  <a:latin typeface="Arimo" panose="020B0604020202020204" pitchFamily="34" charset="0"/>
                  <a:ea typeface="Arimo" panose="020B0604020202020204" pitchFamily="34" charset="0"/>
                  <a:cs typeface="Arimo" panose="020B0604020202020204" pitchFamily="34" charset="0"/>
                </a:rPr>
                <a:t>DIESEL FUEL</a:t>
              </a:r>
            </a:p>
          </p:txBody>
        </p:sp>
        <p:sp>
          <p:nvSpPr>
            <p:cNvPr id="38" name="Inhaltsplatzhalter 4"/>
            <p:cNvSpPr txBox="1">
              <a:spLocks/>
            </p:cNvSpPr>
            <p:nvPr/>
          </p:nvSpPr>
          <p:spPr>
            <a:xfrm>
              <a:off x="5758629" y="3740415"/>
              <a:ext cx="2230114" cy="184666"/>
            </a:xfrm>
            <a:prstGeom prst="rect">
              <a:avLst/>
            </a:prstGeom>
          </p:spPr>
          <p:txBody>
            <a:bodyPr wrap="square" lIns="0" tIns="0" rIns="0" bIns="0" anchor="t">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spcAft>
                  <a:spcPts val="0"/>
                </a:spcAft>
                <a:buNone/>
              </a:pPr>
              <a:r>
                <a:rPr lang="lt-LT" sz="1200" b="1" dirty="0" smtClean="0">
                  <a:solidFill>
                    <a:schemeClr val="tx2">
                      <a:lumMod val="40000"/>
                      <a:lumOff val="60000"/>
                    </a:schemeClr>
                  </a:solidFill>
                  <a:latin typeface="Arimo" panose="020B0604020202020204" pitchFamily="34" charset="0"/>
                  <a:ea typeface="Arimo" panose="020B0604020202020204" pitchFamily="34" charset="0"/>
                  <a:cs typeface="Arimo" panose="020B0604020202020204" pitchFamily="34" charset="0"/>
                </a:rPr>
                <a:t>LIQUIFIED GAS FUEL</a:t>
              </a:r>
            </a:p>
          </p:txBody>
        </p:sp>
      </p:grpSp>
    </p:spTree>
    <p:extLst>
      <p:ext uri="{BB962C8B-B14F-4D97-AF65-F5344CB8AC3E}">
        <p14:creationId xmlns:p14="http://schemas.microsoft.com/office/powerpoint/2010/main" val="3292149064"/>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o vietos rezervavimo ženklas 4"/>
          <p:cNvSpPr>
            <a:spLocks noGrp="1"/>
          </p:cNvSpPr>
          <p:nvPr>
            <p:ph type="body" sz="quarter" idx="14"/>
          </p:nvPr>
        </p:nvSpPr>
        <p:spPr/>
        <p:txBody>
          <a:bodyPr/>
          <a:lstStyle/>
          <a:p>
            <a:r>
              <a:rPr lang="en-US" dirty="0" smtClean="0"/>
              <a:t>Summary (1)</a:t>
            </a:r>
            <a:endParaRPr lang="en-US"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ksto vietos rezervavimo ženklas 1"/>
          <p:cNvSpPr>
            <a:spLocks noGrp="1"/>
          </p:cNvSpPr>
          <p:nvPr>
            <p:ph type="body" sz="quarter" idx="4294967295"/>
          </p:nvPr>
        </p:nvSpPr>
        <p:spPr>
          <a:xfrm>
            <a:off x="5227982" y="233916"/>
            <a:ext cx="3657785" cy="469347"/>
          </a:xfrm>
          <a:prstGeom prst="rect">
            <a:avLst/>
          </a:prstGeom>
        </p:spPr>
        <p:txBody>
          <a:bodyPr/>
          <a:lstStyle/>
          <a:p>
            <a:pPr marL="0" inden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7" name="Stačiakampis 6"/>
          <p:cNvSpPr/>
          <p:nvPr/>
        </p:nvSpPr>
        <p:spPr>
          <a:xfrm>
            <a:off x="457194" y="1976593"/>
            <a:ext cx="7843967" cy="2800767"/>
          </a:xfrm>
          <a:prstGeom prst="rect">
            <a:avLst/>
          </a:prstGeom>
        </p:spPr>
        <p:txBody>
          <a:bodyPr wrap="square">
            <a:spAutoFit/>
          </a:bodyPr>
          <a:lstStyle/>
          <a:p>
            <a:pPr>
              <a:spcBef>
                <a:spcPts val="1200"/>
              </a:spcBef>
              <a:buClr>
                <a:srgbClr val="47ABD9"/>
              </a:buClr>
              <a:buSzPct val="80000"/>
            </a:pPr>
            <a:r>
              <a:rPr lang="en-GB" sz="1700" dirty="0" smtClean="0">
                <a:cs typeface="Arial" panose="020B0604020202020204" pitchFamily="34" charset="0"/>
              </a:rPr>
              <a:t>During the analysed period, </a:t>
            </a:r>
            <a:r>
              <a:rPr lang="en-GB" sz="1700" b="1" dirty="0" smtClean="0">
                <a:solidFill>
                  <a:schemeClr val="accent2"/>
                </a:solidFill>
                <a:cs typeface="Arial" panose="020B0604020202020204" pitchFamily="34" charset="0"/>
              </a:rPr>
              <a:t>on average</a:t>
            </a:r>
            <a:r>
              <a:rPr lang="en-GB" sz="1700" dirty="0" smtClean="0">
                <a:cs typeface="Arial" panose="020B0604020202020204" pitchFamily="34" charset="0"/>
              </a:rPr>
              <a:t>:</a:t>
            </a:r>
          </a:p>
          <a:p>
            <a:pPr marL="285750" indent="-285750">
              <a:spcBef>
                <a:spcPts val="1200"/>
              </a:spcBef>
              <a:buClr>
                <a:srgbClr val="47ABD9"/>
              </a:buClr>
              <a:buSzPct val="80000"/>
              <a:buFont typeface="Wingdings" panose="05000000000000000000" pitchFamily="2" charset="2"/>
              <a:buChar char="l"/>
            </a:pPr>
            <a:r>
              <a:rPr lang="en-GB" sz="1700" b="1" dirty="0" smtClean="0">
                <a:solidFill>
                  <a:schemeClr val="accent2"/>
                </a:solidFill>
                <a:cs typeface="Arial" panose="020B0604020202020204" pitchFamily="34" charset="0"/>
              </a:rPr>
              <a:t>50 %</a:t>
            </a:r>
            <a:r>
              <a:rPr lang="en-GB" sz="1700" dirty="0" smtClean="0">
                <a:cs typeface="Arial" panose="020B0604020202020204" pitchFamily="34" charset="0"/>
              </a:rPr>
              <a:t> of absolute size of the personal income tax errors was determined by the projection errors of labour market indicators</a:t>
            </a:r>
          </a:p>
          <a:p>
            <a:pPr marL="285750" indent="-285750">
              <a:spcBef>
                <a:spcPts val="1200"/>
              </a:spcBef>
              <a:buClr>
                <a:srgbClr val="47ABD9"/>
              </a:buClr>
              <a:buSzPct val="80000"/>
              <a:buFont typeface="Wingdings" panose="05000000000000000000" pitchFamily="2" charset="2"/>
              <a:buChar char="l"/>
            </a:pPr>
            <a:r>
              <a:rPr lang="en-GB" sz="1700" b="1" dirty="0" smtClean="0">
                <a:solidFill>
                  <a:schemeClr val="accent2"/>
                </a:solidFill>
                <a:cs typeface="Arial" panose="020B0604020202020204" pitchFamily="34" charset="0"/>
              </a:rPr>
              <a:t>12.9 % </a:t>
            </a:r>
            <a:r>
              <a:rPr lang="en-GB" sz="1700" dirty="0" smtClean="0">
                <a:cs typeface="Arial" panose="020B0604020202020204" pitchFamily="34" charset="0"/>
              </a:rPr>
              <a:t>of the absolute size of the corporate tax errors was determined by faster or slower economic growth</a:t>
            </a:r>
          </a:p>
          <a:p>
            <a:pPr marL="285750" indent="-285750">
              <a:spcBef>
                <a:spcPts val="1200"/>
              </a:spcBef>
              <a:buClr>
                <a:srgbClr val="47ABD9"/>
              </a:buClr>
              <a:buSzPct val="80000"/>
              <a:buFont typeface="Wingdings" panose="05000000000000000000" pitchFamily="2" charset="2"/>
              <a:buChar char="l"/>
            </a:pPr>
            <a:r>
              <a:rPr lang="en-GB" sz="1700" b="1" dirty="0" smtClean="0">
                <a:solidFill>
                  <a:schemeClr val="accent2"/>
                </a:solidFill>
                <a:cs typeface="Arial" panose="020B0604020202020204" pitchFamily="34" charset="0"/>
              </a:rPr>
              <a:t>20.8 % </a:t>
            </a:r>
            <a:r>
              <a:rPr lang="en-GB" sz="1700" dirty="0" smtClean="0">
                <a:cs typeface="Arial" panose="020B0604020202020204" pitchFamily="34" charset="0"/>
              </a:rPr>
              <a:t>of the absolute size of the value-added tax errors followed from the final consumption expenditure forecasting errors</a:t>
            </a:r>
          </a:p>
          <a:p>
            <a:pPr marL="285750" indent="-285750">
              <a:spcBef>
                <a:spcPts val="1200"/>
              </a:spcBef>
              <a:buClr>
                <a:srgbClr val="47ABD9"/>
              </a:buClr>
              <a:buSzPct val="80000"/>
              <a:buFont typeface="Wingdings" panose="05000000000000000000" pitchFamily="2" charset="2"/>
              <a:buChar char="l"/>
            </a:pPr>
            <a:r>
              <a:rPr lang="en-GB" sz="1700" b="1" dirty="0" smtClean="0">
                <a:solidFill>
                  <a:schemeClr val="accent2"/>
                </a:solidFill>
                <a:cs typeface="Arial" panose="020B0604020202020204" pitchFamily="34" charset="0"/>
              </a:rPr>
              <a:t>about 30 % </a:t>
            </a:r>
            <a:r>
              <a:rPr lang="en-GB" sz="1700" dirty="0" smtClean="0">
                <a:cs typeface="Arial" panose="020B0604020202020204" pitchFamily="34" charset="0"/>
              </a:rPr>
              <a:t>of the excise duties errors are due to the starting point</a:t>
            </a:r>
            <a:endParaRPr lang="en-GB" sz="1700" dirty="0">
              <a:cs typeface="Arial" panose="020B0604020202020204" pitchFamily="34" charset="0"/>
            </a:endParaRPr>
          </a:p>
        </p:txBody>
      </p:sp>
    </p:spTree>
    <p:extLst>
      <p:ext uri="{BB962C8B-B14F-4D97-AF65-F5344CB8AC3E}">
        <p14:creationId xmlns:p14="http://schemas.microsoft.com/office/powerpoint/2010/main" val="1975812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o vietos rezervavimo ženklas 4"/>
          <p:cNvSpPr>
            <a:spLocks noGrp="1"/>
          </p:cNvSpPr>
          <p:nvPr>
            <p:ph type="body" sz="quarter" idx="14"/>
          </p:nvPr>
        </p:nvSpPr>
        <p:spPr/>
        <p:txBody>
          <a:bodyPr/>
          <a:lstStyle/>
          <a:p>
            <a:r>
              <a:rPr lang="en-US" dirty="0" smtClean="0"/>
              <a:t>Summary (2)</a:t>
            </a:r>
            <a:endParaRPr lang="en-US"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ksto vietos rezervavimo ženklas 1"/>
          <p:cNvSpPr>
            <a:spLocks noGrp="1"/>
          </p:cNvSpPr>
          <p:nvPr>
            <p:ph type="body" sz="quarter" idx="4294967295"/>
          </p:nvPr>
        </p:nvSpPr>
        <p:spPr>
          <a:xfrm>
            <a:off x="5227982" y="233916"/>
            <a:ext cx="3657785" cy="469347"/>
          </a:xfrm>
          <a:prstGeom prst="rect">
            <a:avLst/>
          </a:prstGeom>
        </p:spPr>
        <p:txBody>
          <a:bodyPr/>
          <a:lstStyle/>
          <a:p>
            <a:pPr marL="0" inden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7" name="Stačiakampis 6"/>
          <p:cNvSpPr/>
          <p:nvPr/>
        </p:nvSpPr>
        <p:spPr>
          <a:xfrm>
            <a:off x="457194" y="1976593"/>
            <a:ext cx="7843967" cy="1785104"/>
          </a:xfrm>
          <a:prstGeom prst="rect">
            <a:avLst/>
          </a:prstGeom>
        </p:spPr>
        <p:txBody>
          <a:bodyPr wrap="square">
            <a:spAutoFit/>
          </a:bodyPr>
          <a:lstStyle/>
          <a:p>
            <a:pPr marL="285750" indent="-285750">
              <a:spcBef>
                <a:spcPts val="1200"/>
              </a:spcBef>
              <a:buClr>
                <a:srgbClr val="47ABD9"/>
              </a:buClr>
              <a:buSzPct val="177000"/>
              <a:buFont typeface="Arial" pitchFamily="34" charset="0"/>
              <a:buChar char="•"/>
            </a:pPr>
            <a:r>
              <a:rPr lang="en-US" sz="1800" dirty="0" smtClean="0"/>
              <a:t>Decompositions </a:t>
            </a:r>
            <a:r>
              <a:rPr lang="en-US" sz="1800" dirty="0"/>
              <a:t>suggest that the relative contribution of different error sources towards the overall error varies over time and by tax </a:t>
            </a:r>
            <a:r>
              <a:rPr lang="en-US" sz="1800" dirty="0" smtClean="0"/>
              <a:t>head </a:t>
            </a:r>
          </a:p>
          <a:p>
            <a:pPr marL="285750" indent="-285750">
              <a:spcBef>
                <a:spcPts val="1200"/>
              </a:spcBef>
              <a:buClr>
                <a:srgbClr val="47ABD9"/>
              </a:buClr>
              <a:buSzPct val="120000"/>
              <a:buFont typeface="Arial" pitchFamily="34" charset="0"/>
              <a:buChar char="•"/>
            </a:pPr>
            <a:endParaRPr lang="en-US" sz="1800" dirty="0"/>
          </a:p>
          <a:p>
            <a:pPr marL="285750" indent="-285750">
              <a:spcBef>
                <a:spcPts val="1200"/>
              </a:spcBef>
              <a:buClr>
                <a:srgbClr val="47ABD9"/>
              </a:buClr>
              <a:buSzPct val="177000"/>
              <a:buFont typeface="Arial" pitchFamily="34" charset="0"/>
              <a:buChar char="•"/>
            </a:pPr>
            <a:r>
              <a:rPr lang="en-US" sz="1800" dirty="0" smtClean="0"/>
              <a:t>The </a:t>
            </a:r>
            <a:r>
              <a:rPr lang="en-US" sz="1800" dirty="0"/>
              <a:t>exercise reveals that, on occasion, relatively small overall forecast errors mask larger offsetting component errors</a:t>
            </a:r>
            <a:endParaRPr lang="en-GB" sz="1700" dirty="0">
              <a:cs typeface="Arial" panose="020B0604020202020204" pitchFamily="34" charset="0"/>
            </a:endParaRPr>
          </a:p>
        </p:txBody>
      </p:sp>
    </p:spTree>
    <p:extLst>
      <p:ext uri="{BB962C8B-B14F-4D97-AF65-F5344CB8AC3E}">
        <p14:creationId xmlns:p14="http://schemas.microsoft.com/office/powerpoint/2010/main" val="2658215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35328" y="3352356"/>
            <a:ext cx="15875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aveikslėlis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41678" y="3193607"/>
            <a:ext cx="146050"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aveikslėlis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41678" y="2998344"/>
            <a:ext cx="146050"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aveikslėlis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75018" y="3576194"/>
            <a:ext cx="793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Lentelė 5"/>
          <p:cNvGraphicFramePr>
            <a:graphicFrameLocks noGrp="1"/>
          </p:cNvGraphicFramePr>
          <p:nvPr>
            <p:extLst>
              <p:ext uri="{D42A27DB-BD31-4B8C-83A1-F6EECF244321}">
                <p14:modId xmlns:p14="http://schemas.microsoft.com/office/powerpoint/2010/main" val="3480544367"/>
              </p:ext>
            </p:extLst>
          </p:nvPr>
        </p:nvGraphicFramePr>
        <p:xfrm>
          <a:off x="1732757" y="1882331"/>
          <a:ext cx="5678487" cy="2194086"/>
        </p:xfrm>
        <a:graphic>
          <a:graphicData uri="http://schemas.openxmlformats.org/drawingml/2006/table">
            <a:tbl>
              <a:tblPr firstRow="1" bandRow="1">
                <a:tableStyleId>{5C22544A-7EE6-4342-B048-85BDC9FD1C3A}</a:tableStyleId>
              </a:tblPr>
              <a:tblGrid>
                <a:gridCol w="2731183">
                  <a:extLst>
                    <a:ext uri="{9D8B030D-6E8A-4147-A177-3AD203B41FA5}"/>
                  </a:extLst>
                </a:gridCol>
                <a:gridCol w="215793">
                  <a:extLst>
                    <a:ext uri="{9D8B030D-6E8A-4147-A177-3AD203B41FA5}"/>
                  </a:extLst>
                </a:gridCol>
                <a:gridCol w="237590">
                  <a:extLst>
                    <a:ext uri="{9D8B030D-6E8A-4147-A177-3AD203B41FA5}"/>
                  </a:extLst>
                </a:gridCol>
                <a:gridCol w="2493921">
                  <a:extLst>
                    <a:ext uri="{9D8B030D-6E8A-4147-A177-3AD203B41FA5}"/>
                  </a:extLst>
                </a:gridCol>
              </a:tblGrid>
              <a:tr h="365681">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47ABD9"/>
                          </a:solidFill>
                          <a:latin typeface="+mj-lt"/>
                          <a:cs typeface="Arial" panose="020B0604020202020204" pitchFamily="34" charset="0"/>
                        </a:rPr>
                        <a:t>Assessment Report</a:t>
                      </a:r>
                      <a:endParaRPr lang="en-US" sz="1400" b="0" dirty="0">
                        <a:solidFill>
                          <a:srgbClr val="47ABD9"/>
                        </a:solidFill>
                        <a:latin typeface="+mj-lt"/>
                      </a:endParaRPr>
                    </a:p>
                    <a:p>
                      <a:pPr algn="l"/>
                      <a:r>
                        <a:rPr lang="lt-LT" sz="1600" dirty="0" smtClean="0">
                          <a:solidFill>
                            <a:srgbClr val="1F3856"/>
                          </a:solidFill>
                          <a:latin typeface="Arial" panose="020B0604020202020204" pitchFamily="34" charset="0"/>
                          <a:cs typeface="Arial" panose="020B0604020202020204" pitchFamily="34" charset="0"/>
                        </a:rPr>
                        <a:t>„</a:t>
                      </a:r>
                      <a:r>
                        <a:rPr lang="en-US" sz="1600" dirty="0" smtClean="0">
                          <a:solidFill>
                            <a:srgbClr val="1F3856"/>
                          </a:solidFill>
                          <a:latin typeface="Arial" panose="020B0604020202020204" pitchFamily="34" charset="0"/>
                          <a:cs typeface="Arial" panose="020B0604020202020204" pitchFamily="34" charset="0"/>
                        </a:rPr>
                        <a:t>Tax Forecasting Error Decomposition</a:t>
                      </a:r>
                      <a:r>
                        <a:rPr lang="lt-LT" sz="1600" dirty="0" smtClean="0">
                          <a:solidFill>
                            <a:srgbClr val="1F3856"/>
                          </a:solidFill>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txBody>
                  <a:tcPr marL="91447" marR="91447" marT="45680" marB="45680" anchor="ctr">
                    <a:lnL w="12700" cap="flat" cmpd="sng" algn="ctr">
                      <a:no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800" dirty="0"/>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6">
                  <a:txBody>
                    <a:bodyPr/>
                    <a:lstStyle/>
                    <a:p>
                      <a:pPr marL="0" marR="0" indent="0" algn="l" defTabSz="914400" rtl="0" eaLnBrk="1" fontAlgn="auto" latinLnBrk="0" hangingPunct="1">
                        <a:lnSpc>
                          <a:spcPct val="100000"/>
                        </a:lnSpc>
                        <a:spcBef>
                          <a:spcPts val="1800"/>
                        </a:spcBef>
                        <a:spcAft>
                          <a:spcPts val="0"/>
                        </a:spcAft>
                        <a:buClrTx/>
                        <a:buSzTx/>
                        <a:buFontTx/>
                        <a:buNone/>
                        <a:tabLst/>
                        <a:defRPr/>
                      </a:pPr>
                      <a:endParaRPr lang="en-US" sz="900" b="1" kern="1200" dirty="0" smtClean="0">
                        <a:solidFill>
                          <a:srgbClr val="00244D"/>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lt-LT" sz="1600" b="1" kern="1200" dirty="0" smtClean="0">
                          <a:solidFill>
                            <a:srgbClr val="00244D"/>
                          </a:solidFill>
                          <a:latin typeface="+mn-lt"/>
                          <a:ea typeface="+mn-ea"/>
                          <a:cs typeface="+mn-cs"/>
                        </a:rPr>
                        <a:t>Saulė</a:t>
                      </a:r>
                      <a:r>
                        <a:rPr lang="lt-LT" sz="1600" b="1" kern="1200" baseline="0" dirty="0" smtClean="0">
                          <a:solidFill>
                            <a:srgbClr val="00244D"/>
                          </a:solidFill>
                          <a:latin typeface="+mn-lt"/>
                          <a:ea typeface="+mn-ea"/>
                          <a:cs typeface="+mn-cs"/>
                        </a:rPr>
                        <a:t> Skripkauskienė</a:t>
                      </a:r>
                      <a:endParaRPr lang="en-US" sz="1600" b="1" kern="1200" dirty="0" smtClean="0">
                        <a:solidFill>
                          <a:srgbClr val="00244D"/>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0" baseline="0" dirty="0" smtClean="0">
                          <a:solidFill>
                            <a:srgbClr val="00244D"/>
                          </a:solidFill>
                          <a:latin typeface="Arial Narrow" panose="020B0606020202030204" pitchFamily="34" charset="0"/>
                          <a:cs typeface="Arial" panose="020B0604020202020204" pitchFamily="34" charset="0"/>
                        </a:rPr>
                        <a:t>Senior Advisor of </a:t>
                      </a:r>
                      <a:r>
                        <a:rPr lang="en-US" sz="1400" b="0" baseline="0" smtClean="0">
                          <a:solidFill>
                            <a:srgbClr val="00244D"/>
                          </a:solidFill>
                          <a:latin typeface="Arial Narrow" panose="020B0606020202030204" pitchFamily="34" charset="0"/>
                          <a:cs typeface="Arial" panose="020B0604020202020204" pitchFamily="34" charset="0"/>
                        </a:rPr>
                        <a:t>the Budget </a:t>
                      </a:r>
                      <a:r>
                        <a:rPr lang="en-US" sz="1400" b="0" baseline="0" dirty="0" smtClean="0">
                          <a:solidFill>
                            <a:srgbClr val="00244D"/>
                          </a:solidFill>
                          <a:latin typeface="Arial Narrow" panose="020B0606020202030204" pitchFamily="34" charset="0"/>
                          <a:cs typeface="Arial" panose="020B0604020202020204" pitchFamily="34" charset="0"/>
                        </a:rPr>
                        <a:t>Policy Monitoring Department</a:t>
                      </a:r>
                      <a:endParaRPr lang="lt-LT" sz="1400" b="0" baseline="0" dirty="0" smtClean="0">
                        <a:solidFill>
                          <a:srgbClr val="00244D"/>
                        </a:solidFill>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smtClean="0">
                        <a:latin typeface="Arial Narrow" panose="020B0606020202030204" pitchFamily="34" charset="0"/>
                        <a:cs typeface="Arial" panose="020B060402020202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smtClean="0">
                          <a:solidFill>
                            <a:srgbClr val="1F3856"/>
                          </a:solidFill>
                          <a:latin typeface="Arial Narrow" panose="020B0606020202030204" pitchFamily="34" charset="0"/>
                        </a:rPr>
                        <a:t>(</a:t>
                      </a:r>
                      <a:r>
                        <a:rPr lang="en-US" sz="1000" b="0" baseline="0" dirty="0" smtClean="0">
                          <a:solidFill>
                            <a:srgbClr val="1F3856"/>
                          </a:solidFill>
                          <a:latin typeface="Arial Narrow" panose="020B0606020202030204" pitchFamily="34" charset="0"/>
                        </a:rPr>
                        <a:t>+370</a:t>
                      </a:r>
                      <a:r>
                        <a:rPr lang="lt-LT" sz="1000" b="0" baseline="0" dirty="0" smtClean="0">
                          <a:solidFill>
                            <a:srgbClr val="1F3856"/>
                          </a:solidFill>
                          <a:latin typeface="Arial Narrow" panose="020B0606020202030204" pitchFamily="34" charset="0"/>
                        </a:rPr>
                        <a:t> </a:t>
                      </a:r>
                      <a:r>
                        <a:rPr lang="lt-LT" sz="1000" b="0" baseline="0" dirty="0">
                          <a:solidFill>
                            <a:srgbClr val="1F3856"/>
                          </a:solidFill>
                          <a:latin typeface="Arial Narrow" panose="020B0606020202030204" pitchFamily="34" charset="0"/>
                        </a:rPr>
                        <a:t>5) </a:t>
                      </a:r>
                      <a:r>
                        <a:rPr lang="en-US" sz="1000" b="0" baseline="0" dirty="0" smtClean="0">
                          <a:solidFill>
                            <a:srgbClr val="1F3856"/>
                          </a:solidFill>
                          <a:latin typeface="Arial Narrow" panose="020B0606020202030204" pitchFamily="34" charset="0"/>
                        </a:rPr>
                        <a:t>204</a:t>
                      </a:r>
                      <a:r>
                        <a:rPr lang="lt-LT" sz="1000" b="0" baseline="0" dirty="0" smtClean="0">
                          <a:solidFill>
                            <a:srgbClr val="1F3856"/>
                          </a:solidFill>
                          <a:latin typeface="Arial Narrow" panose="020B0606020202030204" pitchFamily="34" charset="0"/>
                        </a:rPr>
                        <a:t> </a:t>
                      </a:r>
                      <a:r>
                        <a:rPr lang="en-US" sz="1000" b="0" baseline="0" dirty="0" smtClean="0">
                          <a:solidFill>
                            <a:srgbClr val="1F3856"/>
                          </a:solidFill>
                          <a:latin typeface="Arial Narrow" panose="020B0606020202030204" pitchFamily="34" charset="0"/>
                        </a:rPr>
                        <a:t>7646</a:t>
                      </a:r>
                      <a:r>
                        <a:rPr lang="lt-LT" sz="1000" b="0" baseline="0" dirty="0" smtClean="0">
                          <a:solidFill>
                            <a:srgbClr val="1F3856"/>
                          </a:solidFill>
                          <a:latin typeface="Arial Narrow" panose="020B0606020202030204" pitchFamily="34" charset="0"/>
                        </a:rPr>
                        <a:t> </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lt-LT" sz="1000" b="0" baseline="0" dirty="0" err="1" smtClean="0">
                          <a:solidFill>
                            <a:srgbClr val="1F3856"/>
                          </a:solidFill>
                          <a:latin typeface="Arial Narrow" panose="020B0606020202030204" pitchFamily="34" charset="0"/>
                        </a:rPr>
                        <a:t>Saule.Skripkauskiene</a:t>
                      </a:r>
                      <a:r>
                        <a:rPr lang="en-US" sz="1000" b="0" baseline="0" dirty="0" smtClean="0">
                          <a:solidFill>
                            <a:srgbClr val="1F3856"/>
                          </a:solidFill>
                          <a:latin typeface="Arial Narrow" panose="020B0606020202030204" pitchFamily="34" charset="0"/>
                        </a:rPr>
                        <a:t>@</a:t>
                      </a:r>
                      <a:r>
                        <a:rPr lang="lt-LT" sz="1000" b="0" baseline="0" dirty="0" err="1" smtClean="0">
                          <a:solidFill>
                            <a:srgbClr val="1F3856"/>
                          </a:solidFill>
                          <a:latin typeface="Arial Narrow" panose="020B0606020202030204" pitchFamily="34" charset="0"/>
                        </a:rPr>
                        <a:t>ifi</a:t>
                      </a:r>
                      <a:r>
                        <a:rPr lang="en-US" sz="1000" b="0" baseline="0" dirty="0" smtClean="0">
                          <a:solidFill>
                            <a:srgbClr val="1F3856"/>
                          </a:solidFill>
                          <a:latin typeface="Arial Narrow" panose="020B0606020202030204" pitchFamily="34" charset="0"/>
                        </a:rPr>
                        <a:t>.</a:t>
                      </a:r>
                      <a:r>
                        <a:rPr lang="en-US" sz="1000" b="0" baseline="0" dirty="0" err="1" smtClean="0">
                          <a:solidFill>
                            <a:srgbClr val="1F3856"/>
                          </a:solidFill>
                          <a:latin typeface="Arial Narrow" panose="020B0606020202030204" pitchFamily="34" charset="0"/>
                        </a:rPr>
                        <a:t>lt</a:t>
                      </a:r>
                      <a:endParaRPr lang="en-US" sz="1000" dirty="0" smtClean="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smtClean="0">
                          <a:solidFill>
                            <a:srgbClr val="1F3856"/>
                          </a:solidFill>
                          <a:latin typeface="Arial Narrow" panose="020B0606020202030204" pitchFamily="34" charset="0"/>
                        </a:rPr>
                        <a:t>www.ifi.lt</a:t>
                      </a:r>
                      <a:endParaRPr lang="en-US" sz="1000" dirty="0">
                        <a:latin typeface="Arial Narrow" panose="020B0606020202030204" pitchFamily="34" charset="0"/>
                      </a:endParaRPr>
                    </a:p>
                    <a:p>
                      <a:pPr marL="0" marR="0" indent="0" algn="l" defTabSz="914400" rtl="0" eaLnBrk="1" fontAlgn="auto" latinLnBrk="0" hangingPunct="1">
                        <a:lnSpc>
                          <a:spcPct val="125000"/>
                        </a:lnSpc>
                        <a:spcBef>
                          <a:spcPts val="0"/>
                        </a:spcBef>
                        <a:spcAft>
                          <a:spcPts val="0"/>
                        </a:spcAft>
                        <a:buClrTx/>
                        <a:buSzTx/>
                        <a:buFontTx/>
                        <a:buNone/>
                        <a:tabLst/>
                        <a:defRPr/>
                      </a:pPr>
                      <a:r>
                        <a:rPr lang="en-US" sz="1000" b="0" baseline="0" dirty="0">
                          <a:solidFill>
                            <a:srgbClr val="1F3856"/>
                          </a:solidFill>
                          <a:latin typeface="Arial Narrow" panose="020B0606020202030204" pitchFamily="34" charset="0"/>
                        </a:rPr>
                        <a:t>@</a:t>
                      </a:r>
                      <a:r>
                        <a:rPr lang="lt-LT" sz="1000" b="0" baseline="0" dirty="0" err="1">
                          <a:solidFill>
                            <a:srgbClr val="1F3856"/>
                          </a:solidFill>
                          <a:latin typeface="Arial Narrow" panose="020B0606020202030204" pitchFamily="34" charset="0"/>
                        </a:rPr>
                        <a:t>valstybeskontrole</a:t>
                      </a:r>
                      <a:endParaRPr lang="en-US" sz="10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pPr algn="l"/>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Narrow" panose="020B060602020203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dirty="0"/>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r h="365681">
                <a:tc vMerge="1">
                  <a:txBody>
                    <a:bodyPr/>
                    <a:lstStyle/>
                    <a:p>
                      <a:endParaRPr lang="en-US"/>
                    </a:p>
                  </a:txBody>
                  <a:tcPr>
                    <a:lnL w="12700" cap="flat" cmpd="sng" algn="ctr">
                      <a:solidFill>
                        <a:srgbClr val="1F3856"/>
                      </a:solidFill>
                      <a:prstDash val="solid"/>
                      <a:round/>
                      <a:headEnd type="none" w="med" len="med"/>
                      <a:tailEnd type="none" w="med" len="med"/>
                    </a:lnL>
                    <a:lnR w="12700" cap="flat" cmpd="sng" algn="ctr">
                      <a:solidFill>
                        <a:srgbClr val="1F3856"/>
                      </a:solidFill>
                      <a:prstDash val="solid"/>
                      <a:round/>
                      <a:headEnd type="none" w="med" len="med"/>
                      <a:tailEnd type="none" w="med" len="med"/>
                    </a:lnR>
                    <a:lnT w="12700" cap="flat" cmpd="sng" algn="ctr">
                      <a:solidFill>
                        <a:srgbClr val="1F3856"/>
                      </a:solidFill>
                      <a:prstDash val="solid"/>
                      <a:round/>
                      <a:headEnd type="none" w="med" len="med"/>
                      <a:tailEnd type="none" w="med" len="med"/>
                    </a:lnT>
                    <a:lnB w="12700" cap="flat" cmpd="sng" algn="ctr">
                      <a:solidFill>
                        <a:srgbClr val="1F3856"/>
                      </a:solidFill>
                      <a:prstDash val="solid"/>
                      <a:round/>
                      <a:headEnd type="none" w="med" len="med"/>
                      <a:tailEnd type="none" w="med" len="med"/>
                    </a:lnB>
                    <a:noFill/>
                  </a:tcPr>
                </a:tc>
                <a:tc>
                  <a:txBody>
                    <a:bodyPr/>
                    <a:lstStyle/>
                    <a:p>
                      <a:endParaRPr lang="en-US" sz="1800" dirty="0"/>
                    </a:p>
                  </a:txBody>
                  <a:tcPr marL="91447" marR="91447" marT="45680" marB="45680">
                    <a:lnL w="12700" cap="flat" cmpd="sng" algn="ctr">
                      <a:solidFill>
                        <a:srgbClr val="1F3856"/>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20000"/>
                        </a:lnSpc>
                      </a:pPr>
                      <a:endParaRPr lang="en-US" sz="1800" dirty="0">
                        <a:latin typeface="Arial Narrow" panose="020B0606020202030204" pitchFamily="34" charset="0"/>
                      </a:endParaRPr>
                    </a:p>
                  </a:txBody>
                  <a:tcPr marL="91447" marR="91447" marT="45680" marB="456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Arial Narrow" panose="020B060602020203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extLst>
              </a:tr>
            </a:tbl>
          </a:graphicData>
        </a:graphic>
      </p:graphicFrame>
    </p:spTree>
    <p:extLst>
      <p:ext uri="{BB962C8B-B14F-4D97-AF65-F5344CB8AC3E}">
        <p14:creationId xmlns:p14="http://schemas.microsoft.com/office/powerpoint/2010/main" val="3723575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aštė 2"/>
          <p:cNvSpPr>
            <a:spLocks noGrp="1"/>
          </p:cNvSpPr>
          <p:nvPr>
            <p:ph type="title"/>
          </p:nvPr>
        </p:nvSpPr>
        <p:spPr>
          <a:xfrm>
            <a:off x="0" y="1689829"/>
            <a:ext cx="9144000" cy="495383"/>
          </a:xfrm>
        </p:spPr>
        <p:txBody>
          <a:bodyPr/>
          <a:lstStyle/>
          <a:p>
            <a:r>
              <a:rPr lang="en-US" dirty="0" smtClean="0"/>
              <a:t>Tax Forecasting Error Decomposition</a:t>
            </a:r>
            <a:endParaRPr lang="en-US" dirty="0"/>
          </a:p>
        </p:txBody>
      </p:sp>
      <p:sp>
        <p:nvSpPr>
          <p:cNvPr id="6" name="Rectangle 10"/>
          <p:cNvSpPr/>
          <p:nvPr/>
        </p:nvSpPr>
        <p:spPr>
          <a:xfrm>
            <a:off x="4114800" y="2419126"/>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ubtitle 2"/>
          <p:cNvSpPr txBox="1">
            <a:spLocks/>
          </p:cNvSpPr>
          <p:nvPr/>
        </p:nvSpPr>
        <p:spPr>
          <a:xfrm>
            <a:off x="0" y="2762439"/>
            <a:ext cx="9143999" cy="219230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sz="2400" dirty="0">
                <a:solidFill>
                  <a:srgbClr val="14264B"/>
                </a:solidFill>
                <a:latin typeface="Arimo" panose="020B0604020202020204" pitchFamily="34" charset="0"/>
                <a:ea typeface="Arimo" panose="020B0604020202020204" pitchFamily="34" charset="0"/>
                <a:cs typeface="Arimo" panose="020B0604020202020204" pitchFamily="34" charset="0"/>
              </a:rPr>
              <a:t>Saulė Skripkauskienė</a:t>
            </a:r>
          </a:p>
          <a:p>
            <a:pPr marL="0" indent="0" algn="ctr">
              <a:buNone/>
            </a:pPr>
            <a:r>
              <a:rPr lang="en-US" sz="1600" dirty="0" smtClean="0">
                <a:solidFill>
                  <a:srgbClr val="14264B"/>
                </a:solidFill>
                <a:latin typeface="Arimo" panose="020B0604020202020204" pitchFamily="34" charset="0"/>
                <a:ea typeface="Arimo" panose="020B0604020202020204" pitchFamily="34" charset="0"/>
                <a:cs typeface="Arimo" panose="020B0604020202020204" pitchFamily="34" charset="0"/>
              </a:rPr>
              <a:t>Senior Advisor of the </a:t>
            </a:r>
            <a:r>
              <a:rPr lang="en-GB" sz="1600" dirty="0" smtClean="0">
                <a:solidFill>
                  <a:srgbClr val="14264B"/>
                </a:solidFill>
                <a:latin typeface="Arimo" panose="020B0604020202020204" pitchFamily="34" charset="0"/>
                <a:ea typeface="Arimo" panose="020B0604020202020204" pitchFamily="34" charset="0"/>
                <a:cs typeface="Arimo" panose="020B0604020202020204" pitchFamily="34" charset="0"/>
              </a:rPr>
              <a:t>Budget Policy Monitoring Department</a:t>
            </a:r>
            <a:r>
              <a:rPr lang="lt-LT" sz="1600" dirty="0" smtClean="0">
                <a:solidFill>
                  <a:schemeClr val="bg1"/>
                </a:solidFill>
                <a:latin typeface="Arimo" panose="020B0604020202020204" pitchFamily="34" charset="0"/>
                <a:ea typeface="Arimo" panose="020B0604020202020204" pitchFamily="34" charset="0"/>
                <a:cs typeface="Arimo" panose="020B0604020202020204" pitchFamily="34" charset="0"/>
              </a:rPr>
              <a:t>.</a:t>
            </a:r>
          </a:p>
          <a:p>
            <a:pPr marL="0" indent="0" algn="ctr">
              <a:lnSpc>
                <a:spcPct val="150000"/>
              </a:lnSpc>
              <a:spcBef>
                <a:spcPts val="3000"/>
              </a:spcBef>
              <a:buNone/>
            </a:pPr>
            <a:r>
              <a:rPr lang="en-US" sz="1600" dirty="0" smtClean="0">
                <a:solidFill>
                  <a:srgbClr val="00244D"/>
                </a:solidFill>
                <a:latin typeface="Arimo" panose="020B0604020202020204" pitchFamily="34" charset="0"/>
                <a:ea typeface="Arimo" panose="020B0604020202020204" pitchFamily="34" charset="0"/>
                <a:cs typeface="Arimo" panose="020B0604020202020204" pitchFamily="34" charset="0"/>
              </a:rPr>
              <a:t>11</a:t>
            </a:r>
            <a:r>
              <a:rPr lang="en-US" sz="1600" baseline="30000" dirty="0" smtClean="0">
                <a:solidFill>
                  <a:srgbClr val="00244D"/>
                </a:solidFill>
                <a:latin typeface="Arimo" panose="020B0604020202020204" pitchFamily="34" charset="0"/>
                <a:ea typeface="Arimo" panose="020B0604020202020204" pitchFamily="34" charset="0"/>
                <a:cs typeface="Arimo" panose="020B0604020202020204" pitchFamily="34" charset="0"/>
              </a:rPr>
              <a:t>th</a:t>
            </a:r>
            <a:r>
              <a:rPr lang="en-US" sz="1600" dirty="0" smtClean="0">
                <a:solidFill>
                  <a:srgbClr val="00244D"/>
                </a:solidFill>
                <a:latin typeface="Arimo" panose="020B0604020202020204" pitchFamily="34" charset="0"/>
                <a:ea typeface="Arimo" panose="020B0604020202020204" pitchFamily="34" charset="0"/>
                <a:cs typeface="Arimo" panose="020B0604020202020204" pitchFamily="34" charset="0"/>
              </a:rPr>
              <a:t> of June, 2018</a:t>
            </a:r>
          </a:p>
          <a:p>
            <a:endParaRPr lang="en-US" dirty="0"/>
          </a:p>
        </p:txBody>
      </p:sp>
    </p:spTree>
    <p:extLst>
      <p:ext uri="{BB962C8B-B14F-4D97-AF65-F5344CB8AC3E}">
        <p14:creationId xmlns:p14="http://schemas.microsoft.com/office/powerpoint/2010/main" val="3619421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o vietos rezervavimo ženklas 4"/>
          <p:cNvSpPr>
            <a:spLocks noGrp="1"/>
          </p:cNvSpPr>
          <p:nvPr>
            <p:ph type="body" sz="quarter" idx="14"/>
          </p:nvPr>
        </p:nvSpPr>
        <p:spPr/>
        <p:txBody>
          <a:bodyPr/>
          <a:lstStyle/>
          <a:p>
            <a:r>
              <a:rPr lang="en-US" dirty="0" smtClean="0"/>
              <a:t>Motivation</a:t>
            </a:r>
            <a:endParaRPr lang="en-US" dirty="0"/>
          </a:p>
        </p:txBody>
      </p:sp>
      <p:sp>
        <p:nvSpPr>
          <p:cNvPr id="6" name="Rectangle 10"/>
          <p:cNvSpPr/>
          <p:nvPr/>
        </p:nvSpPr>
        <p:spPr>
          <a:xfrm>
            <a:off x="457194" y="1719954"/>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ksto vietos rezervavimo ženklas 1"/>
          <p:cNvSpPr>
            <a:spLocks noGrp="1"/>
          </p:cNvSpPr>
          <p:nvPr>
            <p:ph type="body" sz="quarter" idx="4294967295"/>
          </p:nvPr>
        </p:nvSpPr>
        <p:spPr>
          <a:xfrm>
            <a:off x="5227982" y="233916"/>
            <a:ext cx="3657785" cy="469347"/>
          </a:xfrm>
          <a:prstGeom prst="rect">
            <a:avLst/>
          </a:prstGeom>
        </p:spPr>
        <p:txBody>
          <a:bodyPr/>
          <a:lstStyle/>
          <a:p>
            <a:pPr marL="0" inden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7" name="Stačiakampis 6"/>
          <p:cNvSpPr/>
          <p:nvPr/>
        </p:nvSpPr>
        <p:spPr>
          <a:xfrm>
            <a:off x="457194" y="1976593"/>
            <a:ext cx="7843967" cy="2385268"/>
          </a:xfrm>
          <a:prstGeom prst="rect">
            <a:avLst/>
          </a:prstGeom>
        </p:spPr>
        <p:txBody>
          <a:bodyPr wrap="square">
            <a:spAutoFit/>
          </a:bodyPr>
          <a:lstStyle/>
          <a:p>
            <a:pPr>
              <a:spcBef>
                <a:spcPts val="1200"/>
              </a:spcBef>
              <a:buClr>
                <a:srgbClr val="47ABD9"/>
              </a:buClr>
              <a:buSzPct val="80000"/>
            </a:pPr>
            <a:r>
              <a:rPr lang="en-GB" sz="1700" dirty="0" smtClean="0">
                <a:cs typeface="Arial" panose="020B0604020202020204" pitchFamily="34" charset="0"/>
              </a:rPr>
              <a:t>Oft heard narrative: Forecasting errors are mostly due to better economic performance or decreased shadow economy. But is it really the case?</a:t>
            </a:r>
          </a:p>
          <a:p>
            <a:pPr>
              <a:spcBef>
                <a:spcPts val="1200"/>
              </a:spcBef>
              <a:buClr>
                <a:srgbClr val="47ABD9"/>
              </a:buClr>
              <a:buSzPct val="80000"/>
            </a:pPr>
            <a:r>
              <a:rPr lang="en-GB" sz="1700" dirty="0" smtClean="0">
                <a:cs typeface="Arial" panose="020B0604020202020204" pitchFamily="34" charset="0"/>
              </a:rPr>
              <a:t>Objectives:</a:t>
            </a:r>
          </a:p>
          <a:p>
            <a:pPr marL="285750" indent="-285750">
              <a:spcBef>
                <a:spcPts val="1200"/>
              </a:spcBef>
              <a:buClr>
                <a:srgbClr val="47ABD9"/>
              </a:buClr>
              <a:buSzPct val="80000"/>
              <a:buFont typeface="Wingdings" panose="05000000000000000000" pitchFamily="2" charset="2"/>
              <a:buChar char="l"/>
            </a:pPr>
            <a:r>
              <a:rPr lang="en-GB" sz="1700" dirty="0" smtClean="0">
                <a:cs typeface="Arial" panose="020B0604020202020204" pitchFamily="34" charset="0"/>
              </a:rPr>
              <a:t>to examine the </a:t>
            </a:r>
            <a:r>
              <a:rPr lang="en-GB" sz="1700" b="1" dirty="0" smtClean="0">
                <a:solidFill>
                  <a:schemeClr val="accent2"/>
                </a:solidFill>
                <a:cs typeface="Arial" panose="020B0604020202020204" pitchFamily="34" charset="0"/>
              </a:rPr>
              <a:t>tax revenue forecasting performance </a:t>
            </a:r>
            <a:r>
              <a:rPr lang="en-GB" sz="1700" dirty="0" smtClean="0">
                <a:cs typeface="Arial" panose="020B0604020202020204" pitchFamily="34" charset="0"/>
              </a:rPr>
              <a:t>of the Ministry of Finance over the period 2012–2017 </a:t>
            </a:r>
          </a:p>
          <a:p>
            <a:pPr marL="285750" indent="-285750">
              <a:spcBef>
                <a:spcPts val="1200"/>
              </a:spcBef>
              <a:buClr>
                <a:srgbClr val="47ABD9"/>
              </a:buClr>
              <a:buSzPct val="80000"/>
              <a:buFont typeface="Wingdings" panose="05000000000000000000" pitchFamily="2" charset="2"/>
              <a:buChar char="l"/>
            </a:pPr>
            <a:r>
              <a:rPr lang="en-GB" sz="1700" dirty="0" smtClean="0">
                <a:cs typeface="Arial" panose="020B0604020202020204" pitchFamily="34" charset="0"/>
              </a:rPr>
              <a:t>to decompose to what extent the error of the tax plan was determined by unexpected economic developments</a:t>
            </a:r>
            <a:endParaRPr lang="en-GB" sz="1700" dirty="0">
              <a:cs typeface="Arial" panose="020B0604020202020204" pitchFamily="34" charset="0"/>
            </a:endParaRPr>
          </a:p>
        </p:txBody>
      </p:sp>
    </p:spTree>
    <p:extLst>
      <p:ext uri="{BB962C8B-B14F-4D97-AF65-F5344CB8AC3E}">
        <p14:creationId xmlns:p14="http://schemas.microsoft.com/office/powerpoint/2010/main" val="1366626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2"/>
          <p:cNvSpPr txBox="1">
            <a:spLocks/>
          </p:cNvSpPr>
          <p:nvPr/>
        </p:nvSpPr>
        <p:spPr>
          <a:xfrm>
            <a:off x="517403" y="961862"/>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Forecasting Errors of the Major Tax Plans for 2012–2017</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21"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6" name="Stačiakampis 5"/>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 </a:t>
            </a:r>
            <a:r>
              <a:rPr lang="en-US" dirty="0" smtClean="0">
                <a:solidFill>
                  <a:schemeClr val="accent5"/>
                </a:solidFill>
              </a:rPr>
              <a:t>fiscal institution’s calculations</a:t>
            </a:r>
            <a:endParaRPr lang="lt-LT" sz="1400" dirty="0">
              <a:solidFill>
                <a:schemeClr val="accent5"/>
              </a:solidFill>
            </a:endParaRPr>
          </a:p>
        </p:txBody>
      </p:sp>
      <p:pic>
        <p:nvPicPr>
          <p:cNvPr id="5" name="Paveikslėlis 4"/>
          <p:cNvPicPr>
            <a:picLocks noChangeAspect="1"/>
          </p:cNvPicPr>
          <p:nvPr/>
        </p:nvPicPr>
        <p:blipFill>
          <a:blip r:embed="rId2"/>
          <a:stretch>
            <a:fillRect/>
          </a:stretch>
        </p:blipFill>
        <p:spPr>
          <a:xfrm>
            <a:off x="600686" y="1398494"/>
            <a:ext cx="6979210" cy="3165532"/>
          </a:xfrm>
          <a:prstGeom prst="rect">
            <a:avLst/>
          </a:prstGeom>
        </p:spPr>
      </p:pic>
    </p:spTree>
    <p:extLst>
      <p:ext uri="{BB962C8B-B14F-4D97-AF65-F5344CB8AC3E}">
        <p14:creationId xmlns:p14="http://schemas.microsoft.com/office/powerpoint/2010/main" val="1838014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348919" y="1009989"/>
            <a:ext cx="8368364"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lt-LT" dirty="0" err="1" smtClean="0">
                <a:solidFill>
                  <a:srgbClr val="00244D"/>
                </a:solidFill>
                <a:latin typeface="Arimo" panose="020B0604020202020204" pitchFamily="34" charset="0"/>
                <a:ea typeface="Arimo" panose="020B0604020202020204" pitchFamily="34" charset="0"/>
                <a:cs typeface="Arimo" panose="020B0604020202020204" pitchFamily="34" charset="0"/>
              </a:rPr>
              <a:t>Method</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mc:AlternateContent xmlns:mc="http://schemas.openxmlformats.org/markup-compatibility/2006">
        <mc:Choice xmlns:a14="http://schemas.microsoft.com/office/drawing/2010/main" Requires="a14">
          <p:sp>
            <p:nvSpPr>
              <p:cNvPr id="4" name="Stačiakampis 3"/>
              <p:cNvSpPr/>
              <p:nvPr/>
            </p:nvSpPr>
            <p:spPr>
              <a:xfrm>
                <a:off x="441158" y="1469419"/>
                <a:ext cx="7708231" cy="2677656"/>
              </a:xfrm>
              <a:prstGeom prst="rect">
                <a:avLst/>
              </a:prstGeom>
            </p:spPr>
            <p:txBody>
              <a:bodyPr wrap="square">
                <a:spAutoFit/>
              </a:bodyPr>
              <a:lstStyle/>
              <a:p>
                <a14:m>
                  <m:oMath xmlns:m="http://schemas.openxmlformats.org/officeDocument/2006/math">
                    <m:sSub>
                      <m:sSubPr>
                        <m:ctrlPr>
                          <a:rPr lang="en-GB" i="1" smtClean="0">
                            <a:latin typeface="Cambria Math"/>
                          </a:rPr>
                        </m:ctrlPr>
                      </m:sSubPr>
                      <m:e>
                        <m:r>
                          <a:rPr lang="en-GB" b="0" i="1" smtClean="0">
                            <a:latin typeface="Cambria Math" panose="02040503050406030204" pitchFamily="18" charset="0"/>
                          </a:rPr>
                          <m:t>𝑉𝐴𝑇</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 </m:t>
                    </m:r>
                    <m:sSub>
                      <m:sSubPr>
                        <m:ctrlPr>
                          <a:rPr lang="en-GB" i="1">
                            <a:latin typeface="Cambria Math"/>
                          </a:rPr>
                        </m:ctrlPr>
                      </m:sSubPr>
                      <m:e>
                        <m:r>
                          <a:rPr lang="en-GB" b="0" i="1" smtClean="0">
                            <a:latin typeface="Cambria Math" panose="02040503050406030204" pitchFamily="18" charset="0"/>
                          </a:rPr>
                          <m:t>𝑇</m:t>
                        </m:r>
                        <m:r>
                          <a:rPr lang="en-GB" i="1">
                            <a:latin typeface="Cambria Math" panose="02040503050406030204" pitchFamily="18" charset="0"/>
                          </a:rPr>
                          <m:t>𝐵</m:t>
                        </m:r>
                      </m:e>
                      <m:sub>
                        <m:r>
                          <a:rPr lang="en-GB" i="1">
                            <a:latin typeface="Cambria Math" panose="02040503050406030204" pitchFamily="18" charset="0"/>
                          </a:rPr>
                          <m:t>𝑡</m:t>
                        </m:r>
                      </m:sub>
                    </m:sSub>
                    <m:r>
                      <a:rPr lang="en-GB" i="0">
                        <a:latin typeface="Cambria Math" panose="02040503050406030204" pitchFamily="18" charset="0"/>
                      </a:rPr>
                      <m:t>×</m:t>
                    </m:r>
                    <m:sSub>
                      <m:sSubPr>
                        <m:ctrlPr>
                          <a:rPr lang="en-GB" i="1">
                            <a:latin typeface="Cambria Math"/>
                          </a:rPr>
                        </m:ctrlPr>
                      </m:sSubPr>
                      <m:e>
                        <m:r>
                          <a:rPr lang="en-GB" i="1">
                            <a:latin typeface="Cambria Math" panose="02040503050406030204" pitchFamily="18" charset="0"/>
                          </a:rPr>
                          <m:t>𝑠𝑡</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m:t>
                    </m:r>
                    <m:d>
                      <m:dPr>
                        <m:ctrlPr>
                          <a:rPr lang="en-GB" i="1">
                            <a:latin typeface="Cambria Math"/>
                          </a:rPr>
                        </m:ctrlPr>
                      </m:dPr>
                      <m:e>
                        <m:r>
                          <a:rPr lang="en-GB" i="0">
                            <a:latin typeface="Cambria Math" panose="02040503050406030204" pitchFamily="18" charset="0"/>
                          </a:rPr>
                          <m:t>1+</m:t>
                        </m:r>
                        <m:sSub>
                          <m:sSubPr>
                            <m:ctrlPr>
                              <a:rPr lang="en-GB" i="1">
                                <a:latin typeface="Cambria Math"/>
                              </a:rPr>
                            </m:ctrlPr>
                          </m:sSubPr>
                          <m:e>
                            <m:r>
                              <a:rPr lang="en-GB" i="1">
                                <a:latin typeface="Cambria Math" panose="02040503050406030204" pitchFamily="18" charset="0"/>
                              </a:rPr>
                              <m:t>𝐸</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m:t>
                        </m:r>
                        <m:sSub>
                          <m:sSubPr>
                            <m:ctrlPr>
                              <a:rPr lang="en-GB" i="1">
                                <a:latin typeface="Cambria Math"/>
                              </a:rPr>
                            </m:ctrlPr>
                          </m:sSubPr>
                          <m:e>
                            <m:r>
                              <a:rPr lang="en-GB" b="0" i="1" smtClean="0">
                                <a:latin typeface="Cambria Math" panose="02040503050406030204" pitchFamily="18" charset="0"/>
                              </a:rPr>
                              <m:t>𝐹𝐶𝐸</m:t>
                            </m:r>
                          </m:e>
                          <m:sub>
                            <m:r>
                              <a:rPr lang="en-GB" i="1">
                                <a:latin typeface="Cambria Math" panose="02040503050406030204" pitchFamily="18" charset="0"/>
                              </a:rPr>
                              <m:t>𝑡</m:t>
                            </m:r>
                            <m:r>
                              <a:rPr lang="en-GB" i="0">
                                <a:latin typeface="Cambria Math" panose="02040503050406030204" pitchFamily="18" charset="0"/>
                              </a:rPr>
                              <m:t>+1</m:t>
                            </m:r>
                          </m:sub>
                        </m:sSub>
                      </m:e>
                    </m:d>
                    <m:r>
                      <a:rPr lang="en-GB" i="0">
                        <a:latin typeface="Cambria Math" panose="02040503050406030204" pitchFamily="18" charset="0"/>
                      </a:rPr>
                      <m:t>+</m:t>
                    </m:r>
                    <m:sSub>
                      <m:sSubPr>
                        <m:ctrlPr>
                          <a:rPr lang="en-GB" i="1">
                            <a:latin typeface="Cambria Math"/>
                          </a:rPr>
                        </m:ctrlPr>
                      </m:sSubPr>
                      <m:e>
                        <m:r>
                          <a:rPr lang="en-GB" b="0" i="1" smtClean="0">
                            <a:latin typeface="Cambria Math" panose="02040503050406030204" pitchFamily="18" charset="0"/>
                          </a:rPr>
                          <m:t>𝑂</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 </m:t>
                    </m:r>
                    <m:sSub>
                      <m:sSubPr>
                        <m:ctrlPr>
                          <a:rPr lang="en-GB" i="1">
                            <a:latin typeface="Cambria Math"/>
                          </a:rPr>
                        </m:ctrlPr>
                      </m:sSubPr>
                      <m:e>
                        <m:r>
                          <a:rPr lang="en-GB" b="0" i="1" smtClean="0">
                            <a:latin typeface="Cambria Math" panose="02040503050406030204" pitchFamily="18" charset="0"/>
                          </a:rPr>
                          <m:t>𝐴</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m:t>
                    </m:r>
                    <m:sSub>
                      <m:sSubPr>
                        <m:ctrlPr>
                          <a:rPr lang="en-GB" i="1">
                            <a:latin typeface="Cambria Math"/>
                          </a:rPr>
                        </m:ctrlPr>
                      </m:sSubPr>
                      <m:e>
                        <m:r>
                          <a:rPr lang="en-GB" b="0" i="1" smtClean="0">
                            <a:latin typeface="Cambria Math" panose="02040503050406030204" pitchFamily="18" charset="0"/>
                          </a:rPr>
                          <m:t>𝑇𝐸</m:t>
                        </m:r>
                      </m:e>
                      <m:sub>
                        <m:r>
                          <a:rPr lang="en-GB" i="1">
                            <a:latin typeface="Cambria Math" panose="02040503050406030204" pitchFamily="18" charset="0"/>
                          </a:rPr>
                          <m:t>𝑡</m:t>
                        </m:r>
                        <m:r>
                          <a:rPr lang="en-GB" i="0">
                            <a:latin typeface="Cambria Math" panose="02040503050406030204" pitchFamily="18" charset="0"/>
                          </a:rPr>
                          <m:t>+1</m:t>
                        </m:r>
                      </m:sub>
                    </m:sSub>
                    <m:r>
                      <a:rPr lang="en-GB" i="0">
                        <a:latin typeface="Cambria Math" panose="02040503050406030204" pitchFamily="18" charset="0"/>
                      </a:rPr>
                      <m:t>+</m:t>
                    </m:r>
                    <m:sSub>
                      <m:sSubPr>
                        <m:ctrlPr>
                          <a:rPr lang="en-GB" i="1">
                            <a:latin typeface="Cambria Math"/>
                          </a:rPr>
                        </m:ctrlPr>
                      </m:sSubPr>
                      <m:e>
                        <m:r>
                          <a:rPr lang="en-GB" b="0" i="1" smtClean="0">
                            <a:latin typeface="Cambria Math" panose="02040503050406030204" pitchFamily="18" charset="0"/>
                          </a:rPr>
                          <m:t>𝐽</m:t>
                        </m:r>
                      </m:e>
                      <m:sub>
                        <m:r>
                          <a:rPr lang="en-GB" i="1">
                            <a:latin typeface="Cambria Math" panose="02040503050406030204" pitchFamily="18" charset="0"/>
                          </a:rPr>
                          <m:t>𝑡</m:t>
                        </m:r>
                        <m:r>
                          <a:rPr lang="en-GB" i="0">
                            <a:latin typeface="Cambria Math" panose="02040503050406030204" pitchFamily="18" charset="0"/>
                          </a:rPr>
                          <m:t>+1</m:t>
                        </m:r>
                      </m:sub>
                    </m:sSub>
                  </m:oMath>
                </a14:m>
                <a:r>
                  <a:rPr lang="en-GB" dirty="0" smtClean="0"/>
                  <a:t>, where</a:t>
                </a:r>
              </a:p>
              <a:p>
                <a:endParaRPr lang="en-GB" dirty="0" smtClean="0"/>
              </a:p>
              <a:p>
                <a:pPr marL="449263"/>
                <a:endParaRPr lang="lt-LT" i="1" dirty="0" smtClean="0">
                  <a:latin typeface="Cambria Math" panose="02040503050406030204" pitchFamily="18" charset="0"/>
                </a:endParaRPr>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𝑉𝐴𝑇</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 VAT projection for t+1 year</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𝑇𝐵</m:t>
                        </m:r>
                      </m:e>
                      <m:sub>
                        <m:r>
                          <a:rPr lang="en-GB" i="1">
                            <a:latin typeface="Cambria Math" panose="02040503050406030204" pitchFamily="18" charset="0"/>
                          </a:rPr>
                          <m:t>𝑡</m:t>
                        </m:r>
                      </m:sub>
                    </m:sSub>
                  </m:oMath>
                </a14:m>
                <a:r>
                  <a:rPr lang="en-GB" dirty="0" smtClean="0"/>
                  <a:t>– tax </a:t>
                </a:r>
                <a:r>
                  <a:rPr lang="en-GB" dirty="0" smtClean="0"/>
                  <a:t>base for t year</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𝑠𝑡</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a:t>
                </a:r>
                <a:r>
                  <a:rPr lang="lt-LT" dirty="0" smtClean="0"/>
                  <a:t> </a:t>
                </a:r>
                <a:r>
                  <a:rPr lang="en-GB" dirty="0" smtClean="0"/>
                  <a:t>standard VAT rate</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𝐸</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a:t>
                </a:r>
                <a:r>
                  <a:rPr lang="lt-LT" dirty="0" smtClean="0"/>
                  <a:t> </a:t>
                </a:r>
                <a:r>
                  <a:rPr lang="en-GB" dirty="0" smtClean="0"/>
                  <a:t>elasticity</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𝐹𝐶</m:t>
                        </m:r>
                        <m:r>
                          <a:rPr lang="en-GB" b="0" i="1" smtClean="0">
                            <a:latin typeface="Cambria Math" panose="02040503050406030204" pitchFamily="18" charset="0"/>
                          </a:rPr>
                          <m:t>𝐸</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a:t>
                </a:r>
                <a:r>
                  <a:rPr lang="en-GB" dirty="0" smtClean="0"/>
                  <a:t>growth of final </a:t>
                </a:r>
                <a:r>
                  <a:rPr lang="en-GB" dirty="0"/>
                  <a:t>consumption </a:t>
                </a:r>
                <a:r>
                  <a:rPr lang="en-GB" dirty="0" smtClean="0"/>
                  <a:t>expenditure</a:t>
                </a:r>
                <a:r>
                  <a:rPr lang="lt-LT" dirty="0" smtClean="0"/>
                  <a:t>,</a:t>
                </a:r>
                <a:endParaRPr lang="en-GB" dirty="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𝑂</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assumption regarding change in overpayments</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𝐴</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a:t>
                </a:r>
                <a:r>
                  <a:rPr lang="en-GB" dirty="0"/>
                  <a:t>assumption regarding change in </a:t>
                </a:r>
                <a:r>
                  <a:rPr lang="en-GB" dirty="0" smtClean="0"/>
                  <a:t>arrears</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𝑇𝐸</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ex-ante estimate of loss to due tax exemptions</a:t>
                </a:r>
                <a:r>
                  <a:rPr lang="lt-LT" dirty="0" smtClean="0"/>
                  <a:t>,</a:t>
                </a:r>
                <a:endParaRPr lang="en-GB" dirty="0" smtClean="0"/>
              </a:p>
              <a:p>
                <a:pPr marL="449263"/>
                <a14:m>
                  <m:oMath xmlns:m="http://schemas.openxmlformats.org/officeDocument/2006/math">
                    <m:sSub>
                      <m:sSubPr>
                        <m:ctrlPr>
                          <a:rPr lang="en-GB" i="1">
                            <a:latin typeface="Cambria Math"/>
                          </a:rPr>
                        </m:ctrlPr>
                      </m:sSubPr>
                      <m:e>
                        <m:r>
                          <a:rPr lang="en-GB" i="1">
                            <a:latin typeface="Cambria Math" panose="02040503050406030204" pitchFamily="18" charset="0"/>
                          </a:rPr>
                          <m:t>𝐽</m:t>
                        </m:r>
                      </m:e>
                      <m:sub>
                        <m:r>
                          <a:rPr lang="en-GB" i="1">
                            <a:latin typeface="Cambria Math" panose="02040503050406030204" pitchFamily="18" charset="0"/>
                          </a:rPr>
                          <m:t>𝑡</m:t>
                        </m:r>
                        <m:r>
                          <a:rPr lang="en-GB">
                            <a:latin typeface="Cambria Math" panose="02040503050406030204" pitchFamily="18" charset="0"/>
                          </a:rPr>
                          <m:t>+1</m:t>
                        </m:r>
                      </m:sub>
                    </m:sSub>
                  </m:oMath>
                </a14:m>
                <a:r>
                  <a:rPr lang="en-GB" dirty="0" smtClean="0"/>
                  <a:t>– January adjustment effect</a:t>
                </a:r>
                <a:r>
                  <a:rPr lang="lt-LT" dirty="0" smtClean="0"/>
                  <a:t>.</a:t>
                </a:r>
                <a:endParaRPr lang="en-GB" dirty="0"/>
              </a:p>
            </p:txBody>
          </p:sp>
        </mc:Choice>
        <mc:Fallback>
          <p:sp>
            <p:nvSpPr>
              <p:cNvPr id="4" name="Stačiakampis 3"/>
              <p:cNvSpPr>
                <a:spLocks noRot="1" noChangeAspect="1" noMove="1" noResize="1" noEditPoints="1" noAdjustHandles="1" noChangeArrowheads="1" noChangeShapeType="1" noTextEdit="1"/>
              </p:cNvSpPr>
              <p:nvPr/>
            </p:nvSpPr>
            <p:spPr>
              <a:xfrm>
                <a:off x="441158" y="1469419"/>
                <a:ext cx="7708231" cy="2677656"/>
              </a:xfrm>
              <a:prstGeom prst="rect">
                <a:avLst/>
              </a:prstGeom>
              <a:blipFill rotWithShape="1">
                <a:blip r:embed="rId2"/>
                <a:stretch>
                  <a:fillRect t="-228" b="-1367"/>
                </a:stretch>
              </a:blipFill>
            </p:spPr>
            <p:txBody>
              <a:bodyPr/>
              <a:lstStyle/>
              <a:p>
                <a:r>
                  <a:rPr lang="en-US">
                    <a:noFill/>
                  </a:rPr>
                  <a:t> </a:t>
                </a:r>
              </a:p>
            </p:txBody>
          </p:sp>
        </mc:Fallback>
      </mc:AlternateContent>
      <p:sp>
        <p:nvSpPr>
          <p:cNvPr id="5" name="Rectangle 10"/>
          <p:cNvSpPr/>
          <p:nvPr/>
        </p:nvSpPr>
        <p:spPr>
          <a:xfrm>
            <a:off x="441158" y="1962361"/>
            <a:ext cx="914400" cy="72000"/>
          </a:xfrm>
          <a:prstGeom prst="rect">
            <a:avLst/>
          </a:prstGeom>
          <a:solidFill>
            <a:srgbClr val="47AB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1560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460689"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Personal Income Tax </a:t>
            </a:r>
            <a:r>
              <a:rPr lang="lt-LT" dirty="0" err="1" smtClean="0">
                <a:solidFill>
                  <a:srgbClr val="00244D"/>
                </a:solidFill>
                <a:latin typeface="Arimo" panose="020B0604020202020204" pitchFamily="34" charset="0"/>
                <a:ea typeface="Arimo" panose="020B0604020202020204" pitchFamily="34" charset="0"/>
                <a:cs typeface="Arimo" panose="020B0604020202020204" pitchFamily="34" charset="0"/>
              </a:rPr>
              <a:t>Forecasting</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 </a:t>
            </a:r>
            <a:r>
              <a:rPr lang="lt-LT" dirty="0" err="1" smtClean="0">
                <a:solidFill>
                  <a:srgbClr val="00244D"/>
                </a:solidFill>
                <a:latin typeface="Arimo" panose="020B0604020202020204" pitchFamily="34" charset="0"/>
                <a:ea typeface="Arimo" panose="020B0604020202020204" pitchFamily="34" charset="0"/>
                <a:cs typeface="Arimo" panose="020B0604020202020204" pitchFamily="34" charset="0"/>
              </a:rPr>
              <a:t>Error</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 by Income </a:t>
            </a:r>
            <a:r>
              <a:rPr lang="lt-LT" dirty="0" err="1" smtClean="0">
                <a:solidFill>
                  <a:srgbClr val="00244D"/>
                </a:solidFill>
                <a:latin typeface="Arimo" panose="020B0604020202020204" pitchFamily="34" charset="0"/>
                <a:ea typeface="Arimo" panose="020B0604020202020204" pitchFamily="34" charset="0"/>
                <a:cs typeface="Arimo" panose="020B0604020202020204" pitchFamily="34" charset="0"/>
              </a:rPr>
              <a:t>Types</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5" name="Paveikslėlis 4"/>
          <p:cNvPicPr>
            <a:picLocks noChangeAspect="1"/>
          </p:cNvPicPr>
          <p:nvPr/>
        </p:nvPicPr>
        <p:blipFill>
          <a:blip r:embed="rId2"/>
          <a:stretch>
            <a:fillRect/>
          </a:stretch>
        </p:blipFill>
        <p:spPr>
          <a:xfrm>
            <a:off x="778451" y="1357724"/>
            <a:ext cx="7066138" cy="3242202"/>
          </a:xfrm>
          <a:prstGeom prst="rect">
            <a:avLst/>
          </a:prstGeom>
        </p:spPr>
      </p:pic>
    </p:spTree>
    <p:extLst>
      <p:ext uri="{BB962C8B-B14F-4D97-AF65-F5344CB8AC3E}">
        <p14:creationId xmlns:p14="http://schemas.microsoft.com/office/powerpoint/2010/main" val="4271977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Error Decomposition of </a:t>
            </a:r>
            <a:r>
              <a:rPr lang="lt-LT" dirty="0" smtClean="0">
                <a:solidFill>
                  <a:srgbClr val="00244D"/>
                </a:solidFill>
                <a:latin typeface="Arimo" panose="020B0604020202020204" pitchFamily="34" charset="0"/>
                <a:ea typeface="Arimo" panose="020B0604020202020204" pitchFamily="34" charset="0"/>
                <a:cs typeface="Arimo" panose="020B0604020202020204" pitchFamily="34" charset="0"/>
              </a:rPr>
              <a:t>the „PAYE“ component of</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 </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the Income </a:t>
            </a:r>
            <a:r>
              <a:rPr lang="en-US" dirty="0">
                <a:solidFill>
                  <a:srgbClr val="00244D"/>
                </a:solidFill>
                <a:latin typeface="Arimo" panose="020B0604020202020204" pitchFamily="34" charset="0"/>
                <a:ea typeface="Arimo" panose="020B0604020202020204" pitchFamily="34" charset="0"/>
                <a:cs typeface="Arimo" panose="020B0604020202020204" pitchFamily="34" charset="0"/>
              </a:rPr>
              <a:t>T</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ax </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6" name="Paveikslėlis 5"/>
          <p:cNvPicPr>
            <a:picLocks noChangeAspect="1"/>
          </p:cNvPicPr>
          <p:nvPr/>
        </p:nvPicPr>
        <p:blipFill>
          <a:blip r:embed="rId2"/>
          <a:stretch>
            <a:fillRect/>
          </a:stretch>
        </p:blipFill>
        <p:spPr>
          <a:xfrm>
            <a:off x="552592" y="1349227"/>
            <a:ext cx="7604819" cy="3259121"/>
          </a:xfrm>
          <a:prstGeom prst="rect">
            <a:avLst/>
          </a:prstGeom>
        </p:spPr>
      </p:pic>
    </p:spTree>
    <p:extLst>
      <p:ext uri="{BB962C8B-B14F-4D97-AF65-F5344CB8AC3E}">
        <p14:creationId xmlns:p14="http://schemas.microsoft.com/office/powerpoint/2010/main" val="1088656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Error Decomposition of Corporate </a:t>
            </a:r>
            <a:r>
              <a:rPr lang="lt-LT" dirty="0" err="1" smtClean="0">
                <a:solidFill>
                  <a:srgbClr val="00244D"/>
                </a:solidFill>
                <a:latin typeface="Arimo" panose="020B0604020202020204" pitchFamily="34" charset="0"/>
                <a:ea typeface="Arimo" panose="020B0604020202020204" pitchFamily="34" charset="0"/>
                <a:cs typeface="Arimo" panose="020B0604020202020204" pitchFamily="34" charset="0"/>
              </a:rPr>
              <a:t>Income</a:t>
            </a: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 Tax Plans</a:t>
            </a:r>
            <a:endParaRPr lang="en-GB"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5" name="Paveikslėlis 4"/>
          <p:cNvPicPr>
            <a:picLocks noChangeAspect="1"/>
          </p:cNvPicPr>
          <p:nvPr/>
        </p:nvPicPr>
        <p:blipFill>
          <a:blip r:embed="rId2"/>
          <a:stretch>
            <a:fillRect/>
          </a:stretch>
        </p:blipFill>
        <p:spPr>
          <a:xfrm>
            <a:off x="592110" y="1355570"/>
            <a:ext cx="8040531" cy="3208455"/>
          </a:xfrm>
          <a:prstGeom prst="rect">
            <a:avLst/>
          </a:prstGeom>
        </p:spPr>
      </p:pic>
    </p:spTree>
    <p:extLst>
      <p:ext uri="{BB962C8B-B14F-4D97-AF65-F5344CB8AC3E}">
        <p14:creationId xmlns:p14="http://schemas.microsoft.com/office/powerpoint/2010/main" val="3057412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o vietos rezervavimo ženklas 1"/>
          <p:cNvSpPr txBox="1">
            <a:spLocks/>
          </p:cNvSpPr>
          <p:nvPr/>
        </p:nvSpPr>
        <p:spPr>
          <a:xfrm>
            <a:off x="5227982" y="233916"/>
            <a:ext cx="3657785" cy="469347"/>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Font typeface="Arial" panose="020B0604020202020204" pitchFamily="34" charset="0"/>
              <a:buNone/>
            </a:pPr>
            <a:r>
              <a:rPr lang="en-US" sz="1500" dirty="0" smtClean="0">
                <a:solidFill>
                  <a:schemeClr val="bg1"/>
                </a:solidFill>
                <a:latin typeface="Arimo" panose="020B0604020202020204" pitchFamily="34" charset="0"/>
                <a:ea typeface="Arimo" panose="020B0604020202020204" pitchFamily="34" charset="0"/>
                <a:cs typeface="Arimo" panose="020B0604020202020204" pitchFamily="34" charset="0"/>
              </a:rPr>
              <a:t>Tax Forecasting Error Decomposition</a:t>
            </a:r>
            <a:endParaRPr lang="en-US" sz="1500" dirty="0">
              <a:solidFill>
                <a:schemeClr val="bg1"/>
              </a:solidFill>
            </a:endParaRPr>
          </a:p>
        </p:txBody>
      </p:sp>
      <p:sp>
        <p:nvSpPr>
          <p:cNvPr id="3" name="Text Placeholder 2"/>
          <p:cNvSpPr txBox="1">
            <a:spLocks/>
          </p:cNvSpPr>
          <p:nvPr/>
        </p:nvSpPr>
        <p:spPr>
          <a:xfrm>
            <a:off x="208922" y="980479"/>
            <a:ext cx="8676845" cy="529599"/>
          </a:xfrm>
          <a:prstGeom prst="rect">
            <a:avLst/>
          </a:prstGeom>
        </p:spPr>
        <p:txBody>
          <a:bodyPr/>
          <a:lstStyle>
            <a:lvl1pPr marL="178308" indent="-178308" algn="l" defTabSz="713232" rtl="0" eaLnBrk="1" latinLnBrk="0" hangingPunct="1">
              <a:lnSpc>
                <a:spcPct val="90000"/>
              </a:lnSpc>
              <a:spcBef>
                <a:spcPts val="780"/>
              </a:spcBef>
              <a:buFont typeface="Arial" panose="020B0604020202020204" pitchFamily="34" charset="0"/>
              <a:buChar char="•"/>
              <a:defRPr sz="2200" kern="1200">
                <a:solidFill>
                  <a:schemeClr val="tx1"/>
                </a:solidFill>
                <a:latin typeface="+mn-lt"/>
                <a:ea typeface="+mn-ea"/>
                <a:cs typeface="+mn-cs"/>
              </a:defRPr>
            </a:lvl1pPr>
            <a:lvl2pPr marL="534924" indent="-178308" algn="l" defTabSz="713232" rtl="0" eaLnBrk="1" latinLnBrk="0" hangingPunct="1">
              <a:lnSpc>
                <a:spcPct val="90000"/>
              </a:lnSpc>
              <a:spcBef>
                <a:spcPts val="390"/>
              </a:spcBef>
              <a:buFont typeface="Arial" panose="020B0604020202020204" pitchFamily="34" charset="0"/>
              <a:buChar char="•"/>
              <a:defRPr sz="1900" kern="1200">
                <a:solidFill>
                  <a:schemeClr val="tx1"/>
                </a:solidFill>
                <a:latin typeface="+mn-lt"/>
                <a:ea typeface="+mn-ea"/>
                <a:cs typeface="+mn-cs"/>
              </a:defRPr>
            </a:lvl2pPr>
            <a:lvl3pPr marL="891540" indent="-178308" algn="l" defTabSz="713232" rtl="0" eaLnBrk="1" latinLnBrk="0" hangingPunct="1">
              <a:lnSpc>
                <a:spcPct val="90000"/>
              </a:lnSpc>
              <a:spcBef>
                <a:spcPts val="390"/>
              </a:spcBef>
              <a:buFont typeface="Arial" panose="020B0604020202020204" pitchFamily="34" charset="0"/>
              <a:buChar char="•"/>
              <a:defRPr sz="1600" kern="1200">
                <a:solidFill>
                  <a:schemeClr val="tx1"/>
                </a:solidFill>
                <a:latin typeface="+mn-lt"/>
                <a:ea typeface="+mn-ea"/>
                <a:cs typeface="+mn-cs"/>
              </a:defRPr>
            </a:lvl3pPr>
            <a:lvl4pPr marL="124815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4pPr>
            <a:lvl5pPr marL="1604772"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5pPr>
            <a:lvl6pPr marL="1961388"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6pPr>
            <a:lvl7pPr marL="2318004"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7pPr>
            <a:lvl8pPr marL="2674620"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8pPr>
            <a:lvl9pPr marL="3031236" indent="-178308" algn="l" defTabSz="713232" rtl="0" eaLnBrk="1" latinLnBrk="0" hangingPunct="1">
              <a:lnSpc>
                <a:spcPct val="90000"/>
              </a:lnSpc>
              <a:spcBef>
                <a:spcPts val="39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dirty="0" smtClean="0">
                <a:solidFill>
                  <a:srgbClr val="00244D"/>
                </a:solidFill>
                <a:latin typeface="Arimo" panose="020B0604020202020204" pitchFamily="34" charset="0"/>
                <a:ea typeface="Arimo" panose="020B0604020202020204" pitchFamily="34" charset="0"/>
                <a:cs typeface="Arimo" panose="020B0604020202020204" pitchFamily="34" charset="0"/>
              </a:rPr>
              <a:t>Value-Added Tax Forecasting Error Decomposition </a:t>
            </a:r>
            <a:endParaRPr lang="en-US" dirty="0">
              <a:solidFill>
                <a:srgbClr val="00244D"/>
              </a:solidFill>
              <a:latin typeface="Arimo" panose="020B0604020202020204" pitchFamily="34" charset="0"/>
              <a:ea typeface="Arimo" panose="020B0604020202020204" pitchFamily="34" charset="0"/>
              <a:cs typeface="Arimo" panose="020B0604020202020204" pitchFamily="34" charset="0"/>
            </a:endParaRPr>
          </a:p>
        </p:txBody>
      </p:sp>
      <p:sp>
        <p:nvSpPr>
          <p:cNvPr id="4" name="Stačiakampis 3"/>
          <p:cNvSpPr/>
          <p:nvPr/>
        </p:nvSpPr>
        <p:spPr>
          <a:xfrm>
            <a:off x="427653" y="4564025"/>
            <a:ext cx="8023225" cy="307777"/>
          </a:xfrm>
          <a:prstGeom prst="rect">
            <a:avLst/>
          </a:prstGeom>
        </p:spPr>
        <p:txBody>
          <a:bodyPr wrap="square">
            <a:spAutoFit/>
          </a:bodyPr>
          <a:lstStyle/>
          <a:p>
            <a:r>
              <a:rPr lang="en-US" sz="1400" dirty="0" smtClean="0">
                <a:solidFill>
                  <a:schemeClr val="accent5"/>
                </a:solidFill>
              </a:rPr>
              <a:t>Sources: Ministry of Finance, </a:t>
            </a:r>
            <a:r>
              <a:rPr lang="en-US" dirty="0" smtClean="0">
                <a:solidFill>
                  <a:schemeClr val="accent5"/>
                </a:solidFill>
              </a:rPr>
              <a:t>State Tax Inspectorate, fiscal institution’s calculations</a:t>
            </a:r>
            <a:endParaRPr lang="lt-LT" sz="1400" dirty="0">
              <a:solidFill>
                <a:schemeClr val="accent5"/>
              </a:solidFill>
            </a:endParaRPr>
          </a:p>
        </p:txBody>
      </p:sp>
      <p:pic>
        <p:nvPicPr>
          <p:cNvPr id="7" name="Paveikslėlis 6"/>
          <p:cNvPicPr>
            <a:picLocks noChangeAspect="1"/>
          </p:cNvPicPr>
          <p:nvPr/>
        </p:nvPicPr>
        <p:blipFill>
          <a:blip r:embed="rId2"/>
          <a:stretch>
            <a:fillRect/>
          </a:stretch>
        </p:blipFill>
        <p:spPr>
          <a:xfrm>
            <a:off x="902282" y="1295524"/>
            <a:ext cx="7073966" cy="3270839"/>
          </a:xfrm>
          <a:prstGeom prst="rect">
            <a:avLst/>
          </a:prstGeom>
        </p:spPr>
      </p:pic>
    </p:spTree>
    <p:extLst>
      <p:ext uri="{BB962C8B-B14F-4D97-AF65-F5344CB8AC3E}">
        <p14:creationId xmlns:p14="http://schemas.microsoft.com/office/powerpoint/2010/main" val="484696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Vartotojo dizain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Pasirinktinis 2">
      <a:dk1>
        <a:srgbClr val="000000"/>
      </a:dk1>
      <a:lt1>
        <a:srgbClr val="FFFFFF"/>
      </a:lt1>
      <a:dk2>
        <a:srgbClr val="000000"/>
      </a:dk2>
      <a:lt2>
        <a:srgbClr val="FFFFFF"/>
      </a:lt2>
      <a:accent1>
        <a:srgbClr val="00244D"/>
      </a:accent1>
      <a:accent2>
        <a:srgbClr val="47ABD9"/>
      </a:accent2>
      <a:accent3>
        <a:srgbClr val="D41A1F"/>
      </a:accent3>
      <a:accent4>
        <a:srgbClr val="848484"/>
      </a:accent4>
      <a:accent5>
        <a:srgbClr val="666261"/>
      </a:accent5>
      <a:accent6>
        <a:srgbClr val="8D8473"/>
      </a:accent6>
      <a:hlink>
        <a:srgbClr val="00244D"/>
      </a:hlink>
      <a:folHlink>
        <a:srgbClr val="0C39F8"/>
      </a:folHlink>
    </a:clrScheme>
    <a:fontScheme name="Pasirinktinis 1">
      <a:majorFont>
        <a:latin typeface="Arimo"/>
        <a:ea typeface=""/>
        <a:cs typeface="Roboto"/>
      </a:majorFont>
      <a:minorFont>
        <a:latin typeface="Arial"/>
        <a:ea typeface=""/>
        <a:cs typeface="Roboto"/>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Vartotojo dizain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21153</TotalTime>
  <Words>772</Words>
  <Application>Microsoft Office PowerPoint</Application>
  <PresentationFormat>On-screen Show (16:9)</PresentationFormat>
  <Paragraphs>108</Paragraphs>
  <Slides>19</Slides>
  <Notes>0</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1_Vartotojo dizainas</vt:lpstr>
      <vt:lpstr>Office Theme</vt:lpstr>
      <vt:lpstr>Vartotojo dizainas</vt:lpstr>
      <vt:lpstr>PowerPoint Presentation</vt:lpstr>
      <vt:lpstr>Tax Forecasting Error Decomposition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dc:creator>
  <cp:lastModifiedBy>Saule</cp:lastModifiedBy>
  <cp:revision>1321</cp:revision>
  <cp:lastPrinted>2018-06-08T15:31:05Z</cp:lastPrinted>
  <dcterms:created xsi:type="dcterms:W3CDTF">2017-03-08T18:15:26Z</dcterms:created>
  <dcterms:modified xsi:type="dcterms:W3CDTF">2018-06-11T05:37:22Z</dcterms:modified>
</cp:coreProperties>
</file>