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8" r:id="rId1"/>
    <p:sldMasterId id="2147483648" r:id="rId2"/>
    <p:sldMasterId id="2147483717" r:id="rId3"/>
  </p:sldMasterIdLst>
  <p:notesMasterIdLst>
    <p:notesMasterId r:id="rId23"/>
  </p:notesMasterIdLst>
  <p:handoutMasterIdLst>
    <p:handoutMasterId r:id="rId24"/>
  </p:handoutMasterIdLst>
  <p:sldIdLst>
    <p:sldId id="965" r:id="rId4"/>
    <p:sldId id="956" r:id="rId5"/>
    <p:sldId id="972" r:id="rId6"/>
    <p:sldId id="970" r:id="rId7"/>
    <p:sldId id="990" r:id="rId8"/>
    <p:sldId id="979" r:id="rId9"/>
    <p:sldId id="980" r:id="rId10"/>
    <p:sldId id="981" r:id="rId11"/>
    <p:sldId id="982" r:id="rId12"/>
    <p:sldId id="983" r:id="rId13"/>
    <p:sldId id="984" r:id="rId14"/>
    <p:sldId id="985" r:id="rId15"/>
    <p:sldId id="986" r:id="rId16"/>
    <p:sldId id="987" r:id="rId17"/>
    <p:sldId id="988" r:id="rId18"/>
    <p:sldId id="989" r:id="rId19"/>
    <p:sldId id="975" r:id="rId20"/>
    <p:sldId id="991" r:id="rId21"/>
    <p:sldId id="952" r:id="rId22"/>
  </p:sldIdLst>
  <p:sldSz cx="9144000" cy="5143500" type="screen16x9"/>
  <p:notesSz cx="7104063" cy="10234613"/>
  <p:defaultTextStyle>
    <a:defPPr>
      <a:defRPr lang="en-US"/>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 uri="{2D200454-40CA-4A62-9FC3-DE9A4176ACB9}">
      <p15:notesGuideLst xmlns:p15="http://schemas.microsoft.com/office/powerpoint/2012/main" xmlns="">
        <p15:guide id="1" orient="horz" pos="3224" userDrawn="1">
          <p15:clr>
            <a:srgbClr val="A4A3A4"/>
          </p15:clr>
        </p15:guide>
        <p15:guide id="2" pos="223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ABD9"/>
    <a:srgbClr val="D41A1F"/>
    <a:srgbClr val="00244D"/>
    <a:srgbClr val="7F7F7F"/>
    <a:srgbClr val="848484"/>
    <a:srgbClr val="182B4C"/>
    <a:srgbClr val="666261"/>
    <a:srgbClr val="8D8473"/>
    <a:srgbClr val="999999"/>
    <a:srgbClr val="9898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9100" autoAdjust="0"/>
    <p:restoredTop sz="93974" autoAdjust="0"/>
  </p:normalViewPr>
  <p:slideViewPr>
    <p:cSldViewPr snapToGrid="0">
      <p:cViewPr>
        <p:scale>
          <a:sx n="106" d="100"/>
          <a:sy n="106" d="100"/>
        </p:scale>
        <p:origin x="-102" y="72"/>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12018"/>
    </p:cViewPr>
  </p:sorterViewPr>
  <p:notesViewPr>
    <p:cSldViewPr snapToGrid="0">
      <p:cViewPr varScale="1">
        <p:scale>
          <a:sx n="85" d="100"/>
          <a:sy n="85" d="100"/>
        </p:scale>
        <p:origin x="-3750" y="-96"/>
      </p:cViewPr>
      <p:guideLst>
        <p:guide orient="horz" pos="3224"/>
        <p:guide pos="223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170"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2.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xmlns:c16r2="http://schemas.microsoft.com/office/drawing/2015/06/chart">
              <c:ext xmlns:c16="http://schemas.microsoft.com/office/drawing/2014/chart" uri="{C3380CC4-5D6E-409C-BE32-E72D297353CC}">
                <c16:uniqueId val="{00000001-D502-40D9-AE43-BCDDF2162F80}"/>
              </c:ext>
            </c:extLst>
          </c:dPt>
          <c:dPt>
            <c:idx val="1"/>
            <c:bubble3D val="0"/>
            <c:spPr>
              <a:solidFill>
                <a:schemeClr val="bg1">
                  <a:lumMod val="85000"/>
                </a:schemeClr>
              </a:solidFill>
              <a:ln w="19050">
                <a:noFill/>
              </a:ln>
              <a:effectLst/>
            </c:spPr>
            <c:extLst xmlns:c16r2="http://schemas.microsoft.com/office/drawing/2015/06/chart">
              <c:ext xmlns:c16="http://schemas.microsoft.com/office/drawing/2014/chart" uri="{C3380CC4-5D6E-409C-BE32-E72D297353CC}">
                <c16:uniqueId val="{00000003-D502-40D9-AE43-BCDDF2162F80}"/>
              </c:ext>
            </c:extLst>
          </c:dPt>
          <c:dLbls>
            <c:dLbl>
              <c:idx val="0"/>
              <c:layout>
                <c:manualLayout>
                  <c:x val="-0.23286486758381328"/>
                  <c:y val="-0.113554785009192"/>
                </c:manualLayout>
              </c:layout>
              <c:spPr>
                <a:noFill/>
                <a:ln>
                  <a:noFill/>
                </a:ln>
                <a:effectLst/>
              </c:spPr>
              <c:txPr>
                <a:bodyPr rot="0" spcFirstLastPara="1" vertOverflow="ellipsis" vert="horz" wrap="square" lIns="0" tIns="0" rIns="0" bIns="0" anchor="ctr" anchorCtr="1">
                  <a:spAutoFit/>
                </a:bodyPr>
                <a:lstStyle/>
                <a:p>
                  <a:pPr>
                    <a:defRPr sz="1600" b="1" i="0" u="none" strike="noStrike" kern="1200" baseline="0">
                      <a:solidFill>
                        <a:srgbClr val="00244D"/>
                      </a:solidFill>
                      <a:latin typeface="+mn-lt"/>
                      <a:ea typeface="+mn-ea"/>
                      <a:cs typeface="+mn-cs"/>
                    </a:defRPr>
                  </a:pPr>
                  <a:endParaRPr lang="en-US"/>
                </a:p>
              </c:txPr>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1-D502-40D9-AE43-BCDDF2162F80}"/>
                </c:ext>
                <c:ext xmlns:c15="http://schemas.microsoft.com/office/drawing/2012/chart" uri="{CE6537A1-D6FC-4f65-9D91-7224C49458BB}">
                  <c15:spPr xmlns:c15="http://schemas.microsoft.com/office/drawing/2012/chart">
                    <a:prstGeom prst="rect">
                      <a:avLst/>
                    </a:prstGeom>
                  </c15:spPr>
                  <c15:layout>
                    <c:manualLayout>
                      <c:w val="0.28740943336929103"/>
                      <c:h val="0.11234031115350317"/>
                    </c:manualLayout>
                  </c15:layout>
                </c:ext>
              </c:extLst>
            </c:dLbl>
            <c:dLbl>
              <c:idx val="1"/>
              <c:delete val="1"/>
              <c:extLst xmlns:c16r2="http://schemas.microsoft.com/office/drawing/2015/06/chart">
                <c:ext xmlns:c16="http://schemas.microsoft.com/office/drawing/2014/chart" uri="{C3380CC4-5D6E-409C-BE32-E72D297353CC}">
                  <c16:uniqueId val="{00000003-D502-40D9-AE43-BCDDF2162F80}"/>
                </c:ext>
                <c:ext xmlns:c15="http://schemas.microsoft.com/office/drawing/2012/chart" uri="{CE6537A1-D6FC-4f65-9D91-7224C49458BB}"/>
              </c:extLst>
            </c:dLbl>
            <c:spPr>
              <a:noFill/>
              <a:ln>
                <a:noFill/>
              </a:ln>
              <a:effectLst/>
            </c:spPr>
            <c:txPr>
              <a:bodyPr rot="0" spcFirstLastPara="1" vertOverflow="ellipsis" vert="horz" wrap="square" lIns="0" tIns="0" rIns="0" bIns="0" anchor="ctr" anchorCtr="1">
                <a:spAutoFit/>
              </a:bodyPr>
              <a:lstStyle/>
              <a:p>
                <a:pPr>
                  <a:defRPr sz="1600" b="1" i="0" u="none" strike="noStrike" kern="1200" baseline="0">
                    <a:solidFill>
                      <a:schemeClr val="bg1">
                        <a:lumMod val="65000"/>
                      </a:schemeClr>
                    </a:solidFill>
                    <a:latin typeface="+mn-lt"/>
                    <a:ea typeface="+mn-ea"/>
                    <a:cs typeface="+mn-cs"/>
                  </a:defRPr>
                </a:pPr>
                <a:endParaRPr lang="en-US"/>
              </a:p>
            </c:txPr>
            <c:showLegendKey val="0"/>
            <c:showVal val="1"/>
            <c:showCatName val="0"/>
            <c:showSerName val="0"/>
            <c:showPercent val="1"/>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ect">
                    <a:avLst/>
                  </a:prstGeom>
                </c15:spPr>
              </c:ext>
            </c:extLst>
          </c:dLbls>
          <c:cat>
            <c:strRef>
              <c:f>Sheet1!$A$2:$A$3</c:f>
              <c:strCache>
                <c:ptCount val="2"/>
                <c:pt idx="0">
                  <c:v>1st Qtr</c:v>
                </c:pt>
                <c:pt idx="1">
                  <c:v>2nd Qtr</c:v>
                </c:pt>
              </c:strCache>
            </c:strRef>
          </c:cat>
          <c:val>
            <c:numRef>
              <c:f>Sheet1!$B$2:$B$3</c:f>
              <c:numCache>
                <c:formatCode>General</c:formatCode>
                <c:ptCount val="2"/>
                <c:pt idx="0">
                  <c:v>50</c:v>
                </c:pt>
                <c:pt idx="1">
                  <c:v>50</c:v>
                </c:pt>
              </c:numCache>
            </c:numRef>
          </c:val>
          <c:extLst xmlns:c16r2="http://schemas.microsoft.com/office/drawing/2015/06/chart">
            <c:ext xmlns:c16="http://schemas.microsoft.com/office/drawing/2014/chart" uri="{C3380CC4-5D6E-409C-BE32-E72D297353CC}">
              <c16:uniqueId val="{00000008-D502-40D9-AE43-BCDDF2162F80}"/>
            </c:ext>
          </c:extLst>
        </c:ser>
        <c:dLbls>
          <c:showLegendKey val="0"/>
          <c:showVal val="0"/>
          <c:showCatName val="0"/>
          <c:showSerName val="0"/>
          <c:showPercent val="0"/>
          <c:showBubbleSize val="0"/>
          <c:showLeaderLines val="0"/>
        </c:dLbls>
        <c:firstSliceAng val="23"/>
        <c:holeSize val="6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302267255548191"/>
          <c:y val="0.17542200462198426"/>
          <c:w val="0.53074081833207654"/>
          <c:h val="0.64915599075603148"/>
        </c:manualLayout>
      </c:layout>
      <c:doughnutChart>
        <c:varyColors val="1"/>
        <c:ser>
          <c:idx val="0"/>
          <c:order val="0"/>
          <c:tx>
            <c:strRef>
              <c:f>Sheet1!$B$1</c:f>
              <c:strCache>
                <c:ptCount val="1"/>
                <c:pt idx="0">
                  <c:v>Sales</c:v>
                </c:pt>
              </c:strCache>
            </c:strRef>
          </c:tx>
          <c:spPr>
            <a:ln>
              <a:noFill/>
            </a:ln>
          </c:spPr>
          <c:dPt>
            <c:idx val="0"/>
            <c:bubble3D val="0"/>
            <c:spPr>
              <a:solidFill>
                <a:srgbClr val="666261"/>
              </a:solidFill>
              <a:ln w="19050">
                <a:noFill/>
              </a:ln>
              <a:effectLst/>
            </c:spPr>
            <c:extLst xmlns:c16r2="http://schemas.microsoft.com/office/drawing/2015/06/chart">
              <c:ext xmlns:c16="http://schemas.microsoft.com/office/drawing/2014/chart" uri="{C3380CC4-5D6E-409C-BE32-E72D297353CC}">
                <c16:uniqueId val="{00000001-D502-40D9-AE43-BCDDF2162F80}"/>
              </c:ext>
            </c:extLst>
          </c:dPt>
          <c:dPt>
            <c:idx val="1"/>
            <c:bubble3D val="0"/>
            <c:spPr>
              <a:solidFill>
                <a:schemeClr val="bg1">
                  <a:lumMod val="85000"/>
                </a:schemeClr>
              </a:solidFill>
              <a:ln w="19050">
                <a:noFill/>
              </a:ln>
              <a:effectLst/>
            </c:spPr>
            <c:extLst xmlns:c16r2="http://schemas.microsoft.com/office/drawing/2015/06/chart">
              <c:ext xmlns:c16="http://schemas.microsoft.com/office/drawing/2014/chart" uri="{C3380CC4-5D6E-409C-BE32-E72D297353CC}">
                <c16:uniqueId val="{00000003-D502-40D9-AE43-BCDDF2162F80}"/>
              </c:ext>
            </c:extLst>
          </c:dPt>
          <c:dLbls>
            <c:dLbl>
              <c:idx val="0"/>
              <c:layout>
                <c:manualLayout>
                  <c:x val="-0.22684979886343143"/>
                  <c:y val="-1.7801671771219055E-2"/>
                </c:manualLayout>
              </c:layout>
              <c:tx>
                <c:rich>
                  <a:bodyPr rot="0" spcFirstLastPara="1" vertOverflow="ellipsis" vert="horz" wrap="square" lIns="0" tIns="0" rIns="0" bIns="0" anchor="ctr" anchorCtr="1">
                    <a:noAutofit/>
                  </a:bodyPr>
                  <a:lstStyle/>
                  <a:p>
                    <a:pPr>
                      <a:defRPr sz="1200" b="1" i="0" u="none" strike="noStrike" kern="1200" baseline="0">
                        <a:solidFill>
                          <a:srgbClr val="C00000"/>
                        </a:solidFill>
                        <a:latin typeface="Arial" panose="020B0604020202020204" pitchFamily="34" charset="0"/>
                        <a:ea typeface="+mn-ea"/>
                        <a:cs typeface="Arial" panose="020B0604020202020204" pitchFamily="34" charset="0"/>
                      </a:defRPr>
                    </a:pPr>
                    <a:r>
                      <a:rPr lang="en-US" sz="1400" dirty="0" smtClean="0">
                        <a:solidFill>
                          <a:srgbClr val="666261"/>
                        </a:solidFill>
                      </a:rPr>
                      <a:t>39%</a:t>
                    </a:r>
                    <a:endParaRPr lang="lt-LT" dirty="0"/>
                  </a:p>
                </c:rich>
              </c:tx>
              <c:spPr>
                <a:noFill/>
                <a:ln>
                  <a:noFill/>
                </a:ln>
                <a:effectLst/>
              </c:sp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28740951828337025"/>
                      <c:h val="0.13287194322994089"/>
                    </c:manualLayout>
                  </c15:layout>
                  <c15:dlblFieldTable/>
                  <c15:showDataLabelsRange val="0"/>
                </c:ext>
              </c:extLst>
            </c:dLbl>
            <c:dLbl>
              <c:idx val="1"/>
              <c:delete val="1"/>
              <c:extLst xmlns:c16r2="http://schemas.microsoft.com/office/drawing/2015/06/chart">
                <c:ext xmlns:c16="http://schemas.microsoft.com/office/drawing/2014/chart" uri="{C3380CC4-5D6E-409C-BE32-E72D297353CC}">
                  <c16:uniqueId val="{00000003-D502-40D9-AE43-BCDDF2162F80}"/>
                </c:ext>
                <c:ext xmlns:c15="http://schemas.microsoft.com/office/drawing/2012/chart" uri="{CE6537A1-D6FC-4f65-9D91-7224C49458BB}"/>
              </c:extLst>
            </c:dLbl>
            <c:spPr>
              <a:noFill/>
              <a:ln>
                <a:noFill/>
              </a:ln>
              <a:effectLst/>
            </c:spPr>
            <c:txPr>
              <a:bodyPr rot="0" spcFirstLastPara="1" vertOverflow="ellipsis" vert="horz" wrap="square" lIns="0" tIns="0" rIns="0" bIns="0" anchor="ctr" anchorCtr="1">
                <a:spAutoFit/>
              </a:bodyPr>
              <a:lstStyle/>
              <a:p>
                <a:pPr>
                  <a:defRPr sz="1200" b="1" i="0" u="none" strike="noStrike" kern="1200" baseline="0">
                    <a:solidFill>
                      <a:srgbClr val="C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1"/>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ect">
                    <a:avLst/>
                  </a:prstGeom>
                </c15:spPr>
              </c:ext>
            </c:extLst>
          </c:dLbls>
          <c:cat>
            <c:strRef>
              <c:f>Sheet1!$A$2:$A$3</c:f>
              <c:strCache>
                <c:ptCount val="2"/>
                <c:pt idx="0">
                  <c:v>1st Qtr</c:v>
                </c:pt>
                <c:pt idx="1">
                  <c:v>2nd Qtr</c:v>
                </c:pt>
              </c:strCache>
            </c:strRef>
          </c:cat>
          <c:val>
            <c:numRef>
              <c:f>Sheet1!$B$2:$B$3</c:f>
              <c:numCache>
                <c:formatCode>General</c:formatCode>
                <c:ptCount val="2"/>
                <c:pt idx="0">
                  <c:v>38.700000000000003</c:v>
                </c:pt>
                <c:pt idx="1">
                  <c:v>61.3</c:v>
                </c:pt>
              </c:numCache>
            </c:numRef>
          </c:val>
          <c:extLst xmlns:c16r2="http://schemas.microsoft.com/office/drawing/2015/06/chart">
            <c:ext xmlns:c16="http://schemas.microsoft.com/office/drawing/2014/chart" uri="{C3380CC4-5D6E-409C-BE32-E72D297353CC}">
              <c16:uniqueId val="{00000008-D502-40D9-AE43-BCDDF2162F80}"/>
            </c:ext>
          </c:extLst>
        </c:ser>
        <c:dLbls>
          <c:showLegendKey val="0"/>
          <c:showVal val="0"/>
          <c:showCatName val="0"/>
          <c:showSerName val="0"/>
          <c:showPercent val="0"/>
          <c:showBubbleSize val="0"/>
          <c:showLeaderLines val="0"/>
        </c:dLbls>
        <c:firstSliceAng val="23"/>
        <c:holeSize val="6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tx2"/>
              </a:solidFill>
              <a:ln w="19050">
                <a:noFill/>
              </a:ln>
              <a:effectLst/>
            </c:spPr>
            <c:extLst xmlns:c16r2="http://schemas.microsoft.com/office/drawing/2015/06/chart">
              <c:ext xmlns:c16="http://schemas.microsoft.com/office/drawing/2014/chart" uri="{C3380CC4-5D6E-409C-BE32-E72D297353CC}">
                <c16:uniqueId val="{00000001-D502-40D9-AE43-BCDDF2162F80}"/>
              </c:ext>
            </c:extLst>
          </c:dPt>
          <c:dPt>
            <c:idx val="1"/>
            <c:bubble3D val="0"/>
            <c:spPr>
              <a:solidFill>
                <a:schemeClr val="bg1">
                  <a:lumMod val="85000"/>
                </a:schemeClr>
              </a:solidFill>
              <a:ln w="19050">
                <a:noFill/>
              </a:ln>
              <a:effectLst/>
            </c:spPr>
            <c:extLst xmlns:c16r2="http://schemas.microsoft.com/office/drawing/2015/06/chart">
              <c:ext xmlns:c16="http://schemas.microsoft.com/office/drawing/2014/chart" uri="{C3380CC4-5D6E-409C-BE32-E72D297353CC}">
                <c16:uniqueId val="{00000003-D502-40D9-AE43-BCDDF2162F80}"/>
              </c:ext>
            </c:extLst>
          </c:dPt>
          <c:dLbls>
            <c:dLbl>
              <c:idx val="0"/>
              <c:layout>
                <c:manualLayout>
                  <c:x val="-0.21006363542039097"/>
                  <c:y val="8.4855201268095204E-2"/>
                </c:manualLayout>
              </c:layout>
              <c:tx>
                <c:rich>
                  <a:bodyPr rot="0" spcFirstLastPara="1" vertOverflow="ellipsis" vert="horz" wrap="square" lIns="0" tIns="0" rIns="0" bIns="0" anchor="ctr" anchorCtr="1">
                    <a:noAutofit/>
                  </a:bodyPr>
                  <a:lstStyle/>
                  <a:p>
                    <a:pPr>
                      <a:defRPr sz="1200" b="1" i="0" u="none" strike="noStrike" kern="1200" baseline="0">
                        <a:solidFill>
                          <a:schemeClr val="bg1">
                            <a:lumMod val="65000"/>
                          </a:schemeClr>
                        </a:solidFill>
                        <a:latin typeface="Arial" panose="020B0604020202020204" pitchFamily="34" charset="0"/>
                        <a:ea typeface="+mn-ea"/>
                        <a:cs typeface="Arial" panose="020B0604020202020204" pitchFamily="34" charset="0"/>
                      </a:defRPr>
                    </a:pPr>
                    <a:r>
                      <a:rPr lang="en-US" sz="1400" dirty="0" smtClean="0">
                        <a:solidFill>
                          <a:schemeClr val="tx2"/>
                        </a:solidFill>
                      </a:rPr>
                      <a:t>26%</a:t>
                    </a:r>
                    <a:endParaRPr lang="lt-LT" dirty="0"/>
                  </a:p>
                </c:rich>
              </c:tx>
              <c:spPr>
                <a:noFill/>
                <a:ln>
                  <a:noFill/>
                </a:ln>
                <a:effectLst/>
              </c:spPr>
              <c:showLegendKey val="0"/>
              <c:showVal val="0"/>
              <c:showCatName val="0"/>
              <c:showSerName val="0"/>
              <c:showPercent val="1"/>
              <c:showBubbleSize val="0"/>
            </c:dLbl>
            <c:dLbl>
              <c:idx val="1"/>
              <c:delete val="1"/>
              <c:extLst xmlns:c16r2="http://schemas.microsoft.com/office/drawing/2015/06/chart">
                <c:ext xmlns:c16="http://schemas.microsoft.com/office/drawing/2014/chart" uri="{C3380CC4-5D6E-409C-BE32-E72D297353CC}">
                  <c16:uniqueId val="{00000003-D502-40D9-AE43-BCDDF2162F80}"/>
                </c:ext>
                <c:ext xmlns:c15="http://schemas.microsoft.com/office/drawing/2012/chart" uri="{CE6537A1-D6FC-4f65-9D91-7224C49458BB}"/>
              </c:extLst>
            </c:dLbl>
            <c:spPr>
              <a:noFill/>
              <a:ln>
                <a:noFill/>
              </a:ln>
              <a:effectLst/>
            </c:spPr>
            <c:txPr>
              <a:bodyPr rot="0" spcFirstLastPara="1" vertOverflow="ellipsis" vert="horz" wrap="square" lIns="0" tIns="0" rIns="0" bIns="0" anchor="ctr" anchorCtr="1">
                <a:spAutoFit/>
              </a:bodyPr>
              <a:lstStyle/>
              <a:p>
                <a:pPr>
                  <a:defRPr sz="1200" b="1" i="0" u="none" strike="noStrike" kern="1200" baseline="0">
                    <a:solidFill>
                      <a:schemeClr val="bg1">
                        <a:lumMod val="6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1"/>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ect">
                    <a:avLst/>
                  </a:prstGeom>
                </c15:spPr>
              </c:ext>
            </c:extLst>
          </c:dLbls>
          <c:cat>
            <c:strRef>
              <c:f>Sheet1!$A$2:$A$3</c:f>
              <c:strCache>
                <c:ptCount val="2"/>
                <c:pt idx="0">
                  <c:v>1st Qtr</c:v>
                </c:pt>
                <c:pt idx="1">
                  <c:v>2nd Qtr</c:v>
                </c:pt>
              </c:strCache>
            </c:strRef>
          </c:cat>
          <c:val>
            <c:numRef>
              <c:f>Sheet1!$B$2:$B$3</c:f>
              <c:numCache>
                <c:formatCode>General</c:formatCode>
                <c:ptCount val="2"/>
                <c:pt idx="0">
                  <c:v>25.8</c:v>
                </c:pt>
                <c:pt idx="1">
                  <c:v>74.2</c:v>
                </c:pt>
              </c:numCache>
            </c:numRef>
          </c:val>
          <c:extLst xmlns:c16r2="http://schemas.microsoft.com/office/drawing/2015/06/chart">
            <c:ext xmlns:c16="http://schemas.microsoft.com/office/drawing/2014/chart" uri="{C3380CC4-5D6E-409C-BE32-E72D297353CC}">
              <c16:uniqueId val="{00000008-D502-40D9-AE43-BCDDF2162F80}"/>
            </c:ext>
          </c:extLst>
        </c:ser>
        <c:dLbls>
          <c:showLegendKey val="0"/>
          <c:showVal val="0"/>
          <c:showCatName val="0"/>
          <c:showSerName val="0"/>
          <c:showPercent val="0"/>
          <c:showBubbleSize val="0"/>
          <c:showLeaderLines val="0"/>
        </c:dLbls>
        <c:firstSliceAng val="23"/>
        <c:holeSize val="6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2">
                  <a:lumMod val="50000"/>
                </a:schemeClr>
              </a:solidFill>
              <a:ln w="19050">
                <a:noFill/>
              </a:ln>
              <a:effectLst/>
            </c:spPr>
            <c:extLst xmlns:c16r2="http://schemas.microsoft.com/office/drawing/2015/06/chart">
              <c:ext xmlns:c16="http://schemas.microsoft.com/office/drawing/2014/chart" uri="{C3380CC4-5D6E-409C-BE32-E72D297353CC}">
                <c16:uniqueId val="{00000001-D502-40D9-AE43-BCDDF2162F80}"/>
              </c:ext>
            </c:extLst>
          </c:dPt>
          <c:dPt>
            <c:idx val="1"/>
            <c:bubble3D val="0"/>
            <c:spPr>
              <a:solidFill>
                <a:schemeClr val="bg1">
                  <a:lumMod val="85000"/>
                </a:schemeClr>
              </a:solidFill>
              <a:ln w="19050">
                <a:noFill/>
              </a:ln>
              <a:effectLst/>
            </c:spPr>
            <c:extLst xmlns:c16r2="http://schemas.microsoft.com/office/drawing/2015/06/chart">
              <c:ext xmlns:c16="http://schemas.microsoft.com/office/drawing/2014/chart" uri="{C3380CC4-5D6E-409C-BE32-E72D297353CC}">
                <c16:uniqueId val="{00000003-D502-40D9-AE43-BCDDF2162F80}"/>
              </c:ext>
            </c:extLst>
          </c:dPt>
          <c:dLbls>
            <c:dLbl>
              <c:idx val="0"/>
              <c:layout>
                <c:manualLayout>
                  <c:x val="-0.21006363542039097"/>
                  <c:y val="6.4323826660232425E-2"/>
                </c:manualLayout>
              </c:layout>
              <c:tx>
                <c:rich>
                  <a:bodyPr rot="0" spcFirstLastPara="1" vertOverflow="ellipsis" vert="horz" wrap="square" lIns="0" tIns="0" rIns="0" bIns="0" anchor="ctr" anchorCtr="1">
                    <a:noAutofit/>
                  </a:bodyPr>
                  <a:lstStyle/>
                  <a:p>
                    <a:pPr>
                      <a:defRPr sz="1200" b="1" i="0" u="none" strike="noStrike" kern="1200" baseline="0">
                        <a:solidFill>
                          <a:schemeClr val="bg1">
                            <a:lumMod val="65000"/>
                          </a:schemeClr>
                        </a:solidFill>
                        <a:latin typeface="Arial" panose="020B0604020202020204" pitchFamily="34" charset="0"/>
                        <a:ea typeface="+mn-ea"/>
                        <a:cs typeface="Arial" panose="020B0604020202020204" pitchFamily="34" charset="0"/>
                      </a:defRPr>
                    </a:pPr>
                    <a:r>
                      <a:rPr lang="en-US" sz="1400" dirty="0" smtClean="0">
                        <a:solidFill>
                          <a:schemeClr val="accent2">
                            <a:lumMod val="50000"/>
                          </a:schemeClr>
                        </a:solidFill>
                      </a:rPr>
                      <a:t>28%</a:t>
                    </a:r>
                    <a:endParaRPr lang="lt-LT" dirty="0"/>
                  </a:p>
                </c:rich>
              </c:tx>
              <c:spPr>
                <a:noFill/>
                <a:ln>
                  <a:noFill/>
                </a:ln>
                <a:effectLst/>
              </c:sp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28740951828337025"/>
                      <c:h val="0.13287194322994089"/>
                    </c:manualLayout>
                  </c15:layout>
                  <c15:dlblFieldTable/>
                  <c15:showDataLabelsRange val="0"/>
                </c:ext>
              </c:extLst>
            </c:dLbl>
            <c:dLbl>
              <c:idx val="1"/>
              <c:delete val="1"/>
              <c:extLst xmlns:c16r2="http://schemas.microsoft.com/office/drawing/2015/06/chart">
                <c:ext xmlns:c16="http://schemas.microsoft.com/office/drawing/2014/chart" uri="{C3380CC4-5D6E-409C-BE32-E72D297353CC}">
                  <c16:uniqueId val="{00000003-D502-40D9-AE43-BCDDF2162F80}"/>
                </c:ext>
                <c:ext xmlns:c15="http://schemas.microsoft.com/office/drawing/2012/chart" uri="{CE6537A1-D6FC-4f65-9D91-7224C49458BB}"/>
              </c:extLst>
            </c:dLbl>
            <c:spPr>
              <a:noFill/>
              <a:ln>
                <a:noFill/>
              </a:ln>
              <a:effectLst/>
            </c:spPr>
            <c:txPr>
              <a:bodyPr rot="0" spcFirstLastPara="1" vertOverflow="ellipsis" vert="horz" wrap="square" lIns="0" tIns="0" rIns="0" bIns="0" anchor="ctr" anchorCtr="1">
                <a:spAutoFit/>
              </a:bodyPr>
              <a:lstStyle/>
              <a:p>
                <a:pPr>
                  <a:defRPr sz="1200" b="1" i="0" u="none" strike="noStrike" kern="1200" baseline="0">
                    <a:solidFill>
                      <a:schemeClr val="bg1">
                        <a:lumMod val="6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1"/>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ect">
                    <a:avLst/>
                  </a:prstGeom>
                </c15:spPr>
              </c:ext>
            </c:extLst>
          </c:dLbls>
          <c:cat>
            <c:strRef>
              <c:f>Sheet1!$A$2:$A$3</c:f>
              <c:strCache>
                <c:ptCount val="2"/>
                <c:pt idx="0">
                  <c:v>1st Qtr</c:v>
                </c:pt>
                <c:pt idx="1">
                  <c:v>2nd Qtr</c:v>
                </c:pt>
              </c:strCache>
            </c:strRef>
          </c:cat>
          <c:val>
            <c:numRef>
              <c:f>Sheet1!$B$2:$B$3</c:f>
              <c:numCache>
                <c:formatCode>General</c:formatCode>
                <c:ptCount val="2"/>
                <c:pt idx="0">
                  <c:v>27.8</c:v>
                </c:pt>
                <c:pt idx="1">
                  <c:v>72.2</c:v>
                </c:pt>
              </c:numCache>
            </c:numRef>
          </c:val>
          <c:extLst xmlns:c16r2="http://schemas.microsoft.com/office/drawing/2015/06/chart">
            <c:ext xmlns:c16="http://schemas.microsoft.com/office/drawing/2014/chart" uri="{C3380CC4-5D6E-409C-BE32-E72D297353CC}">
              <c16:uniqueId val="{00000008-D502-40D9-AE43-BCDDF2162F80}"/>
            </c:ext>
          </c:extLst>
        </c:ser>
        <c:dLbls>
          <c:showLegendKey val="0"/>
          <c:showVal val="0"/>
          <c:showCatName val="0"/>
          <c:showSerName val="0"/>
          <c:showPercent val="0"/>
          <c:showBubbleSize val="0"/>
          <c:showLeaderLines val="0"/>
        </c:dLbls>
        <c:firstSliceAng val="23"/>
        <c:holeSize val="6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1">
                  <a:lumMod val="60000"/>
                  <a:lumOff val="40000"/>
                </a:schemeClr>
              </a:solidFill>
              <a:ln w="19050">
                <a:noFill/>
              </a:ln>
              <a:effectLst/>
            </c:spPr>
            <c:extLst xmlns:c16r2="http://schemas.microsoft.com/office/drawing/2015/06/chart">
              <c:ext xmlns:c16="http://schemas.microsoft.com/office/drawing/2014/chart" uri="{C3380CC4-5D6E-409C-BE32-E72D297353CC}">
                <c16:uniqueId val="{00000001-D502-40D9-AE43-BCDDF2162F80}"/>
              </c:ext>
            </c:extLst>
          </c:dPt>
          <c:dPt>
            <c:idx val="1"/>
            <c:bubble3D val="0"/>
            <c:spPr>
              <a:solidFill>
                <a:schemeClr val="bg1">
                  <a:lumMod val="85000"/>
                </a:schemeClr>
              </a:solidFill>
              <a:ln w="19050">
                <a:noFill/>
              </a:ln>
              <a:effectLst/>
            </c:spPr>
            <c:extLst xmlns:c16r2="http://schemas.microsoft.com/office/drawing/2015/06/chart">
              <c:ext xmlns:c16="http://schemas.microsoft.com/office/drawing/2014/chart" uri="{C3380CC4-5D6E-409C-BE32-E72D297353CC}">
                <c16:uniqueId val="{00000003-D502-40D9-AE43-BCDDF2162F80}"/>
              </c:ext>
            </c:extLst>
          </c:dPt>
          <c:dLbls>
            <c:dLbl>
              <c:idx val="0"/>
              <c:layout>
                <c:manualLayout>
                  <c:x val="-0.19327747197735057"/>
                  <c:y val="6.4323826660232425E-2"/>
                </c:manualLayout>
              </c:layout>
              <c:tx>
                <c:rich>
                  <a:bodyPr rot="0" spcFirstLastPara="1" vertOverflow="ellipsis" vert="horz" wrap="square" lIns="0" tIns="0" rIns="0" bIns="0" anchor="ctr" anchorCtr="1">
                    <a:noAutofit/>
                  </a:bodyPr>
                  <a:lstStyle/>
                  <a:p>
                    <a:pPr>
                      <a:defRPr sz="1200" b="1" i="0" u="none" strike="noStrike" kern="1200" baseline="0">
                        <a:solidFill>
                          <a:schemeClr val="accent1">
                            <a:lumMod val="50000"/>
                            <a:lumOff val="50000"/>
                          </a:schemeClr>
                        </a:solidFill>
                        <a:latin typeface="Arial" panose="020B0604020202020204" pitchFamily="34" charset="0"/>
                        <a:ea typeface="+mn-ea"/>
                        <a:cs typeface="Arial" panose="020B0604020202020204" pitchFamily="34" charset="0"/>
                      </a:defRPr>
                    </a:pPr>
                    <a:r>
                      <a:rPr lang="en-US" sz="1400" dirty="0" smtClean="0">
                        <a:solidFill>
                          <a:schemeClr val="accent1">
                            <a:lumMod val="50000"/>
                            <a:lumOff val="50000"/>
                          </a:schemeClr>
                        </a:solidFill>
                      </a:rPr>
                      <a:t>30%</a:t>
                    </a:r>
                    <a:endParaRPr lang="lt-LT" dirty="0">
                      <a:solidFill>
                        <a:srgbClr val="47ABD9"/>
                      </a:solidFill>
                    </a:endParaRPr>
                  </a:p>
                </c:rich>
              </c:tx>
              <c:spPr>
                <a:noFill/>
                <a:ln>
                  <a:noFill/>
                </a:ln>
                <a:effectLst/>
              </c:sp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28740951828337025"/>
                      <c:h val="0.13287194322994089"/>
                    </c:manualLayout>
                  </c15:layout>
                  <c15:dlblFieldTable/>
                  <c15:showDataLabelsRange val="0"/>
                </c:ext>
              </c:extLst>
            </c:dLbl>
            <c:dLbl>
              <c:idx val="1"/>
              <c:delete val="1"/>
              <c:extLst xmlns:c16r2="http://schemas.microsoft.com/office/drawing/2015/06/chart">
                <c:ext xmlns:c16="http://schemas.microsoft.com/office/drawing/2014/chart" uri="{C3380CC4-5D6E-409C-BE32-E72D297353CC}">
                  <c16:uniqueId val="{00000003-D502-40D9-AE43-BCDDF2162F80}"/>
                </c:ext>
                <c:ext xmlns:c15="http://schemas.microsoft.com/office/drawing/2012/chart" uri="{CE6537A1-D6FC-4f65-9D91-7224C49458BB}"/>
              </c:extLst>
            </c:dLbl>
            <c:spPr>
              <a:noFill/>
              <a:ln>
                <a:noFill/>
              </a:ln>
              <a:effectLst/>
            </c:spPr>
            <c:txPr>
              <a:bodyPr rot="0" spcFirstLastPara="1" vertOverflow="ellipsis" vert="horz" wrap="square" lIns="0" tIns="0" rIns="0" bIns="0" anchor="ctr" anchorCtr="1">
                <a:spAutoFit/>
              </a:bodyPr>
              <a:lstStyle/>
              <a:p>
                <a:pPr>
                  <a:defRPr sz="1200" b="1" i="0" u="none" strike="noStrike" kern="1200" baseline="0">
                    <a:solidFill>
                      <a:schemeClr val="accent1">
                        <a:lumMod val="50000"/>
                        <a:lumOff val="50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1"/>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ect">
                    <a:avLst/>
                  </a:prstGeom>
                </c15:spPr>
              </c:ext>
            </c:extLst>
          </c:dLbls>
          <c:cat>
            <c:strRef>
              <c:f>Sheet1!$A$2:$A$3</c:f>
              <c:strCache>
                <c:ptCount val="2"/>
                <c:pt idx="0">
                  <c:v>1st Qtr</c:v>
                </c:pt>
                <c:pt idx="1">
                  <c:v>2nd Qtr</c:v>
                </c:pt>
              </c:strCache>
            </c:strRef>
          </c:cat>
          <c:val>
            <c:numRef>
              <c:f>Sheet1!$B$2:$B$3</c:f>
              <c:numCache>
                <c:formatCode>General</c:formatCode>
                <c:ptCount val="2"/>
                <c:pt idx="0">
                  <c:v>29.8</c:v>
                </c:pt>
                <c:pt idx="1">
                  <c:v>70.2</c:v>
                </c:pt>
              </c:numCache>
            </c:numRef>
          </c:val>
          <c:extLst xmlns:c16r2="http://schemas.microsoft.com/office/drawing/2015/06/chart">
            <c:ext xmlns:c16="http://schemas.microsoft.com/office/drawing/2014/chart" uri="{C3380CC4-5D6E-409C-BE32-E72D297353CC}">
              <c16:uniqueId val="{00000008-D502-40D9-AE43-BCDDF2162F80}"/>
            </c:ext>
          </c:extLst>
        </c:ser>
        <c:dLbls>
          <c:showLegendKey val="0"/>
          <c:showVal val="0"/>
          <c:showCatName val="0"/>
          <c:showSerName val="0"/>
          <c:showPercent val="0"/>
          <c:showBubbleSize val="0"/>
          <c:showLeaderLines val="0"/>
        </c:dLbls>
        <c:firstSliceAng val="23"/>
        <c:holeSize val="6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2"/>
              </a:solidFill>
              <a:ln w="19050">
                <a:noFill/>
              </a:ln>
              <a:effectLst/>
            </c:spPr>
            <c:extLst xmlns:c16r2="http://schemas.microsoft.com/office/drawing/2015/06/chart">
              <c:ext xmlns:c16="http://schemas.microsoft.com/office/drawing/2014/chart" uri="{C3380CC4-5D6E-409C-BE32-E72D297353CC}">
                <c16:uniqueId val="{00000001-537A-4E9E-A8E2-CF528CCE4011}"/>
              </c:ext>
            </c:extLst>
          </c:dPt>
          <c:dPt>
            <c:idx val="1"/>
            <c:bubble3D val="0"/>
            <c:spPr>
              <a:solidFill>
                <a:schemeClr val="bg1">
                  <a:lumMod val="85000"/>
                </a:schemeClr>
              </a:solidFill>
              <a:ln w="19050">
                <a:noFill/>
              </a:ln>
              <a:effectLst/>
            </c:spPr>
            <c:extLst xmlns:c16r2="http://schemas.microsoft.com/office/drawing/2015/06/chart">
              <c:ext xmlns:c16="http://schemas.microsoft.com/office/drawing/2014/chart" uri="{C3380CC4-5D6E-409C-BE32-E72D297353CC}">
                <c16:uniqueId val="{00000003-537A-4E9E-A8E2-CF528CCE4011}"/>
              </c:ext>
            </c:extLst>
          </c:dPt>
          <c:dLbls>
            <c:dLbl>
              <c:idx val="0"/>
              <c:layout>
                <c:manualLayout>
                  <c:x val="-0.17856542843489859"/>
                  <c:y val="0.20354305138752163"/>
                </c:manualLayout>
              </c:layout>
              <c:spPr>
                <a:noFill/>
                <a:ln>
                  <a:noFill/>
                </a:ln>
                <a:effectLst/>
              </c:spPr>
              <c:txPr>
                <a:bodyPr rot="0" spcFirstLastPara="1" vertOverflow="ellipsis" horzOverflow="clip" vert="horz" wrap="square" lIns="0" tIns="0" rIns="0" bIns="0" anchor="ctr" anchorCtr="1">
                  <a:spAutoFit/>
                </a:bodyPr>
                <a:lstStyle/>
                <a:p>
                  <a:pPr>
                    <a:defRPr sz="1600" b="1" i="0" u="none" strike="noStrike" kern="1200" baseline="0">
                      <a:solidFill>
                        <a:srgbClr val="47ABD9"/>
                      </a:solidFill>
                      <a:latin typeface="+mn-lt"/>
                      <a:ea typeface="+mn-ea"/>
                      <a:cs typeface="+mn-cs"/>
                    </a:defRPr>
                  </a:pPr>
                  <a:endParaRPr lang="en-US"/>
                </a:p>
              </c:txPr>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1-537A-4E9E-A8E2-CF528CCE4011}"/>
                </c:ext>
                <c:ext xmlns:c15="http://schemas.microsoft.com/office/drawing/2012/chart" uri="{CE6537A1-D6FC-4f65-9D91-7224C49458BB}">
                  <c15:spPr xmlns:c15="http://schemas.microsoft.com/office/drawing/2012/chart">
                    <a:prstGeom prst="rect">
                      <a:avLst/>
                    </a:prstGeom>
                    <a:noFill/>
                    <a:ln>
                      <a:noFill/>
                    </a:ln>
                  </c15:spPr>
                  <c15:layout>
                    <c:manualLayout>
                      <c:w val="0.28740943336929103"/>
                      <c:h val="0.11234031115350317"/>
                    </c:manualLayout>
                  </c15:layout>
                </c:ext>
              </c:extLst>
            </c:dLbl>
            <c:dLbl>
              <c:idx val="1"/>
              <c:delete val="1"/>
              <c:extLst xmlns:c16r2="http://schemas.microsoft.com/office/drawing/2015/06/chart">
                <c:ext xmlns:c16="http://schemas.microsoft.com/office/drawing/2014/chart" uri="{C3380CC4-5D6E-409C-BE32-E72D297353CC}">
                  <c16:uniqueId val="{00000003-537A-4E9E-A8E2-CF528CCE4011}"/>
                </c:ext>
                <c:ext xmlns:c15="http://schemas.microsoft.com/office/drawing/2012/chart" uri="{CE6537A1-D6FC-4f65-9D91-7224C49458BB}"/>
              </c:extLst>
            </c:dLbl>
            <c:spPr>
              <a:noFill/>
              <a:ln>
                <a:noFill/>
              </a:ln>
              <a:effectLst/>
            </c:spPr>
            <c:txPr>
              <a:bodyPr rot="0" spcFirstLastPara="1" vertOverflow="ellipsis" horzOverflow="clip" vert="horz" wrap="square" lIns="0" tIns="0" rIns="0" bIns="0" anchor="ctr" anchorCtr="1">
                <a:spAutoFit/>
              </a:bodyPr>
              <a:lstStyle/>
              <a:p>
                <a:pPr>
                  <a:defRPr sz="1600" b="1" i="0" u="none" strike="noStrike" kern="1200" baseline="0">
                    <a:solidFill>
                      <a:schemeClr val="bg1">
                        <a:lumMod val="65000"/>
                      </a:schemeClr>
                    </a:solidFill>
                    <a:latin typeface="+mn-lt"/>
                    <a:ea typeface="+mn-ea"/>
                    <a:cs typeface="+mn-cs"/>
                  </a:defRPr>
                </a:pPr>
                <a:endParaRPr lang="en-US"/>
              </a:p>
            </c:txPr>
            <c:showLegendKey val="0"/>
            <c:showVal val="1"/>
            <c:showCatName val="0"/>
            <c:showSerName val="0"/>
            <c:showPercent val="1"/>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ect">
                    <a:avLst/>
                  </a:prstGeom>
                  <a:noFill/>
                  <a:ln>
                    <a:noFill/>
                  </a:ln>
                </c15:spPr>
              </c:ext>
            </c:extLst>
          </c:dLbls>
          <c:cat>
            <c:strRef>
              <c:f>Sheet1!$A$2:$A$3</c:f>
              <c:strCache>
                <c:ptCount val="2"/>
                <c:pt idx="0">
                  <c:v>1st Qtr</c:v>
                </c:pt>
                <c:pt idx="1">
                  <c:v>2nd Qtr</c:v>
                </c:pt>
              </c:strCache>
            </c:strRef>
          </c:cat>
          <c:val>
            <c:numRef>
              <c:f>Sheet1!$B$2:$B$3</c:f>
              <c:numCache>
                <c:formatCode>General</c:formatCode>
                <c:ptCount val="2"/>
                <c:pt idx="0">
                  <c:v>13</c:v>
                </c:pt>
                <c:pt idx="1">
                  <c:v>87</c:v>
                </c:pt>
              </c:numCache>
            </c:numRef>
          </c:val>
          <c:extLst xmlns:c16r2="http://schemas.microsoft.com/office/drawing/2015/06/chart">
            <c:ext xmlns:c16="http://schemas.microsoft.com/office/drawing/2014/chart" uri="{C3380CC4-5D6E-409C-BE32-E72D297353CC}">
              <c16:uniqueId val="{00000004-537A-4E9E-A8E2-CF528CCE4011}"/>
            </c:ext>
          </c:extLst>
        </c:ser>
        <c:dLbls>
          <c:showLegendKey val="0"/>
          <c:showVal val="0"/>
          <c:showCatName val="0"/>
          <c:showSerName val="0"/>
          <c:showPercent val="0"/>
          <c:showBubbleSize val="0"/>
          <c:showLeaderLines val="0"/>
        </c:dLbls>
        <c:firstSliceAng val="23"/>
        <c:holeSize val="6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3"/>
            </a:solidFill>
            <a:ln>
              <a:noFill/>
            </a:ln>
          </c:spPr>
          <c:dPt>
            <c:idx val="0"/>
            <c:bubble3D val="0"/>
            <c:spPr>
              <a:solidFill>
                <a:schemeClr val="accent3"/>
              </a:solidFill>
              <a:ln w="19050">
                <a:noFill/>
              </a:ln>
              <a:effectLst/>
            </c:spPr>
            <c:extLst xmlns:c16r2="http://schemas.microsoft.com/office/drawing/2015/06/chart">
              <c:ext xmlns:c16="http://schemas.microsoft.com/office/drawing/2014/chart" uri="{C3380CC4-5D6E-409C-BE32-E72D297353CC}">
                <c16:uniqueId val="{00000001-97E5-459C-B7E7-F6A1016A3574}"/>
              </c:ext>
            </c:extLst>
          </c:dPt>
          <c:dPt>
            <c:idx val="1"/>
            <c:bubble3D val="0"/>
            <c:spPr>
              <a:solidFill>
                <a:schemeClr val="bg1">
                  <a:lumMod val="85000"/>
                </a:schemeClr>
              </a:solidFill>
              <a:ln w="19050">
                <a:noFill/>
              </a:ln>
              <a:effectLst/>
            </c:spPr>
            <c:extLst xmlns:c16r2="http://schemas.microsoft.com/office/drawing/2015/06/chart">
              <c:ext xmlns:c16="http://schemas.microsoft.com/office/drawing/2014/chart" uri="{C3380CC4-5D6E-409C-BE32-E72D297353CC}">
                <c16:uniqueId val="{00000003-97E5-459C-B7E7-F6A1016A3574}"/>
              </c:ext>
            </c:extLst>
          </c:dPt>
          <c:dLbls>
            <c:dLbl>
              <c:idx val="0"/>
              <c:layout>
                <c:manualLayout>
                  <c:x val="-0.21529740197681144"/>
                  <c:y val="0.13708542100497692"/>
                </c:manualLayout>
              </c:layout>
              <c:spPr>
                <a:noFill/>
                <a:ln>
                  <a:noFill/>
                </a:ln>
                <a:effectLst/>
              </c:spPr>
              <c:txPr>
                <a:bodyPr rot="0" spcFirstLastPara="1" vertOverflow="ellipsis" horzOverflow="clip" vert="horz" wrap="square" lIns="0" tIns="0" rIns="0" bIns="0" anchor="ctr" anchorCtr="1">
                  <a:spAutoFit/>
                </a:bodyPr>
                <a:lstStyle/>
                <a:p>
                  <a:pPr>
                    <a:defRPr sz="1600" b="1" i="0" u="none" strike="noStrike" kern="1200" baseline="0">
                      <a:solidFill>
                        <a:srgbClr val="D41A1F"/>
                      </a:solidFill>
                      <a:latin typeface="+mn-lt"/>
                      <a:ea typeface="+mn-ea"/>
                      <a:cs typeface="+mn-cs"/>
                    </a:defRPr>
                  </a:pPr>
                  <a:endParaRPr lang="en-US"/>
                </a:p>
              </c:txPr>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1-97E5-459C-B7E7-F6A1016A3574}"/>
                </c:ext>
                <c:ext xmlns:c15="http://schemas.microsoft.com/office/drawing/2012/chart" uri="{CE6537A1-D6FC-4f65-9D91-7224C49458BB}">
                  <c15:spPr xmlns:c15="http://schemas.microsoft.com/office/drawing/2012/chart">
                    <a:prstGeom prst="rect">
                      <a:avLst/>
                    </a:prstGeom>
                    <a:noFill/>
                    <a:ln>
                      <a:noFill/>
                    </a:ln>
                  </c15:spPr>
                  <c15:layout>
                    <c:manualLayout>
                      <c:w val="0.28740943336929103"/>
                      <c:h val="0.11234031115350317"/>
                    </c:manualLayout>
                  </c15:layout>
                </c:ext>
              </c:extLst>
            </c:dLbl>
            <c:dLbl>
              <c:idx val="1"/>
              <c:delete val="1"/>
              <c:extLst xmlns:c16r2="http://schemas.microsoft.com/office/drawing/2015/06/chart">
                <c:ext xmlns:c16="http://schemas.microsoft.com/office/drawing/2014/chart" uri="{C3380CC4-5D6E-409C-BE32-E72D297353CC}">
                  <c16:uniqueId val="{00000003-97E5-459C-B7E7-F6A1016A3574}"/>
                </c:ext>
                <c:ext xmlns:c15="http://schemas.microsoft.com/office/drawing/2012/chart" uri="{CE6537A1-D6FC-4f65-9D91-7224C49458BB}"/>
              </c:extLst>
            </c:dLbl>
            <c:spPr>
              <a:noFill/>
              <a:ln>
                <a:noFill/>
              </a:ln>
              <a:effectLst/>
            </c:spPr>
            <c:txPr>
              <a:bodyPr rot="0" spcFirstLastPara="1" vertOverflow="ellipsis" horzOverflow="clip" vert="horz" wrap="square" lIns="0" tIns="0" rIns="0" bIns="0" anchor="ctr" anchorCtr="1">
                <a:spAutoFit/>
              </a:bodyPr>
              <a:lstStyle/>
              <a:p>
                <a:pPr>
                  <a:defRPr sz="1600" b="1" i="0" u="none" strike="noStrike" kern="1200" baseline="0">
                    <a:solidFill>
                      <a:schemeClr val="bg1">
                        <a:lumMod val="65000"/>
                      </a:schemeClr>
                    </a:solidFill>
                    <a:latin typeface="+mn-lt"/>
                    <a:ea typeface="+mn-ea"/>
                    <a:cs typeface="+mn-cs"/>
                  </a:defRPr>
                </a:pPr>
                <a:endParaRPr lang="en-US"/>
              </a:p>
            </c:txPr>
            <c:showLegendKey val="0"/>
            <c:showVal val="1"/>
            <c:showCatName val="0"/>
            <c:showSerName val="0"/>
            <c:showPercent val="1"/>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ect">
                    <a:avLst/>
                  </a:prstGeom>
                  <a:noFill/>
                  <a:ln>
                    <a:noFill/>
                  </a:ln>
                </c15:spPr>
              </c:ext>
            </c:extLst>
          </c:dLbls>
          <c:cat>
            <c:strRef>
              <c:f>Sheet1!$A$2:$A$3</c:f>
              <c:strCache>
                <c:ptCount val="2"/>
                <c:pt idx="0">
                  <c:v>1st Qtr</c:v>
                </c:pt>
                <c:pt idx="1">
                  <c:v>2nd Qtr</c:v>
                </c:pt>
              </c:strCache>
            </c:strRef>
          </c:cat>
          <c:val>
            <c:numRef>
              <c:f>Sheet1!$B$2:$B$3</c:f>
              <c:numCache>
                <c:formatCode>General</c:formatCode>
                <c:ptCount val="2"/>
                <c:pt idx="0">
                  <c:v>21</c:v>
                </c:pt>
                <c:pt idx="1">
                  <c:v>79</c:v>
                </c:pt>
              </c:numCache>
            </c:numRef>
          </c:val>
          <c:extLst xmlns:c16r2="http://schemas.microsoft.com/office/drawing/2015/06/chart">
            <c:ext xmlns:c16="http://schemas.microsoft.com/office/drawing/2014/chart" uri="{C3380CC4-5D6E-409C-BE32-E72D297353CC}">
              <c16:uniqueId val="{00000004-97E5-459C-B7E7-F6A1016A3574}"/>
            </c:ext>
          </c:extLst>
        </c:ser>
        <c:dLbls>
          <c:showLegendKey val="0"/>
          <c:showVal val="0"/>
          <c:showCatName val="0"/>
          <c:showSerName val="0"/>
          <c:showPercent val="0"/>
          <c:showBubbleSize val="0"/>
          <c:showLeaderLines val="0"/>
        </c:dLbls>
        <c:firstSliceAng val="23"/>
        <c:holeSize val="6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xmlns:c16r2="http://schemas.microsoft.com/office/drawing/2015/06/chart">
              <c:ext xmlns:c16="http://schemas.microsoft.com/office/drawing/2014/chart" uri="{C3380CC4-5D6E-409C-BE32-E72D297353CC}">
                <c16:uniqueId val="{00000001-D502-40D9-AE43-BCDDF2162F80}"/>
              </c:ext>
            </c:extLst>
          </c:dPt>
          <c:dPt>
            <c:idx val="1"/>
            <c:bubble3D val="0"/>
            <c:spPr>
              <a:solidFill>
                <a:schemeClr val="bg1">
                  <a:lumMod val="85000"/>
                </a:schemeClr>
              </a:solidFill>
              <a:ln w="19050">
                <a:noFill/>
              </a:ln>
              <a:effectLst/>
            </c:spPr>
            <c:extLst xmlns:c16r2="http://schemas.microsoft.com/office/drawing/2015/06/chart">
              <c:ext xmlns:c16="http://schemas.microsoft.com/office/drawing/2014/chart" uri="{C3380CC4-5D6E-409C-BE32-E72D297353CC}">
                <c16:uniqueId val="{00000003-D502-40D9-AE43-BCDDF2162F80}"/>
              </c:ext>
            </c:extLst>
          </c:dPt>
          <c:dLbls>
            <c:dLbl>
              <c:idx val="0"/>
              <c:layout>
                <c:manualLayout>
                  <c:x val="-0.20092402102562812"/>
                  <c:y val="0.18265636755300763"/>
                </c:manualLayout>
              </c:layout>
              <c:spPr>
                <a:noFill/>
                <a:ln>
                  <a:noFill/>
                </a:ln>
                <a:effectLst/>
              </c:spPr>
              <c:txPr>
                <a:bodyPr rot="0" spcFirstLastPara="1" vertOverflow="ellipsis" vert="horz" wrap="square" lIns="0" tIns="0" rIns="0" bIns="0" anchor="ctr" anchorCtr="1">
                  <a:spAutoFit/>
                </a:bodyPr>
                <a:lstStyle/>
                <a:p>
                  <a:pPr>
                    <a:defRPr sz="1600" b="1" i="0" u="none" strike="noStrike" kern="1200" baseline="0">
                      <a:solidFill>
                        <a:srgbClr val="00244D"/>
                      </a:solidFill>
                      <a:latin typeface="+mn-lt"/>
                      <a:ea typeface="+mn-ea"/>
                      <a:cs typeface="+mn-cs"/>
                    </a:defRPr>
                  </a:pPr>
                  <a:endParaRPr lang="en-US"/>
                </a:p>
              </c:txPr>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1-D502-40D9-AE43-BCDDF2162F80}"/>
                </c:ext>
                <c:ext xmlns:c15="http://schemas.microsoft.com/office/drawing/2012/chart" uri="{CE6537A1-D6FC-4f65-9D91-7224C49458BB}">
                  <c15:spPr xmlns:c15="http://schemas.microsoft.com/office/drawing/2012/chart">
                    <a:prstGeom prst="rect">
                      <a:avLst/>
                    </a:prstGeom>
                  </c15:spPr>
                  <c15:layout>
                    <c:manualLayout>
                      <c:w val="0.28740943336929103"/>
                      <c:h val="0.11234031115350317"/>
                    </c:manualLayout>
                  </c15:layout>
                </c:ext>
              </c:extLst>
            </c:dLbl>
            <c:dLbl>
              <c:idx val="1"/>
              <c:delete val="1"/>
              <c:extLst xmlns:c16r2="http://schemas.microsoft.com/office/drawing/2015/06/chart">
                <c:ext xmlns:c16="http://schemas.microsoft.com/office/drawing/2014/chart" uri="{C3380CC4-5D6E-409C-BE32-E72D297353CC}">
                  <c16:uniqueId val="{00000003-D502-40D9-AE43-BCDDF2162F80}"/>
                </c:ext>
                <c:ext xmlns:c15="http://schemas.microsoft.com/office/drawing/2012/chart" uri="{CE6537A1-D6FC-4f65-9D91-7224C49458BB}"/>
              </c:extLst>
            </c:dLbl>
            <c:spPr>
              <a:noFill/>
              <a:ln>
                <a:noFill/>
              </a:ln>
              <a:effectLst/>
            </c:spPr>
            <c:txPr>
              <a:bodyPr rot="0" spcFirstLastPara="1" vertOverflow="ellipsis" vert="horz" wrap="square" lIns="0" tIns="0" rIns="0" bIns="0" anchor="ctr" anchorCtr="1">
                <a:spAutoFit/>
              </a:bodyPr>
              <a:lstStyle/>
              <a:p>
                <a:pPr>
                  <a:defRPr sz="1600" b="1" i="0" u="none" strike="noStrike" kern="1200" baseline="0">
                    <a:solidFill>
                      <a:schemeClr val="bg1">
                        <a:lumMod val="65000"/>
                      </a:schemeClr>
                    </a:solidFill>
                    <a:latin typeface="+mn-lt"/>
                    <a:ea typeface="+mn-ea"/>
                    <a:cs typeface="+mn-cs"/>
                  </a:defRPr>
                </a:pPr>
                <a:endParaRPr lang="en-US"/>
              </a:p>
            </c:txPr>
            <c:showLegendKey val="0"/>
            <c:showVal val="1"/>
            <c:showCatName val="0"/>
            <c:showSerName val="0"/>
            <c:showPercent val="1"/>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ect">
                    <a:avLst/>
                  </a:prstGeom>
                </c15:spPr>
              </c:ext>
            </c:extLst>
          </c:dLbls>
          <c:cat>
            <c:strRef>
              <c:f>Sheet1!$A$2:$A$3</c:f>
              <c:strCache>
                <c:ptCount val="2"/>
                <c:pt idx="0">
                  <c:v>1st Qtr</c:v>
                </c:pt>
                <c:pt idx="1">
                  <c:v>2nd Qtr</c:v>
                </c:pt>
              </c:strCache>
            </c:strRef>
          </c:cat>
          <c:val>
            <c:numRef>
              <c:f>Sheet1!$B$2:$B$3</c:f>
              <c:numCache>
                <c:formatCode>General</c:formatCode>
                <c:ptCount val="2"/>
                <c:pt idx="0">
                  <c:v>16</c:v>
                </c:pt>
                <c:pt idx="1">
                  <c:v>84</c:v>
                </c:pt>
              </c:numCache>
            </c:numRef>
          </c:val>
          <c:extLst xmlns:c16r2="http://schemas.microsoft.com/office/drawing/2015/06/chart">
            <c:ext xmlns:c16="http://schemas.microsoft.com/office/drawing/2014/chart" uri="{C3380CC4-5D6E-409C-BE32-E72D297353CC}">
              <c16:uniqueId val="{00000008-D502-40D9-AE43-BCDDF2162F80}"/>
            </c:ext>
          </c:extLst>
        </c:ser>
        <c:dLbls>
          <c:showLegendKey val="0"/>
          <c:showVal val="0"/>
          <c:showCatName val="0"/>
          <c:showSerName val="0"/>
          <c:showPercent val="0"/>
          <c:showBubbleSize val="0"/>
          <c:showLeaderLines val="0"/>
        </c:dLbls>
        <c:firstSliceAng val="23"/>
        <c:holeSize val="6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2"/>
              </a:solidFill>
              <a:ln w="19050">
                <a:noFill/>
              </a:ln>
              <a:effectLst/>
            </c:spPr>
            <c:extLst xmlns:c16r2="http://schemas.microsoft.com/office/drawing/2015/06/chart">
              <c:ext xmlns:c16="http://schemas.microsoft.com/office/drawing/2014/chart" uri="{C3380CC4-5D6E-409C-BE32-E72D297353CC}">
                <c16:uniqueId val="{00000001-537A-4E9E-A8E2-CF528CCE4011}"/>
              </c:ext>
            </c:extLst>
          </c:dPt>
          <c:dPt>
            <c:idx val="1"/>
            <c:bubble3D val="0"/>
            <c:spPr>
              <a:solidFill>
                <a:schemeClr val="bg1">
                  <a:lumMod val="85000"/>
                </a:schemeClr>
              </a:solidFill>
              <a:ln w="19050">
                <a:noFill/>
              </a:ln>
              <a:effectLst/>
            </c:spPr>
            <c:extLst xmlns:c16r2="http://schemas.microsoft.com/office/drawing/2015/06/chart">
              <c:ext xmlns:c16="http://schemas.microsoft.com/office/drawing/2014/chart" uri="{C3380CC4-5D6E-409C-BE32-E72D297353CC}">
                <c16:uniqueId val="{00000003-537A-4E9E-A8E2-CF528CCE4011}"/>
              </c:ext>
            </c:extLst>
          </c:dPt>
          <c:dLbls>
            <c:dLbl>
              <c:idx val="0"/>
              <c:layout>
                <c:manualLayout>
                  <c:x val="-0.22328261361635773"/>
                  <c:y val="8.2020527259439827E-2"/>
                </c:manualLayout>
              </c:layout>
              <c:spPr>
                <a:noFill/>
                <a:ln>
                  <a:noFill/>
                </a:ln>
                <a:effectLst/>
              </c:spPr>
              <c:txPr>
                <a:bodyPr rot="0" spcFirstLastPara="1" vertOverflow="ellipsis" horzOverflow="clip" vert="horz" wrap="square" lIns="0" tIns="0" rIns="0" bIns="0" anchor="ctr" anchorCtr="1">
                  <a:spAutoFit/>
                </a:bodyPr>
                <a:lstStyle/>
                <a:p>
                  <a:pPr>
                    <a:defRPr sz="1600" b="1" i="0" u="none" strike="noStrike" kern="1200" baseline="0">
                      <a:solidFill>
                        <a:srgbClr val="47ABD9"/>
                      </a:solidFill>
                      <a:latin typeface="+mn-lt"/>
                      <a:ea typeface="+mn-ea"/>
                      <a:cs typeface="+mn-cs"/>
                    </a:defRPr>
                  </a:pPr>
                  <a:endParaRPr lang="en-US"/>
                </a:p>
              </c:txPr>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1-537A-4E9E-A8E2-CF528CCE4011}"/>
                </c:ext>
                <c:ext xmlns:c15="http://schemas.microsoft.com/office/drawing/2012/chart" uri="{CE6537A1-D6FC-4f65-9D91-7224C49458BB}">
                  <c15:spPr xmlns:c15="http://schemas.microsoft.com/office/drawing/2012/chart">
                    <a:prstGeom prst="rect">
                      <a:avLst/>
                    </a:prstGeom>
                    <a:noFill/>
                    <a:ln>
                      <a:noFill/>
                    </a:ln>
                  </c15:spPr>
                  <c15:layout>
                    <c:manualLayout>
                      <c:w val="0.28740943336929103"/>
                      <c:h val="0.11234031115350317"/>
                    </c:manualLayout>
                  </c15:layout>
                </c:ext>
              </c:extLst>
            </c:dLbl>
            <c:dLbl>
              <c:idx val="1"/>
              <c:delete val="1"/>
              <c:extLst xmlns:c16r2="http://schemas.microsoft.com/office/drawing/2015/06/chart">
                <c:ext xmlns:c16="http://schemas.microsoft.com/office/drawing/2014/chart" uri="{C3380CC4-5D6E-409C-BE32-E72D297353CC}">
                  <c16:uniqueId val="{00000003-537A-4E9E-A8E2-CF528CCE4011}"/>
                </c:ext>
                <c:ext xmlns:c15="http://schemas.microsoft.com/office/drawing/2012/chart" uri="{CE6537A1-D6FC-4f65-9D91-7224C49458BB}"/>
              </c:extLst>
            </c:dLbl>
            <c:spPr>
              <a:noFill/>
              <a:ln>
                <a:noFill/>
              </a:ln>
              <a:effectLst/>
            </c:spPr>
            <c:txPr>
              <a:bodyPr rot="0" spcFirstLastPara="1" vertOverflow="ellipsis" horzOverflow="clip" vert="horz" wrap="square" lIns="0" tIns="0" rIns="0" bIns="0" anchor="ctr" anchorCtr="1">
                <a:spAutoFit/>
              </a:bodyPr>
              <a:lstStyle/>
              <a:p>
                <a:pPr>
                  <a:defRPr sz="1600" b="1" i="0" u="none" strike="noStrike" kern="1200" baseline="0">
                    <a:solidFill>
                      <a:schemeClr val="bg1">
                        <a:lumMod val="65000"/>
                      </a:schemeClr>
                    </a:solidFill>
                    <a:latin typeface="+mn-lt"/>
                    <a:ea typeface="+mn-ea"/>
                    <a:cs typeface="+mn-cs"/>
                  </a:defRPr>
                </a:pPr>
                <a:endParaRPr lang="en-US"/>
              </a:p>
            </c:txPr>
            <c:showLegendKey val="0"/>
            <c:showVal val="1"/>
            <c:showCatName val="0"/>
            <c:showSerName val="0"/>
            <c:showPercent val="1"/>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ect">
                    <a:avLst/>
                  </a:prstGeom>
                  <a:noFill/>
                  <a:ln>
                    <a:noFill/>
                  </a:ln>
                </c15:spPr>
              </c:ext>
            </c:extLst>
          </c:dLbls>
          <c:cat>
            <c:strRef>
              <c:f>Sheet1!$A$2:$A$3</c:f>
              <c:strCache>
                <c:ptCount val="2"/>
                <c:pt idx="0">
                  <c:v>1st Qtr</c:v>
                </c:pt>
                <c:pt idx="1">
                  <c:v>71</c:v>
                </c:pt>
              </c:strCache>
            </c:strRef>
          </c:cat>
          <c:val>
            <c:numRef>
              <c:f>Sheet1!$B$2:$B$3</c:f>
              <c:numCache>
                <c:formatCode>General</c:formatCode>
                <c:ptCount val="2"/>
                <c:pt idx="0">
                  <c:v>29</c:v>
                </c:pt>
                <c:pt idx="1">
                  <c:v>71</c:v>
                </c:pt>
              </c:numCache>
            </c:numRef>
          </c:val>
          <c:extLst xmlns:c16r2="http://schemas.microsoft.com/office/drawing/2015/06/chart">
            <c:ext xmlns:c16="http://schemas.microsoft.com/office/drawing/2014/chart" uri="{C3380CC4-5D6E-409C-BE32-E72D297353CC}">
              <c16:uniqueId val="{00000004-537A-4E9E-A8E2-CF528CCE4011}"/>
            </c:ext>
          </c:extLst>
        </c:ser>
        <c:dLbls>
          <c:showLegendKey val="0"/>
          <c:showVal val="0"/>
          <c:showCatName val="0"/>
          <c:showSerName val="0"/>
          <c:showPercent val="0"/>
          <c:showBubbleSize val="0"/>
          <c:showLeaderLines val="0"/>
        </c:dLbls>
        <c:firstSliceAng val="23"/>
        <c:holeSize val="6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3"/>
            </a:solidFill>
            <a:ln>
              <a:noFill/>
            </a:ln>
          </c:spPr>
          <c:dPt>
            <c:idx val="0"/>
            <c:bubble3D val="0"/>
            <c:spPr>
              <a:solidFill>
                <a:schemeClr val="accent3"/>
              </a:solidFill>
              <a:ln w="19050">
                <a:noFill/>
              </a:ln>
              <a:effectLst/>
            </c:spPr>
            <c:extLst xmlns:c16r2="http://schemas.microsoft.com/office/drawing/2015/06/chart">
              <c:ext xmlns:c16="http://schemas.microsoft.com/office/drawing/2014/chart" uri="{C3380CC4-5D6E-409C-BE32-E72D297353CC}">
                <c16:uniqueId val="{00000001-97E5-459C-B7E7-F6A1016A3574}"/>
              </c:ext>
            </c:extLst>
          </c:dPt>
          <c:dPt>
            <c:idx val="1"/>
            <c:bubble3D val="0"/>
            <c:spPr>
              <a:solidFill>
                <a:schemeClr val="bg1">
                  <a:lumMod val="85000"/>
                </a:schemeClr>
              </a:solidFill>
              <a:ln w="19050">
                <a:noFill/>
              </a:ln>
              <a:effectLst/>
            </c:spPr>
            <c:extLst xmlns:c16r2="http://schemas.microsoft.com/office/drawing/2015/06/chart">
              <c:ext xmlns:c16="http://schemas.microsoft.com/office/drawing/2014/chart" uri="{C3380CC4-5D6E-409C-BE32-E72D297353CC}">
                <c16:uniqueId val="{00000003-97E5-459C-B7E7-F6A1016A3574}"/>
              </c:ext>
            </c:extLst>
          </c:dPt>
          <c:dLbls>
            <c:dLbl>
              <c:idx val="0"/>
              <c:layout>
                <c:manualLayout>
                  <c:x val="-0.1833565554186263"/>
                  <c:y val="0.19784668306901787"/>
                </c:manualLayout>
              </c:layout>
              <c:spPr>
                <a:noFill/>
                <a:ln>
                  <a:noFill/>
                </a:ln>
                <a:effectLst/>
              </c:spPr>
              <c:txPr>
                <a:bodyPr rot="0" spcFirstLastPara="1" vertOverflow="ellipsis" horzOverflow="clip" vert="horz" wrap="square" lIns="0" tIns="0" rIns="0" bIns="0" anchor="ctr" anchorCtr="1">
                  <a:spAutoFit/>
                </a:bodyPr>
                <a:lstStyle/>
                <a:p>
                  <a:pPr>
                    <a:defRPr sz="1600" b="1" i="0" u="none" strike="noStrike" kern="1200" baseline="0">
                      <a:solidFill>
                        <a:srgbClr val="D41A1F"/>
                      </a:solidFill>
                      <a:latin typeface="+mn-lt"/>
                      <a:ea typeface="+mn-ea"/>
                      <a:cs typeface="+mn-cs"/>
                    </a:defRPr>
                  </a:pPr>
                  <a:endParaRPr lang="en-US"/>
                </a:p>
              </c:txPr>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1-97E5-459C-B7E7-F6A1016A3574}"/>
                </c:ext>
                <c:ext xmlns:c15="http://schemas.microsoft.com/office/drawing/2012/chart" uri="{CE6537A1-D6FC-4f65-9D91-7224C49458BB}">
                  <c15:spPr xmlns:c15="http://schemas.microsoft.com/office/drawing/2012/chart">
                    <a:prstGeom prst="rect">
                      <a:avLst/>
                    </a:prstGeom>
                    <a:noFill/>
                    <a:ln>
                      <a:noFill/>
                    </a:ln>
                  </c15:spPr>
                  <c15:layout>
                    <c:manualLayout>
                      <c:w val="0.28740943336929103"/>
                      <c:h val="0.11234031115350317"/>
                    </c:manualLayout>
                  </c15:layout>
                </c:ext>
              </c:extLst>
            </c:dLbl>
            <c:dLbl>
              <c:idx val="1"/>
              <c:delete val="1"/>
              <c:extLst xmlns:c16r2="http://schemas.microsoft.com/office/drawing/2015/06/chart">
                <c:ext xmlns:c16="http://schemas.microsoft.com/office/drawing/2014/chart" uri="{C3380CC4-5D6E-409C-BE32-E72D297353CC}">
                  <c16:uniqueId val="{00000003-97E5-459C-B7E7-F6A1016A3574}"/>
                </c:ext>
                <c:ext xmlns:c15="http://schemas.microsoft.com/office/drawing/2012/chart" uri="{CE6537A1-D6FC-4f65-9D91-7224C49458BB}"/>
              </c:extLst>
            </c:dLbl>
            <c:spPr>
              <a:noFill/>
              <a:ln>
                <a:noFill/>
              </a:ln>
              <a:effectLst/>
            </c:spPr>
            <c:txPr>
              <a:bodyPr rot="0" spcFirstLastPara="1" vertOverflow="ellipsis" horzOverflow="clip" vert="horz" wrap="square" lIns="0" tIns="0" rIns="0" bIns="0" anchor="ctr" anchorCtr="1">
                <a:spAutoFit/>
              </a:bodyPr>
              <a:lstStyle/>
              <a:p>
                <a:pPr>
                  <a:defRPr sz="1600" b="1" i="0" u="none" strike="noStrike" kern="1200" baseline="0">
                    <a:solidFill>
                      <a:schemeClr val="bg1">
                        <a:lumMod val="65000"/>
                      </a:schemeClr>
                    </a:solidFill>
                    <a:latin typeface="+mn-lt"/>
                    <a:ea typeface="+mn-ea"/>
                    <a:cs typeface="+mn-cs"/>
                  </a:defRPr>
                </a:pPr>
                <a:endParaRPr lang="en-US"/>
              </a:p>
            </c:txPr>
            <c:showLegendKey val="0"/>
            <c:showVal val="1"/>
            <c:showCatName val="0"/>
            <c:showSerName val="0"/>
            <c:showPercent val="1"/>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ect">
                    <a:avLst/>
                  </a:prstGeom>
                  <a:noFill/>
                  <a:ln>
                    <a:noFill/>
                  </a:ln>
                </c15:spPr>
              </c:ext>
            </c:extLst>
          </c:dLbls>
          <c:cat>
            <c:strRef>
              <c:f>Sheet1!$A$2:$A$3</c:f>
              <c:strCache>
                <c:ptCount val="1"/>
                <c:pt idx="0">
                  <c:v>1st Qtr</c:v>
                </c:pt>
              </c:strCache>
            </c:strRef>
          </c:cat>
          <c:val>
            <c:numRef>
              <c:f>Sheet1!$B$2:$B$3</c:f>
              <c:numCache>
                <c:formatCode>General</c:formatCode>
                <c:ptCount val="2"/>
                <c:pt idx="0">
                  <c:v>13</c:v>
                </c:pt>
                <c:pt idx="1">
                  <c:v>87</c:v>
                </c:pt>
              </c:numCache>
            </c:numRef>
          </c:val>
          <c:extLst xmlns:c16r2="http://schemas.microsoft.com/office/drawing/2015/06/chart">
            <c:ext xmlns:c16="http://schemas.microsoft.com/office/drawing/2014/chart" uri="{C3380CC4-5D6E-409C-BE32-E72D297353CC}">
              <c16:uniqueId val="{00000004-97E5-459C-B7E7-F6A1016A3574}"/>
            </c:ext>
          </c:extLst>
        </c:ser>
        <c:dLbls>
          <c:showLegendKey val="0"/>
          <c:showVal val="0"/>
          <c:showCatName val="0"/>
          <c:showSerName val="0"/>
          <c:showPercent val="0"/>
          <c:showBubbleSize val="0"/>
          <c:showLeaderLines val="0"/>
        </c:dLbls>
        <c:firstSliceAng val="23"/>
        <c:holeSize val="6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rgbClr val="00244D"/>
              </a:solidFill>
              <a:ln w="19050">
                <a:noFill/>
              </a:ln>
              <a:effectLst/>
            </c:spPr>
            <c:extLst xmlns:c16r2="http://schemas.microsoft.com/office/drawing/2015/06/chart">
              <c:ext xmlns:c16="http://schemas.microsoft.com/office/drawing/2014/chart" uri="{C3380CC4-5D6E-409C-BE32-E72D297353CC}">
                <c16:uniqueId val="{00000001-D502-40D9-AE43-BCDDF2162F80}"/>
              </c:ext>
            </c:extLst>
          </c:dPt>
          <c:dPt>
            <c:idx val="1"/>
            <c:bubble3D val="0"/>
            <c:spPr>
              <a:solidFill>
                <a:schemeClr val="bg1">
                  <a:lumMod val="85000"/>
                </a:schemeClr>
              </a:solidFill>
              <a:ln w="19050">
                <a:noFill/>
              </a:ln>
              <a:effectLst/>
            </c:spPr>
            <c:extLst xmlns:c16r2="http://schemas.microsoft.com/office/drawing/2015/06/chart">
              <c:ext xmlns:c16="http://schemas.microsoft.com/office/drawing/2014/chart" uri="{C3380CC4-5D6E-409C-BE32-E72D297353CC}">
                <c16:uniqueId val="{00000003-D502-40D9-AE43-BCDDF2162F80}"/>
              </c:ext>
            </c:extLst>
          </c:dPt>
          <c:dLbls>
            <c:dLbl>
              <c:idx val="0"/>
              <c:layout>
                <c:manualLayout>
                  <c:x val="-0.21845671714191114"/>
                  <c:y val="3.3526764748438076E-2"/>
                </c:manualLayout>
              </c:layout>
              <c:tx>
                <c:rich>
                  <a:bodyPr rot="0" spcFirstLastPara="1" vertOverflow="ellipsis" vert="horz" wrap="square" lIns="0" tIns="0" rIns="0" bIns="0" anchor="ctr" anchorCtr="1">
                    <a:noAutofit/>
                  </a:bodyPr>
                  <a:lstStyle/>
                  <a:p>
                    <a:pPr>
                      <a:defRPr sz="1200" b="1" i="0" u="none" strike="noStrike" kern="1200" baseline="0">
                        <a:solidFill>
                          <a:schemeClr val="bg1">
                            <a:lumMod val="65000"/>
                          </a:schemeClr>
                        </a:solidFill>
                        <a:latin typeface="Arial" panose="020B0604020202020204" pitchFamily="34" charset="0"/>
                        <a:ea typeface="+mn-ea"/>
                        <a:cs typeface="Arial" panose="020B0604020202020204" pitchFamily="34" charset="0"/>
                      </a:defRPr>
                    </a:pPr>
                    <a:r>
                      <a:rPr lang="en-US" sz="1400" dirty="0" smtClean="0">
                        <a:solidFill>
                          <a:srgbClr val="00244D"/>
                        </a:solidFill>
                      </a:rPr>
                      <a:t>32%</a:t>
                    </a:r>
                    <a:endParaRPr lang="lt-LT" sz="1200" dirty="0"/>
                  </a:p>
                </c:rich>
              </c:tx>
              <c:spPr>
                <a:noFill/>
                <a:ln>
                  <a:noFill/>
                </a:ln>
                <a:effectLst/>
              </c:sp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28740951828337025"/>
                      <c:h val="0.13287194322994089"/>
                    </c:manualLayout>
                  </c15:layout>
                  <c15:dlblFieldTable/>
                  <c15:showDataLabelsRange val="0"/>
                </c:ext>
              </c:extLst>
            </c:dLbl>
            <c:dLbl>
              <c:idx val="1"/>
              <c:delete val="1"/>
              <c:extLst xmlns:c16r2="http://schemas.microsoft.com/office/drawing/2015/06/chart">
                <c:ext xmlns:c16="http://schemas.microsoft.com/office/drawing/2014/chart" uri="{C3380CC4-5D6E-409C-BE32-E72D297353CC}">
                  <c16:uniqueId val="{00000003-D502-40D9-AE43-BCDDF2162F80}"/>
                </c:ext>
                <c:ext xmlns:c15="http://schemas.microsoft.com/office/drawing/2012/chart" uri="{CE6537A1-D6FC-4f65-9D91-7224C49458BB}"/>
              </c:extLst>
            </c:dLbl>
            <c:spPr>
              <a:noFill/>
              <a:ln>
                <a:noFill/>
              </a:ln>
              <a:effectLst/>
            </c:spPr>
            <c:txPr>
              <a:bodyPr rot="0" spcFirstLastPara="1" vertOverflow="ellipsis" vert="horz" wrap="square" lIns="0" tIns="0" rIns="0" bIns="0" anchor="ctr" anchorCtr="1">
                <a:spAutoFit/>
              </a:bodyPr>
              <a:lstStyle/>
              <a:p>
                <a:pPr>
                  <a:defRPr sz="1200" b="1" i="0" u="none" strike="noStrike" kern="1200" baseline="0">
                    <a:solidFill>
                      <a:schemeClr val="bg1">
                        <a:lumMod val="6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1"/>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ect">
                    <a:avLst/>
                  </a:prstGeom>
                </c15:spPr>
              </c:ext>
            </c:extLst>
          </c:dLbls>
          <c:cat>
            <c:strRef>
              <c:f>Sheet1!$A$2:$A$3</c:f>
              <c:strCache>
                <c:ptCount val="2"/>
                <c:pt idx="0">
                  <c:v>1st Qtr</c:v>
                </c:pt>
                <c:pt idx="1">
                  <c:v>2nd Qtr</c:v>
                </c:pt>
              </c:strCache>
            </c:strRef>
          </c:cat>
          <c:val>
            <c:numRef>
              <c:f>Sheet1!$B$2:$B$3</c:f>
              <c:numCache>
                <c:formatCode>General</c:formatCode>
                <c:ptCount val="2"/>
                <c:pt idx="0">
                  <c:v>32</c:v>
                </c:pt>
                <c:pt idx="1">
                  <c:v>68</c:v>
                </c:pt>
              </c:numCache>
            </c:numRef>
          </c:val>
          <c:extLst xmlns:c16r2="http://schemas.microsoft.com/office/drawing/2015/06/chart">
            <c:ext xmlns:c16="http://schemas.microsoft.com/office/drawing/2014/chart" uri="{C3380CC4-5D6E-409C-BE32-E72D297353CC}">
              <c16:uniqueId val="{00000008-D502-40D9-AE43-BCDDF2162F80}"/>
            </c:ext>
          </c:extLst>
        </c:ser>
        <c:dLbls>
          <c:showLegendKey val="0"/>
          <c:showVal val="0"/>
          <c:showCatName val="0"/>
          <c:showSerName val="0"/>
          <c:showPercent val="0"/>
          <c:showBubbleSize val="0"/>
          <c:showLeaderLines val="0"/>
        </c:dLbls>
        <c:firstSliceAng val="23"/>
        <c:holeSize val="6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302267255548191"/>
          <c:y val="0.17542200462198426"/>
          <c:w val="0.53074081833207654"/>
          <c:h val="0.64915599075603148"/>
        </c:manualLayout>
      </c:layout>
      <c:doughnutChart>
        <c:varyColors val="1"/>
        <c:ser>
          <c:idx val="0"/>
          <c:order val="0"/>
          <c:tx>
            <c:strRef>
              <c:f>Sheet1!$B$1</c:f>
              <c:strCache>
                <c:ptCount val="1"/>
                <c:pt idx="0">
                  <c:v>Sales</c:v>
                </c:pt>
              </c:strCache>
            </c:strRef>
          </c:tx>
          <c:spPr>
            <a:ln>
              <a:noFill/>
            </a:ln>
          </c:spPr>
          <c:dPt>
            <c:idx val="0"/>
            <c:bubble3D val="0"/>
            <c:spPr>
              <a:solidFill>
                <a:srgbClr val="47ABD9"/>
              </a:solidFill>
              <a:ln w="19050">
                <a:noFill/>
              </a:ln>
              <a:effectLst/>
            </c:spPr>
            <c:extLst xmlns:c16r2="http://schemas.microsoft.com/office/drawing/2015/06/chart">
              <c:ext xmlns:c16="http://schemas.microsoft.com/office/drawing/2014/chart" uri="{C3380CC4-5D6E-409C-BE32-E72D297353CC}">
                <c16:uniqueId val="{00000001-D502-40D9-AE43-BCDDF2162F80}"/>
              </c:ext>
            </c:extLst>
          </c:dPt>
          <c:dPt>
            <c:idx val="1"/>
            <c:bubble3D val="0"/>
            <c:spPr>
              <a:solidFill>
                <a:schemeClr val="bg1">
                  <a:lumMod val="85000"/>
                </a:schemeClr>
              </a:solidFill>
              <a:ln w="19050">
                <a:noFill/>
              </a:ln>
              <a:effectLst/>
            </c:spPr>
            <c:extLst xmlns:c16r2="http://schemas.microsoft.com/office/drawing/2015/06/chart">
              <c:ext xmlns:c16="http://schemas.microsoft.com/office/drawing/2014/chart" uri="{C3380CC4-5D6E-409C-BE32-E72D297353CC}">
                <c16:uniqueId val="{00000003-D502-40D9-AE43-BCDDF2162F80}"/>
              </c:ext>
            </c:extLst>
          </c:dPt>
          <c:dLbls>
            <c:dLbl>
              <c:idx val="0"/>
              <c:layout>
                <c:manualLayout>
                  <c:x val="-0.20167055369887077"/>
                  <c:y val="8.4855201268095301E-2"/>
                </c:manualLayout>
              </c:layout>
              <c:tx>
                <c:rich>
                  <a:bodyPr rot="0" spcFirstLastPara="1" vertOverflow="ellipsis" vert="horz" wrap="square" lIns="0" tIns="0" rIns="0" bIns="0" anchor="ctr" anchorCtr="1">
                    <a:noAutofit/>
                  </a:bodyPr>
                  <a:lstStyle/>
                  <a:p>
                    <a:pPr>
                      <a:defRPr sz="1200" b="1" i="0" u="none" strike="noStrike" kern="1200" baseline="0">
                        <a:solidFill>
                          <a:srgbClr val="47ABD9"/>
                        </a:solidFill>
                        <a:latin typeface="Arial" panose="020B0604020202020204" pitchFamily="34" charset="0"/>
                        <a:ea typeface="+mn-ea"/>
                        <a:cs typeface="Arial" panose="020B0604020202020204" pitchFamily="34" charset="0"/>
                      </a:defRPr>
                    </a:pPr>
                    <a:r>
                      <a:rPr lang="en-US" sz="1400" dirty="0" smtClean="0">
                        <a:solidFill>
                          <a:srgbClr val="47ABD9"/>
                        </a:solidFill>
                      </a:rPr>
                      <a:t>26%</a:t>
                    </a:r>
                    <a:endParaRPr lang="lt-LT" dirty="0"/>
                  </a:p>
                </c:rich>
              </c:tx>
              <c:spPr>
                <a:noFill/>
                <a:ln>
                  <a:noFill/>
                </a:ln>
                <a:effectLst/>
              </c:sp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28740951828337025"/>
                      <c:h val="0.13287194322994089"/>
                    </c:manualLayout>
                  </c15:layout>
                  <c15:dlblFieldTable/>
                  <c15:showDataLabelsRange val="0"/>
                </c:ext>
              </c:extLst>
            </c:dLbl>
            <c:dLbl>
              <c:idx val="1"/>
              <c:delete val="1"/>
              <c:extLst xmlns:c16r2="http://schemas.microsoft.com/office/drawing/2015/06/chart">
                <c:ext xmlns:c16="http://schemas.microsoft.com/office/drawing/2014/chart" uri="{C3380CC4-5D6E-409C-BE32-E72D297353CC}">
                  <c16:uniqueId val="{00000003-D502-40D9-AE43-BCDDF2162F80}"/>
                </c:ext>
                <c:ext xmlns:c15="http://schemas.microsoft.com/office/drawing/2012/chart" uri="{CE6537A1-D6FC-4f65-9D91-7224C49458BB}"/>
              </c:extLst>
            </c:dLbl>
            <c:spPr>
              <a:noFill/>
              <a:ln>
                <a:noFill/>
              </a:ln>
              <a:effectLst/>
            </c:spPr>
            <c:txPr>
              <a:bodyPr rot="0" spcFirstLastPara="1" vertOverflow="ellipsis" vert="horz" wrap="square" lIns="0" tIns="0" rIns="0" bIns="0" anchor="ctr" anchorCtr="1">
                <a:spAutoFit/>
              </a:bodyPr>
              <a:lstStyle/>
              <a:p>
                <a:pPr>
                  <a:defRPr sz="1200" b="1" i="0" u="none" strike="noStrike" kern="1200" baseline="0">
                    <a:solidFill>
                      <a:schemeClr val="bg1">
                        <a:lumMod val="6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1"/>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ect">
                    <a:avLst/>
                  </a:prstGeom>
                </c15:spPr>
              </c:ext>
            </c:extLst>
          </c:dLbls>
          <c:cat>
            <c:strRef>
              <c:f>Sheet1!$A$2:$A$3</c:f>
              <c:strCache>
                <c:ptCount val="2"/>
                <c:pt idx="0">
                  <c:v>1st Qtr</c:v>
                </c:pt>
                <c:pt idx="1">
                  <c:v>2nd Qtr</c:v>
                </c:pt>
              </c:strCache>
            </c:strRef>
          </c:cat>
          <c:val>
            <c:numRef>
              <c:f>Sheet1!$B$2:$B$3</c:f>
              <c:numCache>
                <c:formatCode>General</c:formatCode>
                <c:ptCount val="2"/>
                <c:pt idx="0">
                  <c:v>26.3</c:v>
                </c:pt>
                <c:pt idx="1">
                  <c:v>73.7</c:v>
                </c:pt>
              </c:numCache>
            </c:numRef>
          </c:val>
          <c:extLst xmlns:c16r2="http://schemas.microsoft.com/office/drawing/2015/06/chart">
            <c:ext xmlns:c16="http://schemas.microsoft.com/office/drawing/2014/chart" uri="{C3380CC4-5D6E-409C-BE32-E72D297353CC}">
              <c16:uniqueId val="{00000008-D502-40D9-AE43-BCDDF2162F80}"/>
            </c:ext>
          </c:extLst>
        </c:ser>
        <c:dLbls>
          <c:showLegendKey val="0"/>
          <c:showVal val="0"/>
          <c:showCatName val="0"/>
          <c:showSerName val="0"/>
          <c:showPercent val="0"/>
          <c:showBubbleSize val="0"/>
          <c:showLeaderLines val="0"/>
        </c:dLbls>
        <c:firstSliceAng val="23"/>
        <c:holeSize val="6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302267255548191"/>
          <c:y val="0.17542200462198426"/>
          <c:w val="0.53074081833207654"/>
          <c:h val="0.64915599075603148"/>
        </c:manualLayout>
      </c:layout>
      <c:doughnutChart>
        <c:varyColors val="1"/>
        <c:ser>
          <c:idx val="0"/>
          <c:order val="0"/>
          <c:tx>
            <c:strRef>
              <c:f>Sheet1!$B$1</c:f>
              <c:strCache>
                <c:ptCount val="1"/>
                <c:pt idx="0">
                  <c:v>Sales</c:v>
                </c:pt>
              </c:strCache>
            </c:strRef>
          </c:tx>
          <c:spPr>
            <a:ln>
              <a:noFill/>
            </a:ln>
          </c:spPr>
          <c:dPt>
            <c:idx val="0"/>
            <c:bubble3D val="0"/>
            <c:spPr>
              <a:solidFill>
                <a:srgbClr val="C00000"/>
              </a:solidFill>
              <a:ln w="19050">
                <a:noFill/>
              </a:ln>
              <a:effectLst/>
            </c:spPr>
            <c:extLst xmlns:c16r2="http://schemas.microsoft.com/office/drawing/2015/06/chart">
              <c:ext xmlns:c16="http://schemas.microsoft.com/office/drawing/2014/chart" uri="{C3380CC4-5D6E-409C-BE32-E72D297353CC}">
                <c16:uniqueId val="{00000001-D502-40D9-AE43-BCDDF2162F80}"/>
              </c:ext>
            </c:extLst>
          </c:dPt>
          <c:dPt>
            <c:idx val="1"/>
            <c:bubble3D val="0"/>
            <c:spPr>
              <a:solidFill>
                <a:schemeClr val="bg1">
                  <a:lumMod val="85000"/>
                </a:schemeClr>
              </a:solidFill>
              <a:ln w="19050">
                <a:noFill/>
              </a:ln>
              <a:effectLst/>
            </c:spPr>
            <c:extLst xmlns:c16r2="http://schemas.microsoft.com/office/drawing/2015/06/chart">
              <c:ext xmlns:c16="http://schemas.microsoft.com/office/drawing/2014/chart" uri="{C3380CC4-5D6E-409C-BE32-E72D297353CC}">
                <c16:uniqueId val="{00000003-D502-40D9-AE43-BCDDF2162F80}"/>
              </c:ext>
            </c:extLst>
          </c:dPt>
          <c:dLbls>
            <c:dLbl>
              <c:idx val="0"/>
              <c:layout>
                <c:manualLayout>
                  <c:x val="-0.19327747197735057"/>
                  <c:y val="5.4058139356300945E-2"/>
                </c:manualLayout>
              </c:layout>
              <c:tx>
                <c:rich>
                  <a:bodyPr rot="0" spcFirstLastPara="1" vertOverflow="ellipsis" vert="horz" wrap="square" lIns="0" tIns="0" rIns="0" bIns="0" anchor="ctr" anchorCtr="1">
                    <a:noAutofit/>
                  </a:bodyPr>
                  <a:lstStyle/>
                  <a:p>
                    <a:pPr>
                      <a:defRPr sz="1200" b="1" i="0" u="none" strike="noStrike" kern="1200" baseline="0">
                        <a:solidFill>
                          <a:srgbClr val="C00000"/>
                        </a:solidFill>
                        <a:latin typeface="Arial" panose="020B0604020202020204" pitchFamily="34" charset="0"/>
                        <a:ea typeface="+mn-ea"/>
                        <a:cs typeface="Arial" panose="020B0604020202020204" pitchFamily="34" charset="0"/>
                      </a:defRPr>
                    </a:pPr>
                    <a:r>
                      <a:rPr lang="en-US" sz="1400" dirty="0" smtClean="0">
                        <a:solidFill>
                          <a:srgbClr val="C00000"/>
                        </a:solidFill>
                      </a:rPr>
                      <a:t>29%</a:t>
                    </a:r>
                    <a:endParaRPr lang="lt-LT" dirty="0"/>
                  </a:p>
                </c:rich>
              </c:tx>
              <c:spPr>
                <a:noFill/>
                <a:ln>
                  <a:noFill/>
                </a:ln>
                <a:effectLst/>
              </c:sp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28740951828337025"/>
                      <c:h val="0.13287194322994089"/>
                    </c:manualLayout>
                  </c15:layout>
                  <c15:dlblFieldTable/>
                  <c15:showDataLabelsRange val="0"/>
                </c:ext>
              </c:extLst>
            </c:dLbl>
            <c:dLbl>
              <c:idx val="1"/>
              <c:delete val="1"/>
              <c:extLst xmlns:c16r2="http://schemas.microsoft.com/office/drawing/2015/06/chart">
                <c:ext xmlns:c16="http://schemas.microsoft.com/office/drawing/2014/chart" uri="{C3380CC4-5D6E-409C-BE32-E72D297353CC}">
                  <c16:uniqueId val="{00000003-D502-40D9-AE43-BCDDF2162F80}"/>
                </c:ext>
                <c:ext xmlns:c15="http://schemas.microsoft.com/office/drawing/2012/chart" uri="{CE6537A1-D6FC-4f65-9D91-7224C49458BB}"/>
              </c:extLst>
            </c:dLbl>
            <c:spPr>
              <a:noFill/>
              <a:ln>
                <a:noFill/>
              </a:ln>
              <a:effectLst/>
            </c:spPr>
            <c:txPr>
              <a:bodyPr rot="0" spcFirstLastPara="1" vertOverflow="ellipsis" vert="horz" wrap="square" lIns="0" tIns="0" rIns="0" bIns="0" anchor="ctr" anchorCtr="1">
                <a:spAutoFit/>
              </a:bodyPr>
              <a:lstStyle/>
              <a:p>
                <a:pPr>
                  <a:defRPr sz="1200" b="1" i="0" u="none" strike="noStrike" kern="1200" baseline="0">
                    <a:solidFill>
                      <a:srgbClr val="C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1"/>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ect">
                    <a:avLst/>
                  </a:prstGeom>
                </c15:spPr>
              </c:ext>
            </c:extLst>
          </c:dLbls>
          <c:cat>
            <c:strRef>
              <c:f>Sheet1!$A$2:$A$3</c:f>
              <c:strCache>
                <c:ptCount val="2"/>
                <c:pt idx="0">
                  <c:v>1st Qtr</c:v>
                </c:pt>
                <c:pt idx="1">
                  <c:v>2nd Qtr</c:v>
                </c:pt>
              </c:strCache>
            </c:strRef>
          </c:cat>
          <c:val>
            <c:numRef>
              <c:f>Sheet1!$B$2:$B$3</c:f>
              <c:numCache>
                <c:formatCode>General</c:formatCode>
                <c:ptCount val="2"/>
                <c:pt idx="0">
                  <c:v>28.6</c:v>
                </c:pt>
                <c:pt idx="1">
                  <c:v>71.400000000000006</c:v>
                </c:pt>
              </c:numCache>
            </c:numRef>
          </c:val>
          <c:extLst xmlns:c16r2="http://schemas.microsoft.com/office/drawing/2015/06/chart">
            <c:ext xmlns:c16="http://schemas.microsoft.com/office/drawing/2014/chart" uri="{C3380CC4-5D6E-409C-BE32-E72D297353CC}">
              <c16:uniqueId val="{00000008-D502-40D9-AE43-BCDDF2162F80}"/>
            </c:ext>
          </c:extLst>
        </c:ser>
        <c:dLbls>
          <c:showLegendKey val="0"/>
          <c:showVal val="0"/>
          <c:showCatName val="0"/>
          <c:showSerName val="0"/>
          <c:showPercent val="0"/>
          <c:showBubbleSize val="0"/>
          <c:showLeaderLines val="0"/>
        </c:dLbls>
        <c:firstSliceAng val="23"/>
        <c:holeSize val="6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US"/>
          </a:p>
        </p:txBody>
      </p:sp>
      <p:sp>
        <p:nvSpPr>
          <p:cNvPr id="3" name="Date Placeholder 2"/>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sz="1300"/>
            </a:lvl1pPr>
          </a:lstStyle>
          <a:p>
            <a:fld id="{806B916E-925E-46B2-9440-5E6381DC9753}" type="datetimeFigureOut">
              <a:rPr lang="en-US" smtClean="0"/>
              <a:t>6/11/2018</a:t>
            </a:fld>
            <a:endParaRPr lang="en-US"/>
          </a:p>
        </p:txBody>
      </p:sp>
      <p:sp>
        <p:nvSpPr>
          <p:cNvPr id="4" name="Footer Placeholder 3"/>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lang="en-US"/>
          </a:p>
        </p:txBody>
      </p:sp>
      <p:sp>
        <p:nvSpPr>
          <p:cNvPr id="5" name="Slide Number Placeholder 4"/>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sz="1300"/>
            </a:lvl1pPr>
          </a:lstStyle>
          <a:p>
            <a:fld id="{5B92F0CD-57B1-4B3A-993B-EEE4FF5AC74C}" type="slidenum">
              <a:rPr lang="en-US" smtClean="0"/>
              <a:t>‹#›</a:t>
            </a:fld>
            <a:endParaRPr lang="en-US"/>
          </a:p>
        </p:txBody>
      </p:sp>
    </p:spTree>
    <p:extLst>
      <p:ext uri="{BB962C8B-B14F-4D97-AF65-F5344CB8AC3E}">
        <p14:creationId xmlns:p14="http://schemas.microsoft.com/office/powerpoint/2010/main" val="32623052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US"/>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9CF0673A-CADC-42E7-878E-EAC5FDD81301}" type="datetimeFigureOut">
              <a:rPr lang="en-US" smtClean="0"/>
              <a:t>6/11/2018</a:t>
            </a:fld>
            <a:endParaRPr lang="en-US"/>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US"/>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n-US"/>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27904C6F-C361-4819-B946-219A9B3EF9FA}" type="slidenum">
              <a:rPr lang="en-US" smtClean="0"/>
              <a:t>‹#›</a:t>
            </a:fld>
            <a:endParaRPr lang="en-US"/>
          </a:p>
        </p:txBody>
      </p:sp>
    </p:spTree>
    <p:extLst>
      <p:ext uri="{BB962C8B-B14F-4D97-AF65-F5344CB8AC3E}">
        <p14:creationId xmlns:p14="http://schemas.microsoft.com/office/powerpoint/2010/main" val="833122575"/>
      </p:ext>
    </p:extLst>
  </p:cSld>
  <p:clrMap bg1="lt1" tx1="dk1" bg2="lt2" tx2="dk2" accent1="accent1" accent2="accent2" accent3="accent3" accent4="accent4" accent5="accent5" accent6="accent6" hlink="hlink" folHlink="folHlink"/>
  <p:notesStyle>
    <a:lvl1pPr marL="0" algn="l" defTabSz="713232" rtl="0" eaLnBrk="1" latinLnBrk="0" hangingPunct="1">
      <a:defRPr sz="900" kern="1200">
        <a:solidFill>
          <a:schemeClr val="tx1"/>
        </a:solidFill>
        <a:latin typeface="+mn-lt"/>
        <a:ea typeface="+mn-ea"/>
        <a:cs typeface="+mn-cs"/>
      </a:defRPr>
    </a:lvl1pPr>
    <a:lvl2pPr marL="356616" algn="l" defTabSz="713232" rtl="0" eaLnBrk="1" latinLnBrk="0" hangingPunct="1">
      <a:defRPr sz="900" kern="1200">
        <a:solidFill>
          <a:schemeClr val="tx1"/>
        </a:solidFill>
        <a:latin typeface="+mn-lt"/>
        <a:ea typeface="+mn-ea"/>
        <a:cs typeface="+mn-cs"/>
      </a:defRPr>
    </a:lvl2pPr>
    <a:lvl3pPr marL="713232" algn="l" defTabSz="713232" rtl="0" eaLnBrk="1" latinLnBrk="0" hangingPunct="1">
      <a:defRPr sz="900" kern="1200">
        <a:solidFill>
          <a:schemeClr val="tx1"/>
        </a:solidFill>
        <a:latin typeface="+mn-lt"/>
        <a:ea typeface="+mn-ea"/>
        <a:cs typeface="+mn-cs"/>
      </a:defRPr>
    </a:lvl3pPr>
    <a:lvl4pPr marL="1069848" algn="l" defTabSz="713232" rtl="0" eaLnBrk="1" latinLnBrk="0" hangingPunct="1">
      <a:defRPr sz="900" kern="1200">
        <a:solidFill>
          <a:schemeClr val="tx1"/>
        </a:solidFill>
        <a:latin typeface="+mn-lt"/>
        <a:ea typeface="+mn-ea"/>
        <a:cs typeface="+mn-cs"/>
      </a:defRPr>
    </a:lvl4pPr>
    <a:lvl5pPr marL="1426464" algn="l" defTabSz="713232" rtl="0" eaLnBrk="1" latinLnBrk="0" hangingPunct="1">
      <a:defRPr sz="900" kern="1200">
        <a:solidFill>
          <a:schemeClr val="tx1"/>
        </a:solidFill>
        <a:latin typeface="+mn-lt"/>
        <a:ea typeface="+mn-ea"/>
        <a:cs typeface="+mn-cs"/>
      </a:defRPr>
    </a:lvl5pPr>
    <a:lvl6pPr marL="1783080" algn="l" defTabSz="713232" rtl="0" eaLnBrk="1" latinLnBrk="0" hangingPunct="1">
      <a:defRPr sz="900" kern="1200">
        <a:solidFill>
          <a:schemeClr val="tx1"/>
        </a:solidFill>
        <a:latin typeface="+mn-lt"/>
        <a:ea typeface="+mn-ea"/>
        <a:cs typeface="+mn-cs"/>
      </a:defRPr>
    </a:lvl6pPr>
    <a:lvl7pPr marL="2139696" algn="l" defTabSz="713232" rtl="0" eaLnBrk="1" latinLnBrk="0" hangingPunct="1">
      <a:defRPr sz="900" kern="1200">
        <a:solidFill>
          <a:schemeClr val="tx1"/>
        </a:solidFill>
        <a:latin typeface="+mn-lt"/>
        <a:ea typeface="+mn-ea"/>
        <a:cs typeface="+mn-cs"/>
      </a:defRPr>
    </a:lvl7pPr>
    <a:lvl8pPr marL="2496312" algn="l" defTabSz="713232" rtl="0" eaLnBrk="1" latinLnBrk="0" hangingPunct="1">
      <a:defRPr sz="900" kern="1200">
        <a:solidFill>
          <a:schemeClr val="tx1"/>
        </a:solidFill>
        <a:latin typeface="+mn-lt"/>
        <a:ea typeface="+mn-ea"/>
        <a:cs typeface="+mn-cs"/>
      </a:defRPr>
    </a:lvl8pPr>
    <a:lvl9pPr marL="2852928" algn="l" defTabSz="713232"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Pasirinktinis maketas">
    <p:bg>
      <p:bgPr>
        <a:solidFill>
          <a:srgbClr val="00244D"/>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554616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Pasirinktinis maketas">
    <p:bg>
      <p:bgPr>
        <a:solidFill>
          <a:srgbClr val="00244D"/>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22128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vadinimas">
    <p:spTree>
      <p:nvGrpSpPr>
        <p:cNvPr id="1" name=""/>
        <p:cNvGrpSpPr/>
        <p:nvPr/>
      </p:nvGrpSpPr>
      <p:grpSpPr>
        <a:xfrm>
          <a:off x="0" y="0"/>
          <a:ext cx="0" cy="0"/>
          <a:chOff x="0" y="0"/>
          <a:chExt cx="0" cy="0"/>
        </a:xfrm>
      </p:grpSpPr>
      <p:pic>
        <p:nvPicPr>
          <p:cNvPr id="7"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364380"/>
            <a:ext cx="9144000" cy="2770348"/>
          </a:xfrm>
          <a:prstGeom prst="rect">
            <a:avLst/>
          </a:prstGeom>
        </p:spPr>
      </p:pic>
      <p:sp>
        <p:nvSpPr>
          <p:cNvPr id="51" name="Stačiakampis 50"/>
          <p:cNvSpPr/>
          <p:nvPr userDrawn="1"/>
        </p:nvSpPr>
        <p:spPr>
          <a:xfrm>
            <a:off x="0" y="4964112"/>
            <a:ext cx="9144000" cy="179388"/>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le 2"/>
          <p:cNvSpPr>
            <a:spLocks noGrp="1"/>
          </p:cNvSpPr>
          <p:nvPr>
            <p:ph type="title" hasCustomPrompt="1"/>
          </p:nvPr>
        </p:nvSpPr>
        <p:spPr>
          <a:xfrm>
            <a:off x="387820" y="1689829"/>
            <a:ext cx="8368363" cy="495383"/>
          </a:xfrm>
          <a:prstGeom prst="rect">
            <a:avLst/>
          </a:prstGeom>
        </p:spPr>
        <p:txBody>
          <a:bodyPr lIns="0" tIns="0" rIns="0" bIns="0" anchor="ctr"/>
          <a:lstStyle>
            <a:lvl1pPr algn="ctr">
              <a:defRPr sz="3600">
                <a:solidFill>
                  <a:srgbClr val="00244D"/>
                </a:solidFill>
              </a:defRPr>
            </a:lvl1pPr>
          </a:lstStyle>
          <a:p>
            <a:r>
              <a:rPr lang="lt-LT" dirty="0" smtClean="0"/>
              <a:t>Pavadinimas</a:t>
            </a:r>
            <a:endParaRPr lang="en-US" dirty="0"/>
          </a:p>
        </p:txBody>
      </p:sp>
      <p:sp>
        <p:nvSpPr>
          <p:cNvPr id="10" name="Teksto vietos rezervavimo ženklas 9"/>
          <p:cNvSpPr>
            <a:spLocks noGrp="1"/>
          </p:cNvSpPr>
          <p:nvPr>
            <p:ph type="body" sz="quarter" idx="10" hasCustomPrompt="1"/>
          </p:nvPr>
        </p:nvSpPr>
        <p:spPr>
          <a:xfrm>
            <a:off x="364363" y="2984438"/>
            <a:ext cx="8415274" cy="502475"/>
          </a:xfrm>
          <a:prstGeom prst="rect">
            <a:avLst/>
          </a:prstGeom>
        </p:spPr>
        <p:txBody>
          <a:bodyPr/>
          <a:lstStyle>
            <a:lvl1pPr marL="0" indent="0" algn="ctr">
              <a:buNone/>
              <a:defRPr sz="2400">
                <a:solidFill>
                  <a:srgbClr val="00244D"/>
                </a:solidFill>
              </a:defRPr>
            </a:lvl1pPr>
          </a:lstStyle>
          <a:p>
            <a:pPr lvl="0"/>
            <a:r>
              <a:rPr lang="lt-LT" dirty="0" smtClean="0"/>
              <a:t>Pranešėjas</a:t>
            </a:r>
          </a:p>
        </p:txBody>
      </p:sp>
      <p:sp>
        <p:nvSpPr>
          <p:cNvPr id="11" name="Teksto vietos rezervavimo ženklas 9"/>
          <p:cNvSpPr>
            <a:spLocks noGrp="1"/>
          </p:cNvSpPr>
          <p:nvPr>
            <p:ph type="body" sz="quarter" idx="12" hasCustomPrompt="1"/>
          </p:nvPr>
        </p:nvSpPr>
        <p:spPr>
          <a:xfrm>
            <a:off x="364363" y="3498316"/>
            <a:ext cx="8415274" cy="502475"/>
          </a:xfrm>
          <a:prstGeom prst="rect">
            <a:avLst/>
          </a:prstGeom>
        </p:spPr>
        <p:txBody>
          <a:bodyPr/>
          <a:lstStyle>
            <a:lvl1pPr marL="0" indent="0" algn="ctr">
              <a:buNone/>
              <a:defRPr sz="1600">
                <a:solidFill>
                  <a:srgbClr val="00244D"/>
                </a:solidFill>
              </a:defRPr>
            </a:lvl1pPr>
          </a:lstStyle>
          <a:p>
            <a:pPr lvl="0"/>
            <a:r>
              <a:rPr lang="lt-LT" dirty="0" smtClean="0"/>
              <a:t>Pareigos</a:t>
            </a:r>
          </a:p>
        </p:txBody>
      </p:sp>
    </p:spTree>
    <p:extLst>
      <p:ext uri="{BB962C8B-B14F-4D97-AF65-F5344CB8AC3E}">
        <p14:creationId xmlns:p14="http://schemas.microsoft.com/office/powerpoint/2010/main" val="145002543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as 1">
    <p:spTree>
      <p:nvGrpSpPr>
        <p:cNvPr id="1" name=""/>
        <p:cNvGrpSpPr/>
        <p:nvPr/>
      </p:nvGrpSpPr>
      <p:grpSpPr>
        <a:xfrm>
          <a:off x="0" y="0"/>
          <a:ext cx="0" cy="0"/>
          <a:chOff x="0" y="0"/>
          <a:chExt cx="0" cy="0"/>
        </a:xfrm>
      </p:grpSpPr>
      <p:sp>
        <p:nvSpPr>
          <p:cNvPr id="53" name="Stačiakampis 52"/>
          <p:cNvSpPr/>
          <p:nvPr userDrawn="1"/>
        </p:nvSpPr>
        <p:spPr>
          <a:xfrm>
            <a:off x="0" y="1"/>
            <a:ext cx="9144000" cy="842963"/>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1" name="Stačiakampis 50"/>
          <p:cNvSpPr/>
          <p:nvPr userDrawn="1"/>
        </p:nvSpPr>
        <p:spPr>
          <a:xfrm>
            <a:off x="0" y="4964112"/>
            <a:ext cx="9144000" cy="179388"/>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Teksto vietos rezervavimo ženklas 3"/>
          <p:cNvSpPr>
            <a:spLocks noGrp="1"/>
          </p:cNvSpPr>
          <p:nvPr>
            <p:ph type="body" sz="quarter" idx="12" hasCustomPrompt="1"/>
          </p:nvPr>
        </p:nvSpPr>
        <p:spPr>
          <a:xfrm>
            <a:off x="457195" y="2385472"/>
            <a:ext cx="6021388" cy="1993488"/>
          </a:xfrm>
          <a:prstGeom prst="rect">
            <a:avLst/>
          </a:prstGeom>
        </p:spPr>
        <p:txBody>
          <a:bodyPr anchor="t"/>
          <a:lstStyle>
            <a:lvl1pPr marL="0" indent="0">
              <a:buNone/>
              <a:defRPr lang="lt-LT" sz="1700" dirty="0" smtClean="0">
                <a:solidFill>
                  <a:srgbClr val="7F7F7F"/>
                </a:solidFill>
                <a:effectLst/>
              </a:defRPr>
            </a:lvl1pPr>
          </a:lstStyle>
          <a:p>
            <a:pPr defTabSz="914377">
              <a:spcBef>
                <a:spcPct val="20000"/>
              </a:spcBef>
              <a:defRPr/>
            </a:pPr>
            <a:r>
              <a:rPr lang="lt-LT" sz="1200" dirty="0" smtClean="0">
                <a:solidFill>
                  <a:schemeClr val="tx2">
                    <a:lumMod val="75000"/>
                    <a:lumOff val="25000"/>
                  </a:schemeClr>
                </a:solidFill>
              </a:rPr>
              <a:t>Jūsų įrašomas tekstas. Visos frazės keičiamos jūsų tekstu. Visos frazės keičiamos jūsų tekstu. Jūsų įrašomas tekstas. Jūsų įrašomas tekstas. Jūsų įrašomas tekstas. Jūsų įrašomas tekstas. Jūsų įrašomas tekstas. Jūsų įrašomas tekstas. Jūsų įrašomas tekstas. Jūsų įrašomas tekstas. Jūsų įrašomas tekstas. Jūsų įrašomas tekstas. Jūsų įrašomas tekstas. Jūsų įrašomas tekstas. Jūsų įrašomas tekstas. Jūsų įrašomas tekstas. </a:t>
            </a:r>
            <a:endParaRPr lang="lt-LT" sz="1200" dirty="0">
              <a:solidFill>
                <a:schemeClr val="tx2">
                  <a:lumMod val="75000"/>
                  <a:lumOff val="25000"/>
                </a:schemeClr>
              </a:solidFill>
            </a:endParaRPr>
          </a:p>
        </p:txBody>
      </p:sp>
      <p:sp>
        <p:nvSpPr>
          <p:cNvPr id="15" name="Teksto vietos rezervavimo ženklas 14"/>
          <p:cNvSpPr>
            <a:spLocks noGrp="1"/>
          </p:cNvSpPr>
          <p:nvPr>
            <p:ph type="body" sz="quarter" idx="13" hasCustomPrompt="1"/>
          </p:nvPr>
        </p:nvSpPr>
        <p:spPr>
          <a:xfrm>
            <a:off x="457195" y="1612130"/>
            <a:ext cx="8351525" cy="357187"/>
          </a:xfrm>
          <a:prstGeom prst="rect">
            <a:avLst/>
          </a:prstGeom>
        </p:spPr>
        <p:txBody>
          <a:bodyPr/>
          <a:lstStyle>
            <a:lvl1pPr marL="0" indent="0">
              <a:buNone/>
              <a:defRPr sz="2400">
                <a:solidFill>
                  <a:srgbClr val="00244D"/>
                </a:solidFill>
                <a:latin typeface="+mj-lt"/>
              </a:defRPr>
            </a:lvl1pPr>
            <a:lvl2pPr marL="356616" indent="0">
              <a:buNone/>
              <a:defRPr/>
            </a:lvl2pPr>
            <a:lvl3pPr marL="713232" indent="0">
              <a:buNone/>
              <a:defRPr/>
            </a:lvl3pPr>
            <a:lvl4pPr marL="1069848" indent="0">
              <a:buNone/>
              <a:defRPr/>
            </a:lvl4pPr>
            <a:lvl5pPr marL="1426464" indent="0">
              <a:buNone/>
              <a:defRPr/>
            </a:lvl5pPr>
          </a:lstStyle>
          <a:p>
            <a:r>
              <a:rPr lang="lt-LT" sz="1800" dirty="0" smtClean="0"/>
              <a:t>Papildoma antraštė įrašoma čia</a:t>
            </a:r>
            <a:endParaRPr lang="en-US" sz="1800" dirty="0"/>
          </a:p>
        </p:txBody>
      </p:sp>
      <p:sp>
        <p:nvSpPr>
          <p:cNvPr id="18" name="Teksto vietos rezervavimo ženklas 17"/>
          <p:cNvSpPr>
            <a:spLocks noGrp="1"/>
          </p:cNvSpPr>
          <p:nvPr>
            <p:ph type="body" sz="quarter" idx="14" hasCustomPrompt="1"/>
          </p:nvPr>
        </p:nvSpPr>
        <p:spPr>
          <a:xfrm>
            <a:off x="457195" y="1077197"/>
            <a:ext cx="8341365" cy="525462"/>
          </a:xfrm>
          <a:prstGeom prst="rect">
            <a:avLst/>
          </a:prstGeom>
        </p:spPr>
        <p:txBody>
          <a:bodyPr/>
          <a:lstStyle>
            <a:lvl1pPr marL="0" indent="0">
              <a:buNone/>
              <a:defRPr sz="3600">
                <a:solidFill>
                  <a:srgbClr val="00244D"/>
                </a:solidFill>
                <a:latin typeface="+mj-lt"/>
              </a:defRPr>
            </a:lvl1pPr>
            <a:lvl2pPr marL="356616" indent="0">
              <a:buNone/>
              <a:defRPr/>
            </a:lvl2pPr>
            <a:lvl3pPr marL="713232" indent="0">
              <a:buNone/>
              <a:defRPr/>
            </a:lvl3pPr>
            <a:lvl4pPr marL="1069848" indent="0">
              <a:buNone/>
              <a:defRPr/>
            </a:lvl4pPr>
            <a:lvl5pPr marL="1426464" indent="0">
              <a:buNone/>
              <a:defRPr/>
            </a:lvl5pPr>
          </a:lstStyle>
          <a:p>
            <a:pPr lvl="0"/>
            <a:r>
              <a:rPr lang="lt-LT" dirty="0" smtClean="0"/>
              <a:t>Antraštė</a:t>
            </a:r>
          </a:p>
        </p:txBody>
      </p:sp>
      <p:pic>
        <p:nvPicPr>
          <p:cNvPr id="13" name="Paveikslėlis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8310" y="139230"/>
            <a:ext cx="1648493" cy="564505"/>
          </a:xfrm>
          <a:prstGeom prst="rect">
            <a:avLst/>
          </a:prstGeom>
        </p:spPr>
      </p:pic>
    </p:spTree>
    <p:extLst>
      <p:ext uri="{BB962C8B-B14F-4D97-AF65-F5344CB8AC3E}">
        <p14:creationId xmlns:p14="http://schemas.microsoft.com/office/powerpoint/2010/main" val="405238463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as 2">
    <p:spTree>
      <p:nvGrpSpPr>
        <p:cNvPr id="1" name=""/>
        <p:cNvGrpSpPr/>
        <p:nvPr/>
      </p:nvGrpSpPr>
      <p:grpSpPr>
        <a:xfrm>
          <a:off x="0" y="0"/>
          <a:ext cx="0" cy="0"/>
          <a:chOff x="0" y="0"/>
          <a:chExt cx="0" cy="0"/>
        </a:xfrm>
      </p:grpSpPr>
      <p:sp>
        <p:nvSpPr>
          <p:cNvPr id="53" name="Stačiakampis 52"/>
          <p:cNvSpPr/>
          <p:nvPr userDrawn="1"/>
        </p:nvSpPr>
        <p:spPr>
          <a:xfrm>
            <a:off x="0" y="1"/>
            <a:ext cx="9144000" cy="842963"/>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1" name="Stačiakampis 50"/>
          <p:cNvSpPr/>
          <p:nvPr userDrawn="1"/>
        </p:nvSpPr>
        <p:spPr>
          <a:xfrm>
            <a:off x="0" y="4964112"/>
            <a:ext cx="9144000" cy="179388"/>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Teksto vietos rezervavimo ženklas 3"/>
          <p:cNvSpPr>
            <a:spLocks noGrp="1"/>
          </p:cNvSpPr>
          <p:nvPr>
            <p:ph type="body" sz="quarter" idx="12" hasCustomPrompt="1"/>
          </p:nvPr>
        </p:nvSpPr>
        <p:spPr>
          <a:xfrm>
            <a:off x="457196" y="2385472"/>
            <a:ext cx="3129285" cy="1993488"/>
          </a:xfrm>
          <a:prstGeom prst="rect">
            <a:avLst/>
          </a:prstGeom>
        </p:spPr>
        <p:txBody>
          <a:bodyPr anchor="t"/>
          <a:lstStyle>
            <a:lvl1pPr marL="0" indent="0">
              <a:buNone/>
              <a:defRPr lang="lt-LT" sz="1700" dirty="0" smtClean="0">
                <a:solidFill>
                  <a:srgbClr val="7F7F7F"/>
                </a:solidFill>
                <a:effectLst/>
              </a:defRPr>
            </a:lvl1pPr>
          </a:lstStyle>
          <a:p>
            <a:pPr defTabSz="914377">
              <a:spcBef>
                <a:spcPct val="20000"/>
              </a:spcBef>
              <a:defRPr/>
            </a:pPr>
            <a:r>
              <a:rPr lang="lt-LT" sz="1200" dirty="0" smtClean="0">
                <a:solidFill>
                  <a:schemeClr val="tx2">
                    <a:lumMod val="75000"/>
                    <a:lumOff val="25000"/>
                  </a:schemeClr>
                </a:solidFill>
              </a:rPr>
              <a:t>Jūsų įrašomas tekstas. Visos frazės keičiamos jūsų tekstu. Visos frazės keičiamos jūsų tekstu. Jūsų įrašomas tekstas. Jūsų įrašomas tekstas. Jūsų įrašomas tekstas. </a:t>
            </a:r>
            <a:endParaRPr lang="lt-LT" sz="1200" dirty="0">
              <a:solidFill>
                <a:schemeClr val="tx2">
                  <a:lumMod val="75000"/>
                  <a:lumOff val="25000"/>
                </a:schemeClr>
              </a:solidFill>
            </a:endParaRPr>
          </a:p>
        </p:txBody>
      </p:sp>
      <p:sp>
        <p:nvSpPr>
          <p:cNvPr id="17" name="Teksto vietos rezervavimo ženklas 3"/>
          <p:cNvSpPr>
            <a:spLocks noGrp="1"/>
          </p:cNvSpPr>
          <p:nvPr>
            <p:ph type="body" sz="quarter" idx="15" hasCustomPrompt="1"/>
          </p:nvPr>
        </p:nvSpPr>
        <p:spPr>
          <a:xfrm>
            <a:off x="3875397" y="2385472"/>
            <a:ext cx="3129285" cy="1993488"/>
          </a:xfrm>
          <a:prstGeom prst="rect">
            <a:avLst/>
          </a:prstGeom>
        </p:spPr>
        <p:txBody>
          <a:bodyPr anchor="t"/>
          <a:lstStyle>
            <a:lvl1pPr marL="0" indent="0">
              <a:buNone/>
              <a:defRPr lang="lt-LT" sz="1700" dirty="0" smtClean="0">
                <a:solidFill>
                  <a:srgbClr val="7F7F7F"/>
                </a:solidFill>
                <a:effectLst/>
              </a:defRPr>
            </a:lvl1pPr>
          </a:lstStyle>
          <a:p>
            <a:pPr defTabSz="914377">
              <a:spcBef>
                <a:spcPct val="20000"/>
              </a:spcBef>
              <a:defRPr/>
            </a:pPr>
            <a:r>
              <a:rPr lang="lt-LT" sz="1200" dirty="0" smtClean="0">
                <a:solidFill>
                  <a:schemeClr val="tx2">
                    <a:lumMod val="75000"/>
                    <a:lumOff val="25000"/>
                  </a:schemeClr>
                </a:solidFill>
              </a:rPr>
              <a:t>Jūsų įrašomas tekstas. Visos frazės keičiamos jūsų tekstu. Visos frazės keičiamos jūsų tekstu. Jūsų įrašomas tekstas. Jūsų įrašomas tekstas. Jūsų įrašomas tekstas. </a:t>
            </a:r>
            <a:endParaRPr lang="lt-LT" sz="1200" dirty="0">
              <a:solidFill>
                <a:schemeClr val="tx2">
                  <a:lumMod val="75000"/>
                  <a:lumOff val="25000"/>
                </a:schemeClr>
              </a:solidFill>
            </a:endParaRPr>
          </a:p>
        </p:txBody>
      </p:sp>
      <p:sp>
        <p:nvSpPr>
          <p:cNvPr id="19" name="Teksto vietos rezervavimo ženklas 14"/>
          <p:cNvSpPr>
            <a:spLocks noGrp="1"/>
          </p:cNvSpPr>
          <p:nvPr>
            <p:ph type="body" sz="quarter" idx="13" hasCustomPrompt="1"/>
          </p:nvPr>
        </p:nvSpPr>
        <p:spPr>
          <a:xfrm>
            <a:off x="457195" y="1612130"/>
            <a:ext cx="8351525" cy="357187"/>
          </a:xfrm>
          <a:prstGeom prst="rect">
            <a:avLst/>
          </a:prstGeom>
        </p:spPr>
        <p:txBody>
          <a:bodyPr/>
          <a:lstStyle>
            <a:lvl1pPr marL="0" indent="0">
              <a:buNone/>
              <a:defRPr sz="2400">
                <a:solidFill>
                  <a:srgbClr val="00244D"/>
                </a:solidFill>
                <a:latin typeface="+mj-lt"/>
              </a:defRPr>
            </a:lvl1pPr>
            <a:lvl2pPr marL="356616" indent="0">
              <a:buNone/>
              <a:defRPr/>
            </a:lvl2pPr>
            <a:lvl3pPr marL="713232" indent="0">
              <a:buNone/>
              <a:defRPr/>
            </a:lvl3pPr>
            <a:lvl4pPr marL="1069848" indent="0">
              <a:buNone/>
              <a:defRPr/>
            </a:lvl4pPr>
            <a:lvl5pPr marL="1426464" indent="0">
              <a:buNone/>
              <a:defRPr/>
            </a:lvl5pPr>
          </a:lstStyle>
          <a:p>
            <a:r>
              <a:rPr lang="lt-LT" sz="1800" dirty="0" smtClean="0"/>
              <a:t>Papildoma antraštė įrašoma čia</a:t>
            </a:r>
            <a:endParaRPr lang="en-US" sz="1800" dirty="0"/>
          </a:p>
        </p:txBody>
      </p:sp>
      <p:sp>
        <p:nvSpPr>
          <p:cNvPr id="20" name="Teksto vietos rezervavimo ženklas 17"/>
          <p:cNvSpPr>
            <a:spLocks noGrp="1"/>
          </p:cNvSpPr>
          <p:nvPr>
            <p:ph type="body" sz="quarter" idx="14" hasCustomPrompt="1"/>
          </p:nvPr>
        </p:nvSpPr>
        <p:spPr>
          <a:xfrm>
            <a:off x="457195" y="1077197"/>
            <a:ext cx="8341365" cy="525462"/>
          </a:xfrm>
          <a:prstGeom prst="rect">
            <a:avLst/>
          </a:prstGeom>
        </p:spPr>
        <p:txBody>
          <a:bodyPr/>
          <a:lstStyle>
            <a:lvl1pPr marL="0" indent="0">
              <a:buNone/>
              <a:defRPr sz="3600">
                <a:solidFill>
                  <a:srgbClr val="00244D"/>
                </a:solidFill>
                <a:latin typeface="+mj-lt"/>
              </a:defRPr>
            </a:lvl1pPr>
            <a:lvl2pPr marL="356616" indent="0">
              <a:buNone/>
              <a:defRPr/>
            </a:lvl2pPr>
            <a:lvl3pPr marL="713232" indent="0">
              <a:buNone/>
              <a:defRPr/>
            </a:lvl3pPr>
            <a:lvl4pPr marL="1069848" indent="0">
              <a:buNone/>
              <a:defRPr/>
            </a:lvl4pPr>
            <a:lvl5pPr marL="1426464" indent="0">
              <a:buNone/>
              <a:defRPr/>
            </a:lvl5pPr>
          </a:lstStyle>
          <a:p>
            <a:pPr lvl="0"/>
            <a:r>
              <a:rPr lang="lt-LT" dirty="0" smtClean="0"/>
              <a:t>Antraštė</a:t>
            </a:r>
          </a:p>
        </p:txBody>
      </p:sp>
      <p:pic>
        <p:nvPicPr>
          <p:cNvPr id="13" name="Paveikslėlis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8310" y="139230"/>
            <a:ext cx="1648493" cy="564505"/>
          </a:xfrm>
          <a:prstGeom prst="rect">
            <a:avLst/>
          </a:prstGeom>
        </p:spPr>
      </p:pic>
    </p:spTree>
    <p:extLst>
      <p:ext uri="{BB962C8B-B14F-4D97-AF65-F5344CB8AC3E}">
        <p14:creationId xmlns:p14="http://schemas.microsoft.com/office/powerpoint/2010/main" val="162279286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as 3">
    <p:spTree>
      <p:nvGrpSpPr>
        <p:cNvPr id="1" name=""/>
        <p:cNvGrpSpPr/>
        <p:nvPr/>
      </p:nvGrpSpPr>
      <p:grpSpPr>
        <a:xfrm>
          <a:off x="0" y="0"/>
          <a:ext cx="0" cy="0"/>
          <a:chOff x="0" y="0"/>
          <a:chExt cx="0" cy="0"/>
        </a:xfrm>
      </p:grpSpPr>
      <p:sp>
        <p:nvSpPr>
          <p:cNvPr id="53" name="Stačiakampis 52"/>
          <p:cNvSpPr/>
          <p:nvPr userDrawn="1"/>
        </p:nvSpPr>
        <p:spPr>
          <a:xfrm>
            <a:off x="0" y="1"/>
            <a:ext cx="9144000" cy="842963"/>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1" name="Stačiakampis 50"/>
          <p:cNvSpPr/>
          <p:nvPr userDrawn="1"/>
        </p:nvSpPr>
        <p:spPr>
          <a:xfrm>
            <a:off x="0" y="4964112"/>
            <a:ext cx="9144000" cy="179388"/>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Teksto vietos rezervavimo ženklas 3"/>
          <p:cNvSpPr>
            <a:spLocks noGrp="1"/>
          </p:cNvSpPr>
          <p:nvPr>
            <p:ph type="body" sz="quarter" idx="12" hasCustomPrompt="1"/>
          </p:nvPr>
        </p:nvSpPr>
        <p:spPr>
          <a:xfrm>
            <a:off x="457195" y="2296160"/>
            <a:ext cx="1920245" cy="2171337"/>
          </a:xfrm>
          <a:prstGeom prst="rect">
            <a:avLst/>
          </a:prstGeom>
        </p:spPr>
        <p:txBody>
          <a:bodyPr anchor="ctr"/>
          <a:lstStyle>
            <a:lvl1pPr marL="182563" indent="-182563">
              <a:buClr>
                <a:srgbClr val="47ABD9"/>
              </a:buClr>
              <a:buSzPct val="200000"/>
              <a:buFont typeface="Arial" panose="020B0604020202020204" pitchFamily="34" charset="0"/>
              <a:buChar char="•"/>
              <a:defRPr lang="lt-LT" sz="1100" dirty="0" smtClean="0">
                <a:solidFill>
                  <a:srgbClr val="7F7F7F"/>
                </a:solidFill>
                <a:effectLst/>
              </a:defRPr>
            </a:lvl1pPr>
          </a:lstStyle>
          <a:p>
            <a:pPr defTabSz="914377">
              <a:spcBef>
                <a:spcPct val="20000"/>
              </a:spcBef>
              <a:defRPr/>
            </a:pPr>
            <a:r>
              <a:rPr lang="lt-LT" sz="1200" dirty="0" smtClean="0">
                <a:solidFill>
                  <a:schemeClr val="tx2">
                    <a:lumMod val="75000"/>
                    <a:lumOff val="25000"/>
                  </a:schemeClr>
                </a:solidFill>
              </a:rPr>
              <a:t>Jūsų įrašomas tekstas. Visos frazės keičiamos jūsų tekstu. Visos frazės keičiamos jūsų tekstu. Jūsų įrašomas tekstas. </a:t>
            </a:r>
            <a:endParaRPr lang="lt-LT" sz="1200" dirty="0">
              <a:solidFill>
                <a:schemeClr val="tx2">
                  <a:lumMod val="75000"/>
                  <a:lumOff val="25000"/>
                </a:schemeClr>
              </a:solidFill>
            </a:endParaRPr>
          </a:p>
        </p:txBody>
      </p:sp>
      <p:sp>
        <p:nvSpPr>
          <p:cNvPr id="13" name="Teksto vietos rezervavimo ženklas 14"/>
          <p:cNvSpPr>
            <a:spLocks noGrp="1"/>
          </p:cNvSpPr>
          <p:nvPr>
            <p:ph type="body" sz="quarter" idx="14" hasCustomPrompt="1"/>
          </p:nvPr>
        </p:nvSpPr>
        <p:spPr>
          <a:xfrm>
            <a:off x="457195" y="1612130"/>
            <a:ext cx="8351525" cy="357187"/>
          </a:xfrm>
          <a:prstGeom prst="rect">
            <a:avLst/>
          </a:prstGeom>
        </p:spPr>
        <p:txBody>
          <a:bodyPr/>
          <a:lstStyle>
            <a:lvl1pPr marL="0" indent="0">
              <a:buNone/>
              <a:defRPr sz="2400">
                <a:solidFill>
                  <a:srgbClr val="00244D"/>
                </a:solidFill>
                <a:latin typeface="+mj-lt"/>
              </a:defRPr>
            </a:lvl1pPr>
            <a:lvl2pPr marL="356616" indent="0">
              <a:buNone/>
              <a:defRPr/>
            </a:lvl2pPr>
            <a:lvl3pPr marL="713232" indent="0">
              <a:buNone/>
              <a:defRPr/>
            </a:lvl3pPr>
            <a:lvl4pPr marL="1069848" indent="0">
              <a:buNone/>
              <a:defRPr/>
            </a:lvl4pPr>
            <a:lvl5pPr marL="1426464" indent="0">
              <a:buNone/>
              <a:defRPr/>
            </a:lvl5pPr>
          </a:lstStyle>
          <a:p>
            <a:r>
              <a:rPr lang="lt-LT" sz="1800" dirty="0" smtClean="0"/>
              <a:t>Papildoma antraštė įrašoma čia</a:t>
            </a:r>
            <a:endParaRPr lang="en-US" sz="1800" dirty="0"/>
          </a:p>
        </p:txBody>
      </p:sp>
      <p:sp>
        <p:nvSpPr>
          <p:cNvPr id="14" name="Teksto vietos rezervavimo ženklas 17"/>
          <p:cNvSpPr>
            <a:spLocks noGrp="1"/>
          </p:cNvSpPr>
          <p:nvPr>
            <p:ph type="body" sz="quarter" idx="15" hasCustomPrompt="1"/>
          </p:nvPr>
        </p:nvSpPr>
        <p:spPr>
          <a:xfrm>
            <a:off x="457195" y="1077197"/>
            <a:ext cx="8341365" cy="525462"/>
          </a:xfrm>
          <a:prstGeom prst="rect">
            <a:avLst/>
          </a:prstGeom>
        </p:spPr>
        <p:txBody>
          <a:bodyPr/>
          <a:lstStyle>
            <a:lvl1pPr marL="0" indent="0">
              <a:buNone/>
              <a:defRPr sz="3600">
                <a:solidFill>
                  <a:srgbClr val="00244D"/>
                </a:solidFill>
                <a:latin typeface="+mj-lt"/>
              </a:defRPr>
            </a:lvl1pPr>
            <a:lvl2pPr marL="356616" indent="0">
              <a:buNone/>
              <a:defRPr/>
            </a:lvl2pPr>
            <a:lvl3pPr marL="713232" indent="0">
              <a:buNone/>
              <a:defRPr/>
            </a:lvl3pPr>
            <a:lvl4pPr marL="1069848" indent="0">
              <a:buNone/>
              <a:defRPr/>
            </a:lvl4pPr>
            <a:lvl5pPr marL="1426464" indent="0">
              <a:buNone/>
              <a:defRPr/>
            </a:lvl5pPr>
          </a:lstStyle>
          <a:p>
            <a:pPr lvl="0"/>
            <a:r>
              <a:rPr lang="lt-LT" dirty="0" smtClean="0"/>
              <a:t>Antraštė</a:t>
            </a:r>
          </a:p>
        </p:txBody>
      </p:sp>
      <p:sp>
        <p:nvSpPr>
          <p:cNvPr id="15" name="Teksto vietos rezervavimo ženklas 3"/>
          <p:cNvSpPr>
            <a:spLocks noGrp="1"/>
          </p:cNvSpPr>
          <p:nvPr>
            <p:ph type="body" sz="quarter" idx="16" hasCustomPrompt="1"/>
          </p:nvPr>
        </p:nvSpPr>
        <p:spPr>
          <a:xfrm>
            <a:off x="2660326" y="2296160"/>
            <a:ext cx="1920245" cy="2171337"/>
          </a:xfrm>
          <a:prstGeom prst="rect">
            <a:avLst/>
          </a:prstGeom>
        </p:spPr>
        <p:txBody>
          <a:bodyPr anchor="ctr"/>
          <a:lstStyle>
            <a:lvl1pPr marL="182563" indent="-182563">
              <a:buClr>
                <a:srgbClr val="47ABD9"/>
              </a:buClr>
              <a:buSzPct val="200000"/>
              <a:buFont typeface="Arial" panose="020B0604020202020204" pitchFamily="34" charset="0"/>
              <a:buChar char="•"/>
              <a:defRPr lang="lt-LT" sz="1100" dirty="0" smtClean="0">
                <a:solidFill>
                  <a:srgbClr val="7F7F7F"/>
                </a:solidFill>
                <a:effectLst/>
              </a:defRPr>
            </a:lvl1pPr>
          </a:lstStyle>
          <a:p>
            <a:pPr defTabSz="914377">
              <a:spcBef>
                <a:spcPct val="20000"/>
              </a:spcBef>
              <a:defRPr/>
            </a:pPr>
            <a:r>
              <a:rPr lang="lt-LT" sz="1200" dirty="0" smtClean="0">
                <a:solidFill>
                  <a:schemeClr val="tx2">
                    <a:lumMod val="75000"/>
                    <a:lumOff val="25000"/>
                  </a:schemeClr>
                </a:solidFill>
              </a:rPr>
              <a:t>Jūsų įrašomas tekstas. Visos frazės keičiamos jūsų tekstu. Visos frazės keičiamos jūsų tekstu. Jūsų įrašomas tekstas. </a:t>
            </a:r>
            <a:endParaRPr lang="lt-LT" sz="1200" dirty="0">
              <a:solidFill>
                <a:schemeClr val="tx2">
                  <a:lumMod val="75000"/>
                  <a:lumOff val="25000"/>
                </a:schemeClr>
              </a:solidFill>
            </a:endParaRPr>
          </a:p>
        </p:txBody>
      </p:sp>
      <p:sp>
        <p:nvSpPr>
          <p:cNvPr id="16" name="Teksto vietos rezervavimo ženklas 3"/>
          <p:cNvSpPr>
            <a:spLocks noGrp="1"/>
          </p:cNvSpPr>
          <p:nvPr>
            <p:ph type="body" sz="quarter" idx="17" hasCustomPrompt="1"/>
          </p:nvPr>
        </p:nvSpPr>
        <p:spPr>
          <a:xfrm>
            <a:off x="4863455" y="2296160"/>
            <a:ext cx="1920245" cy="2171337"/>
          </a:xfrm>
          <a:prstGeom prst="rect">
            <a:avLst/>
          </a:prstGeom>
        </p:spPr>
        <p:txBody>
          <a:bodyPr anchor="ctr"/>
          <a:lstStyle>
            <a:lvl1pPr marL="182563" indent="-182563">
              <a:buClr>
                <a:srgbClr val="47ABD9"/>
              </a:buClr>
              <a:buSzPct val="200000"/>
              <a:buFont typeface="Arial" panose="020B0604020202020204" pitchFamily="34" charset="0"/>
              <a:buChar char="•"/>
              <a:defRPr lang="lt-LT" sz="1100" dirty="0" smtClean="0">
                <a:solidFill>
                  <a:srgbClr val="7F7F7F"/>
                </a:solidFill>
                <a:effectLst/>
              </a:defRPr>
            </a:lvl1pPr>
          </a:lstStyle>
          <a:p>
            <a:pPr defTabSz="914377">
              <a:spcBef>
                <a:spcPct val="20000"/>
              </a:spcBef>
              <a:defRPr/>
            </a:pPr>
            <a:r>
              <a:rPr lang="lt-LT" sz="1200" dirty="0" smtClean="0">
                <a:solidFill>
                  <a:schemeClr val="tx2">
                    <a:lumMod val="75000"/>
                    <a:lumOff val="25000"/>
                  </a:schemeClr>
                </a:solidFill>
              </a:rPr>
              <a:t>Jūsų įrašomas tekstas. Visos frazės keičiamos jūsų tekstu. Visos frazės keičiamos jūsų tekstu. </a:t>
            </a:r>
            <a:endParaRPr lang="lt-LT" sz="1200" dirty="0">
              <a:solidFill>
                <a:schemeClr val="tx2">
                  <a:lumMod val="75000"/>
                  <a:lumOff val="25000"/>
                </a:schemeClr>
              </a:solidFill>
            </a:endParaRPr>
          </a:p>
        </p:txBody>
      </p:sp>
      <p:pic>
        <p:nvPicPr>
          <p:cNvPr id="17" name="Paveikslėlis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8310" y="139230"/>
            <a:ext cx="1648493" cy="564505"/>
          </a:xfrm>
          <a:prstGeom prst="rect">
            <a:avLst/>
          </a:prstGeom>
        </p:spPr>
      </p:pic>
    </p:spTree>
    <p:extLst>
      <p:ext uri="{BB962C8B-B14F-4D97-AF65-F5344CB8AC3E}">
        <p14:creationId xmlns:p14="http://schemas.microsoft.com/office/powerpoint/2010/main" val="415902187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uščia skaidrė">
    <p:spTree>
      <p:nvGrpSpPr>
        <p:cNvPr id="1" name=""/>
        <p:cNvGrpSpPr/>
        <p:nvPr/>
      </p:nvGrpSpPr>
      <p:grpSpPr>
        <a:xfrm>
          <a:off x="0" y="0"/>
          <a:ext cx="0" cy="0"/>
          <a:chOff x="0" y="0"/>
          <a:chExt cx="0" cy="0"/>
        </a:xfrm>
      </p:grpSpPr>
      <p:sp>
        <p:nvSpPr>
          <p:cNvPr id="51" name="Stačiakampis 50"/>
          <p:cNvSpPr/>
          <p:nvPr userDrawn="1"/>
        </p:nvSpPr>
        <p:spPr>
          <a:xfrm>
            <a:off x="0" y="4964112"/>
            <a:ext cx="9144000" cy="179388"/>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3" name="Stačiakampis 52"/>
          <p:cNvSpPr/>
          <p:nvPr userDrawn="1"/>
        </p:nvSpPr>
        <p:spPr>
          <a:xfrm>
            <a:off x="0" y="1"/>
            <a:ext cx="9144000" cy="842963"/>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aveikslėlis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8310" y="139230"/>
            <a:ext cx="1648493" cy="564505"/>
          </a:xfrm>
          <a:prstGeom prst="rect">
            <a:avLst/>
          </a:prstGeom>
        </p:spPr>
      </p:pic>
    </p:spTree>
    <p:extLst>
      <p:ext uri="{BB962C8B-B14F-4D97-AF65-F5344CB8AC3E}">
        <p14:creationId xmlns:p14="http://schemas.microsoft.com/office/powerpoint/2010/main" val="329119261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Main Slide">
    <p:spTree>
      <p:nvGrpSpPr>
        <p:cNvPr id="1" name=""/>
        <p:cNvGrpSpPr/>
        <p:nvPr/>
      </p:nvGrpSpPr>
      <p:grpSpPr>
        <a:xfrm>
          <a:off x="0" y="0"/>
          <a:ext cx="0" cy="0"/>
          <a:chOff x="0" y="0"/>
          <a:chExt cx="0" cy="0"/>
        </a:xfrm>
      </p:grpSpPr>
      <p:sp>
        <p:nvSpPr>
          <p:cNvPr id="7" name="Stačiakampis 6"/>
          <p:cNvSpPr/>
          <p:nvPr userDrawn="1"/>
        </p:nvSpPr>
        <p:spPr>
          <a:xfrm>
            <a:off x="0" y="4964112"/>
            <a:ext cx="9144000" cy="179388"/>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extLst>
      <p:ext uri="{BB962C8B-B14F-4D97-AF65-F5344CB8AC3E}">
        <p14:creationId xmlns:p14="http://schemas.microsoft.com/office/powerpoint/2010/main" val="111414069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Main Slide">
    <p:spTree>
      <p:nvGrpSpPr>
        <p:cNvPr id="1" name=""/>
        <p:cNvGrpSpPr/>
        <p:nvPr/>
      </p:nvGrpSpPr>
      <p:grpSpPr>
        <a:xfrm>
          <a:off x="0" y="0"/>
          <a:ext cx="0" cy="0"/>
          <a:chOff x="0" y="0"/>
          <a:chExt cx="0" cy="0"/>
        </a:xfrm>
      </p:grpSpPr>
      <p:sp>
        <p:nvSpPr>
          <p:cNvPr id="7" name="Stačiakampis 6"/>
          <p:cNvSpPr/>
          <p:nvPr userDrawn="1"/>
        </p:nvSpPr>
        <p:spPr>
          <a:xfrm>
            <a:off x="0" y="4964112"/>
            <a:ext cx="9144000" cy="179388"/>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Stačiakampis 5"/>
          <p:cNvSpPr/>
          <p:nvPr userDrawn="1"/>
        </p:nvSpPr>
        <p:spPr>
          <a:xfrm>
            <a:off x="0" y="0"/>
            <a:ext cx="9144000" cy="842963"/>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Paveikslėlio vietos rezervavimo ženklas 10"/>
          <p:cNvSpPr>
            <a:spLocks noGrp="1"/>
          </p:cNvSpPr>
          <p:nvPr>
            <p:ph type="pic" sz="quarter" idx="10"/>
          </p:nvPr>
        </p:nvSpPr>
        <p:spPr>
          <a:xfrm>
            <a:off x="5619750" y="1762125"/>
            <a:ext cx="1952625" cy="2000250"/>
          </a:xfrm>
          <a:prstGeom prst="rect">
            <a:avLst/>
          </a:prstGeom>
        </p:spPr>
        <p:txBody>
          <a:bodyPr/>
          <a:lstStyle/>
          <a:p>
            <a:endParaRPr lang="lt-LT"/>
          </a:p>
        </p:txBody>
      </p:sp>
      <p:pic>
        <p:nvPicPr>
          <p:cNvPr id="8" name="Paveikslėlis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8309" y="139229"/>
            <a:ext cx="1648493" cy="564505"/>
          </a:xfrm>
          <a:prstGeom prst="rect">
            <a:avLst/>
          </a:prstGeom>
        </p:spPr>
      </p:pic>
    </p:spTree>
    <p:extLst>
      <p:ext uri="{BB962C8B-B14F-4D97-AF65-F5344CB8AC3E}">
        <p14:creationId xmlns:p14="http://schemas.microsoft.com/office/powerpoint/2010/main" val="95557576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 Id="rId9"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theme" Target="../theme/theme3.xml"/><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244D"/>
        </a:solidFill>
        <a:effectLst/>
      </p:bgPr>
    </p:bg>
    <p:spTree>
      <p:nvGrpSpPr>
        <p:cNvPr id="1" name=""/>
        <p:cNvGrpSpPr/>
        <p:nvPr/>
      </p:nvGrpSpPr>
      <p:grpSpPr>
        <a:xfrm>
          <a:off x="0" y="0"/>
          <a:ext cx="0" cy="0"/>
          <a:chOff x="0" y="0"/>
          <a:chExt cx="0" cy="0"/>
        </a:xfrm>
      </p:grpSpPr>
      <p:grpSp>
        <p:nvGrpSpPr>
          <p:cNvPr id="49" name="Grupė 48"/>
          <p:cNvGrpSpPr/>
          <p:nvPr userDrawn="1"/>
        </p:nvGrpSpPr>
        <p:grpSpPr>
          <a:xfrm>
            <a:off x="2228871" y="1641542"/>
            <a:ext cx="4686263" cy="1370650"/>
            <a:chOff x="2228869" y="1641542"/>
            <a:chExt cx="4686263" cy="1370650"/>
          </a:xfrm>
        </p:grpSpPr>
        <p:sp>
          <p:nvSpPr>
            <p:cNvPr id="11" name="TextBox 10"/>
            <p:cNvSpPr txBox="1"/>
            <p:nvPr userDrawn="1"/>
          </p:nvSpPr>
          <p:spPr>
            <a:xfrm>
              <a:off x="3706897" y="2190371"/>
              <a:ext cx="3208235" cy="584775"/>
            </a:xfrm>
            <a:prstGeom prst="rect">
              <a:avLst/>
            </a:prstGeom>
            <a:noFill/>
          </p:spPr>
          <p:txBody>
            <a:bodyPr wrap="square" rtlCol="0">
              <a:spAutoFit/>
            </a:bodyPr>
            <a:lstStyle/>
            <a:p>
              <a:r>
                <a:rPr lang="lt-LT" sz="1600" dirty="0" smtClean="0">
                  <a:solidFill>
                    <a:schemeClr val="bg1"/>
                  </a:solidFill>
                  <a:latin typeface="Trajan Pro" pitchFamily="18" charset="0"/>
                </a:rPr>
                <a:t>NATIONAL AUDIT</a:t>
              </a:r>
            </a:p>
            <a:p>
              <a:r>
                <a:rPr lang="lt-LT" sz="1600" dirty="0" smtClean="0">
                  <a:solidFill>
                    <a:schemeClr val="bg1"/>
                  </a:solidFill>
                  <a:latin typeface="Trajan Pro" pitchFamily="18" charset="0"/>
                </a:rPr>
                <a:t>OFFICE OF LITHUANIA</a:t>
              </a:r>
              <a:endParaRPr lang="en-US" sz="1600" dirty="0">
                <a:solidFill>
                  <a:schemeClr val="bg1"/>
                </a:solidFill>
                <a:latin typeface="Trajan Pro" pitchFamily="18" charset="0"/>
              </a:endParaRPr>
            </a:p>
          </p:txBody>
        </p:sp>
        <p:sp>
          <p:nvSpPr>
            <p:cNvPr id="18" name="TextBox 17"/>
            <p:cNvSpPr txBox="1"/>
            <p:nvPr userDrawn="1"/>
          </p:nvSpPr>
          <p:spPr>
            <a:xfrm>
              <a:off x="3823102" y="2673638"/>
              <a:ext cx="2576004" cy="338554"/>
            </a:xfrm>
            <a:prstGeom prst="rect">
              <a:avLst/>
            </a:prstGeom>
            <a:noFill/>
          </p:spPr>
          <p:txBody>
            <a:bodyPr wrap="square" rtlCol="0">
              <a:spAutoFit/>
            </a:bodyPr>
            <a:lstStyle/>
            <a:p>
              <a:r>
                <a:rPr lang="lt-LT" sz="1600" dirty="0" smtClean="0">
                  <a:solidFill>
                    <a:schemeClr val="bg1"/>
                  </a:solidFill>
                  <a:latin typeface="Arial Narrow" panose="020B0606020202030204" pitchFamily="34" charset="0"/>
                </a:rPr>
                <a:t>BRINGING BENEFITS</a:t>
              </a:r>
              <a:endParaRPr lang="en-US" sz="1600" dirty="0">
                <a:solidFill>
                  <a:schemeClr val="bg1"/>
                </a:solidFill>
                <a:latin typeface="Arial Narrow" panose="020B0606020202030204" pitchFamily="34" charset="0"/>
              </a:endParaRPr>
            </a:p>
          </p:txBody>
        </p:sp>
        <p:sp>
          <p:nvSpPr>
            <p:cNvPr id="21" name="Ovalas 20"/>
            <p:cNvSpPr/>
            <p:nvPr userDrawn="1"/>
          </p:nvSpPr>
          <p:spPr>
            <a:xfrm>
              <a:off x="3796282" y="2812283"/>
              <a:ext cx="63154" cy="5971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as 31"/>
            <p:cNvSpPr/>
            <p:nvPr userDrawn="1"/>
          </p:nvSpPr>
          <p:spPr>
            <a:xfrm>
              <a:off x="5652954" y="2812283"/>
              <a:ext cx="63154" cy="5971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aveikslėlis 3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28869" y="1641542"/>
              <a:ext cx="1311024" cy="1283915"/>
            </a:xfrm>
            <a:prstGeom prst="rect">
              <a:avLst/>
            </a:prstGeom>
          </p:spPr>
        </p:pic>
      </p:grpSp>
      <p:pic>
        <p:nvPicPr>
          <p:cNvPr id="50" name="Picture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 y="2375954"/>
            <a:ext cx="9144000" cy="2770347"/>
          </a:xfrm>
          <a:prstGeom prst="rect">
            <a:avLst/>
          </a:prstGeom>
        </p:spPr>
      </p:pic>
    </p:spTree>
    <p:extLst>
      <p:ext uri="{BB962C8B-B14F-4D97-AF65-F5344CB8AC3E}">
        <p14:creationId xmlns:p14="http://schemas.microsoft.com/office/powerpoint/2010/main" val="1996245852"/>
      </p:ext>
    </p:extLst>
  </p:cSld>
  <p:clrMap bg1="lt1" tx1="dk1" bg2="lt2" tx2="dk2" accent1="accent1" accent2="accent2" accent3="accent3" accent4="accent4" accent5="accent5" accent6="accent6" hlink="hlink" folHlink="folHlink"/>
  <p:sldLayoutIdLst>
    <p:sldLayoutId id="2147483708" r:id="rId1"/>
    <p:sldLayoutId id="2147483726" r:id="rId2"/>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tačiakampis 4"/>
          <p:cNvSpPr/>
          <p:nvPr userDrawn="1"/>
        </p:nvSpPr>
        <p:spPr>
          <a:xfrm>
            <a:off x="0" y="1"/>
            <a:ext cx="9144000" cy="842963"/>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Stačiakampis 7"/>
          <p:cNvSpPr/>
          <p:nvPr userDrawn="1"/>
        </p:nvSpPr>
        <p:spPr>
          <a:xfrm>
            <a:off x="0" y="4964112"/>
            <a:ext cx="9144000" cy="179388"/>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TextBox 2"/>
          <p:cNvSpPr txBox="1"/>
          <p:nvPr userDrawn="1"/>
        </p:nvSpPr>
        <p:spPr bwMode="gray">
          <a:xfrm>
            <a:off x="8580475" y="4663884"/>
            <a:ext cx="456614" cy="261610"/>
          </a:xfrm>
          <a:prstGeom prst="rect">
            <a:avLst/>
          </a:prstGeom>
        </p:spPr>
        <p:txBody>
          <a:bodyPr vert="horz" wrap="square" lIns="0" tIns="0" rIns="0" bIns="0" rtlCol="0" anchor="ctr">
            <a:spAutoFit/>
          </a:bodyPr>
          <a:lstStyle/>
          <a:p>
            <a:pPr marL="0" algn="ctr" defTabSz="713232" rtl="0" eaLnBrk="1" latinLnBrk="0" hangingPunct="1"/>
            <a:fld id="{6C5AF65D-6854-49AF-ABC5-48B5BA0EA842}" type="slidenum">
              <a:rPr lang="en-US" sz="1700" b="0" i="0" kern="1200" smtClean="0">
                <a:solidFill>
                  <a:srgbClr val="848484"/>
                </a:solidFill>
                <a:latin typeface="Arimo" panose="020B0604020202020204" pitchFamily="34" charset="0"/>
                <a:ea typeface="Arimo" panose="020B0604020202020204" pitchFamily="34" charset="0"/>
                <a:cs typeface="Arimo" panose="020B0604020202020204" pitchFamily="34" charset="0"/>
              </a:rPr>
              <a:pPr marL="0" algn="ctr" defTabSz="713232" rtl="0" eaLnBrk="1" latinLnBrk="0" hangingPunct="1"/>
              <a:t>‹#›</a:t>
            </a:fld>
            <a:endParaRPr lang="en-US" sz="1700" b="0" i="0" kern="1200" dirty="0">
              <a:solidFill>
                <a:srgbClr val="848484"/>
              </a:solidFill>
              <a:latin typeface="Arimo" panose="020B0604020202020204" pitchFamily="34" charset="0"/>
              <a:ea typeface="Arimo" panose="020B0604020202020204" pitchFamily="34" charset="0"/>
              <a:cs typeface="Arimo" panose="020B0604020202020204" pitchFamily="34" charset="0"/>
            </a:endParaRPr>
          </a:p>
        </p:txBody>
      </p:sp>
      <p:pic>
        <p:nvPicPr>
          <p:cNvPr id="7" name="Paveikslėlis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48310" y="139230"/>
            <a:ext cx="1648493" cy="564505"/>
          </a:xfrm>
          <a:prstGeom prst="rect">
            <a:avLst/>
          </a:prstGeom>
        </p:spPr>
      </p:pic>
    </p:spTree>
    <p:extLst>
      <p:ext uri="{BB962C8B-B14F-4D97-AF65-F5344CB8AC3E}">
        <p14:creationId xmlns:p14="http://schemas.microsoft.com/office/powerpoint/2010/main" val="2144061047"/>
      </p:ext>
    </p:extLst>
  </p:cSld>
  <p:clrMap bg1="lt1" tx1="dk1" bg2="lt2" tx2="dk2" accent1="accent1" accent2="accent2" accent3="accent3" accent4="accent4" accent5="accent5" accent6="accent6" hlink="hlink" folHlink="folHlink"/>
  <p:sldLayoutIdLst>
    <p:sldLayoutId id="2147483722" r:id="rId1"/>
    <p:sldLayoutId id="2147483724" r:id="rId2"/>
    <p:sldLayoutId id="2147483723" r:id="rId3"/>
    <p:sldLayoutId id="2147483725" r:id="rId4"/>
    <p:sldLayoutId id="2147483715" r:id="rId5"/>
    <p:sldLayoutId id="2147483711" r:id="rId6"/>
    <p:sldLayoutId id="2147483727" r:id="rId7"/>
  </p:sldLayoutIdLst>
  <p:timing>
    <p:tnLst>
      <p:par>
        <p:cTn id="1" dur="indefinite" restart="never" nodeType="tmRoot"/>
      </p:par>
    </p:tnLst>
  </p:timing>
  <p:hf hdr="0" dt="0"/>
  <p:txStyles>
    <p:titleStyle>
      <a:lvl1pPr algn="l" defTabSz="713232" rtl="0" eaLnBrk="1" latinLnBrk="0" hangingPunct="1">
        <a:lnSpc>
          <a:spcPct val="90000"/>
        </a:lnSpc>
        <a:spcBef>
          <a:spcPct val="0"/>
        </a:spcBef>
        <a:buNone/>
        <a:defRPr sz="3400" kern="1200">
          <a:solidFill>
            <a:schemeClr val="tx1"/>
          </a:solidFill>
          <a:latin typeface="+mj-lt"/>
          <a:ea typeface="+mj-ea"/>
          <a:cs typeface="+mj-cs"/>
        </a:defRPr>
      </a:lvl1pPr>
    </p:titleStyle>
    <p:body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713232" rtl="0" eaLnBrk="1" latinLnBrk="0" hangingPunct="1">
        <a:defRPr sz="1400" kern="1200">
          <a:solidFill>
            <a:schemeClr val="tx1"/>
          </a:solidFill>
          <a:latin typeface="+mn-lt"/>
          <a:ea typeface="+mn-ea"/>
          <a:cs typeface="+mn-cs"/>
        </a:defRPr>
      </a:lvl1pPr>
      <a:lvl2pPr marL="356616" algn="l" defTabSz="713232" rtl="0" eaLnBrk="1" latinLnBrk="0" hangingPunct="1">
        <a:defRPr sz="1400" kern="1200">
          <a:solidFill>
            <a:schemeClr val="tx1"/>
          </a:solidFill>
          <a:latin typeface="+mn-lt"/>
          <a:ea typeface="+mn-ea"/>
          <a:cs typeface="+mn-cs"/>
        </a:defRPr>
      </a:lvl2pPr>
      <a:lvl3pPr marL="713232" algn="l" defTabSz="713232" rtl="0" eaLnBrk="1" latinLnBrk="0" hangingPunct="1">
        <a:defRPr sz="1400" kern="1200">
          <a:solidFill>
            <a:schemeClr val="tx1"/>
          </a:solidFill>
          <a:latin typeface="+mn-lt"/>
          <a:ea typeface="+mn-ea"/>
          <a:cs typeface="+mn-cs"/>
        </a:defRPr>
      </a:lvl3pPr>
      <a:lvl4pPr marL="1069848" algn="l" defTabSz="713232" rtl="0" eaLnBrk="1" latinLnBrk="0" hangingPunct="1">
        <a:defRPr sz="1400" kern="1200">
          <a:solidFill>
            <a:schemeClr val="tx1"/>
          </a:solidFill>
          <a:latin typeface="+mn-lt"/>
          <a:ea typeface="+mn-ea"/>
          <a:cs typeface="+mn-cs"/>
        </a:defRPr>
      </a:lvl4pPr>
      <a:lvl5pPr marL="1426464" algn="l" defTabSz="713232" rtl="0" eaLnBrk="1" latinLnBrk="0" hangingPunct="1">
        <a:defRPr sz="1400" kern="1200">
          <a:solidFill>
            <a:schemeClr val="tx1"/>
          </a:solidFill>
          <a:latin typeface="+mn-lt"/>
          <a:ea typeface="+mn-ea"/>
          <a:cs typeface="+mn-cs"/>
        </a:defRPr>
      </a:lvl5pPr>
      <a:lvl6pPr marL="1783080" algn="l" defTabSz="713232" rtl="0" eaLnBrk="1" latinLnBrk="0" hangingPunct="1">
        <a:defRPr sz="1400" kern="1200">
          <a:solidFill>
            <a:schemeClr val="tx1"/>
          </a:solidFill>
          <a:latin typeface="+mn-lt"/>
          <a:ea typeface="+mn-ea"/>
          <a:cs typeface="+mn-cs"/>
        </a:defRPr>
      </a:lvl6pPr>
      <a:lvl7pPr marL="2139696" algn="l" defTabSz="713232" rtl="0" eaLnBrk="1" latinLnBrk="0" hangingPunct="1">
        <a:defRPr sz="1400" kern="1200">
          <a:solidFill>
            <a:schemeClr val="tx1"/>
          </a:solidFill>
          <a:latin typeface="+mn-lt"/>
          <a:ea typeface="+mn-ea"/>
          <a:cs typeface="+mn-cs"/>
        </a:defRPr>
      </a:lvl7pPr>
      <a:lvl8pPr marL="2496312" algn="l" defTabSz="713232" rtl="0" eaLnBrk="1" latinLnBrk="0" hangingPunct="1">
        <a:defRPr sz="1400" kern="1200">
          <a:solidFill>
            <a:schemeClr val="tx1"/>
          </a:solidFill>
          <a:latin typeface="+mn-lt"/>
          <a:ea typeface="+mn-ea"/>
          <a:cs typeface="+mn-cs"/>
        </a:defRPr>
      </a:lvl8pPr>
      <a:lvl9pPr marL="2852928" algn="l" defTabSz="713232"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kaidrės numerio vietos rezervavimo ženklas 5"/>
          <p:cNvSpPr>
            <a:spLocks noGrp="1"/>
          </p:cNvSpPr>
          <p:nvPr>
            <p:ph type="sldNum" sz="quarter" idx="4"/>
          </p:nvPr>
        </p:nvSpPr>
        <p:spPr>
          <a:xfrm>
            <a:off x="8367166" y="4710620"/>
            <a:ext cx="445063"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C10360A-3AEF-4EDC-87DA-A6A7267F825A}" type="slidenum">
              <a:rPr lang="en-US" smtClean="0"/>
              <a:t>‹#›</a:t>
            </a:fld>
            <a:endParaRPr lang="en-US"/>
          </a:p>
        </p:txBody>
      </p:sp>
      <p:sp>
        <p:nvSpPr>
          <p:cNvPr id="7" name="Title 2"/>
          <p:cNvSpPr txBox="1">
            <a:spLocks/>
          </p:cNvSpPr>
          <p:nvPr userDrawn="1"/>
        </p:nvSpPr>
        <p:spPr>
          <a:xfrm>
            <a:off x="381003" y="341315"/>
            <a:ext cx="8368363" cy="495383"/>
          </a:xfrm>
          <a:prstGeom prst="rect">
            <a:avLst/>
          </a:prstGeom>
        </p:spPr>
        <p:txBody>
          <a:bodyPr lIns="0" tIns="0" rIns="0" bIns="0" anchor="ctr"/>
          <a:lstStyle>
            <a:lvl1pPr algn="ctr" defTabSz="914400" rtl="0" eaLnBrk="1" latinLnBrk="0" hangingPunct="1">
              <a:spcBef>
                <a:spcPct val="0"/>
              </a:spcBef>
              <a:buNone/>
              <a:defRPr sz="3700" kern="1200">
                <a:solidFill>
                  <a:schemeClr val="bg1">
                    <a:lumMod val="50000"/>
                  </a:schemeClr>
                </a:solidFill>
                <a:latin typeface="+mj-lt"/>
                <a:ea typeface="+mj-ea"/>
                <a:cs typeface="+mj-cs"/>
              </a:defRPr>
            </a:lvl1pPr>
          </a:lstStyle>
          <a:p>
            <a:r>
              <a:rPr lang="en-US" smtClean="0"/>
              <a:t>Click to edit Master title style</a:t>
            </a:r>
            <a:endParaRPr lang="en-US" dirty="0"/>
          </a:p>
        </p:txBody>
      </p:sp>
      <p:sp>
        <p:nvSpPr>
          <p:cNvPr id="8" name="Stačiakampis 7"/>
          <p:cNvSpPr/>
          <p:nvPr userDrawn="1"/>
        </p:nvSpPr>
        <p:spPr>
          <a:xfrm>
            <a:off x="0" y="4964112"/>
            <a:ext cx="9144000" cy="179388"/>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Stačiakampis 9"/>
          <p:cNvSpPr/>
          <p:nvPr userDrawn="1"/>
        </p:nvSpPr>
        <p:spPr>
          <a:xfrm>
            <a:off x="0" y="0"/>
            <a:ext cx="9144000" cy="842963"/>
          </a:xfrm>
          <a:prstGeom prst="rect">
            <a:avLst/>
          </a:prstGeom>
          <a:solidFill>
            <a:srgbClr val="182B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aveikslėlis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31543" y="3437700"/>
            <a:ext cx="158750"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aveikslėlis 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737893" y="3278950"/>
            <a:ext cx="14605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aveikslėlis 5"/>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737893" y="3083688"/>
            <a:ext cx="14605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aveikslėlis 6"/>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771233" y="3661538"/>
            <a:ext cx="79375"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6" name="Lentelė 15"/>
          <p:cNvGraphicFramePr>
            <a:graphicFrameLocks noGrp="1"/>
          </p:cNvGraphicFramePr>
          <p:nvPr userDrawn="1">
            <p:extLst>
              <p:ext uri="{D42A27DB-BD31-4B8C-83A1-F6EECF244321}">
                <p14:modId xmlns:p14="http://schemas.microsoft.com/office/powerpoint/2010/main" val="367807120"/>
              </p:ext>
            </p:extLst>
          </p:nvPr>
        </p:nvGraphicFramePr>
        <p:xfrm>
          <a:off x="1732758" y="1967675"/>
          <a:ext cx="5678487" cy="2194086"/>
        </p:xfrm>
        <a:graphic>
          <a:graphicData uri="http://schemas.openxmlformats.org/drawingml/2006/table">
            <a:tbl>
              <a:tblPr firstRow="1" bandRow="1">
                <a:tableStyleId>{5C22544A-7EE6-4342-B048-85BDC9FD1C3A}</a:tableStyleId>
              </a:tblPr>
              <a:tblGrid>
                <a:gridCol w="2731183">
                  <a:extLst>
                    <a:ext uri="{9D8B030D-6E8A-4147-A177-3AD203B41FA5}"/>
                  </a:extLst>
                </a:gridCol>
                <a:gridCol w="215793">
                  <a:extLst>
                    <a:ext uri="{9D8B030D-6E8A-4147-A177-3AD203B41FA5}"/>
                  </a:extLst>
                </a:gridCol>
                <a:gridCol w="237590">
                  <a:extLst>
                    <a:ext uri="{9D8B030D-6E8A-4147-A177-3AD203B41FA5}"/>
                  </a:extLst>
                </a:gridCol>
                <a:gridCol w="2493921">
                  <a:extLst>
                    <a:ext uri="{9D8B030D-6E8A-4147-A177-3AD203B41FA5}"/>
                  </a:extLst>
                </a:gridCol>
              </a:tblGrid>
              <a:tr h="365681">
                <a:tc row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400" b="0" dirty="0">
                          <a:solidFill>
                            <a:srgbClr val="47ABD9"/>
                          </a:solidFill>
                          <a:latin typeface="+mj-lt"/>
                          <a:cs typeface="Arial" panose="020B0604020202020204" pitchFamily="34" charset="0"/>
                        </a:rPr>
                        <a:t>Valstybinio audito ataskaita</a:t>
                      </a:r>
                      <a:endParaRPr lang="en-US" sz="1400" b="0" dirty="0">
                        <a:solidFill>
                          <a:srgbClr val="47ABD9"/>
                        </a:solidFill>
                        <a:latin typeface="+mj-lt"/>
                      </a:endParaRPr>
                    </a:p>
                    <a:p>
                      <a:pPr algn="l"/>
                      <a:r>
                        <a:rPr lang="lt-LT" sz="1600" dirty="0">
                          <a:solidFill>
                            <a:srgbClr val="1F3856"/>
                          </a:solidFill>
                          <a:latin typeface="Arial" panose="020B0604020202020204" pitchFamily="34" charset="0"/>
                          <a:cs typeface="Arial" panose="020B0604020202020204" pitchFamily="34" charset="0"/>
                        </a:rPr>
                        <a:t>„Ataskaitos pavadinimas“</a:t>
                      </a:r>
                      <a:endParaRPr lang="en-US" sz="1600" dirty="0">
                        <a:latin typeface="Arial" panose="020B0604020202020204" pitchFamily="34" charset="0"/>
                        <a:cs typeface="Arial" panose="020B0604020202020204" pitchFamily="34" charset="0"/>
                      </a:endParaRPr>
                    </a:p>
                  </a:txBody>
                  <a:tcPr marL="91447" marR="91447" marT="45680" marB="45680" anchor="ctr">
                    <a:lnL w="12700" cap="flat" cmpd="sng" algn="ctr">
                      <a:no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dirty="0"/>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600" dirty="0">
                          <a:solidFill>
                            <a:srgbClr val="1F3856"/>
                          </a:solidFill>
                          <a:latin typeface="+mj-lt"/>
                        </a:rPr>
                        <a:t>Vardas</a:t>
                      </a:r>
                      <a:r>
                        <a:rPr lang="lt-LT" sz="1600" baseline="0" dirty="0">
                          <a:solidFill>
                            <a:srgbClr val="1F3856"/>
                          </a:solidFill>
                          <a:latin typeface="+mj-lt"/>
                        </a:rPr>
                        <a:t> Pavardė</a:t>
                      </a:r>
                      <a:endParaRPr lang="en-US" sz="1600" dirty="0">
                        <a:latin typeface="+mj-lt"/>
                      </a:endParaRPr>
                    </a:p>
                    <a:p>
                      <a:pPr marL="0" marR="0" indent="0" algn="l" defTabSz="914400" rtl="0" eaLnBrk="1" fontAlgn="auto" latinLnBrk="0" hangingPunct="1">
                        <a:lnSpc>
                          <a:spcPct val="100000"/>
                        </a:lnSpc>
                        <a:spcBef>
                          <a:spcPts val="0"/>
                        </a:spcBef>
                        <a:spcAft>
                          <a:spcPts val="0"/>
                        </a:spcAft>
                        <a:buClrTx/>
                        <a:buSzTx/>
                        <a:buFontTx/>
                        <a:buNone/>
                        <a:tabLst/>
                        <a:defRPr/>
                      </a:pPr>
                      <a:r>
                        <a:rPr lang="lt-LT" sz="1400" b="0" baseline="0" dirty="0">
                          <a:solidFill>
                            <a:srgbClr val="1F3856"/>
                          </a:solidFill>
                          <a:latin typeface="Arial Narrow" panose="020B0606020202030204" pitchFamily="34" charset="0"/>
                          <a:cs typeface="Arial" panose="020B0604020202020204" pitchFamily="34" charset="0"/>
                        </a:rPr>
                        <a:t>Pareigos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b="0" dirty="0">
                        <a:latin typeface="Arial Narrow" panose="020B0606020202030204" pitchFamily="34" charset="0"/>
                        <a:cs typeface="Arial" panose="020B0604020202020204" pitchFamily="34" charset="0"/>
                      </a:endParaRPr>
                    </a:p>
                    <a:p>
                      <a:pPr marL="0" marR="0" indent="0" algn="l" defTabSz="914400" rtl="0" eaLnBrk="1" fontAlgn="auto" latinLnBrk="0" hangingPunct="1">
                        <a:lnSpc>
                          <a:spcPct val="125000"/>
                        </a:lnSpc>
                        <a:spcBef>
                          <a:spcPts val="0"/>
                        </a:spcBef>
                        <a:spcAft>
                          <a:spcPts val="0"/>
                        </a:spcAft>
                        <a:buClrTx/>
                        <a:buSzTx/>
                        <a:buFontTx/>
                        <a:buNone/>
                        <a:tabLst/>
                        <a:defRPr/>
                      </a:pPr>
                      <a:r>
                        <a:rPr lang="lt-LT" sz="1000" b="0" baseline="0" dirty="0">
                          <a:solidFill>
                            <a:srgbClr val="1F3856"/>
                          </a:solidFill>
                          <a:latin typeface="Arial Narrow" panose="020B0606020202030204" pitchFamily="34" charset="0"/>
                        </a:rPr>
                        <a:t>(8 5) 000 0000 </a:t>
                      </a:r>
                      <a:endParaRPr lang="en-US" sz="1000" dirty="0">
                        <a:latin typeface="Arial Narrow" panose="020B0606020202030204" pitchFamily="34" charset="0"/>
                      </a:endParaRPr>
                    </a:p>
                    <a:p>
                      <a:pPr marL="0" marR="0" indent="0" algn="l" defTabSz="914400" rtl="0" eaLnBrk="1" fontAlgn="auto" latinLnBrk="0" hangingPunct="1">
                        <a:lnSpc>
                          <a:spcPct val="125000"/>
                        </a:lnSpc>
                        <a:spcBef>
                          <a:spcPts val="0"/>
                        </a:spcBef>
                        <a:spcAft>
                          <a:spcPts val="0"/>
                        </a:spcAft>
                        <a:buClrTx/>
                        <a:buSzTx/>
                        <a:buFontTx/>
                        <a:buNone/>
                        <a:tabLst/>
                        <a:defRPr/>
                      </a:pPr>
                      <a:r>
                        <a:rPr lang="lt-LT" sz="1000" b="0" baseline="0" dirty="0" err="1">
                          <a:solidFill>
                            <a:srgbClr val="1F3856"/>
                          </a:solidFill>
                          <a:latin typeface="Arial Narrow" panose="020B0606020202030204" pitchFamily="34" charset="0"/>
                        </a:rPr>
                        <a:t>Vardas.Pavarde</a:t>
                      </a:r>
                      <a:r>
                        <a:rPr lang="en-US" sz="1000" b="0" baseline="0" dirty="0">
                          <a:solidFill>
                            <a:srgbClr val="1F3856"/>
                          </a:solidFill>
                          <a:latin typeface="Arial Narrow" panose="020B0606020202030204" pitchFamily="34" charset="0"/>
                        </a:rPr>
                        <a:t>@</a:t>
                      </a:r>
                      <a:r>
                        <a:rPr lang="en-US" sz="1000" b="0" baseline="0" dirty="0" err="1">
                          <a:solidFill>
                            <a:srgbClr val="1F3856"/>
                          </a:solidFill>
                          <a:latin typeface="Arial Narrow" panose="020B0606020202030204" pitchFamily="34" charset="0"/>
                        </a:rPr>
                        <a:t>vkontrole.lt</a:t>
                      </a:r>
                      <a:endParaRPr lang="en-US" sz="1000" dirty="0">
                        <a:latin typeface="Arial Narrow" panose="020B0606020202030204" pitchFamily="34" charset="0"/>
                      </a:endParaRPr>
                    </a:p>
                    <a:p>
                      <a:pPr marL="0" marR="0" indent="0" algn="l" defTabSz="914400" rtl="0" eaLnBrk="1" fontAlgn="auto" latinLnBrk="0" hangingPunct="1">
                        <a:lnSpc>
                          <a:spcPct val="125000"/>
                        </a:lnSpc>
                        <a:spcBef>
                          <a:spcPts val="0"/>
                        </a:spcBef>
                        <a:spcAft>
                          <a:spcPts val="0"/>
                        </a:spcAft>
                        <a:buClrTx/>
                        <a:buSzTx/>
                        <a:buFontTx/>
                        <a:buNone/>
                        <a:tabLst/>
                        <a:defRPr/>
                      </a:pPr>
                      <a:r>
                        <a:rPr lang="en-US" sz="1000" b="0" baseline="0" dirty="0">
                          <a:solidFill>
                            <a:srgbClr val="1F3856"/>
                          </a:solidFill>
                          <a:latin typeface="Arial Narrow" panose="020B0606020202030204" pitchFamily="34" charset="0"/>
                        </a:rPr>
                        <a:t>www.vkontrole.lt</a:t>
                      </a:r>
                      <a:endParaRPr lang="en-US" sz="1000" dirty="0">
                        <a:latin typeface="Arial Narrow" panose="020B0606020202030204" pitchFamily="34" charset="0"/>
                      </a:endParaRPr>
                    </a:p>
                    <a:p>
                      <a:pPr marL="0" marR="0" indent="0" algn="l" defTabSz="914400" rtl="0" eaLnBrk="1" fontAlgn="auto" latinLnBrk="0" hangingPunct="1">
                        <a:lnSpc>
                          <a:spcPct val="125000"/>
                        </a:lnSpc>
                        <a:spcBef>
                          <a:spcPts val="0"/>
                        </a:spcBef>
                        <a:spcAft>
                          <a:spcPts val="0"/>
                        </a:spcAft>
                        <a:buClrTx/>
                        <a:buSzTx/>
                        <a:buFontTx/>
                        <a:buNone/>
                        <a:tabLst/>
                        <a:defRPr/>
                      </a:pPr>
                      <a:r>
                        <a:rPr lang="en-US" sz="1000" b="0" baseline="0" dirty="0">
                          <a:solidFill>
                            <a:srgbClr val="1F3856"/>
                          </a:solidFill>
                          <a:latin typeface="Arial Narrow" panose="020B0606020202030204" pitchFamily="34" charset="0"/>
                        </a:rPr>
                        <a:t>@</a:t>
                      </a:r>
                      <a:r>
                        <a:rPr lang="lt-LT" sz="1000" b="0" baseline="0" dirty="0" err="1">
                          <a:solidFill>
                            <a:srgbClr val="1F3856"/>
                          </a:solidFill>
                          <a:latin typeface="Arial Narrow" panose="020B0606020202030204" pitchFamily="34" charset="0"/>
                        </a:rPr>
                        <a:t>valstybeskontrole</a:t>
                      </a:r>
                      <a:endParaRPr lang="en-US" sz="1000" dirty="0">
                        <a:latin typeface="Arial Narrow" panose="020B0606020202030204" pitchFamily="34" charset="0"/>
                      </a:endParaRPr>
                    </a:p>
                  </a:txBody>
                  <a:tcPr marL="91447" marR="91447"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65681">
                <a:tc vMerge="1">
                  <a:txBody>
                    <a:bodyPr/>
                    <a:lstStyle/>
                    <a:p>
                      <a:pPr algn="l"/>
                      <a:endParaRPr lang="en-US" dirty="0"/>
                    </a:p>
                  </a:txBody>
                  <a:tcPr>
                    <a:lnL w="12700" cap="flat" cmpd="sng" algn="ctr">
                      <a:solidFill>
                        <a:srgbClr val="1F3856"/>
                      </a:solid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solidFill>
                        <a:srgbClr val="1F3856"/>
                      </a:solidFill>
                      <a:prstDash val="solid"/>
                      <a:round/>
                      <a:headEnd type="none" w="med" len="med"/>
                      <a:tailEnd type="none" w="med" len="med"/>
                    </a:lnT>
                    <a:lnB w="12700" cap="flat" cmpd="sng" algn="ctr">
                      <a:solidFill>
                        <a:srgbClr val="1F3856"/>
                      </a:solidFill>
                      <a:prstDash val="solid"/>
                      <a:round/>
                      <a:headEnd type="none" w="med" len="med"/>
                      <a:tailEnd type="none" w="med" len="med"/>
                    </a:lnB>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20000"/>
                        </a:lnSpc>
                      </a:pPr>
                      <a:endParaRPr lang="en-US" sz="18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b="0" dirty="0">
                        <a:latin typeface="Arial Narrow" panose="020B0606020202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65681">
                <a:tc vMerge="1">
                  <a:txBody>
                    <a:bodyPr/>
                    <a:lstStyle/>
                    <a:p>
                      <a:endParaRPr lang="en-US" dirty="0"/>
                    </a:p>
                  </a:txBody>
                  <a:tcPr>
                    <a:lnL w="12700" cap="flat" cmpd="sng" algn="ctr">
                      <a:solidFill>
                        <a:srgbClr val="1F3856"/>
                      </a:solid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solidFill>
                        <a:srgbClr val="1F3856"/>
                      </a:solidFill>
                      <a:prstDash val="solid"/>
                      <a:round/>
                      <a:headEnd type="none" w="med" len="med"/>
                      <a:tailEnd type="none" w="med" len="med"/>
                    </a:lnT>
                    <a:lnB w="12700" cap="flat" cmpd="sng" algn="ctr">
                      <a:solidFill>
                        <a:srgbClr val="1F3856"/>
                      </a:solidFill>
                      <a:prstDash val="solid"/>
                      <a:round/>
                      <a:headEnd type="none" w="med" len="med"/>
                      <a:tailEnd type="none" w="med" len="med"/>
                    </a:lnB>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20000"/>
                        </a:lnSpc>
                      </a:pPr>
                      <a:endParaRPr lang="en-US" sz="18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50" dirty="0">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65681">
                <a:tc vMerge="1">
                  <a:txBody>
                    <a:bodyPr/>
                    <a:lstStyle/>
                    <a:p>
                      <a:endParaRPr lang="en-US"/>
                    </a:p>
                  </a:txBody>
                  <a:tcPr>
                    <a:lnL w="12700" cap="flat" cmpd="sng" algn="ctr">
                      <a:solidFill>
                        <a:srgbClr val="1F3856"/>
                      </a:solid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solidFill>
                        <a:srgbClr val="1F3856"/>
                      </a:solidFill>
                      <a:prstDash val="solid"/>
                      <a:round/>
                      <a:headEnd type="none" w="med" len="med"/>
                      <a:tailEnd type="none" w="med" len="med"/>
                    </a:lnT>
                    <a:lnB w="12700" cap="flat" cmpd="sng" algn="ctr">
                      <a:solidFill>
                        <a:srgbClr val="1F3856"/>
                      </a:solidFill>
                      <a:prstDash val="solid"/>
                      <a:round/>
                      <a:headEnd type="none" w="med" len="med"/>
                      <a:tailEnd type="none" w="med" len="med"/>
                    </a:lnB>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20000"/>
                        </a:lnSpc>
                      </a:pPr>
                      <a:endParaRPr lang="en-US" sz="18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50" dirty="0">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65681">
                <a:tc vMerge="1">
                  <a:txBody>
                    <a:bodyPr/>
                    <a:lstStyle/>
                    <a:p>
                      <a:endParaRPr lang="en-US"/>
                    </a:p>
                  </a:txBody>
                  <a:tcPr>
                    <a:lnL w="12700" cap="flat" cmpd="sng" algn="ctr">
                      <a:solidFill>
                        <a:srgbClr val="1F3856"/>
                      </a:solid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solidFill>
                        <a:srgbClr val="1F3856"/>
                      </a:solidFill>
                      <a:prstDash val="solid"/>
                      <a:round/>
                      <a:headEnd type="none" w="med" len="med"/>
                      <a:tailEnd type="none" w="med" len="med"/>
                    </a:lnT>
                    <a:lnB w="12700" cap="flat" cmpd="sng" algn="ctr">
                      <a:solidFill>
                        <a:srgbClr val="1F3856"/>
                      </a:solidFill>
                      <a:prstDash val="solid"/>
                      <a:round/>
                      <a:headEnd type="none" w="med" len="med"/>
                      <a:tailEnd type="none" w="med" len="med"/>
                    </a:lnB>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20000"/>
                        </a:lnSpc>
                      </a:pPr>
                      <a:endParaRPr lang="en-US" sz="18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50" dirty="0">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65681">
                <a:tc vMerge="1">
                  <a:txBody>
                    <a:bodyPr/>
                    <a:lstStyle/>
                    <a:p>
                      <a:endParaRPr lang="en-US"/>
                    </a:p>
                  </a:txBody>
                  <a:tcPr>
                    <a:lnL w="12700" cap="flat" cmpd="sng" algn="ctr">
                      <a:solidFill>
                        <a:srgbClr val="1F3856"/>
                      </a:solid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solidFill>
                        <a:srgbClr val="1F3856"/>
                      </a:solidFill>
                      <a:prstDash val="solid"/>
                      <a:round/>
                      <a:headEnd type="none" w="med" len="med"/>
                      <a:tailEnd type="none" w="med" len="med"/>
                    </a:lnT>
                    <a:lnB w="12700" cap="flat" cmpd="sng" algn="ctr">
                      <a:solidFill>
                        <a:srgbClr val="1F3856"/>
                      </a:solidFill>
                      <a:prstDash val="solid"/>
                      <a:round/>
                      <a:headEnd type="none" w="med" len="med"/>
                      <a:tailEnd type="none" w="med" len="med"/>
                    </a:lnB>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20000"/>
                        </a:lnSpc>
                      </a:pPr>
                      <a:endParaRPr lang="en-US" sz="18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50" dirty="0">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bl>
          </a:graphicData>
        </a:graphic>
      </p:graphicFrame>
      <p:pic>
        <p:nvPicPr>
          <p:cNvPr id="11" name="Paveikslėlis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60447" y="139229"/>
            <a:ext cx="1648493" cy="564505"/>
          </a:xfrm>
          <a:prstGeom prst="rect">
            <a:avLst/>
          </a:prstGeom>
        </p:spPr>
      </p:pic>
    </p:spTree>
    <p:extLst>
      <p:ext uri="{BB962C8B-B14F-4D97-AF65-F5344CB8AC3E}">
        <p14:creationId xmlns:p14="http://schemas.microsoft.com/office/powerpoint/2010/main" val="2723990174"/>
      </p:ext>
    </p:extLst>
  </p:cSld>
  <p:clrMap bg1="lt1" tx1="dk1" bg2="lt2" tx2="dk2" accent1="accent1" accent2="accent2" accent3="accent3" accent4="accent4" accent5="accent5" accent6="accent6" hlink="hlink" folHlink="folHlink"/>
  <p:timing>
    <p:tnLst>
      <p:par>
        <p:cTn id="1" dur="indefinite" restart="never" nodeType="tmRoot"/>
      </p:par>
    </p:tn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 Id="rId4" Type="http://schemas.openxmlformats.org/officeDocument/2006/relationships/chart" Target="../charts/chart3.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9.xml"/><Relationship Id="rId4" Type="http://schemas.openxmlformats.org/officeDocument/2006/relationships/chart" Target="../charts/chart6.xml"/></Relationships>
</file>

<file path=ppt/slides/_rels/slide16.xml.rels><?xml version="1.0" encoding="UTF-8" standalone="yes"?>
<Relationships xmlns="http://schemas.openxmlformats.org/package/2006/relationships"><Relationship Id="rId8" Type="http://schemas.openxmlformats.org/officeDocument/2006/relationships/chart" Target="../charts/chart13.xml"/><Relationship Id="rId3" Type="http://schemas.openxmlformats.org/officeDocument/2006/relationships/chart" Target="../charts/chart8.xml"/><Relationship Id="rId7" Type="http://schemas.openxmlformats.org/officeDocument/2006/relationships/chart" Target="../charts/chart12.xml"/><Relationship Id="rId2" Type="http://schemas.openxmlformats.org/officeDocument/2006/relationships/chart" Target="../charts/chart7.xml"/><Relationship Id="rId1" Type="http://schemas.openxmlformats.org/officeDocument/2006/relationships/slideLayout" Target="../slideLayouts/slideLayout9.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chart" Target="../charts/char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64578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o vietos rezervavimo ženklas 1"/>
          <p:cNvSpPr txBox="1">
            <a:spLocks/>
          </p:cNvSpPr>
          <p:nvPr/>
        </p:nvSpPr>
        <p:spPr>
          <a:xfrm>
            <a:off x="5227982" y="233916"/>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Tax Forecasting Error Decomposition</a:t>
            </a:r>
            <a:endParaRPr lang="en-US" sz="1500" dirty="0">
              <a:solidFill>
                <a:schemeClr val="bg1"/>
              </a:solidFill>
            </a:endParaRPr>
          </a:p>
        </p:txBody>
      </p:sp>
      <p:sp>
        <p:nvSpPr>
          <p:cNvPr id="3" name="Text Placeholder 2"/>
          <p:cNvSpPr txBox="1">
            <a:spLocks/>
          </p:cNvSpPr>
          <p:nvPr/>
        </p:nvSpPr>
        <p:spPr>
          <a:xfrm>
            <a:off x="208922" y="980479"/>
            <a:ext cx="8460689" cy="529599"/>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smtClean="0">
                <a:solidFill>
                  <a:srgbClr val="00244D"/>
                </a:solidFill>
                <a:latin typeface="Arimo" panose="020B0604020202020204" pitchFamily="34" charset="0"/>
                <a:ea typeface="Arimo" panose="020B0604020202020204" pitchFamily="34" charset="0"/>
                <a:cs typeface="Arimo" panose="020B0604020202020204" pitchFamily="34" charset="0"/>
              </a:rPr>
              <a:t>Excise Duties Plans Errors by Product Groups</a:t>
            </a:r>
            <a:endParaRPr lang="en-GB" dirty="0">
              <a:solidFill>
                <a:srgbClr val="00244D"/>
              </a:solidFill>
              <a:latin typeface="Arimo" panose="020B0604020202020204" pitchFamily="34" charset="0"/>
              <a:ea typeface="Arimo" panose="020B0604020202020204" pitchFamily="34" charset="0"/>
              <a:cs typeface="Arimo" panose="020B0604020202020204" pitchFamily="34" charset="0"/>
            </a:endParaRPr>
          </a:p>
        </p:txBody>
      </p:sp>
      <p:sp>
        <p:nvSpPr>
          <p:cNvPr id="4" name="Stačiakampis 3"/>
          <p:cNvSpPr/>
          <p:nvPr/>
        </p:nvSpPr>
        <p:spPr>
          <a:xfrm>
            <a:off x="427653" y="4564025"/>
            <a:ext cx="8023225" cy="307777"/>
          </a:xfrm>
          <a:prstGeom prst="rect">
            <a:avLst/>
          </a:prstGeom>
        </p:spPr>
        <p:txBody>
          <a:bodyPr wrap="square">
            <a:spAutoFit/>
          </a:bodyPr>
          <a:lstStyle/>
          <a:p>
            <a:r>
              <a:rPr lang="en-US" sz="1400" dirty="0" smtClean="0">
                <a:solidFill>
                  <a:schemeClr val="accent5"/>
                </a:solidFill>
              </a:rPr>
              <a:t>Sources: Ministry of Finance, </a:t>
            </a:r>
            <a:r>
              <a:rPr lang="en-US" dirty="0" smtClean="0">
                <a:solidFill>
                  <a:schemeClr val="accent5"/>
                </a:solidFill>
              </a:rPr>
              <a:t>State Tax Inspectorate, fiscal institution’s calculations</a:t>
            </a:r>
            <a:endParaRPr lang="lt-LT" sz="1400" dirty="0">
              <a:solidFill>
                <a:schemeClr val="accent5"/>
              </a:solidFill>
            </a:endParaRPr>
          </a:p>
        </p:txBody>
      </p:sp>
      <p:pic>
        <p:nvPicPr>
          <p:cNvPr id="6" name="Paveikslėlis 5"/>
          <p:cNvPicPr>
            <a:picLocks noChangeAspect="1"/>
          </p:cNvPicPr>
          <p:nvPr/>
        </p:nvPicPr>
        <p:blipFill>
          <a:blip r:embed="rId2"/>
          <a:stretch>
            <a:fillRect/>
          </a:stretch>
        </p:blipFill>
        <p:spPr>
          <a:xfrm>
            <a:off x="427653" y="1348434"/>
            <a:ext cx="8023225" cy="3227988"/>
          </a:xfrm>
          <a:prstGeom prst="rect">
            <a:avLst/>
          </a:prstGeom>
        </p:spPr>
      </p:pic>
    </p:spTree>
    <p:extLst>
      <p:ext uri="{BB962C8B-B14F-4D97-AF65-F5344CB8AC3E}">
        <p14:creationId xmlns:p14="http://schemas.microsoft.com/office/powerpoint/2010/main" val="2162169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o vietos rezervavimo ženklas 1"/>
          <p:cNvSpPr txBox="1">
            <a:spLocks/>
          </p:cNvSpPr>
          <p:nvPr/>
        </p:nvSpPr>
        <p:spPr>
          <a:xfrm>
            <a:off x="5227982" y="233916"/>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Tax Forecasting Error Decomposition</a:t>
            </a:r>
            <a:endParaRPr lang="en-US" sz="1500" dirty="0">
              <a:solidFill>
                <a:schemeClr val="bg1"/>
              </a:solidFill>
            </a:endParaRPr>
          </a:p>
        </p:txBody>
      </p:sp>
      <p:sp>
        <p:nvSpPr>
          <p:cNvPr id="3" name="Text Placeholder 2"/>
          <p:cNvSpPr txBox="1">
            <a:spLocks/>
          </p:cNvSpPr>
          <p:nvPr/>
        </p:nvSpPr>
        <p:spPr>
          <a:xfrm>
            <a:off x="208922" y="980479"/>
            <a:ext cx="8460689" cy="529599"/>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smtClean="0">
                <a:solidFill>
                  <a:srgbClr val="00244D"/>
                </a:solidFill>
                <a:latin typeface="Arimo" panose="020B0604020202020204" pitchFamily="34" charset="0"/>
                <a:ea typeface="Arimo" panose="020B0604020202020204" pitchFamily="34" charset="0"/>
                <a:cs typeface="Arimo" panose="020B0604020202020204" pitchFamily="34" charset="0"/>
              </a:rPr>
              <a:t>Excise Duties Plans Errors by Products</a:t>
            </a:r>
            <a:endParaRPr lang="en-GB" dirty="0">
              <a:solidFill>
                <a:srgbClr val="00244D"/>
              </a:solidFill>
              <a:latin typeface="Arimo" panose="020B0604020202020204" pitchFamily="34" charset="0"/>
              <a:ea typeface="Arimo" panose="020B0604020202020204" pitchFamily="34" charset="0"/>
              <a:cs typeface="Arimo" panose="020B0604020202020204" pitchFamily="34" charset="0"/>
            </a:endParaRPr>
          </a:p>
        </p:txBody>
      </p:sp>
      <p:sp>
        <p:nvSpPr>
          <p:cNvPr id="4" name="Stačiakampis 3"/>
          <p:cNvSpPr/>
          <p:nvPr/>
        </p:nvSpPr>
        <p:spPr>
          <a:xfrm>
            <a:off x="427653" y="4564025"/>
            <a:ext cx="8023225" cy="307777"/>
          </a:xfrm>
          <a:prstGeom prst="rect">
            <a:avLst/>
          </a:prstGeom>
        </p:spPr>
        <p:txBody>
          <a:bodyPr wrap="square">
            <a:spAutoFit/>
          </a:bodyPr>
          <a:lstStyle/>
          <a:p>
            <a:r>
              <a:rPr lang="en-US" sz="1400" dirty="0" smtClean="0">
                <a:solidFill>
                  <a:schemeClr val="accent5"/>
                </a:solidFill>
              </a:rPr>
              <a:t>Sources: Ministry of Finance, </a:t>
            </a:r>
            <a:r>
              <a:rPr lang="en-US" dirty="0" smtClean="0">
                <a:solidFill>
                  <a:schemeClr val="accent5"/>
                </a:solidFill>
              </a:rPr>
              <a:t>State Tax Inspectorate, fiscal institution’s calculations</a:t>
            </a:r>
            <a:endParaRPr lang="lt-LT" sz="1400" dirty="0">
              <a:solidFill>
                <a:schemeClr val="accent5"/>
              </a:solidFill>
            </a:endParaRPr>
          </a:p>
        </p:txBody>
      </p:sp>
      <p:pic>
        <p:nvPicPr>
          <p:cNvPr id="7" name="Paveikslėlis 6"/>
          <p:cNvPicPr>
            <a:picLocks noChangeAspect="1"/>
          </p:cNvPicPr>
          <p:nvPr/>
        </p:nvPicPr>
        <p:blipFill>
          <a:blip r:embed="rId2"/>
          <a:stretch>
            <a:fillRect/>
          </a:stretch>
        </p:blipFill>
        <p:spPr>
          <a:xfrm>
            <a:off x="652038" y="1348434"/>
            <a:ext cx="7727629" cy="3072274"/>
          </a:xfrm>
          <a:prstGeom prst="rect">
            <a:avLst/>
          </a:prstGeom>
        </p:spPr>
      </p:pic>
    </p:spTree>
    <p:extLst>
      <p:ext uri="{BB962C8B-B14F-4D97-AF65-F5344CB8AC3E}">
        <p14:creationId xmlns:p14="http://schemas.microsoft.com/office/powerpoint/2010/main" val="13390793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o vietos rezervavimo ženklas 1"/>
          <p:cNvSpPr txBox="1">
            <a:spLocks/>
          </p:cNvSpPr>
          <p:nvPr/>
        </p:nvSpPr>
        <p:spPr>
          <a:xfrm>
            <a:off x="5227982" y="233916"/>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Tax Forecasting Error Decomposition</a:t>
            </a:r>
            <a:endParaRPr lang="en-US" sz="1500" dirty="0">
              <a:solidFill>
                <a:schemeClr val="bg1"/>
              </a:solidFill>
            </a:endParaRPr>
          </a:p>
        </p:txBody>
      </p:sp>
      <p:sp>
        <p:nvSpPr>
          <p:cNvPr id="3" name="Text Placeholder 2"/>
          <p:cNvSpPr txBox="1">
            <a:spLocks/>
          </p:cNvSpPr>
          <p:nvPr/>
        </p:nvSpPr>
        <p:spPr>
          <a:xfrm>
            <a:off x="208922" y="980479"/>
            <a:ext cx="8676845" cy="529599"/>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smtClean="0">
                <a:solidFill>
                  <a:srgbClr val="00244D"/>
                </a:solidFill>
                <a:latin typeface="Arimo" panose="020B0604020202020204" pitchFamily="34" charset="0"/>
                <a:ea typeface="Arimo" panose="020B0604020202020204" pitchFamily="34" charset="0"/>
                <a:cs typeface="Arimo" panose="020B0604020202020204" pitchFamily="34" charset="0"/>
              </a:rPr>
              <a:t>Error Decomposition of Excise Duties by Products (1)</a:t>
            </a:r>
            <a:endParaRPr lang="en-US" dirty="0">
              <a:solidFill>
                <a:srgbClr val="00244D"/>
              </a:solidFill>
              <a:latin typeface="Arimo" panose="020B0604020202020204" pitchFamily="34" charset="0"/>
              <a:ea typeface="Arimo" panose="020B0604020202020204" pitchFamily="34" charset="0"/>
              <a:cs typeface="Arimo" panose="020B0604020202020204" pitchFamily="34" charset="0"/>
            </a:endParaRPr>
          </a:p>
        </p:txBody>
      </p:sp>
      <p:sp>
        <p:nvSpPr>
          <p:cNvPr id="4" name="Stačiakampis 3"/>
          <p:cNvSpPr/>
          <p:nvPr/>
        </p:nvSpPr>
        <p:spPr>
          <a:xfrm>
            <a:off x="427653" y="4564025"/>
            <a:ext cx="8023225" cy="307777"/>
          </a:xfrm>
          <a:prstGeom prst="rect">
            <a:avLst/>
          </a:prstGeom>
        </p:spPr>
        <p:txBody>
          <a:bodyPr wrap="square">
            <a:spAutoFit/>
          </a:bodyPr>
          <a:lstStyle/>
          <a:p>
            <a:r>
              <a:rPr lang="en-US" sz="1400" dirty="0" smtClean="0">
                <a:solidFill>
                  <a:schemeClr val="accent5"/>
                </a:solidFill>
              </a:rPr>
              <a:t>Sources: the Ministry of Finance, </a:t>
            </a:r>
            <a:r>
              <a:rPr lang="en-US" dirty="0" smtClean="0">
                <a:solidFill>
                  <a:schemeClr val="accent5"/>
                </a:solidFill>
              </a:rPr>
              <a:t>State Tax Inspectorate, fiscal institution’s calculations</a:t>
            </a:r>
            <a:endParaRPr lang="lt-LT" sz="1400" dirty="0">
              <a:solidFill>
                <a:schemeClr val="accent5"/>
              </a:solidFill>
            </a:endParaRPr>
          </a:p>
        </p:txBody>
      </p:sp>
      <p:pic>
        <p:nvPicPr>
          <p:cNvPr id="6" name="Paveikslėlis 5"/>
          <p:cNvPicPr>
            <a:picLocks noChangeAspect="1"/>
          </p:cNvPicPr>
          <p:nvPr/>
        </p:nvPicPr>
        <p:blipFill>
          <a:blip r:embed="rId2"/>
          <a:stretch>
            <a:fillRect/>
          </a:stretch>
        </p:blipFill>
        <p:spPr>
          <a:xfrm>
            <a:off x="428193" y="1375468"/>
            <a:ext cx="8022685" cy="3182447"/>
          </a:xfrm>
          <a:prstGeom prst="rect">
            <a:avLst/>
          </a:prstGeom>
        </p:spPr>
      </p:pic>
    </p:spTree>
    <p:extLst>
      <p:ext uri="{BB962C8B-B14F-4D97-AF65-F5344CB8AC3E}">
        <p14:creationId xmlns:p14="http://schemas.microsoft.com/office/powerpoint/2010/main" val="25181699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o vietos rezervavimo ženklas 1"/>
          <p:cNvSpPr txBox="1">
            <a:spLocks/>
          </p:cNvSpPr>
          <p:nvPr/>
        </p:nvSpPr>
        <p:spPr>
          <a:xfrm>
            <a:off x="5227982" y="233916"/>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Tax Forecasting Error Decomposition</a:t>
            </a:r>
            <a:endParaRPr lang="en-US" sz="1500" dirty="0">
              <a:solidFill>
                <a:schemeClr val="bg1"/>
              </a:solidFill>
            </a:endParaRPr>
          </a:p>
        </p:txBody>
      </p:sp>
      <p:sp>
        <p:nvSpPr>
          <p:cNvPr id="3" name="Text Placeholder 2"/>
          <p:cNvSpPr txBox="1">
            <a:spLocks/>
          </p:cNvSpPr>
          <p:nvPr/>
        </p:nvSpPr>
        <p:spPr>
          <a:xfrm>
            <a:off x="208922" y="980479"/>
            <a:ext cx="8676845" cy="529599"/>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smtClean="0">
                <a:solidFill>
                  <a:srgbClr val="00244D"/>
                </a:solidFill>
                <a:latin typeface="Arimo" panose="020B0604020202020204" pitchFamily="34" charset="0"/>
                <a:ea typeface="Arimo" panose="020B0604020202020204" pitchFamily="34" charset="0"/>
                <a:cs typeface="Arimo" panose="020B0604020202020204" pitchFamily="34" charset="0"/>
              </a:rPr>
              <a:t>Error Decomposition of Excise Duties by Products (2)</a:t>
            </a:r>
            <a:endParaRPr lang="en-US" dirty="0">
              <a:solidFill>
                <a:srgbClr val="00244D"/>
              </a:solidFill>
              <a:latin typeface="Arimo" panose="020B0604020202020204" pitchFamily="34" charset="0"/>
              <a:ea typeface="Arimo" panose="020B0604020202020204" pitchFamily="34" charset="0"/>
              <a:cs typeface="Arimo" panose="020B0604020202020204" pitchFamily="34" charset="0"/>
            </a:endParaRPr>
          </a:p>
        </p:txBody>
      </p:sp>
      <p:sp>
        <p:nvSpPr>
          <p:cNvPr id="4" name="Stačiakampis 3"/>
          <p:cNvSpPr/>
          <p:nvPr/>
        </p:nvSpPr>
        <p:spPr>
          <a:xfrm>
            <a:off x="427653" y="4564025"/>
            <a:ext cx="8023225" cy="307777"/>
          </a:xfrm>
          <a:prstGeom prst="rect">
            <a:avLst/>
          </a:prstGeom>
        </p:spPr>
        <p:txBody>
          <a:bodyPr wrap="square">
            <a:spAutoFit/>
          </a:bodyPr>
          <a:lstStyle/>
          <a:p>
            <a:r>
              <a:rPr lang="en-US" sz="1400" dirty="0" smtClean="0">
                <a:solidFill>
                  <a:schemeClr val="accent5"/>
                </a:solidFill>
              </a:rPr>
              <a:t>Sources: Ministry of Finance, </a:t>
            </a:r>
            <a:r>
              <a:rPr lang="en-US" dirty="0" smtClean="0">
                <a:solidFill>
                  <a:schemeClr val="accent5"/>
                </a:solidFill>
              </a:rPr>
              <a:t>State Tax Inspectorate, fiscal institution’s calculations</a:t>
            </a:r>
            <a:endParaRPr lang="lt-LT" sz="1400" dirty="0">
              <a:solidFill>
                <a:schemeClr val="accent5"/>
              </a:solidFill>
            </a:endParaRPr>
          </a:p>
        </p:txBody>
      </p:sp>
      <p:pic>
        <p:nvPicPr>
          <p:cNvPr id="6" name="Paveikslėlis 5"/>
          <p:cNvPicPr>
            <a:picLocks noChangeAspect="1"/>
          </p:cNvPicPr>
          <p:nvPr/>
        </p:nvPicPr>
        <p:blipFill>
          <a:blip r:embed="rId2"/>
          <a:stretch>
            <a:fillRect/>
          </a:stretch>
        </p:blipFill>
        <p:spPr>
          <a:xfrm>
            <a:off x="548786" y="1381972"/>
            <a:ext cx="7997115" cy="3182053"/>
          </a:xfrm>
          <a:prstGeom prst="rect">
            <a:avLst/>
          </a:prstGeom>
        </p:spPr>
      </p:pic>
    </p:spTree>
    <p:extLst>
      <p:ext uri="{BB962C8B-B14F-4D97-AF65-F5344CB8AC3E}">
        <p14:creationId xmlns:p14="http://schemas.microsoft.com/office/powerpoint/2010/main" val="22385891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p:cNvGraphicFramePr/>
          <p:nvPr>
            <p:extLst/>
          </p:nvPr>
        </p:nvGraphicFramePr>
        <p:xfrm>
          <a:off x="644185" y="1397930"/>
          <a:ext cx="1988050" cy="1672118"/>
        </p:xfrm>
        <a:graphic>
          <a:graphicData uri="http://schemas.openxmlformats.org/drawingml/2006/chart">
            <c:chart xmlns:c="http://schemas.openxmlformats.org/drawingml/2006/chart" xmlns:r="http://schemas.openxmlformats.org/officeDocument/2006/relationships" r:id="rId2"/>
          </a:graphicData>
        </a:graphic>
      </p:graphicFrame>
      <p:cxnSp>
        <p:nvCxnSpPr>
          <p:cNvPr id="14" name="Straight Connector 13"/>
          <p:cNvCxnSpPr>
            <a:cxnSpLocks/>
          </p:cNvCxnSpPr>
          <p:nvPr/>
        </p:nvCxnSpPr>
        <p:spPr>
          <a:xfrm flipV="1">
            <a:off x="6006343" y="1510078"/>
            <a:ext cx="0" cy="2435201"/>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Inhaltsplatzhalter 4"/>
          <p:cNvSpPr txBox="1">
            <a:spLocks/>
          </p:cNvSpPr>
          <p:nvPr/>
        </p:nvSpPr>
        <p:spPr>
          <a:xfrm>
            <a:off x="523153" y="3092259"/>
            <a:ext cx="2230114" cy="584775"/>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936"/>
              </a:spcAft>
              <a:buNone/>
            </a:pPr>
            <a:r>
              <a:rPr lang="en-US" sz="1400" b="1" dirty="0" smtClean="0">
                <a:solidFill>
                  <a:schemeClr val="accent1"/>
                </a:solidFill>
                <a:latin typeface="+mj-lt"/>
              </a:rPr>
              <a:t>PERSONAL INCOME TAX</a:t>
            </a:r>
            <a:r>
              <a:rPr lang="en-US" sz="1200" b="1" dirty="0" smtClean="0">
                <a:solidFill>
                  <a:schemeClr val="accent1"/>
                </a:solidFill>
                <a:latin typeface="+mj-lt"/>
              </a:rPr>
              <a:t/>
            </a:r>
            <a:br>
              <a:rPr lang="en-US" sz="1200" b="1" dirty="0" smtClean="0">
                <a:solidFill>
                  <a:schemeClr val="accent1"/>
                </a:solidFill>
                <a:latin typeface="+mj-lt"/>
              </a:rPr>
            </a:br>
            <a:r>
              <a:rPr lang="en-US" sz="1200" dirty="0" smtClean="0">
                <a:solidFill>
                  <a:schemeClr val="tx1"/>
                </a:solidFill>
                <a:latin typeface="+mj-lt"/>
              </a:rPr>
              <a:t>Annual growth rate of the fund for wages and salaries</a:t>
            </a:r>
            <a:endParaRPr lang="en-US" sz="1200" dirty="0">
              <a:solidFill>
                <a:schemeClr val="tx1"/>
              </a:solidFill>
              <a:latin typeface="+mj-lt"/>
            </a:endParaRPr>
          </a:p>
        </p:txBody>
      </p:sp>
      <p:graphicFrame>
        <p:nvGraphicFramePr>
          <p:cNvPr id="22" name="Chart 21"/>
          <p:cNvGraphicFramePr/>
          <p:nvPr>
            <p:extLst/>
          </p:nvPr>
        </p:nvGraphicFramePr>
        <p:xfrm>
          <a:off x="3556274" y="1397930"/>
          <a:ext cx="1988050" cy="1672118"/>
        </p:xfrm>
        <a:graphic>
          <a:graphicData uri="http://schemas.openxmlformats.org/drawingml/2006/chart">
            <c:chart xmlns:c="http://schemas.openxmlformats.org/drawingml/2006/chart" xmlns:r="http://schemas.openxmlformats.org/officeDocument/2006/relationships" r:id="rId3"/>
          </a:graphicData>
        </a:graphic>
      </p:graphicFrame>
      <p:sp>
        <p:nvSpPr>
          <p:cNvPr id="23" name="Inhaltsplatzhalter 4"/>
          <p:cNvSpPr txBox="1">
            <a:spLocks/>
          </p:cNvSpPr>
          <p:nvPr/>
        </p:nvSpPr>
        <p:spPr>
          <a:xfrm>
            <a:off x="3435242" y="3092259"/>
            <a:ext cx="2319290" cy="584775"/>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936"/>
              </a:spcAft>
              <a:buNone/>
            </a:pPr>
            <a:r>
              <a:rPr lang="en-US" sz="1400" b="1" dirty="0" smtClean="0">
                <a:solidFill>
                  <a:schemeClr val="accent2"/>
                </a:solidFill>
                <a:latin typeface="+mj-lt"/>
              </a:rPr>
              <a:t>CORPORATE </a:t>
            </a:r>
            <a:r>
              <a:rPr lang="lt-LT" sz="1400" b="1" dirty="0" smtClean="0">
                <a:solidFill>
                  <a:schemeClr val="accent2"/>
                </a:solidFill>
                <a:latin typeface="+mj-lt"/>
              </a:rPr>
              <a:t>PROFIT </a:t>
            </a:r>
            <a:r>
              <a:rPr lang="en-US" sz="1400" b="1" dirty="0" smtClean="0">
                <a:solidFill>
                  <a:schemeClr val="accent2"/>
                </a:solidFill>
                <a:latin typeface="+mj-lt"/>
              </a:rPr>
              <a:t>TAX</a:t>
            </a:r>
            <a:r>
              <a:rPr lang="en-US" sz="1200" b="1" dirty="0">
                <a:solidFill>
                  <a:schemeClr val="bg1">
                    <a:lumMod val="65000"/>
                  </a:schemeClr>
                </a:solidFill>
                <a:latin typeface="+mj-lt"/>
              </a:rPr>
              <a:t/>
            </a:r>
            <a:br>
              <a:rPr lang="en-US" sz="1200" b="1" dirty="0">
                <a:solidFill>
                  <a:schemeClr val="bg1">
                    <a:lumMod val="65000"/>
                  </a:schemeClr>
                </a:solidFill>
                <a:latin typeface="+mj-lt"/>
              </a:rPr>
            </a:br>
            <a:r>
              <a:rPr lang="en-US" sz="1200" dirty="0" smtClean="0">
                <a:solidFill>
                  <a:schemeClr val="tx1"/>
                </a:solidFill>
                <a:latin typeface="+mj-lt"/>
              </a:rPr>
              <a:t>Annual growth rate of the nominal GDP</a:t>
            </a:r>
            <a:endParaRPr lang="en-US" sz="1200" dirty="0">
              <a:solidFill>
                <a:schemeClr val="tx1"/>
              </a:solidFill>
              <a:latin typeface="+mj-lt"/>
            </a:endParaRPr>
          </a:p>
        </p:txBody>
      </p:sp>
      <p:graphicFrame>
        <p:nvGraphicFramePr>
          <p:cNvPr id="24" name="Chart 23"/>
          <p:cNvGraphicFramePr/>
          <p:nvPr>
            <p:extLst/>
          </p:nvPr>
        </p:nvGraphicFramePr>
        <p:xfrm>
          <a:off x="6468363" y="1397930"/>
          <a:ext cx="1988050" cy="1672118"/>
        </p:xfrm>
        <a:graphic>
          <a:graphicData uri="http://schemas.openxmlformats.org/drawingml/2006/chart">
            <c:chart xmlns:c="http://schemas.openxmlformats.org/drawingml/2006/chart" xmlns:r="http://schemas.openxmlformats.org/officeDocument/2006/relationships" r:id="rId4"/>
          </a:graphicData>
        </a:graphic>
      </p:graphicFrame>
      <p:sp>
        <p:nvSpPr>
          <p:cNvPr id="25" name="Inhaltsplatzhalter 4"/>
          <p:cNvSpPr txBox="1">
            <a:spLocks/>
          </p:cNvSpPr>
          <p:nvPr/>
        </p:nvSpPr>
        <p:spPr>
          <a:xfrm>
            <a:off x="6347331" y="3092259"/>
            <a:ext cx="2230114" cy="584775"/>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936"/>
              </a:spcAft>
              <a:buNone/>
            </a:pPr>
            <a:r>
              <a:rPr lang="en-US" sz="1400" b="1" dirty="0" smtClean="0">
                <a:solidFill>
                  <a:schemeClr val="accent3"/>
                </a:solidFill>
                <a:latin typeface="+mj-lt"/>
              </a:rPr>
              <a:t>VALUE-ADDED TAX</a:t>
            </a:r>
            <a:r>
              <a:rPr lang="en-US" sz="1200" b="1" dirty="0">
                <a:solidFill>
                  <a:schemeClr val="bg1">
                    <a:lumMod val="65000"/>
                  </a:schemeClr>
                </a:solidFill>
                <a:latin typeface="+mj-lt"/>
              </a:rPr>
              <a:t/>
            </a:r>
            <a:br>
              <a:rPr lang="en-US" sz="1200" b="1" dirty="0">
                <a:solidFill>
                  <a:schemeClr val="bg1">
                    <a:lumMod val="65000"/>
                  </a:schemeClr>
                </a:solidFill>
                <a:latin typeface="+mj-lt"/>
              </a:rPr>
            </a:br>
            <a:r>
              <a:rPr lang="en-US" sz="1200" dirty="0" smtClean="0">
                <a:solidFill>
                  <a:schemeClr val="tx1"/>
                </a:solidFill>
                <a:latin typeface="+mj-lt"/>
              </a:rPr>
              <a:t>Annual growth rate of the final consumption expenditure</a:t>
            </a:r>
            <a:endParaRPr lang="en-US" sz="1200" dirty="0">
              <a:solidFill>
                <a:schemeClr val="tx1"/>
              </a:solidFill>
              <a:latin typeface="+mj-lt"/>
            </a:endParaRPr>
          </a:p>
        </p:txBody>
      </p:sp>
      <p:cxnSp>
        <p:nvCxnSpPr>
          <p:cNvPr id="32" name="Straight Connector 31"/>
          <p:cNvCxnSpPr>
            <a:cxnSpLocks/>
          </p:cNvCxnSpPr>
          <p:nvPr/>
        </p:nvCxnSpPr>
        <p:spPr>
          <a:xfrm flipV="1">
            <a:off x="3094254" y="1510078"/>
            <a:ext cx="0" cy="2435201"/>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397149" y="4071501"/>
            <a:ext cx="8336066" cy="59864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n-US" dirty="0"/>
          </a:p>
        </p:txBody>
      </p:sp>
      <p:sp>
        <p:nvSpPr>
          <p:cNvPr id="34" name="Inhaltsplatzhalter 4"/>
          <p:cNvSpPr txBox="1">
            <a:spLocks/>
          </p:cNvSpPr>
          <p:nvPr/>
        </p:nvSpPr>
        <p:spPr>
          <a:xfrm>
            <a:off x="566662" y="4155381"/>
            <a:ext cx="8010625" cy="430887"/>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spcAft>
                <a:spcPts val="936"/>
              </a:spcAft>
              <a:buNone/>
            </a:pPr>
            <a:r>
              <a:rPr lang="en-GB" sz="1400" b="1" cap="all" dirty="0" smtClean="0">
                <a:latin typeface="+mj-lt"/>
              </a:rPr>
              <a:t>Absolute </a:t>
            </a:r>
            <a:r>
              <a:rPr lang="en-GB" sz="1400" b="1" cap="all" dirty="0">
                <a:latin typeface="+mj-lt"/>
              </a:rPr>
              <a:t>size of </a:t>
            </a:r>
            <a:r>
              <a:rPr lang="en-GB" sz="1400" b="1" cap="all" dirty="0" smtClean="0">
                <a:latin typeface="+mj-lt"/>
              </a:rPr>
              <a:t>tax errors and their DRIVERS</a:t>
            </a:r>
            <a:r>
              <a:rPr lang="en-US" sz="1100" b="1" dirty="0">
                <a:latin typeface="+mj-lt"/>
              </a:rPr>
              <a:t/>
            </a:r>
            <a:br>
              <a:rPr lang="en-US" sz="1100" b="1" dirty="0">
                <a:latin typeface="+mj-lt"/>
              </a:rPr>
            </a:br>
            <a:r>
              <a:rPr lang="en-US" sz="1400" dirty="0" smtClean="0">
                <a:latin typeface="+mj-lt"/>
              </a:rPr>
              <a:t>An average contribution of the macroeconomic driver to the absolute size of tax error</a:t>
            </a:r>
            <a:endParaRPr lang="en-US" sz="1200" dirty="0">
              <a:latin typeface="+mj-lt"/>
            </a:endParaRPr>
          </a:p>
        </p:txBody>
      </p:sp>
      <p:sp>
        <p:nvSpPr>
          <p:cNvPr id="16" name="Teksto vietos rezervavimo ženklas 1"/>
          <p:cNvSpPr txBox="1">
            <a:spLocks/>
          </p:cNvSpPr>
          <p:nvPr/>
        </p:nvSpPr>
        <p:spPr>
          <a:xfrm>
            <a:off x="5227982" y="233916"/>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sz="1500" smtClean="0">
                <a:solidFill>
                  <a:schemeClr val="bg1"/>
                </a:solidFill>
                <a:latin typeface="Arimo" panose="020B0604020202020204" pitchFamily="34" charset="0"/>
                <a:ea typeface="Arimo" panose="020B0604020202020204" pitchFamily="34" charset="0"/>
                <a:cs typeface="Arimo" panose="020B0604020202020204" pitchFamily="34" charset="0"/>
              </a:rPr>
              <a:t>Tax Forecasting Error Decomposition</a:t>
            </a:r>
            <a:endParaRPr lang="en-US" sz="1500" dirty="0">
              <a:solidFill>
                <a:schemeClr val="bg1"/>
              </a:solidFill>
            </a:endParaRPr>
          </a:p>
        </p:txBody>
      </p:sp>
      <p:sp>
        <p:nvSpPr>
          <p:cNvPr id="17" name="Text Placeholder 2"/>
          <p:cNvSpPr txBox="1">
            <a:spLocks/>
          </p:cNvSpPr>
          <p:nvPr/>
        </p:nvSpPr>
        <p:spPr>
          <a:xfrm>
            <a:off x="208923" y="980479"/>
            <a:ext cx="8368364" cy="529599"/>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GB" dirty="0" smtClean="0">
                <a:solidFill>
                  <a:srgbClr val="00244D"/>
                </a:solidFill>
                <a:latin typeface="Arimo" panose="020B0604020202020204" pitchFamily="34" charset="0"/>
                <a:ea typeface="Arimo" panose="020B0604020202020204" pitchFamily="34" charset="0"/>
                <a:cs typeface="Arimo" panose="020B0604020202020204" pitchFamily="34" charset="0"/>
              </a:rPr>
              <a:t>The Contribution of Macroeconomic Drivers:</a:t>
            </a:r>
            <a:endParaRPr lang="en-US" dirty="0">
              <a:solidFill>
                <a:srgbClr val="00244D"/>
              </a:solidFill>
              <a:latin typeface="Arimo" panose="020B0604020202020204" pitchFamily="34" charset="0"/>
              <a:ea typeface="Arimo" panose="020B0604020202020204" pitchFamily="34" charset="0"/>
              <a:cs typeface="Arimo" panose="020B0604020202020204" pitchFamily="34" charset="0"/>
            </a:endParaRPr>
          </a:p>
        </p:txBody>
      </p:sp>
    </p:spTree>
    <p:extLst>
      <p:ext uri="{BB962C8B-B14F-4D97-AF65-F5344CB8AC3E}">
        <p14:creationId xmlns:p14="http://schemas.microsoft.com/office/powerpoint/2010/main" val="1197164231"/>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p:cNvGraphicFramePr/>
          <p:nvPr>
            <p:extLst/>
          </p:nvPr>
        </p:nvGraphicFramePr>
        <p:xfrm>
          <a:off x="644185" y="1397930"/>
          <a:ext cx="1988050" cy="1672118"/>
        </p:xfrm>
        <a:graphic>
          <a:graphicData uri="http://schemas.openxmlformats.org/drawingml/2006/chart">
            <c:chart xmlns:c="http://schemas.openxmlformats.org/drawingml/2006/chart" xmlns:r="http://schemas.openxmlformats.org/officeDocument/2006/relationships" r:id="rId2"/>
          </a:graphicData>
        </a:graphic>
      </p:graphicFrame>
      <p:cxnSp>
        <p:nvCxnSpPr>
          <p:cNvPr id="14" name="Straight Connector 13"/>
          <p:cNvCxnSpPr>
            <a:cxnSpLocks/>
          </p:cNvCxnSpPr>
          <p:nvPr/>
        </p:nvCxnSpPr>
        <p:spPr>
          <a:xfrm flipV="1">
            <a:off x="6006343" y="1510078"/>
            <a:ext cx="0" cy="2435201"/>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Inhaltsplatzhalter 4"/>
          <p:cNvSpPr txBox="1">
            <a:spLocks/>
          </p:cNvSpPr>
          <p:nvPr/>
        </p:nvSpPr>
        <p:spPr>
          <a:xfrm>
            <a:off x="523153" y="3092259"/>
            <a:ext cx="2230114" cy="400110"/>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936"/>
              </a:spcAft>
              <a:buNone/>
            </a:pPr>
            <a:r>
              <a:rPr lang="en-US" sz="1400" b="1" dirty="0" smtClean="0">
                <a:solidFill>
                  <a:schemeClr val="accent1"/>
                </a:solidFill>
                <a:latin typeface="+mj-lt"/>
              </a:rPr>
              <a:t>PERSONAL INCOME TAX</a:t>
            </a:r>
            <a:r>
              <a:rPr lang="en-US" sz="1200" b="1" dirty="0" smtClean="0">
                <a:solidFill>
                  <a:schemeClr val="accent1"/>
                </a:solidFill>
                <a:latin typeface="+mj-lt"/>
              </a:rPr>
              <a:t/>
            </a:r>
            <a:br>
              <a:rPr lang="en-US" sz="1200" b="1" dirty="0" smtClean="0">
                <a:solidFill>
                  <a:schemeClr val="accent1"/>
                </a:solidFill>
                <a:latin typeface="+mj-lt"/>
              </a:rPr>
            </a:br>
            <a:endParaRPr lang="en-US" sz="1200" dirty="0">
              <a:solidFill>
                <a:schemeClr val="tx1"/>
              </a:solidFill>
              <a:latin typeface="+mj-lt"/>
            </a:endParaRPr>
          </a:p>
        </p:txBody>
      </p:sp>
      <p:graphicFrame>
        <p:nvGraphicFramePr>
          <p:cNvPr id="22" name="Chart 21"/>
          <p:cNvGraphicFramePr/>
          <p:nvPr>
            <p:extLst/>
          </p:nvPr>
        </p:nvGraphicFramePr>
        <p:xfrm>
          <a:off x="3556274" y="1397930"/>
          <a:ext cx="1988050" cy="1672118"/>
        </p:xfrm>
        <a:graphic>
          <a:graphicData uri="http://schemas.openxmlformats.org/drawingml/2006/chart">
            <c:chart xmlns:c="http://schemas.openxmlformats.org/drawingml/2006/chart" xmlns:r="http://schemas.openxmlformats.org/officeDocument/2006/relationships" r:id="rId3"/>
          </a:graphicData>
        </a:graphic>
      </p:graphicFrame>
      <p:sp>
        <p:nvSpPr>
          <p:cNvPr id="23" name="Inhaltsplatzhalter 4"/>
          <p:cNvSpPr txBox="1">
            <a:spLocks/>
          </p:cNvSpPr>
          <p:nvPr/>
        </p:nvSpPr>
        <p:spPr>
          <a:xfrm>
            <a:off x="3435242" y="3092259"/>
            <a:ext cx="2319290" cy="400110"/>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936"/>
              </a:spcAft>
              <a:buNone/>
            </a:pPr>
            <a:r>
              <a:rPr lang="en-US" sz="1400" b="1" dirty="0" smtClean="0">
                <a:solidFill>
                  <a:schemeClr val="accent2"/>
                </a:solidFill>
                <a:latin typeface="+mj-lt"/>
              </a:rPr>
              <a:t>CORPORATE </a:t>
            </a:r>
            <a:r>
              <a:rPr lang="lt-LT" sz="1400" b="1" dirty="0" smtClean="0">
                <a:solidFill>
                  <a:schemeClr val="accent2"/>
                </a:solidFill>
                <a:latin typeface="+mj-lt"/>
              </a:rPr>
              <a:t>INCOME </a:t>
            </a:r>
            <a:r>
              <a:rPr lang="en-US" sz="1400" b="1" dirty="0" smtClean="0">
                <a:solidFill>
                  <a:schemeClr val="accent2"/>
                </a:solidFill>
                <a:latin typeface="+mj-lt"/>
              </a:rPr>
              <a:t>TAX</a:t>
            </a:r>
            <a:r>
              <a:rPr lang="en-US" sz="1200" b="1" dirty="0">
                <a:solidFill>
                  <a:schemeClr val="bg1">
                    <a:lumMod val="65000"/>
                  </a:schemeClr>
                </a:solidFill>
                <a:latin typeface="+mj-lt"/>
              </a:rPr>
              <a:t/>
            </a:r>
            <a:br>
              <a:rPr lang="en-US" sz="1200" b="1" dirty="0">
                <a:solidFill>
                  <a:schemeClr val="bg1">
                    <a:lumMod val="65000"/>
                  </a:schemeClr>
                </a:solidFill>
                <a:latin typeface="+mj-lt"/>
              </a:rPr>
            </a:br>
            <a:endParaRPr lang="en-US" sz="1200" dirty="0">
              <a:solidFill>
                <a:schemeClr val="tx1"/>
              </a:solidFill>
              <a:latin typeface="+mj-lt"/>
            </a:endParaRPr>
          </a:p>
        </p:txBody>
      </p:sp>
      <p:graphicFrame>
        <p:nvGraphicFramePr>
          <p:cNvPr id="24" name="Chart 23"/>
          <p:cNvGraphicFramePr/>
          <p:nvPr>
            <p:extLst/>
          </p:nvPr>
        </p:nvGraphicFramePr>
        <p:xfrm>
          <a:off x="6468363" y="1397930"/>
          <a:ext cx="1988050" cy="1672118"/>
        </p:xfrm>
        <a:graphic>
          <a:graphicData uri="http://schemas.openxmlformats.org/drawingml/2006/chart">
            <c:chart xmlns:c="http://schemas.openxmlformats.org/drawingml/2006/chart" xmlns:r="http://schemas.openxmlformats.org/officeDocument/2006/relationships" r:id="rId4"/>
          </a:graphicData>
        </a:graphic>
      </p:graphicFrame>
      <p:sp>
        <p:nvSpPr>
          <p:cNvPr id="25" name="Inhaltsplatzhalter 4"/>
          <p:cNvSpPr txBox="1">
            <a:spLocks/>
          </p:cNvSpPr>
          <p:nvPr/>
        </p:nvSpPr>
        <p:spPr>
          <a:xfrm>
            <a:off x="6347331" y="3092259"/>
            <a:ext cx="2230114" cy="430887"/>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936"/>
              </a:spcAft>
              <a:buNone/>
            </a:pPr>
            <a:r>
              <a:rPr lang="en-US" sz="1400" b="1" dirty="0" smtClean="0">
                <a:solidFill>
                  <a:schemeClr val="accent3"/>
                </a:solidFill>
                <a:latin typeface="+mj-lt"/>
              </a:rPr>
              <a:t>VALUE-ADDED TAX</a:t>
            </a:r>
            <a:r>
              <a:rPr lang="en-US" sz="1400" b="1" dirty="0">
                <a:solidFill>
                  <a:schemeClr val="bg1">
                    <a:lumMod val="65000"/>
                  </a:schemeClr>
                </a:solidFill>
                <a:latin typeface="+mj-lt"/>
              </a:rPr>
              <a:t/>
            </a:r>
            <a:br>
              <a:rPr lang="en-US" sz="1400" b="1" dirty="0">
                <a:solidFill>
                  <a:schemeClr val="bg1">
                    <a:lumMod val="65000"/>
                  </a:schemeClr>
                </a:solidFill>
                <a:latin typeface="+mj-lt"/>
              </a:rPr>
            </a:br>
            <a:endParaRPr lang="en-US" sz="1400" dirty="0">
              <a:solidFill>
                <a:schemeClr val="tx1"/>
              </a:solidFill>
              <a:latin typeface="+mj-lt"/>
            </a:endParaRPr>
          </a:p>
        </p:txBody>
      </p:sp>
      <p:cxnSp>
        <p:nvCxnSpPr>
          <p:cNvPr id="32" name="Straight Connector 31"/>
          <p:cNvCxnSpPr>
            <a:cxnSpLocks/>
          </p:cNvCxnSpPr>
          <p:nvPr/>
        </p:nvCxnSpPr>
        <p:spPr>
          <a:xfrm flipV="1">
            <a:off x="3094254" y="1510078"/>
            <a:ext cx="0" cy="2435201"/>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397149" y="4071501"/>
            <a:ext cx="8336066" cy="59864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n-US" dirty="0"/>
          </a:p>
        </p:txBody>
      </p:sp>
      <p:sp>
        <p:nvSpPr>
          <p:cNvPr id="34" name="Inhaltsplatzhalter 4"/>
          <p:cNvSpPr txBox="1">
            <a:spLocks/>
          </p:cNvSpPr>
          <p:nvPr/>
        </p:nvSpPr>
        <p:spPr>
          <a:xfrm>
            <a:off x="566662" y="4155381"/>
            <a:ext cx="8010625" cy="430887"/>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spcAft>
                <a:spcPts val="936"/>
              </a:spcAft>
              <a:buNone/>
            </a:pPr>
            <a:r>
              <a:rPr lang="en-GB" sz="1400" b="1" cap="all" dirty="0" smtClean="0">
                <a:latin typeface="+mj-lt"/>
              </a:rPr>
              <a:t>Absolute </a:t>
            </a:r>
            <a:r>
              <a:rPr lang="en-GB" sz="1400" b="1" cap="all" dirty="0">
                <a:latin typeface="+mj-lt"/>
              </a:rPr>
              <a:t>size of </a:t>
            </a:r>
            <a:r>
              <a:rPr lang="en-GB" sz="1400" b="1" cap="all" dirty="0" smtClean="0">
                <a:latin typeface="+mj-lt"/>
              </a:rPr>
              <a:t>tax errors and their DRIVERS</a:t>
            </a:r>
            <a:r>
              <a:rPr lang="en-US" sz="1100" b="1" dirty="0">
                <a:latin typeface="+mj-lt"/>
              </a:rPr>
              <a:t/>
            </a:r>
            <a:br>
              <a:rPr lang="en-US" sz="1100" b="1" dirty="0">
                <a:latin typeface="+mj-lt"/>
              </a:rPr>
            </a:br>
            <a:r>
              <a:rPr lang="en-US" sz="1400" dirty="0" smtClean="0">
                <a:latin typeface="+mj-lt"/>
              </a:rPr>
              <a:t>An average contribution of the starting point to the absolute size of tax</a:t>
            </a:r>
            <a:r>
              <a:rPr lang="lt-LT" sz="1400" dirty="0" smtClean="0">
                <a:latin typeface="+mj-lt"/>
              </a:rPr>
              <a:t> </a:t>
            </a:r>
            <a:r>
              <a:rPr lang="lt-LT" sz="1400" dirty="0" err="1" smtClean="0">
                <a:latin typeface="+mj-lt"/>
              </a:rPr>
              <a:t>forecasting</a:t>
            </a:r>
            <a:r>
              <a:rPr lang="en-US" sz="1400" dirty="0" smtClean="0">
                <a:latin typeface="+mj-lt"/>
              </a:rPr>
              <a:t> error</a:t>
            </a:r>
            <a:endParaRPr lang="en-US" sz="1200" dirty="0">
              <a:latin typeface="+mj-lt"/>
            </a:endParaRPr>
          </a:p>
        </p:txBody>
      </p:sp>
      <p:sp>
        <p:nvSpPr>
          <p:cNvPr id="16" name="Teksto vietos rezervavimo ženklas 1"/>
          <p:cNvSpPr txBox="1">
            <a:spLocks/>
          </p:cNvSpPr>
          <p:nvPr/>
        </p:nvSpPr>
        <p:spPr>
          <a:xfrm>
            <a:off x="5227982" y="233916"/>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sz="1500" smtClean="0">
                <a:solidFill>
                  <a:schemeClr val="bg1"/>
                </a:solidFill>
                <a:latin typeface="Arimo" panose="020B0604020202020204" pitchFamily="34" charset="0"/>
                <a:ea typeface="Arimo" panose="020B0604020202020204" pitchFamily="34" charset="0"/>
                <a:cs typeface="Arimo" panose="020B0604020202020204" pitchFamily="34" charset="0"/>
              </a:rPr>
              <a:t>Tax Forecasting Error Decomposition</a:t>
            </a:r>
            <a:endParaRPr lang="en-US" sz="1500" dirty="0">
              <a:solidFill>
                <a:schemeClr val="bg1"/>
              </a:solidFill>
            </a:endParaRPr>
          </a:p>
        </p:txBody>
      </p:sp>
      <p:sp>
        <p:nvSpPr>
          <p:cNvPr id="17" name="Text Placeholder 2"/>
          <p:cNvSpPr txBox="1">
            <a:spLocks/>
          </p:cNvSpPr>
          <p:nvPr/>
        </p:nvSpPr>
        <p:spPr>
          <a:xfrm>
            <a:off x="208923" y="980479"/>
            <a:ext cx="8368364" cy="529599"/>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GB" dirty="0" smtClean="0">
                <a:solidFill>
                  <a:srgbClr val="00244D"/>
                </a:solidFill>
                <a:latin typeface="Arimo" panose="020B0604020202020204" pitchFamily="34" charset="0"/>
                <a:ea typeface="Arimo" panose="020B0604020202020204" pitchFamily="34" charset="0"/>
                <a:cs typeface="Arimo" panose="020B0604020202020204" pitchFamily="34" charset="0"/>
              </a:rPr>
              <a:t>The Contribution of the Starting Point:</a:t>
            </a:r>
            <a:endParaRPr lang="en-US" dirty="0">
              <a:solidFill>
                <a:srgbClr val="00244D"/>
              </a:solidFill>
              <a:latin typeface="Arimo" panose="020B0604020202020204" pitchFamily="34" charset="0"/>
              <a:ea typeface="Arimo" panose="020B0604020202020204" pitchFamily="34" charset="0"/>
              <a:cs typeface="Arimo" panose="020B0604020202020204" pitchFamily="34" charset="0"/>
            </a:endParaRPr>
          </a:p>
        </p:txBody>
      </p:sp>
    </p:spTree>
    <p:extLst>
      <p:ext uri="{BB962C8B-B14F-4D97-AF65-F5344CB8AC3E}">
        <p14:creationId xmlns:p14="http://schemas.microsoft.com/office/powerpoint/2010/main" val="3779265992"/>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p:cNvSpPr/>
          <p:nvPr/>
        </p:nvSpPr>
        <p:spPr>
          <a:xfrm>
            <a:off x="397149" y="4071501"/>
            <a:ext cx="8336066" cy="59864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n-US" dirty="0"/>
          </a:p>
        </p:txBody>
      </p:sp>
      <p:sp>
        <p:nvSpPr>
          <p:cNvPr id="34" name="Inhaltsplatzhalter 4"/>
          <p:cNvSpPr txBox="1">
            <a:spLocks/>
          </p:cNvSpPr>
          <p:nvPr/>
        </p:nvSpPr>
        <p:spPr>
          <a:xfrm>
            <a:off x="566662" y="4155381"/>
            <a:ext cx="8010625" cy="430887"/>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spcAft>
                <a:spcPts val="936"/>
              </a:spcAft>
              <a:buNone/>
            </a:pPr>
            <a:r>
              <a:rPr lang="en-GB" sz="1400" b="1" cap="all" dirty="0" smtClean="0">
                <a:latin typeface="+mj-lt"/>
              </a:rPr>
              <a:t>Absolute </a:t>
            </a:r>
            <a:r>
              <a:rPr lang="en-GB" sz="1400" b="1" cap="all" dirty="0">
                <a:latin typeface="+mj-lt"/>
              </a:rPr>
              <a:t>size of </a:t>
            </a:r>
            <a:r>
              <a:rPr lang="en-GB" sz="1400" b="1" cap="all" dirty="0" smtClean="0">
                <a:latin typeface="+mj-lt"/>
              </a:rPr>
              <a:t>tax errors and their DRIVERS</a:t>
            </a:r>
            <a:r>
              <a:rPr lang="en-US" sz="1100" b="1" dirty="0">
                <a:latin typeface="+mj-lt"/>
              </a:rPr>
              <a:t/>
            </a:r>
            <a:br>
              <a:rPr lang="en-US" sz="1100" b="1" dirty="0">
                <a:latin typeface="+mj-lt"/>
              </a:rPr>
            </a:br>
            <a:r>
              <a:rPr lang="en-US" sz="1400" dirty="0" smtClean="0">
                <a:latin typeface="+mj-lt"/>
              </a:rPr>
              <a:t>An average contribution of the starting point to the absolute size of tax </a:t>
            </a:r>
            <a:r>
              <a:rPr lang="lt-LT" sz="1400" dirty="0" err="1" smtClean="0">
                <a:latin typeface="+mj-lt"/>
              </a:rPr>
              <a:t>forecasting</a:t>
            </a:r>
            <a:r>
              <a:rPr lang="lt-LT" sz="1400" dirty="0" smtClean="0">
                <a:latin typeface="+mj-lt"/>
              </a:rPr>
              <a:t> </a:t>
            </a:r>
            <a:r>
              <a:rPr lang="en-US" sz="1400" dirty="0" smtClean="0">
                <a:latin typeface="+mj-lt"/>
              </a:rPr>
              <a:t>error</a:t>
            </a:r>
            <a:endParaRPr lang="en-US" sz="1200" dirty="0">
              <a:latin typeface="+mj-lt"/>
            </a:endParaRPr>
          </a:p>
        </p:txBody>
      </p:sp>
      <p:sp>
        <p:nvSpPr>
          <p:cNvPr id="16" name="Teksto vietos rezervavimo ženklas 1"/>
          <p:cNvSpPr txBox="1">
            <a:spLocks/>
          </p:cNvSpPr>
          <p:nvPr/>
        </p:nvSpPr>
        <p:spPr>
          <a:xfrm>
            <a:off x="5227982" y="233916"/>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Tax Forecasting Error Decomposition</a:t>
            </a:r>
            <a:endParaRPr lang="en-US" sz="1500" dirty="0">
              <a:solidFill>
                <a:schemeClr val="bg1"/>
              </a:solidFill>
            </a:endParaRPr>
          </a:p>
        </p:txBody>
      </p:sp>
      <p:sp>
        <p:nvSpPr>
          <p:cNvPr id="17" name="Text Placeholder 2"/>
          <p:cNvSpPr txBox="1">
            <a:spLocks/>
          </p:cNvSpPr>
          <p:nvPr/>
        </p:nvSpPr>
        <p:spPr>
          <a:xfrm>
            <a:off x="208922" y="980479"/>
            <a:ext cx="8676845" cy="529599"/>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GB" dirty="0" smtClean="0">
                <a:solidFill>
                  <a:srgbClr val="00244D"/>
                </a:solidFill>
                <a:latin typeface="Arimo" panose="020B0604020202020204" pitchFamily="34" charset="0"/>
                <a:ea typeface="Arimo" panose="020B0604020202020204" pitchFamily="34" charset="0"/>
                <a:cs typeface="Arimo" panose="020B0604020202020204" pitchFamily="34" charset="0"/>
              </a:rPr>
              <a:t>About </a:t>
            </a:r>
            <a:r>
              <a:rPr lang="en-GB" dirty="0">
                <a:solidFill>
                  <a:srgbClr val="00244D"/>
                </a:solidFill>
                <a:latin typeface="Arimo" panose="020B0604020202020204" pitchFamily="34" charset="0"/>
                <a:ea typeface="Arimo" panose="020B0604020202020204" pitchFamily="34" charset="0"/>
                <a:cs typeface="Arimo" panose="020B0604020202020204" pitchFamily="34" charset="0"/>
              </a:rPr>
              <a:t>30 % of the </a:t>
            </a:r>
            <a:r>
              <a:rPr lang="en-GB" dirty="0" smtClean="0">
                <a:solidFill>
                  <a:srgbClr val="00244D"/>
                </a:solidFill>
                <a:latin typeface="Arimo" panose="020B0604020202020204" pitchFamily="34" charset="0"/>
                <a:ea typeface="Arimo" panose="020B0604020202020204" pitchFamily="34" charset="0"/>
                <a:cs typeface="Arimo" panose="020B0604020202020204" pitchFamily="34" charset="0"/>
              </a:rPr>
              <a:t>Excise </a:t>
            </a:r>
            <a:r>
              <a:rPr lang="en-GB" dirty="0">
                <a:solidFill>
                  <a:srgbClr val="00244D"/>
                </a:solidFill>
                <a:latin typeface="Arimo" panose="020B0604020202020204" pitchFamily="34" charset="0"/>
                <a:ea typeface="Arimo" panose="020B0604020202020204" pitchFamily="34" charset="0"/>
                <a:cs typeface="Arimo" panose="020B0604020202020204" pitchFamily="34" charset="0"/>
              </a:rPr>
              <a:t>D</a:t>
            </a:r>
            <a:r>
              <a:rPr lang="en-GB" dirty="0" smtClean="0">
                <a:solidFill>
                  <a:srgbClr val="00244D"/>
                </a:solidFill>
                <a:latin typeface="Arimo" panose="020B0604020202020204" pitchFamily="34" charset="0"/>
                <a:ea typeface="Arimo" panose="020B0604020202020204" pitchFamily="34" charset="0"/>
                <a:cs typeface="Arimo" panose="020B0604020202020204" pitchFamily="34" charset="0"/>
              </a:rPr>
              <a:t>uties Errors Are Due </a:t>
            </a:r>
            <a:r>
              <a:rPr lang="en-GB" dirty="0">
                <a:solidFill>
                  <a:srgbClr val="00244D"/>
                </a:solidFill>
                <a:latin typeface="Arimo" panose="020B0604020202020204" pitchFamily="34" charset="0"/>
                <a:ea typeface="Arimo" panose="020B0604020202020204" pitchFamily="34" charset="0"/>
                <a:cs typeface="Arimo" panose="020B0604020202020204" pitchFamily="34" charset="0"/>
              </a:rPr>
              <a:t>to the </a:t>
            </a:r>
            <a:r>
              <a:rPr lang="en-GB" dirty="0" smtClean="0">
                <a:solidFill>
                  <a:srgbClr val="00244D"/>
                </a:solidFill>
                <a:latin typeface="Arimo" panose="020B0604020202020204" pitchFamily="34" charset="0"/>
                <a:ea typeface="Arimo" panose="020B0604020202020204" pitchFamily="34" charset="0"/>
                <a:cs typeface="Arimo" panose="020B0604020202020204" pitchFamily="34" charset="0"/>
              </a:rPr>
              <a:t>Starting </a:t>
            </a:r>
            <a:r>
              <a:rPr lang="en-GB" dirty="0">
                <a:solidFill>
                  <a:srgbClr val="00244D"/>
                </a:solidFill>
                <a:latin typeface="Arimo" panose="020B0604020202020204" pitchFamily="34" charset="0"/>
                <a:ea typeface="Arimo" panose="020B0604020202020204" pitchFamily="34" charset="0"/>
                <a:cs typeface="Arimo" panose="020B0604020202020204" pitchFamily="34" charset="0"/>
              </a:rPr>
              <a:t>P</a:t>
            </a:r>
            <a:r>
              <a:rPr lang="en-GB" dirty="0" smtClean="0">
                <a:solidFill>
                  <a:srgbClr val="00244D"/>
                </a:solidFill>
                <a:latin typeface="Arimo" panose="020B0604020202020204" pitchFamily="34" charset="0"/>
                <a:ea typeface="Arimo" panose="020B0604020202020204" pitchFamily="34" charset="0"/>
                <a:cs typeface="Arimo" panose="020B0604020202020204" pitchFamily="34" charset="0"/>
              </a:rPr>
              <a:t>oint</a:t>
            </a:r>
            <a:endParaRPr lang="en-GB" dirty="0">
              <a:solidFill>
                <a:srgbClr val="00244D"/>
              </a:solidFill>
              <a:latin typeface="Arimo" panose="020B0604020202020204" pitchFamily="34" charset="0"/>
              <a:ea typeface="Arimo" panose="020B0604020202020204" pitchFamily="34" charset="0"/>
              <a:cs typeface="Arimo" panose="020B0604020202020204" pitchFamily="34" charset="0"/>
            </a:endParaRPr>
          </a:p>
        </p:txBody>
      </p:sp>
      <p:grpSp>
        <p:nvGrpSpPr>
          <p:cNvPr id="2" name="Grupė 1"/>
          <p:cNvGrpSpPr/>
          <p:nvPr/>
        </p:nvGrpSpPr>
        <p:grpSpPr>
          <a:xfrm>
            <a:off x="237804" y="1330569"/>
            <a:ext cx="8562846" cy="1460220"/>
            <a:chOff x="315722" y="1289914"/>
            <a:chExt cx="8562846" cy="1460220"/>
          </a:xfrm>
        </p:grpSpPr>
        <p:graphicFrame>
          <p:nvGraphicFramePr>
            <p:cNvPr id="15" name="Chart 10"/>
            <p:cNvGraphicFramePr/>
            <p:nvPr>
              <p:extLst>
                <p:ext uri="{D42A27DB-BD31-4B8C-83A1-F6EECF244321}">
                  <p14:modId xmlns:p14="http://schemas.microsoft.com/office/powerpoint/2010/main" val="2408359876"/>
                </p:ext>
              </p:extLst>
            </p:nvPr>
          </p:nvGraphicFramePr>
          <p:xfrm>
            <a:off x="678983" y="1292741"/>
            <a:ext cx="1513151" cy="1237131"/>
          </p:xfrm>
          <a:graphic>
            <a:graphicData uri="http://schemas.openxmlformats.org/drawingml/2006/chart">
              <c:chart xmlns:c="http://schemas.openxmlformats.org/drawingml/2006/chart" xmlns:r="http://schemas.openxmlformats.org/officeDocument/2006/relationships" r:id="rId2"/>
            </a:graphicData>
          </a:graphic>
        </p:graphicFrame>
        <p:sp>
          <p:nvSpPr>
            <p:cNvPr id="18" name="Inhaltsplatzhalter 4"/>
            <p:cNvSpPr txBox="1">
              <a:spLocks/>
            </p:cNvSpPr>
            <p:nvPr/>
          </p:nvSpPr>
          <p:spPr>
            <a:xfrm>
              <a:off x="315722" y="2380802"/>
              <a:ext cx="2230114" cy="369332"/>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0"/>
                </a:spcAft>
                <a:buNone/>
              </a:pPr>
              <a:r>
                <a:rPr lang="lt-LT" sz="1200" b="1" dirty="0" smtClean="0">
                  <a:solidFill>
                    <a:srgbClr val="00244D"/>
                  </a:solidFill>
                  <a:latin typeface="Arimo" panose="020B0604020202020204" pitchFamily="34" charset="0"/>
                  <a:ea typeface="Arimo" panose="020B0604020202020204" pitchFamily="34" charset="0"/>
                  <a:cs typeface="Arimo" panose="020B0604020202020204" pitchFamily="34" charset="0"/>
                </a:rPr>
                <a:t>WINES AND OTHER FERMENTED SPIRITS</a:t>
              </a:r>
            </a:p>
          </p:txBody>
        </p:sp>
        <p:sp>
          <p:nvSpPr>
            <p:cNvPr id="19" name="Inhaltsplatzhalter 4"/>
            <p:cNvSpPr txBox="1">
              <a:spLocks/>
            </p:cNvSpPr>
            <p:nvPr/>
          </p:nvSpPr>
          <p:spPr>
            <a:xfrm>
              <a:off x="2403610" y="2460383"/>
              <a:ext cx="2230114" cy="184666"/>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900"/>
                </a:spcAft>
                <a:buNone/>
              </a:pPr>
              <a:r>
                <a:rPr lang="lt-LT" sz="1200" b="1" dirty="0" smtClean="0">
                  <a:solidFill>
                    <a:srgbClr val="47ABD9"/>
                  </a:solidFill>
                  <a:latin typeface="Arimo" panose="020B0604020202020204" pitchFamily="34" charset="0"/>
                  <a:ea typeface="Arimo" panose="020B0604020202020204" pitchFamily="34" charset="0"/>
                  <a:cs typeface="Arimo" panose="020B0604020202020204" pitchFamily="34" charset="0"/>
                </a:rPr>
                <a:t>ETH</a:t>
              </a:r>
              <a:r>
                <a:rPr lang="en-US" sz="1200" b="1" dirty="0" smtClean="0">
                  <a:solidFill>
                    <a:srgbClr val="47ABD9"/>
                  </a:solidFill>
                  <a:latin typeface="Arimo" panose="020B0604020202020204" pitchFamily="34" charset="0"/>
                  <a:ea typeface="Arimo" panose="020B0604020202020204" pitchFamily="34" charset="0"/>
                  <a:cs typeface="Arimo" panose="020B0604020202020204" pitchFamily="34" charset="0"/>
                </a:rPr>
                <a:t>Y</a:t>
              </a:r>
              <a:r>
                <a:rPr lang="lt-LT" sz="1200" b="1" dirty="0" smtClean="0">
                  <a:solidFill>
                    <a:srgbClr val="47ABD9"/>
                  </a:solidFill>
                  <a:latin typeface="Arimo" panose="020B0604020202020204" pitchFamily="34" charset="0"/>
                  <a:ea typeface="Arimo" panose="020B0604020202020204" pitchFamily="34" charset="0"/>
                  <a:cs typeface="Arimo" panose="020B0604020202020204" pitchFamily="34" charset="0"/>
                </a:rPr>
                <a:t>L</a:t>
              </a:r>
              <a:endParaRPr lang="lt-LT" sz="1200" b="1" dirty="0" smtClean="0">
                <a:solidFill>
                  <a:srgbClr val="47ABD9"/>
                </a:solidFill>
                <a:latin typeface="Arimo" panose="020B0604020202020204" pitchFamily="34" charset="0"/>
                <a:ea typeface="Arimo" panose="020B0604020202020204" pitchFamily="34" charset="0"/>
                <a:cs typeface="Arimo" panose="020B0604020202020204" pitchFamily="34" charset="0"/>
              </a:endParaRPr>
            </a:p>
          </p:txBody>
        </p:sp>
        <p:graphicFrame>
          <p:nvGraphicFramePr>
            <p:cNvPr id="21" name="Chart 10"/>
            <p:cNvGraphicFramePr/>
            <p:nvPr>
              <p:extLst>
                <p:ext uri="{D42A27DB-BD31-4B8C-83A1-F6EECF244321}">
                  <p14:modId xmlns:p14="http://schemas.microsoft.com/office/powerpoint/2010/main" val="2636319413"/>
                </p:ext>
              </p:extLst>
            </p:nvPr>
          </p:nvGraphicFramePr>
          <p:xfrm>
            <a:off x="2713029" y="1289914"/>
            <a:ext cx="1513151" cy="12371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Chart 10"/>
            <p:cNvGraphicFramePr/>
            <p:nvPr>
              <p:extLst>
                <p:ext uri="{D42A27DB-BD31-4B8C-83A1-F6EECF244321}">
                  <p14:modId xmlns:p14="http://schemas.microsoft.com/office/powerpoint/2010/main" val="3388543098"/>
                </p:ext>
              </p:extLst>
            </p:nvPr>
          </p:nvGraphicFramePr>
          <p:xfrm>
            <a:off x="4827193" y="1315585"/>
            <a:ext cx="1513151" cy="1237131"/>
          </p:xfrm>
          <a:graphic>
            <a:graphicData uri="http://schemas.openxmlformats.org/drawingml/2006/chart">
              <c:chart xmlns:c="http://schemas.openxmlformats.org/drawingml/2006/chart" xmlns:r="http://schemas.openxmlformats.org/officeDocument/2006/relationships" r:id="rId4"/>
            </a:graphicData>
          </a:graphic>
        </p:graphicFrame>
        <p:sp>
          <p:nvSpPr>
            <p:cNvPr id="27" name="Inhaltsplatzhalter 4"/>
            <p:cNvSpPr txBox="1">
              <a:spLocks/>
            </p:cNvSpPr>
            <p:nvPr/>
          </p:nvSpPr>
          <p:spPr>
            <a:xfrm>
              <a:off x="4519083" y="2446536"/>
              <a:ext cx="2230114" cy="184666"/>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0"/>
                </a:spcAft>
                <a:buNone/>
              </a:pPr>
              <a:r>
                <a:rPr lang="en-US" sz="1200" b="1" dirty="0" smtClean="0">
                  <a:solidFill>
                    <a:srgbClr val="C00000"/>
                  </a:solidFill>
                  <a:latin typeface="Arimo" panose="020B0604020202020204" pitchFamily="34" charset="0"/>
                  <a:ea typeface="Arimo" panose="020B0604020202020204" pitchFamily="34" charset="0"/>
                  <a:cs typeface="Arimo" panose="020B0604020202020204" pitchFamily="34" charset="0"/>
                </a:rPr>
                <a:t>BEER</a:t>
              </a:r>
              <a:endParaRPr lang="lt-LT" sz="1200" b="1" dirty="0" smtClean="0">
                <a:solidFill>
                  <a:srgbClr val="C00000"/>
                </a:solidFill>
                <a:latin typeface="Arimo" panose="020B0604020202020204" pitchFamily="34" charset="0"/>
                <a:ea typeface="Arimo" panose="020B0604020202020204" pitchFamily="34" charset="0"/>
                <a:cs typeface="Arimo" panose="020B0604020202020204" pitchFamily="34" charset="0"/>
              </a:endParaRPr>
            </a:p>
          </p:txBody>
        </p:sp>
        <p:graphicFrame>
          <p:nvGraphicFramePr>
            <p:cNvPr id="28" name="Chart 10"/>
            <p:cNvGraphicFramePr/>
            <p:nvPr>
              <p:extLst>
                <p:ext uri="{D42A27DB-BD31-4B8C-83A1-F6EECF244321}">
                  <p14:modId xmlns:p14="http://schemas.microsoft.com/office/powerpoint/2010/main" val="2852193986"/>
                </p:ext>
              </p:extLst>
            </p:nvPr>
          </p:nvGraphicFramePr>
          <p:xfrm>
            <a:off x="7009271" y="1311829"/>
            <a:ext cx="1513151" cy="1237131"/>
          </p:xfrm>
          <a:graphic>
            <a:graphicData uri="http://schemas.openxmlformats.org/drawingml/2006/chart">
              <c:chart xmlns:c="http://schemas.openxmlformats.org/drawingml/2006/chart" xmlns:r="http://schemas.openxmlformats.org/officeDocument/2006/relationships" r:id="rId5"/>
            </a:graphicData>
          </a:graphic>
        </p:graphicFrame>
        <p:sp>
          <p:nvSpPr>
            <p:cNvPr id="29" name="Inhaltsplatzhalter 4"/>
            <p:cNvSpPr txBox="1">
              <a:spLocks/>
            </p:cNvSpPr>
            <p:nvPr/>
          </p:nvSpPr>
          <p:spPr>
            <a:xfrm>
              <a:off x="6648454" y="2446536"/>
              <a:ext cx="2230114" cy="184666"/>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0"/>
                </a:spcAft>
                <a:buNone/>
              </a:pPr>
              <a:r>
                <a:rPr lang="lt-LT" sz="1200" b="1" dirty="0" smtClean="0">
                  <a:solidFill>
                    <a:srgbClr val="666261"/>
                  </a:solidFill>
                  <a:latin typeface="Arimo" panose="020B0604020202020204" pitchFamily="34" charset="0"/>
                  <a:ea typeface="Arimo" panose="020B0604020202020204" pitchFamily="34" charset="0"/>
                  <a:cs typeface="Arimo" panose="020B0604020202020204" pitchFamily="34" charset="0"/>
                </a:rPr>
                <a:t>CIGARETTES</a:t>
              </a:r>
            </a:p>
          </p:txBody>
        </p:sp>
      </p:grpSp>
      <p:grpSp>
        <p:nvGrpSpPr>
          <p:cNvPr id="3" name="Grupė 2"/>
          <p:cNvGrpSpPr/>
          <p:nvPr/>
        </p:nvGrpSpPr>
        <p:grpSpPr>
          <a:xfrm>
            <a:off x="1353297" y="2634363"/>
            <a:ext cx="6437353" cy="1353265"/>
            <a:chOff x="1551390" y="2571816"/>
            <a:chExt cx="6437353" cy="1353265"/>
          </a:xfrm>
        </p:grpSpPr>
        <p:graphicFrame>
          <p:nvGraphicFramePr>
            <p:cNvPr id="30" name="Chart 10"/>
            <p:cNvGraphicFramePr/>
            <p:nvPr>
              <p:extLst>
                <p:ext uri="{D42A27DB-BD31-4B8C-83A1-F6EECF244321}">
                  <p14:modId xmlns:p14="http://schemas.microsoft.com/office/powerpoint/2010/main" val="2641427811"/>
                </p:ext>
              </p:extLst>
            </p:nvPr>
          </p:nvGraphicFramePr>
          <p:xfrm>
            <a:off x="1905713" y="2571816"/>
            <a:ext cx="1513151" cy="123713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1" name="Chart 10"/>
            <p:cNvGraphicFramePr/>
            <p:nvPr>
              <p:extLst>
                <p:ext uri="{D42A27DB-BD31-4B8C-83A1-F6EECF244321}">
                  <p14:modId xmlns:p14="http://schemas.microsoft.com/office/powerpoint/2010/main" val="1418569334"/>
                </p:ext>
              </p:extLst>
            </p:nvPr>
          </p:nvGraphicFramePr>
          <p:xfrm>
            <a:off x="3960745" y="2571817"/>
            <a:ext cx="1513151" cy="1237131"/>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5" name="Chart 10"/>
            <p:cNvGraphicFramePr/>
            <p:nvPr>
              <p:extLst>
                <p:ext uri="{D42A27DB-BD31-4B8C-83A1-F6EECF244321}">
                  <p14:modId xmlns:p14="http://schemas.microsoft.com/office/powerpoint/2010/main" val="978144726"/>
                </p:ext>
              </p:extLst>
            </p:nvPr>
          </p:nvGraphicFramePr>
          <p:xfrm>
            <a:off x="6117111" y="2579344"/>
            <a:ext cx="1513151" cy="1237131"/>
          </p:xfrm>
          <a:graphic>
            <a:graphicData uri="http://schemas.openxmlformats.org/drawingml/2006/chart">
              <c:chart xmlns:c="http://schemas.openxmlformats.org/drawingml/2006/chart" xmlns:r="http://schemas.openxmlformats.org/officeDocument/2006/relationships" r:id="rId8"/>
            </a:graphicData>
          </a:graphic>
        </p:graphicFrame>
        <p:sp>
          <p:nvSpPr>
            <p:cNvPr id="36" name="Inhaltsplatzhalter 4"/>
            <p:cNvSpPr txBox="1">
              <a:spLocks/>
            </p:cNvSpPr>
            <p:nvPr/>
          </p:nvSpPr>
          <p:spPr>
            <a:xfrm>
              <a:off x="1551390" y="3736673"/>
              <a:ext cx="2230114" cy="184666"/>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0"/>
                </a:spcAft>
                <a:buNone/>
              </a:pPr>
              <a:r>
                <a:rPr lang="lt-LT" sz="1200" b="1" dirty="0" smtClean="0">
                  <a:solidFill>
                    <a:schemeClr val="tx2"/>
                  </a:solidFill>
                  <a:latin typeface="Arimo" panose="020B0604020202020204" pitchFamily="34" charset="0"/>
                  <a:ea typeface="Arimo" panose="020B0604020202020204" pitchFamily="34" charset="0"/>
                  <a:cs typeface="Arimo" panose="020B0604020202020204" pitchFamily="34" charset="0"/>
                </a:rPr>
                <a:t>PETROL FUEL</a:t>
              </a:r>
            </a:p>
          </p:txBody>
        </p:sp>
        <p:sp>
          <p:nvSpPr>
            <p:cNvPr id="37" name="Inhaltsplatzhalter 4"/>
            <p:cNvSpPr txBox="1">
              <a:spLocks/>
            </p:cNvSpPr>
            <p:nvPr/>
          </p:nvSpPr>
          <p:spPr>
            <a:xfrm>
              <a:off x="3602263" y="3740415"/>
              <a:ext cx="2230114" cy="184666"/>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0"/>
                </a:spcAft>
                <a:buNone/>
              </a:pPr>
              <a:r>
                <a:rPr lang="lt-LT" sz="1200" b="1" dirty="0" smtClean="0">
                  <a:solidFill>
                    <a:schemeClr val="accent2">
                      <a:lumMod val="50000"/>
                    </a:schemeClr>
                  </a:solidFill>
                  <a:latin typeface="Arimo" panose="020B0604020202020204" pitchFamily="34" charset="0"/>
                  <a:ea typeface="Arimo" panose="020B0604020202020204" pitchFamily="34" charset="0"/>
                  <a:cs typeface="Arimo" panose="020B0604020202020204" pitchFamily="34" charset="0"/>
                </a:rPr>
                <a:t>DIESEL FUEL</a:t>
              </a:r>
            </a:p>
          </p:txBody>
        </p:sp>
        <p:sp>
          <p:nvSpPr>
            <p:cNvPr id="38" name="Inhaltsplatzhalter 4"/>
            <p:cNvSpPr txBox="1">
              <a:spLocks/>
            </p:cNvSpPr>
            <p:nvPr/>
          </p:nvSpPr>
          <p:spPr>
            <a:xfrm>
              <a:off x="5758629" y="3740415"/>
              <a:ext cx="2230114" cy="184666"/>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0"/>
                </a:spcAft>
                <a:buNone/>
              </a:pPr>
              <a:r>
                <a:rPr lang="lt-LT" sz="1200" b="1" dirty="0" smtClean="0">
                  <a:solidFill>
                    <a:schemeClr val="tx2">
                      <a:lumMod val="40000"/>
                      <a:lumOff val="60000"/>
                    </a:schemeClr>
                  </a:solidFill>
                  <a:latin typeface="Arimo" panose="020B0604020202020204" pitchFamily="34" charset="0"/>
                  <a:ea typeface="Arimo" panose="020B0604020202020204" pitchFamily="34" charset="0"/>
                  <a:cs typeface="Arimo" panose="020B0604020202020204" pitchFamily="34" charset="0"/>
                </a:rPr>
                <a:t>LIQUIFIED GAS FUEL</a:t>
              </a:r>
            </a:p>
          </p:txBody>
        </p:sp>
      </p:grpSp>
    </p:spTree>
    <p:extLst>
      <p:ext uri="{BB962C8B-B14F-4D97-AF65-F5344CB8AC3E}">
        <p14:creationId xmlns:p14="http://schemas.microsoft.com/office/powerpoint/2010/main" val="3292149064"/>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o vietos rezervavimo ženklas 4"/>
          <p:cNvSpPr>
            <a:spLocks noGrp="1"/>
          </p:cNvSpPr>
          <p:nvPr>
            <p:ph type="body" sz="quarter" idx="14"/>
          </p:nvPr>
        </p:nvSpPr>
        <p:spPr/>
        <p:txBody>
          <a:bodyPr/>
          <a:lstStyle/>
          <a:p>
            <a:r>
              <a:rPr lang="en-US" dirty="0" smtClean="0"/>
              <a:t>Summary (1)</a:t>
            </a:r>
            <a:endParaRPr lang="en-US" dirty="0"/>
          </a:p>
        </p:txBody>
      </p:sp>
      <p:sp>
        <p:nvSpPr>
          <p:cNvPr id="6" name="Rectangle 10"/>
          <p:cNvSpPr/>
          <p:nvPr/>
        </p:nvSpPr>
        <p:spPr>
          <a:xfrm>
            <a:off x="457194" y="1719954"/>
            <a:ext cx="914400" cy="72000"/>
          </a:xfrm>
          <a:prstGeom prst="rect">
            <a:avLst/>
          </a:prstGeom>
          <a:solidFill>
            <a:srgbClr val="47A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ksto vietos rezervavimo ženklas 1"/>
          <p:cNvSpPr>
            <a:spLocks noGrp="1"/>
          </p:cNvSpPr>
          <p:nvPr>
            <p:ph type="body" sz="quarter" idx="4294967295"/>
          </p:nvPr>
        </p:nvSpPr>
        <p:spPr>
          <a:xfrm>
            <a:off x="5227982" y="233916"/>
            <a:ext cx="3657785" cy="469347"/>
          </a:xfrm>
          <a:prstGeom prst="rect">
            <a:avLst/>
          </a:prstGeom>
        </p:spPr>
        <p:txBody>
          <a:bodyPr/>
          <a:lstStyle/>
          <a:p>
            <a:pPr marL="0" indent="0">
              <a:buNone/>
            </a:pPr>
            <a:r>
              <a:rPr lang="en-US"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Tax Forecasting Error Decomposition</a:t>
            </a:r>
            <a:endParaRPr lang="en-US" sz="1500" dirty="0">
              <a:solidFill>
                <a:schemeClr val="bg1"/>
              </a:solidFill>
            </a:endParaRPr>
          </a:p>
        </p:txBody>
      </p:sp>
      <p:sp>
        <p:nvSpPr>
          <p:cNvPr id="7" name="Stačiakampis 6"/>
          <p:cNvSpPr/>
          <p:nvPr/>
        </p:nvSpPr>
        <p:spPr>
          <a:xfrm>
            <a:off x="457194" y="1976593"/>
            <a:ext cx="7843967" cy="2800767"/>
          </a:xfrm>
          <a:prstGeom prst="rect">
            <a:avLst/>
          </a:prstGeom>
        </p:spPr>
        <p:txBody>
          <a:bodyPr wrap="square">
            <a:spAutoFit/>
          </a:bodyPr>
          <a:lstStyle/>
          <a:p>
            <a:pPr>
              <a:spcBef>
                <a:spcPts val="1200"/>
              </a:spcBef>
              <a:buClr>
                <a:srgbClr val="47ABD9"/>
              </a:buClr>
              <a:buSzPct val="80000"/>
            </a:pPr>
            <a:r>
              <a:rPr lang="en-GB" sz="1700" dirty="0" smtClean="0">
                <a:cs typeface="Arial" panose="020B0604020202020204" pitchFamily="34" charset="0"/>
              </a:rPr>
              <a:t>During the analysed period, </a:t>
            </a:r>
            <a:r>
              <a:rPr lang="en-GB" sz="1700" b="1" dirty="0" smtClean="0">
                <a:solidFill>
                  <a:schemeClr val="accent2"/>
                </a:solidFill>
                <a:cs typeface="Arial" panose="020B0604020202020204" pitchFamily="34" charset="0"/>
              </a:rPr>
              <a:t>on average</a:t>
            </a:r>
            <a:r>
              <a:rPr lang="en-GB" sz="1700" dirty="0" smtClean="0">
                <a:cs typeface="Arial" panose="020B0604020202020204" pitchFamily="34" charset="0"/>
              </a:rPr>
              <a:t>:</a:t>
            </a:r>
          </a:p>
          <a:p>
            <a:pPr marL="285750" indent="-285750">
              <a:spcBef>
                <a:spcPts val="1200"/>
              </a:spcBef>
              <a:buClr>
                <a:srgbClr val="47ABD9"/>
              </a:buClr>
              <a:buSzPct val="80000"/>
              <a:buFont typeface="Wingdings" panose="05000000000000000000" pitchFamily="2" charset="2"/>
              <a:buChar char="l"/>
            </a:pPr>
            <a:r>
              <a:rPr lang="en-GB" sz="1700" b="1" dirty="0" smtClean="0">
                <a:solidFill>
                  <a:schemeClr val="accent2"/>
                </a:solidFill>
                <a:cs typeface="Arial" panose="020B0604020202020204" pitchFamily="34" charset="0"/>
              </a:rPr>
              <a:t>50 %</a:t>
            </a:r>
            <a:r>
              <a:rPr lang="en-GB" sz="1700" dirty="0" smtClean="0">
                <a:cs typeface="Arial" panose="020B0604020202020204" pitchFamily="34" charset="0"/>
              </a:rPr>
              <a:t> of absolute size of the personal income tax errors was determined by the projection errors of labour market indicators</a:t>
            </a:r>
          </a:p>
          <a:p>
            <a:pPr marL="285750" indent="-285750">
              <a:spcBef>
                <a:spcPts val="1200"/>
              </a:spcBef>
              <a:buClr>
                <a:srgbClr val="47ABD9"/>
              </a:buClr>
              <a:buSzPct val="80000"/>
              <a:buFont typeface="Wingdings" panose="05000000000000000000" pitchFamily="2" charset="2"/>
              <a:buChar char="l"/>
            </a:pPr>
            <a:r>
              <a:rPr lang="en-GB" sz="1700" b="1" dirty="0" smtClean="0">
                <a:solidFill>
                  <a:schemeClr val="accent2"/>
                </a:solidFill>
                <a:cs typeface="Arial" panose="020B0604020202020204" pitchFamily="34" charset="0"/>
              </a:rPr>
              <a:t>12.9 % </a:t>
            </a:r>
            <a:r>
              <a:rPr lang="en-GB" sz="1700" dirty="0" smtClean="0">
                <a:cs typeface="Arial" panose="020B0604020202020204" pitchFamily="34" charset="0"/>
              </a:rPr>
              <a:t>of the absolute size of the corporate tax errors was determined by faster or slower economic growth</a:t>
            </a:r>
          </a:p>
          <a:p>
            <a:pPr marL="285750" indent="-285750">
              <a:spcBef>
                <a:spcPts val="1200"/>
              </a:spcBef>
              <a:buClr>
                <a:srgbClr val="47ABD9"/>
              </a:buClr>
              <a:buSzPct val="80000"/>
              <a:buFont typeface="Wingdings" panose="05000000000000000000" pitchFamily="2" charset="2"/>
              <a:buChar char="l"/>
            </a:pPr>
            <a:r>
              <a:rPr lang="en-GB" sz="1700" b="1" dirty="0" smtClean="0">
                <a:solidFill>
                  <a:schemeClr val="accent2"/>
                </a:solidFill>
                <a:cs typeface="Arial" panose="020B0604020202020204" pitchFamily="34" charset="0"/>
              </a:rPr>
              <a:t>20.8 % </a:t>
            </a:r>
            <a:r>
              <a:rPr lang="en-GB" sz="1700" dirty="0" smtClean="0">
                <a:cs typeface="Arial" panose="020B0604020202020204" pitchFamily="34" charset="0"/>
              </a:rPr>
              <a:t>of the absolute size of the value-added tax errors followed from the final consumption expenditure forecasting errors</a:t>
            </a:r>
          </a:p>
          <a:p>
            <a:pPr marL="285750" indent="-285750">
              <a:spcBef>
                <a:spcPts val="1200"/>
              </a:spcBef>
              <a:buClr>
                <a:srgbClr val="47ABD9"/>
              </a:buClr>
              <a:buSzPct val="80000"/>
              <a:buFont typeface="Wingdings" panose="05000000000000000000" pitchFamily="2" charset="2"/>
              <a:buChar char="l"/>
            </a:pPr>
            <a:r>
              <a:rPr lang="en-GB" sz="1700" b="1" dirty="0" smtClean="0">
                <a:solidFill>
                  <a:schemeClr val="accent2"/>
                </a:solidFill>
                <a:cs typeface="Arial" panose="020B0604020202020204" pitchFamily="34" charset="0"/>
              </a:rPr>
              <a:t>about 30 % </a:t>
            </a:r>
            <a:r>
              <a:rPr lang="en-GB" sz="1700" dirty="0" smtClean="0">
                <a:cs typeface="Arial" panose="020B0604020202020204" pitchFamily="34" charset="0"/>
              </a:rPr>
              <a:t>of the excise duties errors are due to the starting point</a:t>
            </a:r>
            <a:endParaRPr lang="en-GB" sz="1700" dirty="0">
              <a:cs typeface="Arial" panose="020B0604020202020204" pitchFamily="34" charset="0"/>
            </a:endParaRPr>
          </a:p>
        </p:txBody>
      </p:sp>
    </p:spTree>
    <p:extLst>
      <p:ext uri="{BB962C8B-B14F-4D97-AF65-F5344CB8AC3E}">
        <p14:creationId xmlns:p14="http://schemas.microsoft.com/office/powerpoint/2010/main" val="19758128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o vietos rezervavimo ženklas 4"/>
          <p:cNvSpPr>
            <a:spLocks noGrp="1"/>
          </p:cNvSpPr>
          <p:nvPr>
            <p:ph type="body" sz="quarter" idx="14"/>
          </p:nvPr>
        </p:nvSpPr>
        <p:spPr/>
        <p:txBody>
          <a:bodyPr/>
          <a:lstStyle/>
          <a:p>
            <a:r>
              <a:rPr lang="en-US" dirty="0" smtClean="0"/>
              <a:t>Summary (2)</a:t>
            </a:r>
            <a:endParaRPr lang="en-US" dirty="0"/>
          </a:p>
        </p:txBody>
      </p:sp>
      <p:sp>
        <p:nvSpPr>
          <p:cNvPr id="6" name="Rectangle 10"/>
          <p:cNvSpPr/>
          <p:nvPr/>
        </p:nvSpPr>
        <p:spPr>
          <a:xfrm>
            <a:off x="457194" y="1719954"/>
            <a:ext cx="914400" cy="72000"/>
          </a:xfrm>
          <a:prstGeom prst="rect">
            <a:avLst/>
          </a:prstGeom>
          <a:solidFill>
            <a:srgbClr val="47A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ksto vietos rezervavimo ženklas 1"/>
          <p:cNvSpPr>
            <a:spLocks noGrp="1"/>
          </p:cNvSpPr>
          <p:nvPr>
            <p:ph type="body" sz="quarter" idx="4294967295"/>
          </p:nvPr>
        </p:nvSpPr>
        <p:spPr>
          <a:xfrm>
            <a:off x="5227982" y="233916"/>
            <a:ext cx="3657785" cy="469347"/>
          </a:xfrm>
          <a:prstGeom prst="rect">
            <a:avLst/>
          </a:prstGeom>
        </p:spPr>
        <p:txBody>
          <a:bodyPr/>
          <a:lstStyle/>
          <a:p>
            <a:pPr marL="0" indent="0">
              <a:buNone/>
            </a:pPr>
            <a:r>
              <a:rPr lang="en-US"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Tax Forecasting Error Decomposition</a:t>
            </a:r>
            <a:endParaRPr lang="en-US" sz="1500" dirty="0">
              <a:solidFill>
                <a:schemeClr val="bg1"/>
              </a:solidFill>
            </a:endParaRPr>
          </a:p>
        </p:txBody>
      </p:sp>
      <p:sp>
        <p:nvSpPr>
          <p:cNvPr id="7" name="Stačiakampis 6"/>
          <p:cNvSpPr/>
          <p:nvPr/>
        </p:nvSpPr>
        <p:spPr>
          <a:xfrm>
            <a:off x="457194" y="1976593"/>
            <a:ext cx="7843967" cy="1785104"/>
          </a:xfrm>
          <a:prstGeom prst="rect">
            <a:avLst/>
          </a:prstGeom>
        </p:spPr>
        <p:txBody>
          <a:bodyPr wrap="square">
            <a:spAutoFit/>
          </a:bodyPr>
          <a:lstStyle/>
          <a:p>
            <a:pPr marL="285750" indent="-285750">
              <a:spcBef>
                <a:spcPts val="1200"/>
              </a:spcBef>
              <a:buClr>
                <a:srgbClr val="47ABD9"/>
              </a:buClr>
              <a:buSzPct val="177000"/>
              <a:buFont typeface="Arial" pitchFamily="34" charset="0"/>
              <a:buChar char="•"/>
            </a:pPr>
            <a:r>
              <a:rPr lang="en-US" sz="1800" dirty="0" smtClean="0"/>
              <a:t>Decompositions </a:t>
            </a:r>
            <a:r>
              <a:rPr lang="en-US" sz="1800" dirty="0"/>
              <a:t>suggest that the relative contribution of different error sources towards the overall error varies over time and by tax </a:t>
            </a:r>
            <a:r>
              <a:rPr lang="en-US" sz="1800" dirty="0" smtClean="0"/>
              <a:t>head </a:t>
            </a:r>
          </a:p>
          <a:p>
            <a:pPr marL="285750" indent="-285750">
              <a:spcBef>
                <a:spcPts val="1200"/>
              </a:spcBef>
              <a:buClr>
                <a:srgbClr val="47ABD9"/>
              </a:buClr>
              <a:buSzPct val="120000"/>
              <a:buFont typeface="Arial" pitchFamily="34" charset="0"/>
              <a:buChar char="•"/>
            </a:pPr>
            <a:endParaRPr lang="en-US" sz="1800" dirty="0"/>
          </a:p>
          <a:p>
            <a:pPr marL="285750" indent="-285750">
              <a:spcBef>
                <a:spcPts val="1200"/>
              </a:spcBef>
              <a:buClr>
                <a:srgbClr val="47ABD9"/>
              </a:buClr>
              <a:buSzPct val="177000"/>
              <a:buFont typeface="Arial" pitchFamily="34" charset="0"/>
              <a:buChar char="•"/>
            </a:pPr>
            <a:r>
              <a:rPr lang="en-US" sz="1800" dirty="0" smtClean="0"/>
              <a:t>The </a:t>
            </a:r>
            <a:r>
              <a:rPr lang="en-US" sz="1800" dirty="0"/>
              <a:t>exercise reveals that, on occasion, relatively small overall forecast errors mask larger offsetting component errors</a:t>
            </a:r>
            <a:endParaRPr lang="en-GB" sz="1700" dirty="0">
              <a:cs typeface="Arial" panose="020B0604020202020204" pitchFamily="34" charset="0"/>
            </a:endParaRPr>
          </a:p>
        </p:txBody>
      </p:sp>
    </p:spTree>
    <p:extLst>
      <p:ext uri="{BB962C8B-B14F-4D97-AF65-F5344CB8AC3E}">
        <p14:creationId xmlns:p14="http://schemas.microsoft.com/office/powerpoint/2010/main" val="26582157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35328" y="3352356"/>
            <a:ext cx="158750"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aveikslėlis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41678" y="3193607"/>
            <a:ext cx="14605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aveikslėlis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41678" y="2998344"/>
            <a:ext cx="14605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aveikslėlis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75018" y="3576194"/>
            <a:ext cx="79375"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Lentelė 5"/>
          <p:cNvGraphicFramePr>
            <a:graphicFrameLocks noGrp="1"/>
          </p:cNvGraphicFramePr>
          <p:nvPr>
            <p:extLst>
              <p:ext uri="{D42A27DB-BD31-4B8C-83A1-F6EECF244321}">
                <p14:modId xmlns:p14="http://schemas.microsoft.com/office/powerpoint/2010/main" val="3480544367"/>
              </p:ext>
            </p:extLst>
          </p:nvPr>
        </p:nvGraphicFramePr>
        <p:xfrm>
          <a:off x="1732757" y="1882331"/>
          <a:ext cx="5678487" cy="2194086"/>
        </p:xfrm>
        <a:graphic>
          <a:graphicData uri="http://schemas.openxmlformats.org/drawingml/2006/table">
            <a:tbl>
              <a:tblPr firstRow="1" bandRow="1">
                <a:tableStyleId>{5C22544A-7EE6-4342-B048-85BDC9FD1C3A}</a:tableStyleId>
              </a:tblPr>
              <a:tblGrid>
                <a:gridCol w="2731183">
                  <a:extLst>
                    <a:ext uri="{9D8B030D-6E8A-4147-A177-3AD203B41FA5}"/>
                  </a:extLst>
                </a:gridCol>
                <a:gridCol w="215793">
                  <a:extLst>
                    <a:ext uri="{9D8B030D-6E8A-4147-A177-3AD203B41FA5}"/>
                  </a:extLst>
                </a:gridCol>
                <a:gridCol w="237590">
                  <a:extLst>
                    <a:ext uri="{9D8B030D-6E8A-4147-A177-3AD203B41FA5}"/>
                  </a:extLst>
                </a:gridCol>
                <a:gridCol w="2493921">
                  <a:extLst>
                    <a:ext uri="{9D8B030D-6E8A-4147-A177-3AD203B41FA5}"/>
                  </a:extLst>
                </a:gridCol>
              </a:tblGrid>
              <a:tr h="365681">
                <a:tc row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smtClean="0">
                          <a:solidFill>
                            <a:srgbClr val="47ABD9"/>
                          </a:solidFill>
                          <a:latin typeface="+mj-lt"/>
                          <a:cs typeface="Arial" panose="020B0604020202020204" pitchFamily="34" charset="0"/>
                        </a:rPr>
                        <a:t>Assessment Report</a:t>
                      </a:r>
                      <a:endParaRPr lang="en-US" sz="1400" b="0" dirty="0">
                        <a:solidFill>
                          <a:srgbClr val="47ABD9"/>
                        </a:solidFill>
                        <a:latin typeface="+mj-lt"/>
                      </a:endParaRPr>
                    </a:p>
                    <a:p>
                      <a:pPr algn="l"/>
                      <a:r>
                        <a:rPr lang="lt-LT" sz="1600" dirty="0" smtClean="0">
                          <a:solidFill>
                            <a:srgbClr val="1F3856"/>
                          </a:solidFill>
                          <a:latin typeface="Arial" panose="020B0604020202020204" pitchFamily="34" charset="0"/>
                          <a:cs typeface="Arial" panose="020B0604020202020204" pitchFamily="34" charset="0"/>
                        </a:rPr>
                        <a:t>„</a:t>
                      </a:r>
                      <a:r>
                        <a:rPr lang="en-US" sz="1600" dirty="0" smtClean="0">
                          <a:solidFill>
                            <a:srgbClr val="1F3856"/>
                          </a:solidFill>
                          <a:latin typeface="Arial" panose="020B0604020202020204" pitchFamily="34" charset="0"/>
                          <a:cs typeface="Arial" panose="020B0604020202020204" pitchFamily="34" charset="0"/>
                        </a:rPr>
                        <a:t>Tax Forecasting Error Decomposition</a:t>
                      </a:r>
                      <a:r>
                        <a:rPr lang="lt-LT" sz="1600" dirty="0" smtClean="0">
                          <a:solidFill>
                            <a:srgbClr val="1F3856"/>
                          </a:solidFill>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txBody>
                  <a:tcPr marL="91447" marR="91447" marT="45680" marB="45680" anchor="ctr">
                    <a:lnL w="12700" cap="flat" cmpd="sng" algn="ctr">
                      <a:no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dirty="0"/>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6">
                  <a:txBody>
                    <a:bodyPr/>
                    <a:lstStyle/>
                    <a:p>
                      <a:pPr marL="0" marR="0" indent="0" algn="l" defTabSz="914400" rtl="0" eaLnBrk="1" fontAlgn="auto" latinLnBrk="0" hangingPunct="1">
                        <a:lnSpc>
                          <a:spcPct val="100000"/>
                        </a:lnSpc>
                        <a:spcBef>
                          <a:spcPts val="1800"/>
                        </a:spcBef>
                        <a:spcAft>
                          <a:spcPts val="0"/>
                        </a:spcAft>
                        <a:buClrTx/>
                        <a:buSzTx/>
                        <a:buFontTx/>
                        <a:buNone/>
                        <a:tabLst/>
                        <a:defRPr/>
                      </a:pPr>
                      <a:endParaRPr lang="en-US" sz="900" b="1" kern="1200" dirty="0" smtClean="0">
                        <a:solidFill>
                          <a:srgbClr val="00244D"/>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lt-LT" sz="1600" b="1" kern="1200" dirty="0" smtClean="0">
                          <a:solidFill>
                            <a:srgbClr val="00244D"/>
                          </a:solidFill>
                          <a:latin typeface="+mn-lt"/>
                          <a:ea typeface="+mn-ea"/>
                          <a:cs typeface="+mn-cs"/>
                        </a:rPr>
                        <a:t>Saulė</a:t>
                      </a:r>
                      <a:r>
                        <a:rPr lang="lt-LT" sz="1600" b="1" kern="1200" baseline="0" dirty="0" smtClean="0">
                          <a:solidFill>
                            <a:srgbClr val="00244D"/>
                          </a:solidFill>
                          <a:latin typeface="+mn-lt"/>
                          <a:ea typeface="+mn-ea"/>
                          <a:cs typeface="+mn-cs"/>
                        </a:rPr>
                        <a:t> Skripkauskienė</a:t>
                      </a:r>
                      <a:endParaRPr lang="en-US" sz="1600" b="1" kern="1200" dirty="0" smtClean="0">
                        <a:solidFill>
                          <a:srgbClr val="00244D"/>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b="0" baseline="0" dirty="0" smtClean="0">
                          <a:solidFill>
                            <a:srgbClr val="00244D"/>
                          </a:solidFill>
                          <a:latin typeface="Arial Narrow" panose="020B0606020202030204" pitchFamily="34" charset="0"/>
                          <a:cs typeface="Arial" panose="020B0604020202020204" pitchFamily="34" charset="0"/>
                        </a:rPr>
                        <a:t>Senior Advisor of </a:t>
                      </a:r>
                      <a:r>
                        <a:rPr lang="en-US" sz="1400" b="0" baseline="0" smtClean="0">
                          <a:solidFill>
                            <a:srgbClr val="00244D"/>
                          </a:solidFill>
                          <a:latin typeface="Arial Narrow" panose="020B0606020202030204" pitchFamily="34" charset="0"/>
                          <a:cs typeface="Arial" panose="020B0604020202020204" pitchFamily="34" charset="0"/>
                        </a:rPr>
                        <a:t>the Budget </a:t>
                      </a:r>
                      <a:r>
                        <a:rPr lang="en-US" sz="1400" b="0" baseline="0" dirty="0" smtClean="0">
                          <a:solidFill>
                            <a:srgbClr val="00244D"/>
                          </a:solidFill>
                          <a:latin typeface="Arial Narrow" panose="020B0606020202030204" pitchFamily="34" charset="0"/>
                          <a:cs typeface="Arial" panose="020B0604020202020204" pitchFamily="34" charset="0"/>
                        </a:rPr>
                        <a:t>Policy Monitoring Department</a:t>
                      </a:r>
                      <a:endParaRPr lang="lt-LT" sz="1400" b="0" baseline="0" dirty="0" smtClean="0">
                        <a:solidFill>
                          <a:srgbClr val="00244D"/>
                        </a:solidFill>
                        <a:latin typeface="Arial Narrow" panose="020B060602020203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b="0" dirty="0" smtClean="0">
                        <a:latin typeface="Arial Narrow" panose="020B0606020202030204" pitchFamily="34" charset="0"/>
                        <a:cs typeface="Arial" panose="020B0604020202020204" pitchFamily="34" charset="0"/>
                      </a:endParaRPr>
                    </a:p>
                    <a:p>
                      <a:pPr marL="0" marR="0" indent="0" algn="l" defTabSz="914400" rtl="0" eaLnBrk="1" fontAlgn="auto" latinLnBrk="0" hangingPunct="1">
                        <a:lnSpc>
                          <a:spcPct val="125000"/>
                        </a:lnSpc>
                        <a:spcBef>
                          <a:spcPts val="0"/>
                        </a:spcBef>
                        <a:spcAft>
                          <a:spcPts val="0"/>
                        </a:spcAft>
                        <a:buClrTx/>
                        <a:buSzTx/>
                        <a:buFontTx/>
                        <a:buNone/>
                        <a:tabLst/>
                        <a:defRPr/>
                      </a:pPr>
                      <a:r>
                        <a:rPr lang="lt-LT" sz="1000" b="0" baseline="0" dirty="0" smtClean="0">
                          <a:solidFill>
                            <a:srgbClr val="1F3856"/>
                          </a:solidFill>
                          <a:latin typeface="Arial Narrow" panose="020B0606020202030204" pitchFamily="34" charset="0"/>
                        </a:rPr>
                        <a:t>(</a:t>
                      </a:r>
                      <a:r>
                        <a:rPr lang="en-US" sz="1000" b="0" baseline="0" dirty="0" smtClean="0">
                          <a:solidFill>
                            <a:srgbClr val="1F3856"/>
                          </a:solidFill>
                          <a:latin typeface="Arial Narrow" panose="020B0606020202030204" pitchFamily="34" charset="0"/>
                        </a:rPr>
                        <a:t>+370</a:t>
                      </a:r>
                      <a:r>
                        <a:rPr lang="lt-LT" sz="1000" b="0" baseline="0" dirty="0" smtClean="0">
                          <a:solidFill>
                            <a:srgbClr val="1F3856"/>
                          </a:solidFill>
                          <a:latin typeface="Arial Narrow" panose="020B0606020202030204" pitchFamily="34" charset="0"/>
                        </a:rPr>
                        <a:t> </a:t>
                      </a:r>
                      <a:r>
                        <a:rPr lang="lt-LT" sz="1000" b="0" baseline="0" dirty="0">
                          <a:solidFill>
                            <a:srgbClr val="1F3856"/>
                          </a:solidFill>
                          <a:latin typeface="Arial Narrow" panose="020B0606020202030204" pitchFamily="34" charset="0"/>
                        </a:rPr>
                        <a:t>5) </a:t>
                      </a:r>
                      <a:r>
                        <a:rPr lang="en-US" sz="1000" b="0" baseline="0" dirty="0" smtClean="0">
                          <a:solidFill>
                            <a:srgbClr val="1F3856"/>
                          </a:solidFill>
                          <a:latin typeface="Arial Narrow" panose="020B0606020202030204" pitchFamily="34" charset="0"/>
                        </a:rPr>
                        <a:t>204</a:t>
                      </a:r>
                      <a:r>
                        <a:rPr lang="lt-LT" sz="1000" b="0" baseline="0" dirty="0" smtClean="0">
                          <a:solidFill>
                            <a:srgbClr val="1F3856"/>
                          </a:solidFill>
                          <a:latin typeface="Arial Narrow" panose="020B0606020202030204" pitchFamily="34" charset="0"/>
                        </a:rPr>
                        <a:t> </a:t>
                      </a:r>
                      <a:r>
                        <a:rPr lang="en-US" sz="1000" b="0" baseline="0" dirty="0" smtClean="0">
                          <a:solidFill>
                            <a:srgbClr val="1F3856"/>
                          </a:solidFill>
                          <a:latin typeface="Arial Narrow" panose="020B0606020202030204" pitchFamily="34" charset="0"/>
                        </a:rPr>
                        <a:t>7646</a:t>
                      </a:r>
                      <a:r>
                        <a:rPr lang="lt-LT" sz="1000" b="0" baseline="0" dirty="0" smtClean="0">
                          <a:solidFill>
                            <a:srgbClr val="1F3856"/>
                          </a:solidFill>
                          <a:latin typeface="Arial Narrow" panose="020B0606020202030204" pitchFamily="34" charset="0"/>
                        </a:rPr>
                        <a:t> </a:t>
                      </a:r>
                      <a:endParaRPr lang="en-US" sz="1000" dirty="0">
                        <a:latin typeface="Arial Narrow" panose="020B0606020202030204" pitchFamily="34" charset="0"/>
                      </a:endParaRPr>
                    </a:p>
                    <a:p>
                      <a:pPr marL="0" marR="0" indent="0" algn="l" defTabSz="914400" rtl="0" eaLnBrk="1" fontAlgn="auto" latinLnBrk="0" hangingPunct="1">
                        <a:lnSpc>
                          <a:spcPct val="125000"/>
                        </a:lnSpc>
                        <a:spcBef>
                          <a:spcPts val="0"/>
                        </a:spcBef>
                        <a:spcAft>
                          <a:spcPts val="0"/>
                        </a:spcAft>
                        <a:buClrTx/>
                        <a:buSzTx/>
                        <a:buFontTx/>
                        <a:buNone/>
                        <a:tabLst/>
                        <a:defRPr/>
                      </a:pPr>
                      <a:r>
                        <a:rPr lang="lt-LT" sz="1000" b="0" baseline="0" dirty="0" err="1" smtClean="0">
                          <a:solidFill>
                            <a:srgbClr val="1F3856"/>
                          </a:solidFill>
                          <a:latin typeface="Arial Narrow" panose="020B0606020202030204" pitchFamily="34" charset="0"/>
                        </a:rPr>
                        <a:t>Saule.Skripkauskiene</a:t>
                      </a:r>
                      <a:r>
                        <a:rPr lang="en-US" sz="1000" b="0" baseline="0" dirty="0" smtClean="0">
                          <a:solidFill>
                            <a:srgbClr val="1F3856"/>
                          </a:solidFill>
                          <a:latin typeface="Arial Narrow" panose="020B0606020202030204" pitchFamily="34" charset="0"/>
                        </a:rPr>
                        <a:t>@</a:t>
                      </a:r>
                      <a:r>
                        <a:rPr lang="lt-LT" sz="1000" b="0" baseline="0" dirty="0" err="1" smtClean="0">
                          <a:solidFill>
                            <a:srgbClr val="1F3856"/>
                          </a:solidFill>
                          <a:latin typeface="Arial Narrow" panose="020B0606020202030204" pitchFamily="34" charset="0"/>
                        </a:rPr>
                        <a:t>ifi</a:t>
                      </a:r>
                      <a:r>
                        <a:rPr lang="en-US" sz="1000" b="0" baseline="0" dirty="0" smtClean="0">
                          <a:solidFill>
                            <a:srgbClr val="1F3856"/>
                          </a:solidFill>
                          <a:latin typeface="Arial Narrow" panose="020B0606020202030204" pitchFamily="34" charset="0"/>
                        </a:rPr>
                        <a:t>.</a:t>
                      </a:r>
                      <a:r>
                        <a:rPr lang="en-US" sz="1000" b="0" baseline="0" dirty="0" err="1" smtClean="0">
                          <a:solidFill>
                            <a:srgbClr val="1F3856"/>
                          </a:solidFill>
                          <a:latin typeface="Arial Narrow" panose="020B0606020202030204" pitchFamily="34" charset="0"/>
                        </a:rPr>
                        <a:t>lt</a:t>
                      </a:r>
                      <a:endParaRPr lang="en-US" sz="1000" dirty="0" smtClean="0">
                        <a:latin typeface="Arial Narrow" panose="020B0606020202030204" pitchFamily="34" charset="0"/>
                      </a:endParaRPr>
                    </a:p>
                    <a:p>
                      <a:pPr marL="0" marR="0" indent="0" algn="l" defTabSz="914400" rtl="0" eaLnBrk="1" fontAlgn="auto" latinLnBrk="0" hangingPunct="1">
                        <a:lnSpc>
                          <a:spcPct val="125000"/>
                        </a:lnSpc>
                        <a:spcBef>
                          <a:spcPts val="0"/>
                        </a:spcBef>
                        <a:spcAft>
                          <a:spcPts val="0"/>
                        </a:spcAft>
                        <a:buClrTx/>
                        <a:buSzTx/>
                        <a:buFontTx/>
                        <a:buNone/>
                        <a:tabLst/>
                        <a:defRPr/>
                      </a:pPr>
                      <a:r>
                        <a:rPr lang="en-US" sz="1000" b="0" baseline="0" dirty="0" smtClean="0">
                          <a:solidFill>
                            <a:srgbClr val="1F3856"/>
                          </a:solidFill>
                          <a:latin typeface="Arial Narrow" panose="020B0606020202030204" pitchFamily="34" charset="0"/>
                        </a:rPr>
                        <a:t>www.ifi.lt</a:t>
                      </a:r>
                      <a:endParaRPr lang="en-US" sz="1000" dirty="0">
                        <a:latin typeface="Arial Narrow" panose="020B0606020202030204" pitchFamily="34" charset="0"/>
                      </a:endParaRPr>
                    </a:p>
                    <a:p>
                      <a:pPr marL="0" marR="0" indent="0" algn="l" defTabSz="914400" rtl="0" eaLnBrk="1" fontAlgn="auto" latinLnBrk="0" hangingPunct="1">
                        <a:lnSpc>
                          <a:spcPct val="125000"/>
                        </a:lnSpc>
                        <a:spcBef>
                          <a:spcPts val="0"/>
                        </a:spcBef>
                        <a:spcAft>
                          <a:spcPts val="0"/>
                        </a:spcAft>
                        <a:buClrTx/>
                        <a:buSzTx/>
                        <a:buFontTx/>
                        <a:buNone/>
                        <a:tabLst/>
                        <a:defRPr/>
                      </a:pPr>
                      <a:r>
                        <a:rPr lang="en-US" sz="1000" b="0" baseline="0" dirty="0">
                          <a:solidFill>
                            <a:srgbClr val="1F3856"/>
                          </a:solidFill>
                          <a:latin typeface="Arial Narrow" panose="020B0606020202030204" pitchFamily="34" charset="0"/>
                        </a:rPr>
                        <a:t>@</a:t>
                      </a:r>
                      <a:r>
                        <a:rPr lang="lt-LT" sz="1000" b="0" baseline="0" dirty="0" err="1">
                          <a:solidFill>
                            <a:srgbClr val="1F3856"/>
                          </a:solidFill>
                          <a:latin typeface="Arial Narrow" panose="020B0606020202030204" pitchFamily="34" charset="0"/>
                        </a:rPr>
                        <a:t>valstybeskontrole</a:t>
                      </a:r>
                      <a:endParaRPr lang="en-US" sz="10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65681">
                <a:tc vMerge="1">
                  <a:txBody>
                    <a:bodyPr/>
                    <a:lstStyle/>
                    <a:p>
                      <a:pPr algn="l"/>
                      <a:endParaRPr lang="en-US" dirty="0"/>
                    </a:p>
                  </a:txBody>
                  <a:tcPr>
                    <a:lnL w="12700" cap="flat" cmpd="sng" algn="ctr">
                      <a:solidFill>
                        <a:srgbClr val="1F3856"/>
                      </a:solid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solidFill>
                        <a:srgbClr val="1F3856"/>
                      </a:solidFill>
                      <a:prstDash val="solid"/>
                      <a:round/>
                      <a:headEnd type="none" w="med" len="med"/>
                      <a:tailEnd type="none" w="med" len="med"/>
                    </a:lnT>
                    <a:lnB w="12700" cap="flat" cmpd="sng" algn="ctr">
                      <a:solidFill>
                        <a:srgbClr val="1F3856"/>
                      </a:solidFill>
                      <a:prstDash val="solid"/>
                      <a:round/>
                      <a:headEnd type="none" w="med" len="med"/>
                      <a:tailEnd type="none" w="med" len="med"/>
                    </a:lnB>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20000"/>
                        </a:lnSpc>
                      </a:pPr>
                      <a:endParaRPr lang="en-US" sz="18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b="0" dirty="0">
                        <a:latin typeface="Arial Narrow" panose="020B060602020203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65681">
                <a:tc vMerge="1">
                  <a:txBody>
                    <a:bodyPr/>
                    <a:lstStyle/>
                    <a:p>
                      <a:endParaRPr lang="en-US" dirty="0"/>
                    </a:p>
                  </a:txBody>
                  <a:tcPr>
                    <a:lnL w="12700" cap="flat" cmpd="sng" algn="ctr">
                      <a:solidFill>
                        <a:srgbClr val="1F3856"/>
                      </a:solid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solidFill>
                        <a:srgbClr val="1F3856"/>
                      </a:solidFill>
                      <a:prstDash val="solid"/>
                      <a:round/>
                      <a:headEnd type="none" w="med" len="med"/>
                      <a:tailEnd type="none" w="med" len="med"/>
                    </a:lnT>
                    <a:lnB w="12700" cap="flat" cmpd="sng" algn="ctr">
                      <a:solidFill>
                        <a:srgbClr val="1F3856"/>
                      </a:solidFill>
                      <a:prstDash val="solid"/>
                      <a:round/>
                      <a:headEnd type="none" w="med" len="med"/>
                      <a:tailEnd type="none" w="med" len="med"/>
                    </a:lnB>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20000"/>
                        </a:lnSpc>
                      </a:pPr>
                      <a:endParaRPr lang="en-US" sz="18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50" dirty="0">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65681">
                <a:tc vMerge="1">
                  <a:txBody>
                    <a:bodyPr/>
                    <a:lstStyle/>
                    <a:p>
                      <a:endParaRPr lang="en-US"/>
                    </a:p>
                  </a:txBody>
                  <a:tcPr>
                    <a:lnL w="12700" cap="flat" cmpd="sng" algn="ctr">
                      <a:solidFill>
                        <a:srgbClr val="1F3856"/>
                      </a:solid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solidFill>
                        <a:srgbClr val="1F3856"/>
                      </a:solidFill>
                      <a:prstDash val="solid"/>
                      <a:round/>
                      <a:headEnd type="none" w="med" len="med"/>
                      <a:tailEnd type="none" w="med" len="med"/>
                    </a:lnT>
                    <a:lnB w="12700" cap="flat" cmpd="sng" algn="ctr">
                      <a:solidFill>
                        <a:srgbClr val="1F3856"/>
                      </a:solidFill>
                      <a:prstDash val="solid"/>
                      <a:round/>
                      <a:headEnd type="none" w="med" len="med"/>
                      <a:tailEnd type="none" w="med" len="med"/>
                    </a:lnB>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20000"/>
                        </a:lnSpc>
                      </a:pPr>
                      <a:endParaRPr lang="en-US" sz="18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50" dirty="0">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65681">
                <a:tc vMerge="1">
                  <a:txBody>
                    <a:bodyPr/>
                    <a:lstStyle/>
                    <a:p>
                      <a:endParaRPr lang="en-US"/>
                    </a:p>
                  </a:txBody>
                  <a:tcPr>
                    <a:lnL w="12700" cap="flat" cmpd="sng" algn="ctr">
                      <a:solidFill>
                        <a:srgbClr val="1F3856"/>
                      </a:solid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solidFill>
                        <a:srgbClr val="1F3856"/>
                      </a:solidFill>
                      <a:prstDash val="solid"/>
                      <a:round/>
                      <a:headEnd type="none" w="med" len="med"/>
                      <a:tailEnd type="none" w="med" len="med"/>
                    </a:lnT>
                    <a:lnB w="12700" cap="flat" cmpd="sng" algn="ctr">
                      <a:solidFill>
                        <a:srgbClr val="1F3856"/>
                      </a:solidFill>
                      <a:prstDash val="solid"/>
                      <a:round/>
                      <a:headEnd type="none" w="med" len="med"/>
                      <a:tailEnd type="none" w="med" len="med"/>
                    </a:lnB>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20000"/>
                        </a:lnSpc>
                      </a:pPr>
                      <a:endParaRPr lang="en-US" sz="18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50" dirty="0">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r h="365681">
                <a:tc vMerge="1">
                  <a:txBody>
                    <a:bodyPr/>
                    <a:lstStyle/>
                    <a:p>
                      <a:endParaRPr lang="en-US"/>
                    </a:p>
                  </a:txBody>
                  <a:tcPr>
                    <a:lnL w="12700" cap="flat" cmpd="sng" algn="ctr">
                      <a:solidFill>
                        <a:srgbClr val="1F3856"/>
                      </a:solidFill>
                      <a:prstDash val="solid"/>
                      <a:round/>
                      <a:headEnd type="none" w="med" len="med"/>
                      <a:tailEnd type="none" w="med" len="med"/>
                    </a:lnL>
                    <a:lnR w="12700" cap="flat" cmpd="sng" algn="ctr">
                      <a:solidFill>
                        <a:srgbClr val="1F3856"/>
                      </a:solidFill>
                      <a:prstDash val="solid"/>
                      <a:round/>
                      <a:headEnd type="none" w="med" len="med"/>
                      <a:tailEnd type="none" w="med" len="med"/>
                    </a:lnR>
                    <a:lnT w="12700" cap="flat" cmpd="sng" algn="ctr">
                      <a:solidFill>
                        <a:srgbClr val="1F3856"/>
                      </a:solidFill>
                      <a:prstDash val="solid"/>
                      <a:round/>
                      <a:headEnd type="none" w="med" len="med"/>
                      <a:tailEnd type="none" w="med" len="med"/>
                    </a:lnT>
                    <a:lnB w="12700" cap="flat" cmpd="sng" algn="ctr">
                      <a:solidFill>
                        <a:srgbClr val="1F3856"/>
                      </a:solidFill>
                      <a:prstDash val="solid"/>
                      <a:round/>
                      <a:headEnd type="none" w="med" len="med"/>
                      <a:tailEnd type="none" w="med" len="med"/>
                    </a:lnB>
                    <a:noFill/>
                  </a:tcPr>
                </a:tc>
                <a:tc>
                  <a:txBody>
                    <a:bodyPr/>
                    <a:lstStyle/>
                    <a:p>
                      <a:endParaRPr lang="en-US" sz="1800" dirty="0"/>
                    </a:p>
                  </a:txBody>
                  <a:tcPr marL="91447" marR="91447" marT="45680" marB="45680">
                    <a:lnL w="12700" cap="flat" cmpd="sng" algn="ctr">
                      <a:solidFill>
                        <a:srgbClr val="1F3856"/>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20000"/>
                        </a:lnSpc>
                      </a:pPr>
                      <a:endParaRPr lang="en-US" sz="1800" dirty="0">
                        <a:latin typeface="Arial Narrow" panose="020B0606020202030204" pitchFamily="34" charset="0"/>
                      </a:endParaRPr>
                    </a:p>
                  </a:txBody>
                  <a:tcPr marL="91447" marR="91447" marT="45680" marB="456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50" dirty="0">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extLst>
              </a:tr>
            </a:tbl>
          </a:graphicData>
        </a:graphic>
      </p:graphicFrame>
    </p:spTree>
    <p:extLst>
      <p:ext uri="{BB962C8B-B14F-4D97-AF65-F5344CB8AC3E}">
        <p14:creationId xmlns:p14="http://schemas.microsoft.com/office/powerpoint/2010/main" val="37235751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ntraštė 2"/>
          <p:cNvSpPr>
            <a:spLocks noGrp="1"/>
          </p:cNvSpPr>
          <p:nvPr>
            <p:ph type="title"/>
          </p:nvPr>
        </p:nvSpPr>
        <p:spPr>
          <a:xfrm>
            <a:off x="0" y="1689829"/>
            <a:ext cx="9144000" cy="495383"/>
          </a:xfrm>
        </p:spPr>
        <p:txBody>
          <a:bodyPr/>
          <a:lstStyle/>
          <a:p>
            <a:r>
              <a:rPr lang="en-US" dirty="0" smtClean="0"/>
              <a:t>Tax Forecasting Error Decomposition</a:t>
            </a:r>
            <a:endParaRPr lang="en-US" dirty="0"/>
          </a:p>
        </p:txBody>
      </p:sp>
      <p:sp>
        <p:nvSpPr>
          <p:cNvPr id="6" name="Rectangle 10"/>
          <p:cNvSpPr/>
          <p:nvPr/>
        </p:nvSpPr>
        <p:spPr>
          <a:xfrm>
            <a:off x="4114800" y="2419126"/>
            <a:ext cx="914400" cy="72000"/>
          </a:xfrm>
          <a:prstGeom prst="rect">
            <a:avLst/>
          </a:prstGeom>
          <a:solidFill>
            <a:srgbClr val="47A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ubtitle 2"/>
          <p:cNvSpPr txBox="1">
            <a:spLocks/>
          </p:cNvSpPr>
          <p:nvPr/>
        </p:nvSpPr>
        <p:spPr>
          <a:xfrm>
            <a:off x="0" y="2762439"/>
            <a:ext cx="9143999" cy="21923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t-LT" sz="2400" dirty="0">
                <a:solidFill>
                  <a:srgbClr val="14264B"/>
                </a:solidFill>
                <a:latin typeface="Arimo" panose="020B0604020202020204" pitchFamily="34" charset="0"/>
                <a:ea typeface="Arimo" panose="020B0604020202020204" pitchFamily="34" charset="0"/>
                <a:cs typeface="Arimo" panose="020B0604020202020204" pitchFamily="34" charset="0"/>
              </a:rPr>
              <a:t>Saulė Skripkauskienė</a:t>
            </a:r>
          </a:p>
          <a:p>
            <a:pPr marL="0" indent="0" algn="ctr">
              <a:buNone/>
            </a:pPr>
            <a:r>
              <a:rPr lang="en-US" sz="1600" dirty="0" smtClean="0">
                <a:solidFill>
                  <a:srgbClr val="14264B"/>
                </a:solidFill>
                <a:latin typeface="Arimo" panose="020B0604020202020204" pitchFamily="34" charset="0"/>
                <a:ea typeface="Arimo" panose="020B0604020202020204" pitchFamily="34" charset="0"/>
                <a:cs typeface="Arimo" panose="020B0604020202020204" pitchFamily="34" charset="0"/>
              </a:rPr>
              <a:t>Senior Advisor of the </a:t>
            </a:r>
            <a:r>
              <a:rPr lang="en-GB" sz="1600" dirty="0" smtClean="0">
                <a:solidFill>
                  <a:srgbClr val="14264B"/>
                </a:solidFill>
                <a:latin typeface="Arimo" panose="020B0604020202020204" pitchFamily="34" charset="0"/>
                <a:ea typeface="Arimo" panose="020B0604020202020204" pitchFamily="34" charset="0"/>
                <a:cs typeface="Arimo" panose="020B0604020202020204" pitchFamily="34" charset="0"/>
              </a:rPr>
              <a:t>Budget Policy Monitoring Department</a:t>
            </a:r>
            <a:r>
              <a:rPr lang="lt-LT" sz="1600" dirty="0" smtClean="0">
                <a:solidFill>
                  <a:schemeClr val="bg1"/>
                </a:solidFill>
                <a:latin typeface="Arimo" panose="020B0604020202020204" pitchFamily="34" charset="0"/>
                <a:ea typeface="Arimo" panose="020B0604020202020204" pitchFamily="34" charset="0"/>
                <a:cs typeface="Arimo" panose="020B0604020202020204" pitchFamily="34" charset="0"/>
              </a:rPr>
              <a:t>.</a:t>
            </a:r>
          </a:p>
          <a:p>
            <a:pPr marL="0" indent="0" algn="ctr">
              <a:lnSpc>
                <a:spcPct val="150000"/>
              </a:lnSpc>
              <a:spcBef>
                <a:spcPts val="3000"/>
              </a:spcBef>
              <a:buNone/>
            </a:pPr>
            <a:r>
              <a:rPr lang="en-US" sz="1600" dirty="0" smtClean="0">
                <a:solidFill>
                  <a:srgbClr val="00244D"/>
                </a:solidFill>
                <a:latin typeface="Arimo" panose="020B0604020202020204" pitchFamily="34" charset="0"/>
                <a:ea typeface="Arimo" panose="020B0604020202020204" pitchFamily="34" charset="0"/>
                <a:cs typeface="Arimo" panose="020B0604020202020204" pitchFamily="34" charset="0"/>
              </a:rPr>
              <a:t>11</a:t>
            </a:r>
            <a:r>
              <a:rPr lang="en-US" sz="1600" baseline="30000" dirty="0" smtClean="0">
                <a:solidFill>
                  <a:srgbClr val="00244D"/>
                </a:solidFill>
                <a:latin typeface="Arimo" panose="020B0604020202020204" pitchFamily="34" charset="0"/>
                <a:ea typeface="Arimo" panose="020B0604020202020204" pitchFamily="34" charset="0"/>
                <a:cs typeface="Arimo" panose="020B0604020202020204" pitchFamily="34" charset="0"/>
              </a:rPr>
              <a:t>th</a:t>
            </a:r>
            <a:r>
              <a:rPr lang="en-US" sz="1600" dirty="0" smtClean="0">
                <a:solidFill>
                  <a:srgbClr val="00244D"/>
                </a:solidFill>
                <a:latin typeface="Arimo" panose="020B0604020202020204" pitchFamily="34" charset="0"/>
                <a:ea typeface="Arimo" panose="020B0604020202020204" pitchFamily="34" charset="0"/>
                <a:cs typeface="Arimo" panose="020B0604020202020204" pitchFamily="34" charset="0"/>
              </a:rPr>
              <a:t> of June, 2018</a:t>
            </a:r>
          </a:p>
          <a:p>
            <a:endParaRPr lang="en-US" dirty="0"/>
          </a:p>
        </p:txBody>
      </p:sp>
    </p:spTree>
    <p:extLst>
      <p:ext uri="{BB962C8B-B14F-4D97-AF65-F5344CB8AC3E}">
        <p14:creationId xmlns:p14="http://schemas.microsoft.com/office/powerpoint/2010/main" val="36194214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o vietos rezervavimo ženklas 4"/>
          <p:cNvSpPr>
            <a:spLocks noGrp="1"/>
          </p:cNvSpPr>
          <p:nvPr>
            <p:ph type="body" sz="quarter" idx="14"/>
          </p:nvPr>
        </p:nvSpPr>
        <p:spPr/>
        <p:txBody>
          <a:bodyPr/>
          <a:lstStyle/>
          <a:p>
            <a:r>
              <a:rPr lang="en-US" dirty="0" smtClean="0"/>
              <a:t>Motivation</a:t>
            </a:r>
            <a:endParaRPr lang="en-US" dirty="0"/>
          </a:p>
        </p:txBody>
      </p:sp>
      <p:sp>
        <p:nvSpPr>
          <p:cNvPr id="6" name="Rectangle 10"/>
          <p:cNvSpPr/>
          <p:nvPr/>
        </p:nvSpPr>
        <p:spPr>
          <a:xfrm>
            <a:off x="457194" y="1719954"/>
            <a:ext cx="914400" cy="72000"/>
          </a:xfrm>
          <a:prstGeom prst="rect">
            <a:avLst/>
          </a:prstGeom>
          <a:solidFill>
            <a:srgbClr val="47A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ksto vietos rezervavimo ženklas 1"/>
          <p:cNvSpPr>
            <a:spLocks noGrp="1"/>
          </p:cNvSpPr>
          <p:nvPr>
            <p:ph type="body" sz="quarter" idx="4294967295"/>
          </p:nvPr>
        </p:nvSpPr>
        <p:spPr>
          <a:xfrm>
            <a:off x="5227982" y="233916"/>
            <a:ext cx="3657785" cy="469347"/>
          </a:xfrm>
          <a:prstGeom prst="rect">
            <a:avLst/>
          </a:prstGeom>
        </p:spPr>
        <p:txBody>
          <a:bodyPr/>
          <a:lstStyle/>
          <a:p>
            <a:pPr marL="0" indent="0">
              <a:buNone/>
            </a:pPr>
            <a:r>
              <a:rPr lang="en-US"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Tax Forecasting Error Decomposition</a:t>
            </a:r>
            <a:endParaRPr lang="en-US" sz="1500" dirty="0">
              <a:solidFill>
                <a:schemeClr val="bg1"/>
              </a:solidFill>
            </a:endParaRPr>
          </a:p>
        </p:txBody>
      </p:sp>
      <p:sp>
        <p:nvSpPr>
          <p:cNvPr id="7" name="Stačiakampis 6"/>
          <p:cNvSpPr/>
          <p:nvPr/>
        </p:nvSpPr>
        <p:spPr>
          <a:xfrm>
            <a:off x="457194" y="1976593"/>
            <a:ext cx="7843967" cy="2385268"/>
          </a:xfrm>
          <a:prstGeom prst="rect">
            <a:avLst/>
          </a:prstGeom>
        </p:spPr>
        <p:txBody>
          <a:bodyPr wrap="square">
            <a:spAutoFit/>
          </a:bodyPr>
          <a:lstStyle/>
          <a:p>
            <a:pPr>
              <a:spcBef>
                <a:spcPts val="1200"/>
              </a:spcBef>
              <a:buClr>
                <a:srgbClr val="47ABD9"/>
              </a:buClr>
              <a:buSzPct val="80000"/>
            </a:pPr>
            <a:r>
              <a:rPr lang="en-GB" sz="1700" dirty="0" smtClean="0">
                <a:cs typeface="Arial" panose="020B0604020202020204" pitchFamily="34" charset="0"/>
              </a:rPr>
              <a:t>Oft heard narrative: Forecasting errors are mostly due to better economic performance or decreased shadow economy. But is it really the case?</a:t>
            </a:r>
          </a:p>
          <a:p>
            <a:pPr>
              <a:spcBef>
                <a:spcPts val="1200"/>
              </a:spcBef>
              <a:buClr>
                <a:srgbClr val="47ABD9"/>
              </a:buClr>
              <a:buSzPct val="80000"/>
            </a:pPr>
            <a:r>
              <a:rPr lang="en-GB" sz="1700" dirty="0" smtClean="0">
                <a:cs typeface="Arial" panose="020B0604020202020204" pitchFamily="34" charset="0"/>
              </a:rPr>
              <a:t>Objectives:</a:t>
            </a:r>
          </a:p>
          <a:p>
            <a:pPr marL="285750" indent="-285750">
              <a:spcBef>
                <a:spcPts val="1200"/>
              </a:spcBef>
              <a:buClr>
                <a:srgbClr val="47ABD9"/>
              </a:buClr>
              <a:buSzPct val="80000"/>
              <a:buFont typeface="Wingdings" panose="05000000000000000000" pitchFamily="2" charset="2"/>
              <a:buChar char="l"/>
            </a:pPr>
            <a:r>
              <a:rPr lang="en-GB" sz="1700" dirty="0" smtClean="0">
                <a:cs typeface="Arial" panose="020B0604020202020204" pitchFamily="34" charset="0"/>
              </a:rPr>
              <a:t>to examine the </a:t>
            </a:r>
            <a:r>
              <a:rPr lang="en-GB" sz="1700" b="1" dirty="0" smtClean="0">
                <a:solidFill>
                  <a:schemeClr val="accent2"/>
                </a:solidFill>
                <a:cs typeface="Arial" panose="020B0604020202020204" pitchFamily="34" charset="0"/>
              </a:rPr>
              <a:t>tax revenue forecasting performance </a:t>
            </a:r>
            <a:r>
              <a:rPr lang="en-GB" sz="1700" dirty="0" smtClean="0">
                <a:cs typeface="Arial" panose="020B0604020202020204" pitchFamily="34" charset="0"/>
              </a:rPr>
              <a:t>of the Ministry of Finance over the period 2012–2017 </a:t>
            </a:r>
          </a:p>
          <a:p>
            <a:pPr marL="285750" indent="-285750">
              <a:spcBef>
                <a:spcPts val="1200"/>
              </a:spcBef>
              <a:buClr>
                <a:srgbClr val="47ABD9"/>
              </a:buClr>
              <a:buSzPct val="80000"/>
              <a:buFont typeface="Wingdings" panose="05000000000000000000" pitchFamily="2" charset="2"/>
              <a:buChar char="l"/>
            </a:pPr>
            <a:r>
              <a:rPr lang="en-GB" sz="1700" dirty="0" smtClean="0">
                <a:cs typeface="Arial" panose="020B0604020202020204" pitchFamily="34" charset="0"/>
              </a:rPr>
              <a:t>to decompose to what extent the error of the tax plan was determined by unexpected economic developments</a:t>
            </a:r>
            <a:endParaRPr lang="en-GB" sz="1700" dirty="0">
              <a:cs typeface="Arial" panose="020B0604020202020204" pitchFamily="34" charset="0"/>
            </a:endParaRPr>
          </a:p>
        </p:txBody>
      </p:sp>
    </p:spTree>
    <p:extLst>
      <p:ext uri="{BB962C8B-B14F-4D97-AF65-F5344CB8AC3E}">
        <p14:creationId xmlns:p14="http://schemas.microsoft.com/office/powerpoint/2010/main" val="13666260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2"/>
          <p:cNvSpPr txBox="1">
            <a:spLocks/>
          </p:cNvSpPr>
          <p:nvPr/>
        </p:nvSpPr>
        <p:spPr>
          <a:xfrm>
            <a:off x="517403" y="961862"/>
            <a:ext cx="8368364" cy="529599"/>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smtClean="0">
                <a:solidFill>
                  <a:srgbClr val="00244D"/>
                </a:solidFill>
                <a:latin typeface="Arimo" panose="020B0604020202020204" pitchFamily="34" charset="0"/>
                <a:ea typeface="Arimo" panose="020B0604020202020204" pitchFamily="34" charset="0"/>
                <a:cs typeface="Arimo" panose="020B0604020202020204" pitchFamily="34" charset="0"/>
              </a:rPr>
              <a:t>Forecasting Errors of the Major Tax Plans for 2012–2017</a:t>
            </a:r>
            <a:endParaRPr lang="en-US" dirty="0">
              <a:solidFill>
                <a:srgbClr val="00244D"/>
              </a:solidFill>
              <a:latin typeface="Arimo" panose="020B0604020202020204" pitchFamily="34" charset="0"/>
              <a:ea typeface="Arimo" panose="020B0604020202020204" pitchFamily="34" charset="0"/>
              <a:cs typeface="Arimo" panose="020B0604020202020204" pitchFamily="34" charset="0"/>
            </a:endParaRPr>
          </a:p>
        </p:txBody>
      </p:sp>
      <p:sp>
        <p:nvSpPr>
          <p:cNvPr id="21" name="Teksto vietos rezervavimo ženklas 1"/>
          <p:cNvSpPr txBox="1">
            <a:spLocks/>
          </p:cNvSpPr>
          <p:nvPr/>
        </p:nvSpPr>
        <p:spPr>
          <a:xfrm>
            <a:off x="5227982" y="233916"/>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Tax Forecasting Error Decomposition</a:t>
            </a:r>
            <a:endParaRPr lang="en-US" sz="1500" dirty="0">
              <a:solidFill>
                <a:schemeClr val="bg1"/>
              </a:solidFill>
            </a:endParaRPr>
          </a:p>
        </p:txBody>
      </p:sp>
      <p:sp>
        <p:nvSpPr>
          <p:cNvPr id="6" name="Stačiakampis 5"/>
          <p:cNvSpPr/>
          <p:nvPr/>
        </p:nvSpPr>
        <p:spPr>
          <a:xfrm>
            <a:off x="427653" y="4564025"/>
            <a:ext cx="8023225" cy="307777"/>
          </a:xfrm>
          <a:prstGeom prst="rect">
            <a:avLst/>
          </a:prstGeom>
        </p:spPr>
        <p:txBody>
          <a:bodyPr wrap="square">
            <a:spAutoFit/>
          </a:bodyPr>
          <a:lstStyle/>
          <a:p>
            <a:r>
              <a:rPr lang="en-US" sz="1400" dirty="0" smtClean="0">
                <a:solidFill>
                  <a:schemeClr val="accent5"/>
                </a:solidFill>
              </a:rPr>
              <a:t>Source: </a:t>
            </a:r>
            <a:r>
              <a:rPr lang="en-US" dirty="0" smtClean="0">
                <a:solidFill>
                  <a:schemeClr val="accent5"/>
                </a:solidFill>
              </a:rPr>
              <a:t>fiscal institution’s calculations</a:t>
            </a:r>
            <a:endParaRPr lang="lt-LT" sz="1400" dirty="0">
              <a:solidFill>
                <a:schemeClr val="accent5"/>
              </a:solidFill>
            </a:endParaRPr>
          </a:p>
        </p:txBody>
      </p:sp>
      <p:pic>
        <p:nvPicPr>
          <p:cNvPr id="5" name="Paveikslėlis 4"/>
          <p:cNvPicPr>
            <a:picLocks noChangeAspect="1"/>
          </p:cNvPicPr>
          <p:nvPr/>
        </p:nvPicPr>
        <p:blipFill>
          <a:blip r:embed="rId2"/>
          <a:stretch>
            <a:fillRect/>
          </a:stretch>
        </p:blipFill>
        <p:spPr>
          <a:xfrm>
            <a:off x="600686" y="1398494"/>
            <a:ext cx="6979210" cy="3165532"/>
          </a:xfrm>
          <a:prstGeom prst="rect">
            <a:avLst/>
          </a:prstGeom>
        </p:spPr>
      </p:pic>
    </p:spTree>
    <p:extLst>
      <p:ext uri="{BB962C8B-B14F-4D97-AF65-F5344CB8AC3E}">
        <p14:creationId xmlns:p14="http://schemas.microsoft.com/office/powerpoint/2010/main" val="18380143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o vietos rezervavimo ženklas 1"/>
          <p:cNvSpPr txBox="1">
            <a:spLocks/>
          </p:cNvSpPr>
          <p:nvPr/>
        </p:nvSpPr>
        <p:spPr>
          <a:xfrm>
            <a:off x="5227982" y="233916"/>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Tax Forecasting Error Decomposition</a:t>
            </a:r>
            <a:endParaRPr lang="en-US" sz="1500" dirty="0">
              <a:solidFill>
                <a:schemeClr val="bg1"/>
              </a:solidFill>
            </a:endParaRPr>
          </a:p>
        </p:txBody>
      </p:sp>
      <p:sp>
        <p:nvSpPr>
          <p:cNvPr id="3" name="Text Placeholder 2"/>
          <p:cNvSpPr txBox="1">
            <a:spLocks/>
          </p:cNvSpPr>
          <p:nvPr/>
        </p:nvSpPr>
        <p:spPr>
          <a:xfrm>
            <a:off x="348919" y="1009989"/>
            <a:ext cx="8368364" cy="529599"/>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lt-LT" dirty="0" err="1" smtClean="0">
                <a:solidFill>
                  <a:srgbClr val="00244D"/>
                </a:solidFill>
                <a:latin typeface="Arimo" panose="020B0604020202020204" pitchFamily="34" charset="0"/>
                <a:ea typeface="Arimo" panose="020B0604020202020204" pitchFamily="34" charset="0"/>
                <a:cs typeface="Arimo" panose="020B0604020202020204" pitchFamily="34" charset="0"/>
              </a:rPr>
              <a:t>Method</a:t>
            </a:r>
            <a:endParaRPr lang="en-US" dirty="0">
              <a:solidFill>
                <a:srgbClr val="00244D"/>
              </a:solidFill>
              <a:latin typeface="Arimo" panose="020B0604020202020204" pitchFamily="34" charset="0"/>
              <a:ea typeface="Arimo" panose="020B0604020202020204" pitchFamily="34" charset="0"/>
              <a:cs typeface="Arimo" panose="020B0604020202020204" pitchFamily="34" charset="0"/>
            </a:endParaRPr>
          </a:p>
        </p:txBody>
      </p:sp>
      <mc:AlternateContent xmlns:mc="http://schemas.openxmlformats.org/markup-compatibility/2006">
        <mc:Choice xmlns:a14="http://schemas.microsoft.com/office/drawing/2010/main" Requires="a14">
          <p:sp>
            <p:nvSpPr>
              <p:cNvPr id="4" name="Stačiakampis 3"/>
              <p:cNvSpPr/>
              <p:nvPr/>
            </p:nvSpPr>
            <p:spPr>
              <a:xfrm>
                <a:off x="441158" y="1469419"/>
                <a:ext cx="7708231" cy="2677656"/>
              </a:xfrm>
              <a:prstGeom prst="rect">
                <a:avLst/>
              </a:prstGeom>
            </p:spPr>
            <p:txBody>
              <a:bodyPr wrap="square">
                <a:spAutoFit/>
              </a:bodyPr>
              <a:lstStyle/>
              <a:p>
                <a14:m>
                  <m:oMath xmlns:m="http://schemas.openxmlformats.org/officeDocument/2006/math">
                    <m:sSub>
                      <m:sSubPr>
                        <m:ctrlPr>
                          <a:rPr lang="en-GB" i="1" smtClean="0">
                            <a:latin typeface="Cambria Math"/>
                          </a:rPr>
                        </m:ctrlPr>
                      </m:sSubPr>
                      <m:e>
                        <m:r>
                          <a:rPr lang="en-GB" b="0" i="1" smtClean="0">
                            <a:latin typeface="Cambria Math" panose="02040503050406030204" pitchFamily="18" charset="0"/>
                          </a:rPr>
                          <m:t>𝑉𝐴𝑇</m:t>
                        </m:r>
                      </m:e>
                      <m:sub>
                        <m:r>
                          <a:rPr lang="en-GB" i="1">
                            <a:latin typeface="Cambria Math" panose="02040503050406030204" pitchFamily="18" charset="0"/>
                          </a:rPr>
                          <m:t>𝑡</m:t>
                        </m:r>
                        <m:r>
                          <a:rPr lang="en-GB" i="0">
                            <a:latin typeface="Cambria Math" panose="02040503050406030204" pitchFamily="18" charset="0"/>
                          </a:rPr>
                          <m:t>+1</m:t>
                        </m:r>
                      </m:sub>
                    </m:sSub>
                    <m:r>
                      <a:rPr lang="en-GB" i="0">
                        <a:latin typeface="Cambria Math" panose="02040503050406030204" pitchFamily="18" charset="0"/>
                      </a:rPr>
                      <m:t>= </m:t>
                    </m:r>
                    <m:sSub>
                      <m:sSubPr>
                        <m:ctrlPr>
                          <a:rPr lang="en-GB" i="1">
                            <a:latin typeface="Cambria Math"/>
                          </a:rPr>
                        </m:ctrlPr>
                      </m:sSubPr>
                      <m:e>
                        <m:r>
                          <a:rPr lang="en-GB" b="0" i="1" smtClean="0">
                            <a:latin typeface="Cambria Math" panose="02040503050406030204" pitchFamily="18" charset="0"/>
                          </a:rPr>
                          <m:t>𝑇</m:t>
                        </m:r>
                        <m:r>
                          <a:rPr lang="en-GB" i="1">
                            <a:latin typeface="Cambria Math" panose="02040503050406030204" pitchFamily="18" charset="0"/>
                          </a:rPr>
                          <m:t>𝐵</m:t>
                        </m:r>
                      </m:e>
                      <m:sub>
                        <m:r>
                          <a:rPr lang="en-GB" i="1">
                            <a:latin typeface="Cambria Math" panose="02040503050406030204" pitchFamily="18" charset="0"/>
                          </a:rPr>
                          <m:t>𝑡</m:t>
                        </m:r>
                      </m:sub>
                    </m:sSub>
                    <m:r>
                      <a:rPr lang="en-GB" i="0">
                        <a:latin typeface="Cambria Math" panose="02040503050406030204" pitchFamily="18" charset="0"/>
                      </a:rPr>
                      <m:t>×</m:t>
                    </m:r>
                    <m:sSub>
                      <m:sSubPr>
                        <m:ctrlPr>
                          <a:rPr lang="en-GB" i="1">
                            <a:latin typeface="Cambria Math"/>
                          </a:rPr>
                        </m:ctrlPr>
                      </m:sSubPr>
                      <m:e>
                        <m:r>
                          <a:rPr lang="en-GB" i="1">
                            <a:latin typeface="Cambria Math" panose="02040503050406030204" pitchFamily="18" charset="0"/>
                          </a:rPr>
                          <m:t>𝑠𝑡</m:t>
                        </m:r>
                      </m:e>
                      <m:sub>
                        <m:r>
                          <a:rPr lang="en-GB" i="1">
                            <a:latin typeface="Cambria Math" panose="02040503050406030204" pitchFamily="18" charset="0"/>
                          </a:rPr>
                          <m:t>𝑡</m:t>
                        </m:r>
                        <m:r>
                          <a:rPr lang="en-GB" i="0">
                            <a:latin typeface="Cambria Math" panose="02040503050406030204" pitchFamily="18" charset="0"/>
                          </a:rPr>
                          <m:t>+1</m:t>
                        </m:r>
                      </m:sub>
                    </m:sSub>
                    <m:r>
                      <a:rPr lang="en-GB" i="0">
                        <a:latin typeface="Cambria Math" panose="02040503050406030204" pitchFamily="18" charset="0"/>
                      </a:rPr>
                      <m:t>×</m:t>
                    </m:r>
                    <m:d>
                      <m:dPr>
                        <m:ctrlPr>
                          <a:rPr lang="en-GB" i="1">
                            <a:latin typeface="Cambria Math"/>
                          </a:rPr>
                        </m:ctrlPr>
                      </m:dPr>
                      <m:e>
                        <m:r>
                          <a:rPr lang="en-GB" i="0">
                            <a:latin typeface="Cambria Math" panose="02040503050406030204" pitchFamily="18" charset="0"/>
                          </a:rPr>
                          <m:t>1+</m:t>
                        </m:r>
                        <m:sSub>
                          <m:sSubPr>
                            <m:ctrlPr>
                              <a:rPr lang="en-GB" i="1">
                                <a:latin typeface="Cambria Math"/>
                              </a:rPr>
                            </m:ctrlPr>
                          </m:sSubPr>
                          <m:e>
                            <m:r>
                              <a:rPr lang="en-GB" i="1">
                                <a:latin typeface="Cambria Math" panose="02040503050406030204" pitchFamily="18" charset="0"/>
                              </a:rPr>
                              <m:t>𝐸</m:t>
                            </m:r>
                          </m:e>
                          <m:sub>
                            <m:r>
                              <a:rPr lang="en-GB" i="1">
                                <a:latin typeface="Cambria Math" panose="02040503050406030204" pitchFamily="18" charset="0"/>
                              </a:rPr>
                              <m:t>𝑡</m:t>
                            </m:r>
                            <m:r>
                              <a:rPr lang="en-GB" i="0">
                                <a:latin typeface="Cambria Math" panose="02040503050406030204" pitchFamily="18" charset="0"/>
                              </a:rPr>
                              <m:t>+1</m:t>
                            </m:r>
                          </m:sub>
                        </m:sSub>
                        <m:r>
                          <a:rPr lang="en-GB" i="0">
                            <a:latin typeface="Cambria Math" panose="02040503050406030204" pitchFamily="18" charset="0"/>
                          </a:rPr>
                          <m:t>×</m:t>
                        </m:r>
                        <m:sSub>
                          <m:sSubPr>
                            <m:ctrlPr>
                              <a:rPr lang="en-GB" i="1">
                                <a:latin typeface="Cambria Math"/>
                              </a:rPr>
                            </m:ctrlPr>
                          </m:sSubPr>
                          <m:e>
                            <m:r>
                              <a:rPr lang="en-GB" b="0" i="1" smtClean="0">
                                <a:latin typeface="Cambria Math" panose="02040503050406030204" pitchFamily="18" charset="0"/>
                              </a:rPr>
                              <m:t>𝐹𝐶𝐸</m:t>
                            </m:r>
                          </m:e>
                          <m:sub>
                            <m:r>
                              <a:rPr lang="en-GB" i="1">
                                <a:latin typeface="Cambria Math" panose="02040503050406030204" pitchFamily="18" charset="0"/>
                              </a:rPr>
                              <m:t>𝑡</m:t>
                            </m:r>
                            <m:r>
                              <a:rPr lang="en-GB" i="0">
                                <a:latin typeface="Cambria Math" panose="02040503050406030204" pitchFamily="18" charset="0"/>
                              </a:rPr>
                              <m:t>+1</m:t>
                            </m:r>
                          </m:sub>
                        </m:sSub>
                      </m:e>
                    </m:d>
                    <m:r>
                      <a:rPr lang="en-GB" i="0">
                        <a:latin typeface="Cambria Math" panose="02040503050406030204" pitchFamily="18" charset="0"/>
                      </a:rPr>
                      <m:t>+</m:t>
                    </m:r>
                    <m:sSub>
                      <m:sSubPr>
                        <m:ctrlPr>
                          <a:rPr lang="en-GB" i="1">
                            <a:latin typeface="Cambria Math"/>
                          </a:rPr>
                        </m:ctrlPr>
                      </m:sSubPr>
                      <m:e>
                        <m:r>
                          <a:rPr lang="en-GB" b="0" i="1" smtClean="0">
                            <a:latin typeface="Cambria Math" panose="02040503050406030204" pitchFamily="18" charset="0"/>
                          </a:rPr>
                          <m:t>𝑂</m:t>
                        </m:r>
                      </m:e>
                      <m:sub>
                        <m:r>
                          <a:rPr lang="en-GB" i="1">
                            <a:latin typeface="Cambria Math" panose="02040503050406030204" pitchFamily="18" charset="0"/>
                          </a:rPr>
                          <m:t>𝑡</m:t>
                        </m:r>
                        <m:r>
                          <a:rPr lang="en-GB" i="0">
                            <a:latin typeface="Cambria Math" panose="02040503050406030204" pitchFamily="18" charset="0"/>
                          </a:rPr>
                          <m:t>+1</m:t>
                        </m:r>
                      </m:sub>
                    </m:sSub>
                    <m:r>
                      <a:rPr lang="en-GB" i="0">
                        <a:latin typeface="Cambria Math" panose="02040503050406030204" pitchFamily="18" charset="0"/>
                      </a:rPr>
                      <m:t>− </m:t>
                    </m:r>
                    <m:sSub>
                      <m:sSubPr>
                        <m:ctrlPr>
                          <a:rPr lang="en-GB" i="1">
                            <a:latin typeface="Cambria Math"/>
                          </a:rPr>
                        </m:ctrlPr>
                      </m:sSubPr>
                      <m:e>
                        <m:r>
                          <a:rPr lang="en-GB" b="0" i="1" smtClean="0">
                            <a:latin typeface="Cambria Math" panose="02040503050406030204" pitchFamily="18" charset="0"/>
                          </a:rPr>
                          <m:t>𝐴</m:t>
                        </m:r>
                      </m:e>
                      <m:sub>
                        <m:r>
                          <a:rPr lang="en-GB" i="1">
                            <a:latin typeface="Cambria Math" panose="02040503050406030204" pitchFamily="18" charset="0"/>
                          </a:rPr>
                          <m:t>𝑡</m:t>
                        </m:r>
                        <m:r>
                          <a:rPr lang="en-GB" i="0">
                            <a:latin typeface="Cambria Math" panose="02040503050406030204" pitchFamily="18" charset="0"/>
                          </a:rPr>
                          <m:t>+1</m:t>
                        </m:r>
                      </m:sub>
                    </m:sSub>
                    <m:r>
                      <a:rPr lang="en-GB" i="0">
                        <a:latin typeface="Cambria Math" panose="02040503050406030204" pitchFamily="18" charset="0"/>
                      </a:rPr>
                      <m:t>−</m:t>
                    </m:r>
                    <m:sSub>
                      <m:sSubPr>
                        <m:ctrlPr>
                          <a:rPr lang="en-GB" i="1">
                            <a:latin typeface="Cambria Math"/>
                          </a:rPr>
                        </m:ctrlPr>
                      </m:sSubPr>
                      <m:e>
                        <m:r>
                          <a:rPr lang="en-GB" b="0" i="1" smtClean="0">
                            <a:latin typeface="Cambria Math" panose="02040503050406030204" pitchFamily="18" charset="0"/>
                          </a:rPr>
                          <m:t>𝑇𝐸</m:t>
                        </m:r>
                      </m:e>
                      <m:sub>
                        <m:r>
                          <a:rPr lang="en-GB" i="1">
                            <a:latin typeface="Cambria Math" panose="02040503050406030204" pitchFamily="18" charset="0"/>
                          </a:rPr>
                          <m:t>𝑡</m:t>
                        </m:r>
                        <m:r>
                          <a:rPr lang="en-GB" i="0">
                            <a:latin typeface="Cambria Math" panose="02040503050406030204" pitchFamily="18" charset="0"/>
                          </a:rPr>
                          <m:t>+1</m:t>
                        </m:r>
                      </m:sub>
                    </m:sSub>
                    <m:r>
                      <a:rPr lang="en-GB" i="0">
                        <a:latin typeface="Cambria Math" panose="02040503050406030204" pitchFamily="18" charset="0"/>
                      </a:rPr>
                      <m:t>+</m:t>
                    </m:r>
                    <m:sSub>
                      <m:sSubPr>
                        <m:ctrlPr>
                          <a:rPr lang="en-GB" i="1">
                            <a:latin typeface="Cambria Math"/>
                          </a:rPr>
                        </m:ctrlPr>
                      </m:sSubPr>
                      <m:e>
                        <m:r>
                          <a:rPr lang="en-GB" b="0" i="1" smtClean="0">
                            <a:latin typeface="Cambria Math" panose="02040503050406030204" pitchFamily="18" charset="0"/>
                          </a:rPr>
                          <m:t>𝐽</m:t>
                        </m:r>
                      </m:e>
                      <m:sub>
                        <m:r>
                          <a:rPr lang="en-GB" i="1">
                            <a:latin typeface="Cambria Math" panose="02040503050406030204" pitchFamily="18" charset="0"/>
                          </a:rPr>
                          <m:t>𝑡</m:t>
                        </m:r>
                        <m:r>
                          <a:rPr lang="en-GB" i="0">
                            <a:latin typeface="Cambria Math" panose="02040503050406030204" pitchFamily="18" charset="0"/>
                          </a:rPr>
                          <m:t>+1</m:t>
                        </m:r>
                      </m:sub>
                    </m:sSub>
                  </m:oMath>
                </a14:m>
                <a:r>
                  <a:rPr lang="en-GB" dirty="0" smtClean="0"/>
                  <a:t>, where</a:t>
                </a:r>
              </a:p>
              <a:p>
                <a:endParaRPr lang="en-GB" dirty="0" smtClean="0"/>
              </a:p>
              <a:p>
                <a:pPr marL="449263"/>
                <a:endParaRPr lang="lt-LT" i="1" dirty="0" smtClean="0">
                  <a:latin typeface="Cambria Math" panose="02040503050406030204" pitchFamily="18" charset="0"/>
                </a:endParaRPr>
              </a:p>
              <a:p>
                <a:pPr marL="449263"/>
                <a14:m>
                  <m:oMath xmlns:m="http://schemas.openxmlformats.org/officeDocument/2006/math">
                    <m:sSub>
                      <m:sSubPr>
                        <m:ctrlPr>
                          <a:rPr lang="en-GB" i="1">
                            <a:latin typeface="Cambria Math"/>
                          </a:rPr>
                        </m:ctrlPr>
                      </m:sSubPr>
                      <m:e>
                        <m:r>
                          <a:rPr lang="en-GB" i="1">
                            <a:latin typeface="Cambria Math" panose="02040503050406030204" pitchFamily="18" charset="0"/>
                          </a:rPr>
                          <m:t>𝑉𝐴𝑇</m:t>
                        </m:r>
                      </m:e>
                      <m:sub>
                        <m:r>
                          <a:rPr lang="en-GB" i="1">
                            <a:latin typeface="Cambria Math" panose="02040503050406030204" pitchFamily="18" charset="0"/>
                          </a:rPr>
                          <m:t>𝑡</m:t>
                        </m:r>
                        <m:r>
                          <a:rPr lang="en-GB">
                            <a:latin typeface="Cambria Math" panose="02040503050406030204" pitchFamily="18" charset="0"/>
                          </a:rPr>
                          <m:t>+1</m:t>
                        </m:r>
                      </m:sub>
                    </m:sSub>
                  </m:oMath>
                </a14:m>
                <a:r>
                  <a:rPr lang="en-GB" dirty="0" smtClean="0"/>
                  <a:t> – VAT projection for t+1 year</a:t>
                </a:r>
                <a:r>
                  <a:rPr lang="lt-LT" dirty="0" smtClean="0"/>
                  <a:t>,</a:t>
                </a:r>
                <a:endParaRPr lang="en-GB" dirty="0" smtClean="0"/>
              </a:p>
              <a:p>
                <a:pPr marL="449263"/>
                <a14:m>
                  <m:oMath xmlns:m="http://schemas.openxmlformats.org/officeDocument/2006/math">
                    <m:sSub>
                      <m:sSubPr>
                        <m:ctrlPr>
                          <a:rPr lang="en-GB" i="1">
                            <a:latin typeface="Cambria Math"/>
                          </a:rPr>
                        </m:ctrlPr>
                      </m:sSubPr>
                      <m:e>
                        <m:r>
                          <a:rPr lang="en-GB" i="1">
                            <a:latin typeface="Cambria Math" panose="02040503050406030204" pitchFamily="18" charset="0"/>
                          </a:rPr>
                          <m:t>𝑇𝐵</m:t>
                        </m:r>
                      </m:e>
                      <m:sub>
                        <m:r>
                          <a:rPr lang="en-GB" i="1">
                            <a:latin typeface="Cambria Math" panose="02040503050406030204" pitchFamily="18" charset="0"/>
                          </a:rPr>
                          <m:t>𝑡</m:t>
                        </m:r>
                      </m:sub>
                    </m:sSub>
                  </m:oMath>
                </a14:m>
                <a:r>
                  <a:rPr lang="en-GB" dirty="0" smtClean="0"/>
                  <a:t>– tax </a:t>
                </a:r>
                <a:r>
                  <a:rPr lang="en-GB" dirty="0" smtClean="0"/>
                  <a:t>base for t year</a:t>
                </a:r>
                <a:r>
                  <a:rPr lang="lt-LT" dirty="0" smtClean="0"/>
                  <a:t>,</a:t>
                </a:r>
                <a:endParaRPr lang="en-GB" dirty="0" smtClean="0"/>
              </a:p>
              <a:p>
                <a:pPr marL="449263"/>
                <a14:m>
                  <m:oMath xmlns:m="http://schemas.openxmlformats.org/officeDocument/2006/math">
                    <m:sSub>
                      <m:sSubPr>
                        <m:ctrlPr>
                          <a:rPr lang="en-GB" i="1">
                            <a:latin typeface="Cambria Math"/>
                          </a:rPr>
                        </m:ctrlPr>
                      </m:sSubPr>
                      <m:e>
                        <m:r>
                          <a:rPr lang="en-GB" i="1">
                            <a:latin typeface="Cambria Math" panose="02040503050406030204" pitchFamily="18" charset="0"/>
                          </a:rPr>
                          <m:t>𝑠𝑡</m:t>
                        </m:r>
                      </m:e>
                      <m:sub>
                        <m:r>
                          <a:rPr lang="en-GB" i="1">
                            <a:latin typeface="Cambria Math" panose="02040503050406030204" pitchFamily="18" charset="0"/>
                          </a:rPr>
                          <m:t>𝑡</m:t>
                        </m:r>
                        <m:r>
                          <a:rPr lang="en-GB">
                            <a:latin typeface="Cambria Math" panose="02040503050406030204" pitchFamily="18" charset="0"/>
                          </a:rPr>
                          <m:t>+1</m:t>
                        </m:r>
                      </m:sub>
                    </m:sSub>
                  </m:oMath>
                </a14:m>
                <a:r>
                  <a:rPr lang="en-GB" dirty="0" smtClean="0"/>
                  <a:t>–</a:t>
                </a:r>
                <a:r>
                  <a:rPr lang="lt-LT" dirty="0" smtClean="0"/>
                  <a:t> </a:t>
                </a:r>
                <a:r>
                  <a:rPr lang="en-GB" dirty="0" smtClean="0"/>
                  <a:t>standard VAT rate</a:t>
                </a:r>
                <a:r>
                  <a:rPr lang="lt-LT" dirty="0" smtClean="0"/>
                  <a:t>,</a:t>
                </a:r>
                <a:endParaRPr lang="en-GB" dirty="0" smtClean="0"/>
              </a:p>
              <a:p>
                <a:pPr marL="449263"/>
                <a14:m>
                  <m:oMath xmlns:m="http://schemas.openxmlformats.org/officeDocument/2006/math">
                    <m:sSub>
                      <m:sSubPr>
                        <m:ctrlPr>
                          <a:rPr lang="en-GB" i="1">
                            <a:latin typeface="Cambria Math"/>
                          </a:rPr>
                        </m:ctrlPr>
                      </m:sSubPr>
                      <m:e>
                        <m:r>
                          <a:rPr lang="en-GB" i="1">
                            <a:latin typeface="Cambria Math" panose="02040503050406030204" pitchFamily="18" charset="0"/>
                          </a:rPr>
                          <m:t>𝐸</m:t>
                        </m:r>
                      </m:e>
                      <m:sub>
                        <m:r>
                          <a:rPr lang="en-GB" i="1">
                            <a:latin typeface="Cambria Math" panose="02040503050406030204" pitchFamily="18" charset="0"/>
                          </a:rPr>
                          <m:t>𝑡</m:t>
                        </m:r>
                        <m:r>
                          <a:rPr lang="en-GB">
                            <a:latin typeface="Cambria Math" panose="02040503050406030204" pitchFamily="18" charset="0"/>
                          </a:rPr>
                          <m:t>+1</m:t>
                        </m:r>
                      </m:sub>
                    </m:sSub>
                  </m:oMath>
                </a14:m>
                <a:r>
                  <a:rPr lang="en-GB" dirty="0" smtClean="0"/>
                  <a:t>–</a:t>
                </a:r>
                <a:r>
                  <a:rPr lang="lt-LT" dirty="0" smtClean="0"/>
                  <a:t> </a:t>
                </a:r>
                <a:r>
                  <a:rPr lang="en-GB" dirty="0" smtClean="0"/>
                  <a:t>elasticity</a:t>
                </a:r>
                <a:r>
                  <a:rPr lang="lt-LT" dirty="0" smtClean="0"/>
                  <a:t>,</a:t>
                </a:r>
                <a:endParaRPr lang="en-GB" dirty="0" smtClean="0"/>
              </a:p>
              <a:p>
                <a:pPr marL="449263"/>
                <a14:m>
                  <m:oMath xmlns:m="http://schemas.openxmlformats.org/officeDocument/2006/math">
                    <m:sSub>
                      <m:sSubPr>
                        <m:ctrlPr>
                          <a:rPr lang="en-GB" i="1">
                            <a:latin typeface="Cambria Math"/>
                          </a:rPr>
                        </m:ctrlPr>
                      </m:sSubPr>
                      <m:e>
                        <m:r>
                          <a:rPr lang="en-GB" i="1">
                            <a:latin typeface="Cambria Math" panose="02040503050406030204" pitchFamily="18" charset="0"/>
                          </a:rPr>
                          <m:t>𝐹𝐶</m:t>
                        </m:r>
                        <m:r>
                          <a:rPr lang="en-GB" b="0" i="1" smtClean="0">
                            <a:latin typeface="Cambria Math" panose="02040503050406030204" pitchFamily="18" charset="0"/>
                          </a:rPr>
                          <m:t>𝐸</m:t>
                        </m:r>
                      </m:e>
                      <m:sub>
                        <m:r>
                          <a:rPr lang="en-GB" i="1">
                            <a:latin typeface="Cambria Math" panose="02040503050406030204" pitchFamily="18" charset="0"/>
                          </a:rPr>
                          <m:t>𝑡</m:t>
                        </m:r>
                        <m:r>
                          <a:rPr lang="en-GB">
                            <a:latin typeface="Cambria Math" panose="02040503050406030204" pitchFamily="18" charset="0"/>
                          </a:rPr>
                          <m:t>+1</m:t>
                        </m:r>
                      </m:sub>
                    </m:sSub>
                  </m:oMath>
                </a14:m>
                <a:r>
                  <a:rPr lang="en-GB" dirty="0" smtClean="0"/>
                  <a:t>– </a:t>
                </a:r>
                <a:r>
                  <a:rPr lang="en-GB" dirty="0" smtClean="0"/>
                  <a:t>growth of final </a:t>
                </a:r>
                <a:r>
                  <a:rPr lang="en-GB" dirty="0"/>
                  <a:t>consumption </a:t>
                </a:r>
                <a:r>
                  <a:rPr lang="en-GB" dirty="0" smtClean="0"/>
                  <a:t>expenditure</a:t>
                </a:r>
                <a:r>
                  <a:rPr lang="lt-LT" dirty="0" smtClean="0"/>
                  <a:t>,</a:t>
                </a:r>
                <a:endParaRPr lang="en-GB" dirty="0"/>
              </a:p>
              <a:p>
                <a:pPr marL="449263"/>
                <a14:m>
                  <m:oMath xmlns:m="http://schemas.openxmlformats.org/officeDocument/2006/math">
                    <m:sSub>
                      <m:sSubPr>
                        <m:ctrlPr>
                          <a:rPr lang="en-GB" i="1">
                            <a:latin typeface="Cambria Math"/>
                          </a:rPr>
                        </m:ctrlPr>
                      </m:sSubPr>
                      <m:e>
                        <m:r>
                          <a:rPr lang="en-GB" i="1">
                            <a:latin typeface="Cambria Math" panose="02040503050406030204" pitchFamily="18" charset="0"/>
                          </a:rPr>
                          <m:t>𝑂</m:t>
                        </m:r>
                      </m:e>
                      <m:sub>
                        <m:r>
                          <a:rPr lang="en-GB" i="1">
                            <a:latin typeface="Cambria Math" panose="02040503050406030204" pitchFamily="18" charset="0"/>
                          </a:rPr>
                          <m:t>𝑡</m:t>
                        </m:r>
                        <m:r>
                          <a:rPr lang="en-GB">
                            <a:latin typeface="Cambria Math" panose="02040503050406030204" pitchFamily="18" charset="0"/>
                          </a:rPr>
                          <m:t>+1</m:t>
                        </m:r>
                      </m:sub>
                    </m:sSub>
                  </m:oMath>
                </a14:m>
                <a:r>
                  <a:rPr lang="en-GB" dirty="0" smtClean="0"/>
                  <a:t>– assumption regarding change in overpayments</a:t>
                </a:r>
                <a:r>
                  <a:rPr lang="lt-LT" dirty="0" smtClean="0"/>
                  <a:t>,</a:t>
                </a:r>
                <a:endParaRPr lang="en-GB" dirty="0" smtClean="0"/>
              </a:p>
              <a:p>
                <a:pPr marL="449263"/>
                <a14:m>
                  <m:oMath xmlns:m="http://schemas.openxmlformats.org/officeDocument/2006/math">
                    <m:sSub>
                      <m:sSubPr>
                        <m:ctrlPr>
                          <a:rPr lang="en-GB" i="1">
                            <a:latin typeface="Cambria Math"/>
                          </a:rPr>
                        </m:ctrlPr>
                      </m:sSubPr>
                      <m:e>
                        <m:r>
                          <a:rPr lang="en-GB" i="1">
                            <a:latin typeface="Cambria Math" panose="02040503050406030204" pitchFamily="18" charset="0"/>
                          </a:rPr>
                          <m:t>𝐴</m:t>
                        </m:r>
                      </m:e>
                      <m:sub>
                        <m:r>
                          <a:rPr lang="en-GB" i="1">
                            <a:latin typeface="Cambria Math" panose="02040503050406030204" pitchFamily="18" charset="0"/>
                          </a:rPr>
                          <m:t>𝑡</m:t>
                        </m:r>
                        <m:r>
                          <a:rPr lang="en-GB">
                            <a:latin typeface="Cambria Math" panose="02040503050406030204" pitchFamily="18" charset="0"/>
                          </a:rPr>
                          <m:t>+1</m:t>
                        </m:r>
                      </m:sub>
                    </m:sSub>
                  </m:oMath>
                </a14:m>
                <a:r>
                  <a:rPr lang="en-GB" dirty="0" smtClean="0"/>
                  <a:t>– </a:t>
                </a:r>
                <a:r>
                  <a:rPr lang="en-GB" dirty="0"/>
                  <a:t>assumption regarding change in </a:t>
                </a:r>
                <a:r>
                  <a:rPr lang="en-GB" dirty="0" smtClean="0"/>
                  <a:t>arrears</a:t>
                </a:r>
                <a:r>
                  <a:rPr lang="lt-LT" dirty="0" smtClean="0"/>
                  <a:t>,</a:t>
                </a:r>
                <a:endParaRPr lang="en-GB" dirty="0" smtClean="0"/>
              </a:p>
              <a:p>
                <a:pPr marL="449263"/>
                <a14:m>
                  <m:oMath xmlns:m="http://schemas.openxmlformats.org/officeDocument/2006/math">
                    <m:sSub>
                      <m:sSubPr>
                        <m:ctrlPr>
                          <a:rPr lang="en-GB" i="1">
                            <a:latin typeface="Cambria Math"/>
                          </a:rPr>
                        </m:ctrlPr>
                      </m:sSubPr>
                      <m:e>
                        <m:r>
                          <a:rPr lang="en-GB" i="1">
                            <a:latin typeface="Cambria Math" panose="02040503050406030204" pitchFamily="18" charset="0"/>
                          </a:rPr>
                          <m:t>𝑇𝐸</m:t>
                        </m:r>
                      </m:e>
                      <m:sub>
                        <m:r>
                          <a:rPr lang="en-GB" i="1">
                            <a:latin typeface="Cambria Math" panose="02040503050406030204" pitchFamily="18" charset="0"/>
                          </a:rPr>
                          <m:t>𝑡</m:t>
                        </m:r>
                        <m:r>
                          <a:rPr lang="en-GB">
                            <a:latin typeface="Cambria Math" panose="02040503050406030204" pitchFamily="18" charset="0"/>
                          </a:rPr>
                          <m:t>+1</m:t>
                        </m:r>
                      </m:sub>
                    </m:sSub>
                  </m:oMath>
                </a14:m>
                <a:r>
                  <a:rPr lang="en-GB" dirty="0" smtClean="0"/>
                  <a:t>– ex-ante estimate of loss to due tax exemptions</a:t>
                </a:r>
                <a:r>
                  <a:rPr lang="lt-LT" dirty="0" smtClean="0"/>
                  <a:t>,</a:t>
                </a:r>
                <a:endParaRPr lang="en-GB" dirty="0" smtClean="0"/>
              </a:p>
              <a:p>
                <a:pPr marL="449263"/>
                <a14:m>
                  <m:oMath xmlns:m="http://schemas.openxmlformats.org/officeDocument/2006/math">
                    <m:sSub>
                      <m:sSubPr>
                        <m:ctrlPr>
                          <a:rPr lang="en-GB" i="1">
                            <a:latin typeface="Cambria Math"/>
                          </a:rPr>
                        </m:ctrlPr>
                      </m:sSubPr>
                      <m:e>
                        <m:r>
                          <a:rPr lang="en-GB" i="1">
                            <a:latin typeface="Cambria Math" panose="02040503050406030204" pitchFamily="18" charset="0"/>
                          </a:rPr>
                          <m:t>𝐽</m:t>
                        </m:r>
                      </m:e>
                      <m:sub>
                        <m:r>
                          <a:rPr lang="en-GB" i="1">
                            <a:latin typeface="Cambria Math" panose="02040503050406030204" pitchFamily="18" charset="0"/>
                          </a:rPr>
                          <m:t>𝑡</m:t>
                        </m:r>
                        <m:r>
                          <a:rPr lang="en-GB">
                            <a:latin typeface="Cambria Math" panose="02040503050406030204" pitchFamily="18" charset="0"/>
                          </a:rPr>
                          <m:t>+1</m:t>
                        </m:r>
                      </m:sub>
                    </m:sSub>
                  </m:oMath>
                </a14:m>
                <a:r>
                  <a:rPr lang="en-GB" dirty="0" smtClean="0"/>
                  <a:t>– January adjustment effect</a:t>
                </a:r>
                <a:r>
                  <a:rPr lang="lt-LT" dirty="0" smtClean="0"/>
                  <a:t>.</a:t>
                </a:r>
                <a:endParaRPr lang="en-GB" dirty="0"/>
              </a:p>
            </p:txBody>
          </p:sp>
        </mc:Choice>
        <mc:Fallback>
          <p:sp>
            <p:nvSpPr>
              <p:cNvPr id="4" name="Stačiakampis 3"/>
              <p:cNvSpPr>
                <a:spLocks noRot="1" noChangeAspect="1" noMove="1" noResize="1" noEditPoints="1" noAdjustHandles="1" noChangeArrowheads="1" noChangeShapeType="1" noTextEdit="1"/>
              </p:cNvSpPr>
              <p:nvPr/>
            </p:nvSpPr>
            <p:spPr>
              <a:xfrm>
                <a:off x="441158" y="1469419"/>
                <a:ext cx="7708231" cy="2677656"/>
              </a:xfrm>
              <a:prstGeom prst="rect">
                <a:avLst/>
              </a:prstGeom>
              <a:blipFill rotWithShape="1">
                <a:blip r:embed="rId2"/>
                <a:stretch>
                  <a:fillRect t="-228" b="-1367"/>
                </a:stretch>
              </a:blipFill>
            </p:spPr>
            <p:txBody>
              <a:bodyPr/>
              <a:lstStyle/>
              <a:p>
                <a:r>
                  <a:rPr lang="en-US">
                    <a:noFill/>
                  </a:rPr>
                  <a:t> </a:t>
                </a:r>
              </a:p>
            </p:txBody>
          </p:sp>
        </mc:Fallback>
      </mc:AlternateContent>
      <p:sp>
        <p:nvSpPr>
          <p:cNvPr id="5" name="Rectangle 10"/>
          <p:cNvSpPr/>
          <p:nvPr/>
        </p:nvSpPr>
        <p:spPr>
          <a:xfrm>
            <a:off x="441158" y="1962361"/>
            <a:ext cx="914400" cy="72000"/>
          </a:xfrm>
          <a:prstGeom prst="rect">
            <a:avLst/>
          </a:prstGeom>
          <a:solidFill>
            <a:srgbClr val="47AB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015604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o vietos rezervavimo ženklas 1"/>
          <p:cNvSpPr txBox="1">
            <a:spLocks/>
          </p:cNvSpPr>
          <p:nvPr/>
        </p:nvSpPr>
        <p:spPr>
          <a:xfrm>
            <a:off x="5227982" y="233916"/>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Tax Forecasting Error Decomposition</a:t>
            </a:r>
            <a:endParaRPr lang="en-US" sz="1500" dirty="0">
              <a:solidFill>
                <a:schemeClr val="bg1"/>
              </a:solidFill>
            </a:endParaRPr>
          </a:p>
        </p:txBody>
      </p:sp>
      <p:sp>
        <p:nvSpPr>
          <p:cNvPr id="3" name="Text Placeholder 2"/>
          <p:cNvSpPr txBox="1">
            <a:spLocks/>
          </p:cNvSpPr>
          <p:nvPr/>
        </p:nvSpPr>
        <p:spPr>
          <a:xfrm>
            <a:off x="208922" y="980479"/>
            <a:ext cx="8460689" cy="529599"/>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smtClean="0">
                <a:solidFill>
                  <a:srgbClr val="00244D"/>
                </a:solidFill>
                <a:latin typeface="Arimo" panose="020B0604020202020204" pitchFamily="34" charset="0"/>
                <a:ea typeface="Arimo" panose="020B0604020202020204" pitchFamily="34" charset="0"/>
                <a:cs typeface="Arimo" panose="020B0604020202020204" pitchFamily="34" charset="0"/>
              </a:rPr>
              <a:t>Personal Income Tax </a:t>
            </a:r>
            <a:r>
              <a:rPr lang="lt-LT" dirty="0" err="1" smtClean="0">
                <a:solidFill>
                  <a:srgbClr val="00244D"/>
                </a:solidFill>
                <a:latin typeface="Arimo" panose="020B0604020202020204" pitchFamily="34" charset="0"/>
                <a:ea typeface="Arimo" panose="020B0604020202020204" pitchFamily="34" charset="0"/>
                <a:cs typeface="Arimo" panose="020B0604020202020204" pitchFamily="34" charset="0"/>
              </a:rPr>
              <a:t>Forecasting</a:t>
            </a:r>
            <a:r>
              <a:rPr lang="en-US" dirty="0" smtClean="0">
                <a:solidFill>
                  <a:srgbClr val="00244D"/>
                </a:solidFill>
                <a:latin typeface="Arimo" panose="020B0604020202020204" pitchFamily="34" charset="0"/>
                <a:ea typeface="Arimo" panose="020B0604020202020204" pitchFamily="34" charset="0"/>
                <a:cs typeface="Arimo" panose="020B0604020202020204" pitchFamily="34" charset="0"/>
              </a:rPr>
              <a:t> </a:t>
            </a:r>
            <a:r>
              <a:rPr lang="lt-LT" dirty="0" err="1" smtClean="0">
                <a:solidFill>
                  <a:srgbClr val="00244D"/>
                </a:solidFill>
                <a:latin typeface="Arimo" panose="020B0604020202020204" pitchFamily="34" charset="0"/>
                <a:ea typeface="Arimo" panose="020B0604020202020204" pitchFamily="34" charset="0"/>
                <a:cs typeface="Arimo" panose="020B0604020202020204" pitchFamily="34" charset="0"/>
              </a:rPr>
              <a:t>Error</a:t>
            </a:r>
            <a:r>
              <a:rPr lang="en-US" dirty="0" smtClean="0">
                <a:solidFill>
                  <a:srgbClr val="00244D"/>
                </a:solidFill>
                <a:latin typeface="Arimo" panose="020B0604020202020204" pitchFamily="34" charset="0"/>
                <a:ea typeface="Arimo" panose="020B0604020202020204" pitchFamily="34" charset="0"/>
                <a:cs typeface="Arimo" panose="020B0604020202020204" pitchFamily="34" charset="0"/>
              </a:rPr>
              <a:t> by Income </a:t>
            </a:r>
            <a:r>
              <a:rPr lang="lt-LT" dirty="0" err="1" smtClean="0">
                <a:solidFill>
                  <a:srgbClr val="00244D"/>
                </a:solidFill>
                <a:latin typeface="Arimo" panose="020B0604020202020204" pitchFamily="34" charset="0"/>
                <a:ea typeface="Arimo" panose="020B0604020202020204" pitchFamily="34" charset="0"/>
                <a:cs typeface="Arimo" panose="020B0604020202020204" pitchFamily="34" charset="0"/>
              </a:rPr>
              <a:t>Types</a:t>
            </a:r>
            <a:endParaRPr lang="en-GB" dirty="0">
              <a:solidFill>
                <a:srgbClr val="00244D"/>
              </a:solidFill>
              <a:latin typeface="Arimo" panose="020B0604020202020204" pitchFamily="34" charset="0"/>
              <a:ea typeface="Arimo" panose="020B0604020202020204" pitchFamily="34" charset="0"/>
              <a:cs typeface="Arimo" panose="020B0604020202020204" pitchFamily="34" charset="0"/>
            </a:endParaRPr>
          </a:p>
        </p:txBody>
      </p:sp>
      <p:sp>
        <p:nvSpPr>
          <p:cNvPr id="4" name="Stačiakampis 3"/>
          <p:cNvSpPr/>
          <p:nvPr/>
        </p:nvSpPr>
        <p:spPr>
          <a:xfrm>
            <a:off x="427653" y="4564025"/>
            <a:ext cx="8023225" cy="307777"/>
          </a:xfrm>
          <a:prstGeom prst="rect">
            <a:avLst/>
          </a:prstGeom>
        </p:spPr>
        <p:txBody>
          <a:bodyPr wrap="square">
            <a:spAutoFit/>
          </a:bodyPr>
          <a:lstStyle/>
          <a:p>
            <a:r>
              <a:rPr lang="en-US" sz="1400" dirty="0" smtClean="0">
                <a:solidFill>
                  <a:schemeClr val="accent5"/>
                </a:solidFill>
              </a:rPr>
              <a:t>Sources: Ministry of Finance, </a:t>
            </a:r>
            <a:r>
              <a:rPr lang="en-US" dirty="0" smtClean="0">
                <a:solidFill>
                  <a:schemeClr val="accent5"/>
                </a:solidFill>
              </a:rPr>
              <a:t>State Tax Inspectorate, fiscal institution’s calculations</a:t>
            </a:r>
            <a:endParaRPr lang="lt-LT" sz="1400" dirty="0">
              <a:solidFill>
                <a:schemeClr val="accent5"/>
              </a:solidFill>
            </a:endParaRPr>
          </a:p>
        </p:txBody>
      </p:sp>
      <p:pic>
        <p:nvPicPr>
          <p:cNvPr id="5" name="Paveikslėlis 4"/>
          <p:cNvPicPr>
            <a:picLocks noChangeAspect="1"/>
          </p:cNvPicPr>
          <p:nvPr/>
        </p:nvPicPr>
        <p:blipFill>
          <a:blip r:embed="rId2"/>
          <a:stretch>
            <a:fillRect/>
          </a:stretch>
        </p:blipFill>
        <p:spPr>
          <a:xfrm>
            <a:off x="778451" y="1357724"/>
            <a:ext cx="7066138" cy="3242202"/>
          </a:xfrm>
          <a:prstGeom prst="rect">
            <a:avLst/>
          </a:prstGeom>
        </p:spPr>
      </p:pic>
    </p:spTree>
    <p:extLst>
      <p:ext uri="{BB962C8B-B14F-4D97-AF65-F5344CB8AC3E}">
        <p14:creationId xmlns:p14="http://schemas.microsoft.com/office/powerpoint/2010/main" val="42719774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o vietos rezervavimo ženklas 1"/>
          <p:cNvSpPr txBox="1">
            <a:spLocks/>
          </p:cNvSpPr>
          <p:nvPr/>
        </p:nvSpPr>
        <p:spPr>
          <a:xfrm>
            <a:off x="5227982" y="233916"/>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Tax Forecasting Error Decomposition</a:t>
            </a:r>
            <a:endParaRPr lang="en-US" sz="1500" dirty="0">
              <a:solidFill>
                <a:schemeClr val="bg1"/>
              </a:solidFill>
            </a:endParaRPr>
          </a:p>
        </p:txBody>
      </p:sp>
      <p:sp>
        <p:nvSpPr>
          <p:cNvPr id="3" name="Text Placeholder 2"/>
          <p:cNvSpPr txBox="1">
            <a:spLocks/>
          </p:cNvSpPr>
          <p:nvPr/>
        </p:nvSpPr>
        <p:spPr>
          <a:xfrm>
            <a:off x="208922" y="980479"/>
            <a:ext cx="8676845" cy="529599"/>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smtClean="0">
                <a:solidFill>
                  <a:srgbClr val="00244D"/>
                </a:solidFill>
                <a:latin typeface="Arimo" panose="020B0604020202020204" pitchFamily="34" charset="0"/>
                <a:ea typeface="Arimo" panose="020B0604020202020204" pitchFamily="34" charset="0"/>
                <a:cs typeface="Arimo" panose="020B0604020202020204" pitchFamily="34" charset="0"/>
              </a:rPr>
              <a:t>Error Decomposition of </a:t>
            </a:r>
            <a:r>
              <a:rPr lang="lt-LT" dirty="0" smtClean="0">
                <a:solidFill>
                  <a:srgbClr val="00244D"/>
                </a:solidFill>
                <a:latin typeface="Arimo" panose="020B0604020202020204" pitchFamily="34" charset="0"/>
                <a:ea typeface="Arimo" panose="020B0604020202020204" pitchFamily="34" charset="0"/>
                <a:cs typeface="Arimo" panose="020B0604020202020204" pitchFamily="34" charset="0"/>
              </a:rPr>
              <a:t>the „PAYE“ component of</a:t>
            </a:r>
            <a:r>
              <a:rPr lang="en-US" dirty="0" smtClean="0">
                <a:solidFill>
                  <a:srgbClr val="00244D"/>
                </a:solidFill>
                <a:latin typeface="Arimo" panose="020B0604020202020204" pitchFamily="34" charset="0"/>
                <a:ea typeface="Arimo" panose="020B0604020202020204" pitchFamily="34" charset="0"/>
                <a:cs typeface="Arimo" panose="020B0604020202020204" pitchFamily="34" charset="0"/>
              </a:rPr>
              <a:t> </a:t>
            </a:r>
            <a:r>
              <a:rPr lang="en-US" dirty="0" smtClean="0">
                <a:solidFill>
                  <a:srgbClr val="00244D"/>
                </a:solidFill>
                <a:latin typeface="Arimo" panose="020B0604020202020204" pitchFamily="34" charset="0"/>
                <a:ea typeface="Arimo" panose="020B0604020202020204" pitchFamily="34" charset="0"/>
                <a:cs typeface="Arimo" panose="020B0604020202020204" pitchFamily="34" charset="0"/>
              </a:rPr>
              <a:t>the Income </a:t>
            </a:r>
            <a:r>
              <a:rPr lang="en-US" dirty="0">
                <a:solidFill>
                  <a:srgbClr val="00244D"/>
                </a:solidFill>
                <a:latin typeface="Arimo" panose="020B0604020202020204" pitchFamily="34" charset="0"/>
                <a:ea typeface="Arimo" panose="020B0604020202020204" pitchFamily="34" charset="0"/>
                <a:cs typeface="Arimo" panose="020B0604020202020204" pitchFamily="34" charset="0"/>
              </a:rPr>
              <a:t>T</a:t>
            </a:r>
            <a:r>
              <a:rPr lang="en-US" dirty="0" smtClean="0">
                <a:solidFill>
                  <a:srgbClr val="00244D"/>
                </a:solidFill>
                <a:latin typeface="Arimo" panose="020B0604020202020204" pitchFamily="34" charset="0"/>
                <a:ea typeface="Arimo" panose="020B0604020202020204" pitchFamily="34" charset="0"/>
                <a:cs typeface="Arimo" panose="020B0604020202020204" pitchFamily="34" charset="0"/>
              </a:rPr>
              <a:t>ax </a:t>
            </a:r>
            <a:endParaRPr lang="en-GB" dirty="0">
              <a:solidFill>
                <a:srgbClr val="00244D"/>
              </a:solidFill>
              <a:latin typeface="Arimo" panose="020B0604020202020204" pitchFamily="34" charset="0"/>
              <a:ea typeface="Arimo" panose="020B0604020202020204" pitchFamily="34" charset="0"/>
              <a:cs typeface="Arimo" panose="020B0604020202020204" pitchFamily="34" charset="0"/>
            </a:endParaRPr>
          </a:p>
        </p:txBody>
      </p:sp>
      <p:sp>
        <p:nvSpPr>
          <p:cNvPr id="4" name="Stačiakampis 3"/>
          <p:cNvSpPr/>
          <p:nvPr/>
        </p:nvSpPr>
        <p:spPr>
          <a:xfrm>
            <a:off x="427653" y="4564025"/>
            <a:ext cx="8023225" cy="307777"/>
          </a:xfrm>
          <a:prstGeom prst="rect">
            <a:avLst/>
          </a:prstGeom>
        </p:spPr>
        <p:txBody>
          <a:bodyPr wrap="square">
            <a:spAutoFit/>
          </a:bodyPr>
          <a:lstStyle/>
          <a:p>
            <a:r>
              <a:rPr lang="en-US" sz="1400" dirty="0" smtClean="0">
                <a:solidFill>
                  <a:schemeClr val="accent5"/>
                </a:solidFill>
              </a:rPr>
              <a:t>Sources: Ministry of Finance, </a:t>
            </a:r>
            <a:r>
              <a:rPr lang="en-US" dirty="0" smtClean="0">
                <a:solidFill>
                  <a:schemeClr val="accent5"/>
                </a:solidFill>
              </a:rPr>
              <a:t>State Tax Inspectorate, fiscal institution’s calculations</a:t>
            </a:r>
            <a:endParaRPr lang="lt-LT" sz="1400" dirty="0">
              <a:solidFill>
                <a:schemeClr val="accent5"/>
              </a:solidFill>
            </a:endParaRPr>
          </a:p>
        </p:txBody>
      </p:sp>
      <p:pic>
        <p:nvPicPr>
          <p:cNvPr id="6" name="Paveikslėlis 5"/>
          <p:cNvPicPr>
            <a:picLocks noChangeAspect="1"/>
          </p:cNvPicPr>
          <p:nvPr/>
        </p:nvPicPr>
        <p:blipFill>
          <a:blip r:embed="rId2"/>
          <a:stretch>
            <a:fillRect/>
          </a:stretch>
        </p:blipFill>
        <p:spPr>
          <a:xfrm>
            <a:off x="552592" y="1349227"/>
            <a:ext cx="7604819" cy="3259121"/>
          </a:xfrm>
          <a:prstGeom prst="rect">
            <a:avLst/>
          </a:prstGeom>
        </p:spPr>
      </p:pic>
    </p:spTree>
    <p:extLst>
      <p:ext uri="{BB962C8B-B14F-4D97-AF65-F5344CB8AC3E}">
        <p14:creationId xmlns:p14="http://schemas.microsoft.com/office/powerpoint/2010/main" val="10886561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o vietos rezervavimo ženklas 1"/>
          <p:cNvSpPr txBox="1">
            <a:spLocks/>
          </p:cNvSpPr>
          <p:nvPr/>
        </p:nvSpPr>
        <p:spPr>
          <a:xfrm>
            <a:off x="5227982" y="233916"/>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Tax Forecasting Error Decomposition</a:t>
            </a:r>
            <a:endParaRPr lang="en-US" sz="1500" dirty="0">
              <a:solidFill>
                <a:schemeClr val="bg1"/>
              </a:solidFill>
            </a:endParaRPr>
          </a:p>
        </p:txBody>
      </p:sp>
      <p:sp>
        <p:nvSpPr>
          <p:cNvPr id="3" name="Text Placeholder 2"/>
          <p:cNvSpPr txBox="1">
            <a:spLocks/>
          </p:cNvSpPr>
          <p:nvPr/>
        </p:nvSpPr>
        <p:spPr>
          <a:xfrm>
            <a:off x="208922" y="980479"/>
            <a:ext cx="8676845" cy="529599"/>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smtClean="0">
                <a:solidFill>
                  <a:srgbClr val="00244D"/>
                </a:solidFill>
                <a:latin typeface="Arimo" panose="020B0604020202020204" pitchFamily="34" charset="0"/>
                <a:ea typeface="Arimo" panose="020B0604020202020204" pitchFamily="34" charset="0"/>
                <a:cs typeface="Arimo" panose="020B0604020202020204" pitchFamily="34" charset="0"/>
              </a:rPr>
              <a:t>Error Decomposition of Corporate </a:t>
            </a:r>
            <a:r>
              <a:rPr lang="lt-LT" dirty="0" err="1" smtClean="0">
                <a:solidFill>
                  <a:srgbClr val="00244D"/>
                </a:solidFill>
                <a:latin typeface="Arimo" panose="020B0604020202020204" pitchFamily="34" charset="0"/>
                <a:ea typeface="Arimo" panose="020B0604020202020204" pitchFamily="34" charset="0"/>
                <a:cs typeface="Arimo" panose="020B0604020202020204" pitchFamily="34" charset="0"/>
              </a:rPr>
              <a:t>Income</a:t>
            </a:r>
            <a:r>
              <a:rPr lang="en-US" dirty="0" smtClean="0">
                <a:solidFill>
                  <a:srgbClr val="00244D"/>
                </a:solidFill>
                <a:latin typeface="Arimo" panose="020B0604020202020204" pitchFamily="34" charset="0"/>
                <a:ea typeface="Arimo" panose="020B0604020202020204" pitchFamily="34" charset="0"/>
                <a:cs typeface="Arimo" panose="020B0604020202020204" pitchFamily="34" charset="0"/>
              </a:rPr>
              <a:t> Tax Plans</a:t>
            </a:r>
            <a:endParaRPr lang="en-GB" dirty="0">
              <a:solidFill>
                <a:srgbClr val="00244D"/>
              </a:solidFill>
              <a:latin typeface="Arimo" panose="020B0604020202020204" pitchFamily="34" charset="0"/>
              <a:ea typeface="Arimo" panose="020B0604020202020204" pitchFamily="34" charset="0"/>
              <a:cs typeface="Arimo" panose="020B0604020202020204" pitchFamily="34" charset="0"/>
            </a:endParaRPr>
          </a:p>
        </p:txBody>
      </p:sp>
      <p:sp>
        <p:nvSpPr>
          <p:cNvPr id="4" name="Stačiakampis 3"/>
          <p:cNvSpPr/>
          <p:nvPr/>
        </p:nvSpPr>
        <p:spPr>
          <a:xfrm>
            <a:off x="427653" y="4564025"/>
            <a:ext cx="8023225" cy="307777"/>
          </a:xfrm>
          <a:prstGeom prst="rect">
            <a:avLst/>
          </a:prstGeom>
        </p:spPr>
        <p:txBody>
          <a:bodyPr wrap="square">
            <a:spAutoFit/>
          </a:bodyPr>
          <a:lstStyle/>
          <a:p>
            <a:r>
              <a:rPr lang="en-US" sz="1400" dirty="0" smtClean="0">
                <a:solidFill>
                  <a:schemeClr val="accent5"/>
                </a:solidFill>
              </a:rPr>
              <a:t>Sources: Ministry of Finance, </a:t>
            </a:r>
            <a:r>
              <a:rPr lang="en-US" dirty="0" smtClean="0">
                <a:solidFill>
                  <a:schemeClr val="accent5"/>
                </a:solidFill>
              </a:rPr>
              <a:t>State Tax Inspectorate, fiscal institution’s calculations</a:t>
            </a:r>
            <a:endParaRPr lang="lt-LT" sz="1400" dirty="0">
              <a:solidFill>
                <a:schemeClr val="accent5"/>
              </a:solidFill>
            </a:endParaRPr>
          </a:p>
        </p:txBody>
      </p:sp>
      <p:pic>
        <p:nvPicPr>
          <p:cNvPr id="5" name="Paveikslėlis 4"/>
          <p:cNvPicPr>
            <a:picLocks noChangeAspect="1"/>
          </p:cNvPicPr>
          <p:nvPr/>
        </p:nvPicPr>
        <p:blipFill>
          <a:blip r:embed="rId2"/>
          <a:stretch>
            <a:fillRect/>
          </a:stretch>
        </p:blipFill>
        <p:spPr>
          <a:xfrm>
            <a:off x="592110" y="1355570"/>
            <a:ext cx="8040531" cy="3208455"/>
          </a:xfrm>
          <a:prstGeom prst="rect">
            <a:avLst/>
          </a:prstGeom>
        </p:spPr>
      </p:pic>
    </p:spTree>
    <p:extLst>
      <p:ext uri="{BB962C8B-B14F-4D97-AF65-F5344CB8AC3E}">
        <p14:creationId xmlns:p14="http://schemas.microsoft.com/office/powerpoint/2010/main" val="30574129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o vietos rezervavimo ženklas 1"/>
          <p:cNvSpPr txBox="1">
            <a:spLocks/>
          </p:cNvSpPr>
          <p:nvPr/>
        </p:nvSpPr>
        <p:spPr>
          <a:xfrm>
            <a:off x="5227982" y="233916"/>
            <a:ext cx="3657785" cy="469347"/>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sz="1500" dirty="0" smtClean="0">
                <a:solidFill>
                  <a:schemeClr val="bg1"/>
                </a:solidFill>
                <a:latin typeface="Arimo" panose="020B0604020202020204" pitchFamily="34" charset="0"/>
                <a:ea typeface="Arimo" panose="020B0604020202020204" pitchFamily="34" charset="0"/>
                <a:cs typeface="Arimo" panose="020B0604020202020204" pitchFamily="34" charset="0"/>
              </a:rPr>
              <a:t>Tax Forecasting Error Decomposition</a:t>
            </a:r>
            <a:endParaRPr lang="en-US" sz="1500" dirty="0">
              <a:solidFill>
                <a:schemeClr val="bg1"/>
              </a:solidFill>
            </a:endParaRPr>
          </a:p>
        </p:txBody>
      </p:sp>
      <p:sp>
        <p:nvSpPr>
          <p:cNvPr id="3" name="Text Placeholder 2"/>
          <p:cNvSpPr txBox="1">
            <a:spLocks/>
          </p:cNvSpPr>
          <p:nvPr/>
        </p:nvSpPr>
        <p:spPr>
          <a:xfrm>
            <a:off x="208922" y="980479"/>
            <a:ext cx="8676845" cy="529599"/>
          </a:xfrm>
          <a:prstGeom prst="rect">
            <a:avLst/>
          </a:prstGeom>
        </p:spPr>
        <p:txBody>
          <a:bodyPr/>
          <a:lstStyle>
            <a:lvl1pPr marL="178308" indent="-178308" algn="l" defTabSz="713232" rtl="0" eaLnBrk="1" latinLnBrk="0" hangingPunct="1">
              <a:lnSpc>
                <a:spcPct val="90000"/>
              </a:lnSpc>
              <a:spcBef>
                <a:spcPts val="780"/>
              </a:spcBef>
              <a:buFont typeface="Arial" panose="020B0604020202020204" pitchFamily="34" charset="0"/>
              <a:buChar char="•"/>
              <a:defRPr sz="2200" kern="1200">
                <a:solidFill>
                  <a:schemeClr val="tx1"/>
                </a:solidFill>
                <a:latin typeface="+mn-lt"/>
                <a:ea typeface="+mn-ea"/>
                <a:cs typeface="+mn-cs"/>
              </a:defRPr>
            </a:lvl1pPr>
            <a:lvl2pPr marL="534924" indent="-178308" algn="l" defTabSz="713232" rtl="0" eaLnBrk="1" latinLnBrk="0" hangingPunct="1">
              <a:lnSpc>
                <a:spcPct val="90000"/>
              </a:lnSpc>
              <a:spcBef>
                <a:spcPts val="390"/>
              </a:spcBef>
              <a:buFont typeface="Arial" panose="020B0604020202020204" pitchFamily="34" charset="0"/>
              <a:buChar char="•"/>
              <a:defRPr sz="1900" kern="1200">
                <a:solidFill>
                  <a:schemeClr val="tx1"/>
                </a:solidFill>
                <a:latin typeface="+mn-lt"/>
                <a:ea typeface="+mn-ea"/>
                <a:cs typeface="+mn-cs"/>
              </a:defRPr>
            </a:lvl2pPr>
            <a:lvl3pPr marL="891540" indent="-178308" algn="l" defTabSz="713232" rtl="0" eaLnBrk="1" latinLnBrk="0" hangingPunct="1">
              <a:lnSpc>
                <a:spcPct val="90000"/>
              </a:lnSpc>
              <a:spcBef>
                <a:spcPts val="390"/>
              </a:spcBef>
              <a:buFont typeface="Arial" panose="020B0604020202020204" pitchFamily="34" charset="0"/>
              <a:buChar char="•"/>
              <a:defRPr sz="1600" kern="1200">
                <a:solidFill>
                  <a:schemeClr val="tx1"/>
                </a:solidFill>
                <a:latin typeface="+mn-lt"/>
                <a:ea typeface="+mn-ea"/>
                <a:cs typeface="+mn-cs"/>
              </a:defRPr>
            </a:lvl3pPr>
            <a:lvl4pPr marL="124815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4pPr>
            <a:lvl5pPr marL="1604772"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5pPr>
            <a:lvl6pPr marL="1961388"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6pPr>
            <a:lvl7pPr marL="2318004"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7pPr>
            <a:lvl8pPr marL="2674620"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8pPr>
            <a:lvl9pPr marL="3031236" indent="-178308" algn="l" defTabSz="713232" rtl="0" eaLnBrk="1" latinLnBrk="0" hangingPunct="1">
              <a:lnSpc>
                <a:spcPct val="90000"/>
              </a:lnSpc>
              <a:spcBef>
                <a:spcPts val="39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smtClean="0">
                <a:solidFill>
                  <a:srgbClr val="00244D"/>
                </a:solidFill>
                <a:latin typeface="Arimo" panose="020B0604020202020204" pitchFamily="34" charset="0"/>
                <a:ea typeface="Arimo" panose="020B0604020202020204" pitchFamily="34" charset="0"/>
                <a:cs typeface="Arimo" panose="020B0604020202020204" pitchFamily="34" charset="0"/>
              </a:rPr>
              <a:t>Value-Added Tax Forecasting Error Decomposition </a:t>
            </a:r>
            <a:endParaRPr lang="en-US" dirty="0">
              <a:solidFill>
                <a:srgbClr val="00244D"/>
              </a:solidFill>
              <a:latin typeface="Arimo" panose="020B0604020202020204" pitchFamily="34" charset="0"/>
              <a:ea typeface="Arimo" panose="020B0604020202020204" pitchFamily="34" charset="0"/>
              <a:cs typeface="Arimo" panose="020B0604020202020204" pitchFamily="34" charset="0"/>
            </a:endParaRPr>
          </a:p>
        </p:txBody>
      </p:sp>
      <p:sp>
        <p:nvSpPr>
          <p:cNvPr id="4" name="Stačiakampis 3"/>
          <p:cNvSpPr/>
          <p:nvPr/>
        </p:nvSpPr>
        <p:spPr>
          <a:xfrm>
            <a:off x="427653" y="4564025"/>
            <a:ext cx="8023225" cy="307777"/>
          </a:xfrm>
          <a:prstGeom prst="rect">
            <a:avLst/>
          </a:prstGeom>
        </p:spPr>
        <p:txBody>
          <a:bodyPr wrap="square">
            <a:spAutoFit/>
          </a:bodyPr>
          <a:lstStyle/>
          <a:p>
            <a:r>
              <a:rPr lang="en-US" sz="1400" dirty="0" smtClean="0">
                <a:solidFill>
                  <a:schemeClr val="accent5"/>
                </a:solidFill>
              </a:rPr>
              <a:t>Sources: Ministry of Finance, </a:t>
            </a:r>
            <a:r>
              <a:rPr lang="en-US" dirty="0" smtClean="0">
                <a:solidFill>
                  <a:schemeClr val="accent5"/>
                </a:solidFill>
              </a:rPr>
              <a:t>State Tax Inspectorate, fiscal institution’s calculations</a:t>
            </a:r>
            <a:endParaRPr lang="lt-LT" sz="1400" dirty="0">
              <a:solidFill>
                <a:schemeClr val="accent5"/>
              </a:solidFill>
            </a:endParaRPr>
          </a:p>
        </p:txBody>
      </p:sp>
      <p:pic>
        <p:nvPicPr>
          <p:cNvPr id="7" name="Paveikslėlis 6"/>
          <p:cNvPicPr>
            <a:picLocks noChangeAspect="1"/>
          </p:cNvPicPr>
          <p:nvPr/>
        </p:nvPicPr>
        <p:blipFill>
          <a:blip r:embed="rId2"/>
          <a:stretch>
            <a:fillRect/>
          </a:stretch>
        </p:blipFill>
        <p:spPr>
          <a:xfrm>
            <a:off x="902282" y="1295524"/>
            <a:ext cx="7073966" cy="3270839"/>
          </a:xfrm>
          <a:prstGeom prst="rect">
            <a:avLst/>
          </a:prstGeom>
        </p:spPr>
      </p:pic>
    </p:spTree>
    <p:extLst>
      <p:ext uri="{BB962C8B-B14F-4D97-AF65-F5344CB8AC3E}">
        <p14:creationId xmlns:p14="http://schemas.microsoft.com/office/powerpoint/2010/main" val="48469641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Vartotojo dizaina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Pasirinktinis 2">
      <a:dk1>
        <a:srgbClr val="000000"/>
      </a:dk1>
      <a:lt1>
        <a:srgbClr val="FFFFFF"/>
      </a:lt1>
      <a:dk2>
        <a:srgbClr val="000000"/>
      </a:dk2>
      <a:lt2>
        <a:srgbClr val="FFFFFF"/>
      </a:lt2>
      <a:accent1>
        <a:srgbClr val="00244D"/>
      </a:accent1>
      <a:accent2>
        <a:srgbClr val="47ABD9"/>
      </a:accent2>
      <a:accent3>
        <a:srgbClr val="D41A1F"/>
      </a:accent3>
      <a:accent4>
        <a:srgbClr val="848484"/>
      </a:accent4>
      <a:accent5>
        <a:srgbClr val="666261"/>
      </a:accent5>
      <a:accent6>
        <a:srgbClr val="8D8473"/>
      </a:accent6>
      <a:hlink>
        <a:srgbClr val="00244D"/>
      </a:hlink>
      <a:folHlink>
        <a:srgbClr val="0C39F8"/>
      </a:folHlink>
    </a:clrScheme>
    <a:fontScheme name="Pasirinktinis 1">
      <a:majorFont>
        <a:latin typeface="Arimo"/>
        <a:ea typeface=""/>
        <a:cs typeface="Roboto"/>
      </a:majorFont>
      <a:minorFont>
        <a:latin typeface="Arial"/>
        <a:ea typeface=""/>
        <a:cs typeface="Roboto"/>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Vartotojo dizaina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21153</TotalTime>
  <Words>772</Words>
  <Application>Microsoft Office PowerPoint</Application>
  <PresentationFormat>On-screen Show (16:9)</PresentationFormat>
  <Paragraphs>108</Paragraphs>
  <Slides>19</Slides>
  <Notes>0</Notes>
  <HiddenSlides>0</HiddenSlides>
  <MMClips>0</MMClips>
  <ScaleCrop>false</ScaleCrop>
  <HeadingPairs>
    <vt:vector size="4" baseType="variant">
      <vt:variant>
        <vt:lpstr>Theme</vt:lpstr>
      </vt:variant>
      <vt:variant>
        <vt:i4>3</vt:i4>
      </vt:variant>
      <vt:variant>
        <vt:lpstr>Slide Titles</vt:lpstr>
      </vt:variant>
      <vt:variant>
        <vt:i4>19</vt:i4>
      </vt:variant>
    </vt:vector>
  </HeadingPairs>
  <TitlesOfParts>
    <vt:vector size="22" baseType="lpstr">
      <vt:lpstr>1_Vartotojo dizainas</vt:lpstr>
      <vt:lpstr>Office Theme</vt:lpstr>
      <vt:lpstr>Vartotojo dizainas</vt:lpstr>
      <vt:lpstr>PowerPoint Presentation</vt:lpstr>
      <vt:lpstr>Tax Forecasting Error Decomposition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dc:creator>
  <cp:lastModifiedBy>Saule</cp:lastModifiedBy>
  <cp:revision>1321</cp:revision>
  <cp:lastPrinted>2018-06-08T15:31:05Z</cp:lastPrinted>
  <dcterms:created xsi:type="dcterms:W3CDTF">2017-03-08T18:15:26Z</dcterms:created>
  <dcterms:modified xsi:type="dcterms:W3CDTF">2018-06-11T05:37:22Z</dcterms:modified>
</cp:coreProperties>
</file>