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3" r:id="rId5"/>
    <p:sldId id="258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72" r:id="rId18"/>
    <p:sldId id="280" r:id="rId19"/>
    <p:sldId id="273" r:id="rId20"/>
    <p:sldId id="274" r:id="rId21"/>
    <p:sldId id="277" r:id="rId22"/>
    <p:sldId id="276" r:id="rId23"/>
    <p:sldId id="278" r:id="rId24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566" autoAdjust="0"/>
  </p:normalViewPr>
  <p:slideViewPr>
    <p:cSldViewPr snapToGrid="0">
      <p:cViewPr varScale="1">
        <p:scale>
          <a:sx n="101" d="100"/>
          <a:sy n="101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\Downloads\gov_10dd_edpt1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.kalsone\Downloads\privata_sektora_parad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.kalsone\Downloads\privata_sektora_parad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.kalsone\Downloads\privata_sektora_parad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.kalsone\Downloads\privata_sektora_parad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.kalsone\Downloads\privata_sektora_parad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\Downloads\gov_10dd_edpt1%20(1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\Downloads\gov_10dd_edpt1%20(1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\Downloads\gov_10dd_edpt1%20(1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\Downloads\gov_10dd_edpt1%20(1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\Downloads\gov_10dd_edpt1%20(1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\Downloads\gov_10dd_edpt1%20(3)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.kalsone\Downloads\privata_sektora_parad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.kalsone\Downloads\privata_sektora_para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Spānija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'[gov_10dd_edpt1 (1).xls]Debt_growth'!$A$120</c:f>
              <c:strCache>
                <c:ptCount val="1"/>
                <c:pt idx="0">
                  <c:v>Parāda augsme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'[gov_10dd_edpt1 (1).xls]Debt_growth'!$B$119:$V$119</c:f>
              <c:numCache>
                <c:formatCode>0</c:formatCode>
                <c:ptCount val="20"/>
                <c:pt idx="0">
                  <c:v>5.7650508245696663</c:v>
                </c:pt>
                <c:pt idx="1">
                  <c:v>7.2216295708007268</c:v>
                </c:pt>
                <c:pt idx="2">
                  <c:v>8.0362088974854924</c:v>
                </c:pt>
                <c:pt idx="3">
                  <c:v>7.6162784048672814</c:v>
                </c:pt>
                <c:pt idx="4">
                  <c:v>6.6409711619564176</c:v>
                </c:pt>
                <c:pt idx="5">
                  <c:v>6.7437322022422679</c:v>
                </c:pt>
                <c:pt idx="6">
                  <c:v>6.727032109772237</c:v>
                </c:pt>
                <c:pt idx="7">
                  <c:v>7.4305315259745139</c:v>
                </c:pt>
                <c:pt idx="8">
                  <c:v>7.6795631633355619</c:v>
                </c:pt>
                <c:pt idx="9">
                  <c:v>6.7387609443684218</c:v>
                </c:pt>
                <c:pt idx="10">
                  <c:v>3.173016192971847</c:v>
                </c:pt>
                <c:pt idx="11">
                  <c:v>-3.4449683611169806</c:v>
                </c:pt>
                <c:pt idx="12">
                  <c:v>0.17420103891538344</c:v>
                </c:pt>
                <c:pt idx="13">
                  <c:v>-0.97958893884715659</c:v>
                </c:pt>
                <c:pt idx="14">
                  <c:v>-2.9461009891182566</c:v>
                </c:pt>
                <c:pt idx="15">
                  <c:v>-1.3768252293815011</c:v>
                </c:pt>
                <c:pt idx="16">
                  <c:v>1.1685070628818099</c:v>
                </c:pt>
                <c:pt idx="17">
                  <c:v>3.9053776025511162</c:v>
                </c:pt>
                <c:pt idx="18">
                  <c:v>3.4441879551765635</c:v>
                </c:pt>
                <c:pt idx="19">
                  <c:v>3.879133287844752</c:v>
                </c:pt>
              </c:numCache>
            </c:numRef>
          </c:xVal>
          <c:yVal>
            <c:numRef>
              <c:f>'[gov_10dd_edpt1 (1).xls]Debt_growth'!$B$120:$V$120</c:f>
              <c:numCache>
                <c:formatCode>0</c:formatCode>
                <c:ptCount val="20"/>
                <c:pt idx="0">
                  <c:v>2.6817534453869563</c:v>
                </c:pt>
                <c:pt idx="1">
                  <c:v>2.6595279279036741</c:v>
                </c:pt>
                <c:pt idx="2">
                  <c:v>1.908549323017408</c:v>
                </c:pt>
                <c:pt idx="3">
                  <c:v>0.61841698974165438</c:v>
                </c:pt>
                <c:pt idx="4">
                  <c:v>0.70226668517312429</c:v>
                </c:pt>
                <c:pt idx="5">
                  <c:v>-0.17050998665790468</c:v>
                </c:pt>
                <c:pt idx="6">
                  <c:v>0.82572960924984329</c:v>
                </c:pt>
                <c:pt idx="7">
                  <c:v>0.38589417623252942</c:v>
                </c:pt>
                <c:pt idx="8">
                  <c:v>-0.13363439929998194</c:v>
                </c:pt>
                <c:pt idx="9">
                  <c:v>-0.69115022386050429</c:v>
                </c:pt>
                <c:pt idx="10">
                  <c:v>5.0132365786467785</c:v>
                </c:pt>
                <c:pt idx="11">
                  <c:v>11.946968264736082</c:v>
                </c:pt>
                <c:pt idx="12">
                  <c:v>7.4513268605420304</c:v>
                </c:pt>
                <c:pt idx="13">
                  <c:v>8.8041560130375203</c:v>
                </c:pt>
                <c:pt idx="14">
                  <c:v>14.154344763251157</c:v>
                </c:pt>
                <c:pt idx="15">
                  <c:v>8.5336450575367095</c:v>
                </c:pt>
                <c:pt idx="16">
                  <c:v>6.031200015416931</c:v>
                </c:pt>
                <c:pt idx="17">
                  <c:v>2.9916722068003829</c:v>
                </c:pt>
                <c:pt idx="18">
                  <c:v>2.9758913995433258</c:v>
                </c:pt>
                <c:pt idx="19">
                  <c:v>3.1863204263781064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C9-4B75-B807-E6635C8E3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308136"/>
        <c:axId val="270313624"/>
      </c:scatterChart>
      <c:valAx>
        <c:axId val="27030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IKP </a:t>
                </a:r>
                <a:r>
                  <a:rPr lang="lv-LV" dirty="0" smtClean="0"/>
                  <a:t>pieaugums pret iepriekšējo gadu, %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0.3802325021872266"/>
              <c:y val="0.92034703995333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13624"/>
        <c:crosses val="autoZero"/>
        <c:crossBetween val="midCat"/>
      </c:valAx>
      <c:valAx>
        <c:axId val="27031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Parāda </a:t>
                </a:r>
                <a:r>
                  <a:rPr lang="lv-LV" dirty="0" smtClean="0"/>
                  <a:t>pieaugums pret iepriekšējo gadu, </a:t>
                </a:r>
                <a:r>
                  <a:rPr lang="lv-LV" dirty="0"/>
                  <a:t>% no IKP</a:t>
                </a:r>
              </a:p>
            </c:rich>
          </c:tx>
          <c:layout>
            <c:manualLayout>
              <c:xMode val="edge"/>
              <c:yMode val="edge"/>
              <c:x val="0"/>
              <c:y val="0.23167796733741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08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Latvija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308546646502074E-2"/>
          <c:y val="0.17176718809597954"/>
          <c:w val="0.81746250468531945"/>
          <c:h val="0.57520382272910597"/>
        </c:manualLayout>
      </c:layout>
      <c:lineChart>
        <c:grouping val="standard"/>
        <c:varyColors val="0"/>
        <c:ser>
          <c:idx val="1"/>
          <c:order val="1"/>
          <c:tx>
            <c:strRef>
              <c:f>[privata_sektora_parads.xls]priv_publ!$A$44</c:f>
              <c:strCache>
                <c:ptCount val="1"/>
                <c:pt idx="0">
                  <c:v>valsts parāds, % pret IKP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[privata_sektora_parads.xls]priv_publ!$B$42:$L$42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[privata_sektora_parads.xls]priv_publ!$B$44:$L$44</c:f>
              <c:numCache>
                <c:formatCode>#,##0</c:formatCode>
                <c:ptCount val="11"/>
                <c:pt idx="0">
                  <c:v>9.6</c:v>
                </c:pt>
                <c:pt idx="1">
                  <c:v>8</c:v>
                </c:pt>
                <c:pt idx="2">
                  <c:v>18.2</c:v>
                </c:pt>
                <c:pt idx="3">
                  <c:v>35.799999999999997</c:v>
                </c:pt>
                <c:pt idx="4">
                  <c:v>46.8</c:v>
                </c:pt>
                <c:pt idx="5">
                  <c:v>42.7</c:v>
                </c:pt>
                <c:pt idx="6">
                  <c:v>41.2</c:v>
                </c:pt>
                <c:pt idx="7">
                  <c:v>39</c:v>
                </c:pt>
                <c:pt idx="8">
                  <c:v>40.9</c:v>
                </c:pt>
                <c:pt idx="9">
                  <c:v>36.799999999999997</c:v>
                </c:pt>
                <c:pt idx="10">
                  <c:v>40.5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E4-4257-B399-237A4FBE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08528"/>
        <c:axId val="273642896"/>
      </c:lineChart>
      <c:lineChart>
        <c:grouping val="standard"/>
        <c:varyColors val="0"/>
        <c:ser>
          <c:idx val="0"/>
          <c:order val="0"/>
          <c:tx>
            <c:strRef>
              <c:f>[privata_sektora_parads.xls]priv_publ!$A$43</c:f>
              <c:strCache>
                <c:ptCount val="1"/>
                <c:pt idx="0">
                  <c:v>privātā sektora saistību izmaiņas (labā ass), % pret IKP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[privata_sektora_parads.xls]priv_publ!$B$42:$L$42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[privata_sektora_parads.xls]priv_publ!$B$43:$L$43</c:f>
              <c:numCache>
                <c:formatCode>#,##0</c:formatCode>
                <c:ptCount val="11"/>
                <c:pt idx="0">
                  <c:v>48.283663787860363</c:v>
                </c:pt>
                <c:pt idx="1">
                  <c:v>49.476967984020675</c:v>
                </c:pt>
                <c:pt idx="2">
                  <c:v>15.06573652832296</c:v>
                </c:pt>
                <c:pt idx="3">
                  <c:v>-9.8572213362632208</c:v>
                </c:pt>
                <c:pt idx="4">
                  <c:v>3.3575998111149841</c:v>
                </c:pt>
                <c:pt idx="5">
                  <c:v>9.4622889472980809</c:v>
                </c:pt>
                <c:pt idx="6">
                  <c:v>-4.9239745403111739</c:v>
                </c:pt>
                <c:pt idx="7">
                  <c:v>-8.7643732286706761</c:v>
                </c:pt>
                <c:pt idx="8">
                  <c:v>-1.4490520022694364</c:v>
                </c:pt>
                <c:pt idx="9">
                  <c:v>2.1381315197592135</c:v>
                </c:pt>
                <c:pt idx="10">
                  <c:v>1.1714863433578331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E4-4257-B399-237A4FBE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643680"/>
        <c:axId val="273644072"/>
      </c:lineChart>
      <c:catAx>
        <c:axId val="2703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2896"/>
        <c:crosses val="autoZero"/>
        <c:auto val="1"/>
        <c:lblAlgn val="ctr"/>
        <c:lblOffset val="100"/>
        <c:noMultiLvlLbl val="0"/>
      </c:catAx>
      <c:valAx>
        <c:axId val="27364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0308528"/>
        <c:crosses val="autoZero"/>
        <c:crossBetween val="between"/>
      </c:valAx>
      <c:catAx>
        <c:axId val="27364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644072"/>
        <c:crosses val="autoZero"/>
        <c:auto val="1"/>
        <c:lblAlgn val="ctr"/>
        <c:lblOffset val="100"/>
        <c:noMultiLvlLbl val="0"/>
      </c:catAx>
      <c:valAx>
        <c:axId val="27364407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368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Somija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[privata_sektora_parads.xls]priv_publ!$A$76</c:f>
              <c:strCache>
                <c:ptCount val="1"/>
                <c:pt idx="0">
                  <c:v>valsts parāds, % pret IKP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[privata_sektora_parads.xls]priv_publ!$B$74:$L$74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[privata_sektora_parads.xls]priv_publ!$B$76:$L$76</c:f>
              <c:numCache>
                <c:formatCode>#,##0</c:formatCode>
                <c:ptCount val="11"/>
                <c:pt idx="0">
                  <c:v>38.200000000000003</c:v>
                </c:pt>
                <c:pt idx="1">
                  <c:v>34</c:v>
                </c:pt>
                <c:pt idx="2">
                  <c:v>32.700000000000003</c:v>
                </c:pt>
                <c:pt idx="3">
                  <c:v>41.7</c:v>
                </c:pt>
                <c:pt idx="4">
                  <c:v>47.1</c:v>
                </c:pt>
                <c:pt idx="5">
                  <c:v>48.5</c:v>
                </c:pt>
                <c:pt idx="6">
                  <c:v>53.9</c:v>
                </c:pt>
                <c:pt idx="7">
                  <c:v>56.5</c:v>
                </c:pt>
                <c:pt idx="8">
                  <c:v>60.2</c:v>
                </c:pt>
                <c:pt idx="9">
                  <c:v>63.5</c:v>
                </c:pt>
                <c:pt idx="1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C2-4B5C-A71E-568AD95D9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649952"/>
        <c:axId val="273648384"/>
      </c:lineChart>
      <c:lineChart>
        <c:grouping val="standard"/>
        <c:varyColors val="0"/>
        <c:ser>
          <c:idx val="0"/>
          <c:order val="0"/>
          <c:tx>
            <c:strRef>
              <c:f>[privata_sektora_parads.xls]priv_publ!$A$75</c:f>
              <c:strCache>
                <c:ptCount val="1"/>
                <c:pt idx="0">
                  <c:v>privātā sektora saistību izmaiņas (labā ass), % pret IKP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[privata_sektora_parads.xls]priv_publ!$B$74:$L$74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[privata_sektora_parads.xls]priv_publ!$B$75:$L$75</c:f>
              <c:numCache>
                <c:formatCode>#,##0</c:formatCode>
                <c:ptCount val="11"/>
                <c:pt idx="0">
                  <c:v>19.158932647409827</c:v>
                </c:pt>
                <c:pt idx="1">
                  <c:v>18.259872229130043</c:v>
                </c:pt>
                <c:pt idx="2">
                  <c:v>23.524219068612521</c:v>
                </c:pt>
                <c:pt idx="3">
                  <c:v>-0.74739406393450769</c:v>
                </c:pt>
                <c:pt idx="4">
                  <c:v>9.9572421165152338</c:v>
                </c:pt>
                <c:pt idx="5">
                  <c:v>9.4788920551229499</c:v>
                </c:pt>
                <c:pt idx="6">
                  <c:v>7.1519022187964545</c:v>
                </c:pt>
                <c:pt idx="7">
                  <c:v>12.153655489874003</c:v>
                </c:pt>
                <c:pt idx="8">
                  <c:v>14.249004740259108</c:v>
                </c:pt>
                <c:pt idx="9">
                  <c:v>14.860880517547375</c:v>
                </c:pt>
                <c:pt idx="10">
                  <c:v>8.4663048666886045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C2-4B5C-A71E-568AD95D9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647208"/>
        <c:axId val="273646032"/>
      </c:lineChart>
      <c:catAx>
        <c:axId val="2736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8384"/>
        <c:crosses val="autoZero"/>
        <c:auto val="1"/>
        <c:lblAlgn val="ctr"/>
        <c:lblOffset val="100"/>
        <c:noMultiLvlLbl val="0"/>
      </c:catAx>
      <c:valAx>
        <c:axId val="27364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9952"/>
        <c:crosses val="autoZero"/>
        <c:crossBetween val="between"/>
      </c:valAx>
      <c:catAx>
        <c:axId val="273647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646032"/>
        <c:crosses val="autoZero"/>
        <c:auto val="1"/>
        <c:lblAlgn val="ctr"/>
        <c:lblOffset val="100"/>
        <c:noMultiLvlLbl val="0"/>
      </c:catAx>
      <c:valAx>
        <c:axId val="27364603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720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Zviedrija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[privata_sektora_parads.xls]priv_publ!$A$92</c:f>
              <c:strCache>
                <c:ptCount val="1"/>
                <c:pt idx="0">
                  <c:v>valsts parāds, % pret IKP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[privata_sektora_parads.xls]priv_publ!$B$90:$L$90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[privata_sektora_parads.xls]priv_publ!$B$92:$L$92</c:f>
              <c:numCache>
                <c:formatCode>#,##0</c:formatCode>
                <c:ptCount val="11"/>
                <c:pt idx="0">
                  <c:v>44</c:v>
                </c:pt>
                <c:pt idx="1">
                  <c:v>39.299999999999997</c:v>
                </c:pt>
                <c:pt idx="2">
                  <c:v>37.799999999999997</c:v>
                </c:pt>
                <c:pt idx="3">
                  <c:v>41.4</c:v>
                </c:pt>
                <c:pt idx="4">
                  <c:v>38.6</c:v>
                </c:pt>
                <c:pt idx="5">
                  <c:v>37.9</c:v>
                </c:pt>
                <c:pt idx="6">
                  <c:v>38.1</c:v>
                </c:pt>
                <c:pt idx="7">
                  <c:v>40.700000000000003</c:v>
                </c:pt>
                <c:pt idx="8">
                  <c:v>45.5</c:v>
                </c:pt>
                <c:pt idx="9">
                  <c:v>44.2</c:v>
                </c:pt>
                <c:pt idx="10">
                  <c:v>42.1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AC-4DE5-B786-4937C9464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644856"/>
        <c:axId val="273642504"/>
      </c:lineChart>
      <c:lineChart>
        <c:grouping val="standard"/>
        <c:varyColors val="0"/>
        <c:ser>
          <c:idx val="0"/>
          <c:order val="0"/>
          <c:tx>
            <c:strRef>
              <c:f>[privata_sektora_parads.xls]priv_publ!$A$91</c:f>
              <c:strCache>
                <c:ptCount val="1"/>
                <c:pt idx="0">
                  <c:v>privātā sektora saistību izmaiņas (labā ass), % pret IKP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[privata_sektora_parads.xls]priv_publ!$B$90:$L$90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[privata_sektora_parads.xls]priv_publ!$B$91:$L$91</c:f>
              <c:numCache>
                <c:formatCode>#,##0</c:formatCode>
                <c:ptCount val="11"/>
                <c:pt idx="0">
                  <c:v>15.984867772091146</c:v>
                </c:pt>
                <c:pt idx="1">
                  <c:v>28.631053246641773</c:v>
                </c:pt>
                <c:pt idx="2">
                  <c:v>20.781473840321716</c:v>
                </c:pt>
                <c:pt idx="3">
                  <c:v>9.889497033458019</c:v>
                </c:pt>
                <c:pt idx="4">
                  <c:v>11.486922989073276</c:v>
                </c:pt>
                <c:pt idx="5">
                  <c:v>12.364706117223841</c:v>
                </c:pt>
                <c:pt idx="6">
                  <c:v>4.7051671732522795</c:v>
                </c:pt>
                <c:pt idx="7">
                  <c:v>5.0645254301894287</c:v>
                </c:pt>
                <c:pt idx="8">
                  <c:v>13.848416496479409</c:v>
                </c:pt>
                <c:pt idx="9">
                  <c:v>19.119732562513988</c:v>
                </c:pt>
                <c:pt idx="10">
                  <c:v>12.343869259049555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AC-4DE5-B786-4937C9464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646424"/>
        <c:axId val="273647600"/>
      </c:lineChart>
      <c:catAx>
        <c:axId val="27364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2504"/>
        <c:crosses val="autoZero"/>
        <c:auto val="1"/>
        <c:lblAlgn val="ctr"/>
        <c:lblOffset val="100"/>
        <c:noMultiLvlLbl val="0"/>
      </c:catAx>
      <c:valAx>
        <c:axId val="27364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4856"/>
        <c:crosses val="autoZero"/>
        <c:crossBetween val="between"/>
      </c:valAx>
      <c:catAx>
        <c:axId val="273646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647600"/>
        <c:crosses val="autoZero"/>
        <c:auto val="1"/>
        <c:lblAlgn val="ctr"/>
        <c:lblOffset val="100"/>
        <c:noMultiLvlLbl val="0"/>
      </c:catAx>
      <c:valAx>
        <c:axId val="2736476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6424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Nīderlande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[privata_sektora_parads.xls]priv_publ!$A$56</c:f>
              <c:strCache>
                <c:ptCount val="1"/>
                <c:pt idx="0">
                  <c:v>valsts parāds, % pret IKP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[privata_sektora_parads.xls]priv_publ!$B$54:$M$54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[privata_sektora_parads.xls]priv_publ!$B$56:$M$56</c:f>
              <c:numCache>
                <c:formatCode>#,##0</c:formatCode>
                <c:ptCount val="12"/>
                <c:pt idx="0">
                  <c:v>44.7</c:v>
                </c:pt>
                <c:pt idx="1">
                  <c:v>42.7</c:v>
                </c:pt>
                <c:pt idx="2">
                  <c:v>54.7</c:v>
                </c:pt>
                <c:pt idx="3">
                  <c:v>56.8</c:v>
                </c:pt>
                <c:pt idx="4">
                  <c:v>59.3</c:v>
                </c:pt>
                <c:pt idx="5">
                  <c:v>61.6</c:v>
                </c:pt>
                <c:pt idx="6">
                  <c:v>66.3</c:v>
                </c:pt>
                <c:pt idx="7">
                  <c:v>67.8</c:v>
                </c:pt>
                <c:pt idx="8">
                  <c:v>68</c:v>
                </c:pt>
                <c:pt idx="9">
                  <c:v>64.599999999999994</c:v>
                </c:pt>
                <c:pt idx="10">
                  <c:v>61.8</c:v>
                </c:pt>
                <c:pt idx="11">
                  <c:v>56.7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5-4B5B-87AF-B5EDDC6A7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646816"/>
        <c:axId val="273647992"/>
      </c:lineChart>
      <c:lineChart>
        <c:grouping val="standard"/>
        <c:varyColors val="0"/>
        <c:ser>
          <c:idx val="0"/>
          <c:order val="0"/>
          <c:tx>
            <c:strRef>
              <c:f>[privata_sektora_parads.xls]priv_publ!$A$55</c:f>
              <c:strCache>
                <c:ptCount val="1"/>
                <c:pt idx="0">
                  <c:v>privātā sektora saistību izmaiņas (labā ass), % pret IKP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[privata_sektora_parads.xls]priv_publ!$B$54:$M$54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strCache>
            </c:strRef>
          </c:cat>
          <c:val>
            <c:numRef>
              <c:f>[privata_sektora_parads.xls]priv_publ!$B$55:$M$55</c:f>
              <c:numCache>
                <c:formatCode>#,##0</c:formatCode>
                <c:ptCount val="12"/>
                <c:pt idx="0">
                  <c:v>10.002555195679648</c:v>
                </c:pt>
                <c:pt idx="1">
                  <c:v>10.950136968432037</c:v>
                </c:pt>
                <c:pt idx="2">
                  <c:v>9.1848245283284538</c:v>
                </c:pt>
                <c:pt idx="3">
                  <c:v>4.7577484859280368</c:v>
                </c:pt>
                <c:pt idx="4">
                  <c:v>11.95195024005878</c:v>
                </c:pt>
                <c:pt idx="5">
                  <c:v>2.5089862177627702</c:v>
                </c:pt>
                <c:pt idx="6">
                  <c:v>-2.2445455729085939</c:v>
                </c:pt>
                <c:pt idx="7">
                  <c:v>2.7578789977142786</c:v>
                </c:pt>
                <c:pt idx="8">
                  <c:v>-3.4589326222308028</c:v>
                </c:pt>
                <c:pt idx="9">
                  <c:v>8.7376382127917331</c:v>
                </c:pt>
                <c:pt idx="10">
                  <c:v>15.024173084121195</c:v>
                </c:pt>
                <c:pt idx="11">
                  <c:v>7.2321759814940103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5-4B5B-87AF-B5EDDC6A7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649560"/>
        <c:axId val="273643288"/>
      </c:lineChart>
      <c:catAx>
        <c:axId val="2736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7992"/>
        <c:crosses val="autoZero"/>
        <c:auto val="1"/>
        <c:lblAlgn val="ctr"/>
        <c:lblOffset val="100"/>
        <c:noMultiLvlLbl val="0"/>
      </c:catAx>
      <c:valAx>
        <c:axId val="27364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6816"/>
        <c:crosses val="autoZero"/>
        <c:crossBetween val="between"/>
      </c:valAx>
      <c:catAx>
        <c:axId val="273649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643288"/>
        <c:crosses val="autoZero"/>
        <c:auto val="1"/>
        <c:lblAlgn val="ctr"/>
        <c:lblOffset val="100"/>
        <c:noMultiLvlLbl val="0"/>
      </c:catAx>
      <c:valAx>
        <c:axId val="27364328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64956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lv-LV" sz="3600"/>
              <a:t>Latvija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308546646502074E-2"/>
          <c:y val="0.17176718809597954"/>
          <c:w val="0.81746250468531945"/>
          <c:h val="0.57520382272910597"/>
        </c:manualLayout>
      </c:layout>
      <c:lineChart>
        <c:grouping val="standard"/>
        <c:varyColors val="0"/>
        <c:ser>
          <c:idx val="1"/>
          <c:order val="1"/>
          <c:tx>
            <c:strRef>
              <c:f>[privata_sektora_parads.xls]priv_publ!$A$44</c:f>
              <c:strCache>
                <c:ptCount val="1"/>
                <c:pt idx="0">
                  <c:v>valsts parāds, % pret IKP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[privata_sektora_parads.xls]priv_publ!$B$42:$L$42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[privata_sektora_parads.xls]priv_publ!$B$44:$L$44</c:f>
              <c:numCache>
                <c:formatCode>#,##0</c:formatCode>
                <c:ptCount val="11"/>
                <c:pt idx="0">
                  <c:v>9.6</c:v>
                </c:pt>
                <c:pt idx="1">
                  <c:v>8</c:v>
                </c:pt>
                <c:pt idx="2">
                  <c:v>18.2</c:v>
                </c:pt>
                <c:pt idx="3">
                  <c:v>35.799999999999997</c:v>
                </c:pt>
                <c:pt idx="4">
                  <c:v>46.8</c:v>
                </c:pt>
                <c:pt idx="5">
                  <c:v>42.7</c:v>
                </c:pt>
                <c:pt idx="6">
                  <c:v>41.2</c:v>
                </c:pt>
                <c:pt idx="7">
                  <c:v>39</c:v>
                </c:pt>
                <c:pt idx="8">
                  <c:v>40.9</c:v>
                </c:pt>
                <c:pt idx="9">
                  <c:v>36.799999999999997</c:v>
                </c:pt>
                <c:pt idx="10">
                  <c:v>40.5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51-4984-9BA6-45240A34A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230832"/>
        <c:axId val="292235928"/>
      </c:lineChart>
      <c:lineChart>
        <c:grouping val="standard"/>
        <c:varyColors val="0"/>
        <c:ser>
          <c:idx val="0"/>
          <c:order val="0"/>
          <c:tx>
            <c:strRef>
              <c:f>[privata_sektora_parads.xls]priv_publ!$A$43</c:f>
              <c:strCache>
                <c:ptCount val="1"/>
                <c:pt idx="0">
                  <c:v>privātā sektora saistību izmaiņas (labā ass), % pret IKP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[privata_sektora_parads.xls]priv_publ!$B$42:$L$42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[privata_sektora_parads.xls]priv_publ!$B$43:$L$43</c:f>
              <c:numCache>
                <c:formatCode>#,##0</c:formatCode>
                <c:ptCount val="11"/>
                <c:pt idx="0">
                  <c:v>48.283663787860363</c:v>
                </c:pt>
                <c:pt idx="1">
                  <c:v>49.476967984020675</c:v>
                </c:pt>
                <c:pt idx="2">
                  <c:v>15.06573652832296</c:v>
                </c:pt>
                <c:pt idx="3">
                  <c:v>-9.8572213362632208</c:v>
                </c:pt>
                <c:pt idx="4">
                  <c:v>3.3575998111149841</c:v>
                </c:pt>
                <c:pt idx="5">
                  <c:v>9.4622889472980809</c:v>
                </c:pt>
                <c:pt idx="6">
                  <c:v>-4.9239745403111739</c:v>
                </c:pt>
                <c:pt idx="7">
                  <c:v>-8.7643732286706761</c:v>
                </c:pt>
                <c:pt idx="8">
                  <c:v>-1.4490520022694364</c:v>
                </c:pt>
                <c:pt idx="9">
                  <c:v>2.1381315197592135</c:v>
                </c:pt>
                <c:pt idx="10">
                  <c:v>1.1714863433578331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51-4984-9BA6-45240A34A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234360"/>
        <c:axId val="292234752"/>
      </c:lineChart>
      <c:catAx>
        <c:axId val="29223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92235928"/>
        <c:crosses val="autoZero"/>
        <c:auto val="1"/>
        <c:lblAlgn val="ctr"/>
        <c:lblOffset val="100"/>
        <c:noMultiLvlLbl val="0"/>
      </c:catAx>
      <c:valAx>
        <c:axId val="29223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92230832"/>
        <c:crosses val="autoZero"/>
        <c:crossBetween val="between"/>
      </c:valAx>
      <c:catAx>
        <c:axId val="292234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2234752"/>
        <c:crosses val="autoZero"/>
        <c:auto val="1"/>
        <c:lblAlgn val="ctr"/>
        <c:lblOffset val="100"/>
        <c:noMultiLvlLbl val="0"/>
      </c:catAx>
      <c:valAx>
        <c:axId val="29223475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9223436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Latvija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'[gov_10dd_edpt1 (1).xls]Debt_growth'!$A$130</c:f>
              <c:strCache>
                <c:ptCount val="1"/>
                <c:pt idx="0">
                  <c:v>Parāda augsme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'[gov_10dd_edpt1 (1).xls]Debt_growth'!$B$129:$V$129</c:f>
              <c:numCache>
                <c:formatCode>0</c:formatCode>
                <c:ptCount val="20"/>
                <c:pt idx="0">
                  <c:v>10.311690742878538</c:v>
                </c:pt>
                <c:pt idx="1">
                  <c:v>9.0261417501632089</c:v>
                </c:pt>
                <c:pt idx="2">
                  <c:v>18.157848887856439</c:v>
                </c:pt>
                <c:pt idx="3">
                  <c:v>8.0260234168019746</c:v>
                </c:pt>
                <c:pt idx="4">
                  <c:v>7.8434654196406663</c:v>
                </c:pt>
                <c:pt idx="5">
                  <c:v>3.064340656194533</c:v>
                </c:pt>
                <c:pt idx="6">
                  <c:v>10.234466688939708</c:v>
                </c:pt>
                <c:pt idx="7">
                  <c:v>14.956069414695994</c:v>
                </c:pt>
                <c:pt idx="8">
                  <c:v>20.492814568961013</c:v>
                </c:pt>
                <c:pt idx="9">
                  <c:v>23.877280162967999</c:v>
                </c:pt>
                <c:pt idx="10">
                  <c:v>6.8795473582209663</c:v>
                </c:pt>
                <c:pt idx="11">
                  <c:v>-29.897116159003271</c:v>
                </c:pt>
                <c:pt idx="12">
                  <c:v>-5.4006498544011379</c:v>
                </c:pt>
                <c:pt idx="13">
                  <c:v>11.947649525054082</c:v>
                </c:pt>
                <c:pt idx="14">
                  <c:v>8.4144815580459227</c:v>
                </c:pt>
                <c:pt idx="15">
                  <c:v>3.3751078676589761</c:v>
                </c:pt>
                <c:pt idx="16">
                  <c:v>3.3419142864401152</c:v>
                </c:pt>
                <c:pt idx="17">
                  <c:v>2.8868887308133475</c:v>
                </c:pt>
                <c:pt idx="18">
                  <c:v>2.4284269987482721</c:v>
                </c:pt>
                <c:pt idx="19">
                  <c:v>7.1900389475957489</c:v>
                </c:pt>
              </c:numCache>
            </c:numRef>
          </c:xVal>
          <c:yVal>
            <c:numRef>
              <c:f>'[gov_10dd_edpt1 (1).xls]Debt_growth'!$B$130:$V$130</c:f>
              <c:numCache>
                <c:formatCode>0</c:formatCode>
                <c:ptCount val="20"/>
                <c:pt idx="0">
                  <c:v>-0.70200617765436335</c:v>
                </c:pt>
                <c:pt idx="1">
                  <c:v>4.6847946410831378</c:v>
                </c:pt>
                <c:pt idx="2">
                  <c:v>1.235844125675126</c:v>
                </c:pt>
                <c:pt idx="3">
                  <c:v>3.1343474916673801</c:v>
                </c:pt>
                <c:pt idx="4">
                  <c:v>-0.52079744031503905</c:v>
                </c:pt>
                <c:pt idx="5">
                  <c:v>1.1356478918939552</c:v>
                </c:pt>
                <c:pt idx="6">
                  <c:v>1.6379258650081816</c:v>
                </c:pt>
                <c:pt idx="7">
                  <c:v>3.7155221401406861E-2</c:v>
                </c:pt>
                <c:pt idx="8">
                  <c:v>0.46860247565757901</c:v>
                </c:pt>
                <c:pt idx="9">
                  <c:v>0.82409950924411179</c:v>
                </c:pt>
                <c:pt idx="10">
                  <c:v>10.502241857867853</c:v>
                </c:pt>
                <c:pt idx="11">
                  <c:v>12.184988239560946</c:v>
                </c:pt>
                <c:pt idx="12">
                  <c:v>9.25536579607164</c:v>
                </c:pt>
                <c:pt idx="13">
                  <c:v>1.8824589279438535</c:v>
                </c:pt>
                <c:pt idx="14">
                  <c:v>1.7331266093642297</c:v>
                </c:pt>
                <c:pt idx="15">
                  <c:v>-0.84629570412941801</c:v>
                </c:pt>
                <c:pt idx="16">
                  <c:v>3.2843315748024855</c:v>
                </c:pt>
                <c:pt idx="17">
                  <c:v>-2.9407531979457522</c:v>
                </c:pt>
                <c:pt idx="18">
                  <c:v>4.5667907693295291</c:v>
                </c:pt>
                <c:pt idx="19">
                  <c:v>2.571807302488025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3B-49D2-A5C5-3341FCB53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307744"/>
        <c:axId val="270309312"/>
      </c:scatterChart>
      <c:valAx>
        <c:axId val="270307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IKP pieaugums, %</a:t>
                </a:r>
              </a:p>
            </c:rich>
          </c:tx>
          <c:layout>
            <c:manualLayout>
              <c:xMode val="edge"/>
              <c:yMode val="edge"/>
              <c:x val="0.40245472440944885"/>
              <c:y val="0.92034703995333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09312"/>
        <c:crosses val="autoZero"/>
        <c:crossBetween val="midCat"/>
      </c:valAx>
      <c:valAx>
        <c:axId val="27030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Parāda</a:t>
                </a:r>
                <a:r>
                  <a:rPr lang="lv-LV" baseline="0" dirty="0"/>
                  <a:t> </a:t>
                </a:r>
                <a:r>
                  <a:rPr lang="lv-LV" baseline="0" dirty="0" smtClean="0"/>
                  <a:t>pieaugums </a:t>
                </a:r>
                <a:r>
                  <a:rPr lang="lv-LV" sz="1000" b="0" i="0" u="none" strike="noStrike" baseline="0" dirty="0" smtClean="0">
                    <a:effectLst/>
                  </a:rPr>
                  <a:t>pret iepriekšējo gadu</a:t>
                </a:r>
                <a:r>
                  <a:rPr lang="lv-LV" baseline="0" dirty="0" smtClean="0"/>
                  <a:t>, </a:t>
                </a:r>
                <a:r>
                  <a:rPr lang="lv-LV" baseline="0" dirty="0"/>
                  <a:t>% no IKP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7.5436103838093923E-3"/>
              <c:y val="0.1437150043744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0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Polija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'[gov_10dd_edpt1 (1).xls]Debt_growth'!$A$125</c:f>
              <c:strCache>
                <c:ptCount val="1"/>
                <c:pt idx="0">
                  <c:v>Parāda augsme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'[gov_10dd_edpt1 (1).xls]Debt_growth'!$B$124:$V$124</c:f>
              <c:numCache>
                <c:formatCode>0</c:formatCode>
                <c:ptCount val="20"/>
                <c:pt idx="0">
                  <c:v>9.2474455177334001</c:v>
                </c:pt>
                <c:pt idx="1">
                  <c:v>2.8378688921901083</c:v>
                </c:pt>
                <c:pt idx="2">
                  <c:v>14.54506725386705</c:v>
                </c:pt>
                <c:pt idx="3">
                  <c:v>12.254755875195448</c:v>
                </c:pt>
                <c:pt idx="4">
                  <c:v>-1.0753000295033033</c:v>
                </c:pt>
                <c:pt idx="5">
                  <c:v>-9.2948979660828375</c:v>
                </c:pt>
                <c:pt idx="6">
                  <c:v>6.7171195752369099</c:v>
                </c:pt>
                <c:pt idx="7">
                  <c:v>16.28005213619911</c:v>
                </c:pt>
                <c:pt idx="8">
                  <c:v>10.342658934277733</c:v>
                </c:pt>
                <c:pt idx="9">
                  <c:v>12.511867819570909</c:v>
                </c:pt>
                <c:pt idx="10">
                  <c:v>14.284770181409639</c:v>
                </c:pt>
                <c:pt idx="11">
                  <c:v>-15.484720241930411</c:v>
                </c:pt>
                <c:pt idx="12">
                  <c:v>12.360563277510275</c:v>
                </c:pt>
                <c:pt idx="13">
                  <c:v>4.8489684324470428</c:v>
                </c:pt>
                <c:pt idx="14">
                  <c:v>2.3460822524608496</c:v>
                </c:pt>
                <c:pt idx="15">
                  <c:v>1.3571171255159806</c:v>
                </c:pt>
                <c:pt idx="16">
                  <c:v>3.9589280135628515</c:v>
                </c:pt>
                <c:pt idx="17">
                  <c:v>4.4295527987486238</c:v>
                </c:pt>
                <c:pt idx="18">
                  <c:v>-0.96567251606148063</c:v>
                </c:pt>
                <c:pt idx="19">
                  <c:v>8.5186818265873114</c:v>
                </c:pt>
              </c:numCache>
            </c:numRef>
          </c:xVal>
          <c:yVal>
            <c:numRef>
              <c:f>'[gov_10dd_edpt1 (1).xls]Debt_growth'!$B$125:$V$125</c:f>
              <c:numCache>
                <c:formatCode>0</c:formatCode>
                <c:ptCount val="20"/>
                <c:pt idx="0">
                  <c:v>5.2537163742767519E-2</c:v>
                </c:pt>
                <c:pt idx="1">
                  <c:v>3.8592329629290116</c:v>
                </c:pt>
                <c:pt idx="2">
                  <c:v>4.093823289384515</c:v>
                </c:pt>
                <c:pt idx="3">
                  <c:v>5.9183910789588037</c:v>
                </c:pt>
                <c:pt idx="4">
                  <c:v>0.43669639203221167</c:v>
                </c:pt>
                <c:pt idx="5">
                  <c:v>-0.21162474652099045</c:v>
                </c:pt>
                <c:pt idx="6">
                  <c:v>9.2565675462207402</c:v>
                </c:pt>
                <c:pt idx="7">
                  <c:v>6.6085353732900698</c:v>
                </c:pt>
                <c:pt idx="8">
                  <c:v>4.3471199278957728</c:v>
                </c:pt>
                <c:pt idx="9">
                  <c:v>4.7234877689773658</c:v>
                </c:pt>
                <c:pt idx="10">
                  <c:v>-0.70620562490322447</c:v>
                </c:pt>
                <c:pt idx="11">
                  <c:v>6.9131132583939365</c:v>
                </c:pt>
                <c:pt idx="12">
                  <c:v>7.712409954674337</c:v>
                </c:pt>
                <c:pt idx="13">
                  <c:v>-0.79265372524896649</c:v>
                </c:pt>
                <c:pt idx="14">
                  <c:v>6.3399257480158067</c:v>
                </c:pt>
                <c:pt idx="15">
                  <c:v>1.8442555463960761</c:v>
                </c:pt>
                <c:pt idx="16">
                  <c:v>-4.8354132745765712</c:v>
                </c:pt>
                <c:pt idx="17">
                  <c:v>3.1373450865668921</c:v>
                </c:pt>
                <c:pt idx="18">
                  <c:v>2.9337831603635736</c:v>
                </c:pt>
                <c:pt idx="19">
                  <c:v>2.5740493710439889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4E-4490-97A5-56696D090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309704"/>
        <c:axId val="270310488"/>
      </c:scatterChart>
      <c:valAx>
        <c:axId val="270309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IKP pieaugums, %</a:t>
                </a:r>
              </a:p>
            </c:rich>
          </c:tx>
          <c:layout>
            <c:manualLayout>
              <c:xMode val="edge"/>
              <c:yMode val="edge"/>
              <c:x val="0.44565616797900259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10488"/>
        <c:crosses val="autoZero"/>
        <c:crossBetween val="midCat"/>
      </c:valAx>
      <c:valAx>
        <c:axId val="27031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Parāda </a:t>
                </a:r>
                <a:r>
                  <a:rPr lang="lv-LV" dirty="0" smtClean="0"/>
                  <a:t>pieaugums </a:t>
                </a:r>
                <a:r>
                  <a:rPr lang="lv-LV" sz="1000" b="0" i="0" u="none" strike="noStrike" baseline="0" dirty="0" smtClean="0">
                    <a:effectLst/>
                  </a:rPr>
                  <a:t>pret iepriekšējo gadu</a:t>
                </a:r>
                <a:r>
                  <a:rPr lang="lv-LV" dirty="0" smtClean="0"/>
                  <a:t>, </a:t>
                </a:r>
                <a:r>
                  <a:rPr lang="lv-LV" dirty="0"/>
                  <a:t>% no IKP</a:t>
                </a:r>
              </a:p>
            </c:rich>
          </c:tx>
          <c:layout>
            <c:manualLayout>
              <c:xMode val="edge"/>
              <c:yMode val="edge"/>
              <c:x val="0"/>
              <c:y val="0.222418708078156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09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Vācija</a:t>
            </a:r>
            <a:endParaRPr lang="en-US"/>
          </a:p>
        </c:rich>
      </c:tx>
      <c:layout>
        <c:manualLayout>
          <c:xMode val="edge"/>
          <c:yMode val="edge"/>
          <c:x val="0.431861111111111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'[gov_10dd_edpt1 (1).xls]Debt_growth'!$A$115</c:f>
              <c:strCache>
                <c:ptCount val="1"/>
                <c:pt idx="0">
                  <c:v>Parāda augsme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'[gov_10dd_edpt1 (1).xls]Debt_growth'!$B$114:$V$114</c:f>
              <c:numCache>
                <c:formatCode>0</c:formatCode>
                <c:ptCount val="20"/>
                <c:pt idx="0">
                  <c:v>2.2981192109089532</c:v>
                </c:pt>
                <c:pt idx="1">
                  <c:v>2.9192931308356855</c:v>
                </c:pt>
                <c:pt idx="2">
                  <c:v>2.4380102812216511</c:v>
                </c:pt>
                <c:pt idx="3">
                  <c:v>2.9070807624377824</c:v>
                </c:pt>
                <c:pt idx="4">
                  <c:v>1.3325548026741623</c:v>
                </c:pt>
                <c:pt idx="5">
                  <c:v>0.48601852185506833</c:v>
                </c:pt>
                <c:pt idx="6">
                  <c:v>2.2258237838123507</c:v>
                </c:pt>
                <c:pt idx="7">
                  <c:v>1.3142911780812392</c:v>
                </c:pt>
                <c:pt idx="8">
                  <c:v>3.8604408231484379</c:v>
                </c:pt>
                <c:pt idx="9">
                  <c:v>4.7739363289472116</c:v>
                </c:pt>
                <c:pt idx="10">
                  <c:v>1.8936347951002055</c:v>
                </c:pt>
                <c:pt idx="11">
                  <c:v>-4.1239208545368822</c:v>
                </c:pt>
                <c:pt idx="12">
                  <c:v>4.6425276931544222</c:v>
                </c:pt>
                <c:pt idx="13">
                  <c:v>4.5525170913610937</c:v>
                </c:pt>
                <c:pt idx="14">
                  <c:v>1.999086380544256</c:v>
                </c:pt>
                <c:pt idx="15">
                  <c:v>2.4053158967391304</c:v>
                </c:pt>
                <c:pt idx="16">
                  <c:v>3.6225434531299552</c:v>
                </c:pt>
                <c:pt idx="17">
                  <c:v>3.6528510176925733</c:v>
                </c:pt>
                <c:pt idx="18">
                  <c:v>3.1933334393536996</c:v>
                </c:pt>
                <c:pt idx="19">
                  <c:v>3.6557525242465561</c:v>
                </c:pt>
              </c:numCache>
            </c:numRef>
          </c:xVal>
          <c:yVal>
            <c:numRef>
              <c:f>'[gov_10dd_edpt1 (1).xls]Debt_growth'!$B$115:$V$115</c:f>
              <c:numCache>
                <c:formatCode>0</c:formatCode>
                <c:ptCount val="20"/>
                <c:pt idx="0">
                  <c:v>2.8329640410573589</c:v>
                </c:pt>
                <c:pt idx="1">
                  <c:v>1.9025028088799416</c:v>
                </c:pt>
                <c:pt idx="2">
                  <c:v>0.34098597671605246</c:v>
                </c:pt>
                <c:pt idx="3">
                  <c:v>0.59471982017111269</c:v>
                </c:pt>
                <c:pt idx="4">
                  <c:v>2.430536507203676</c:v>
                </c:pt>
                <c:pt idx="5">
                  <c:v>3.9554565601239511</c:v>
                </c:pt>
                <c:pt idx="6">
                  <c:v>3.0971805057649537</c:v>
                </c:pt>
                <c:pt idx="7">
                  <c:v>3.0777100736246368</c:v>
                </c:pt>
                <c:pt idx="8">
                  <c:v>2.0864723702078765</c:v>
                </c:pt>
                <c:pt idx="9">
                  <c:v>0.34544391082392167</c:v>
                </c:pt>
                <c:pt idx="10">
                  <c:v>2.6942156503001886</c:v>
                </c:pt>
                <c:pt idx="11">
                  <c:v>4.7413058676248196</c:v>
                </c:pt>
                <c:pt idx="12">
                  <c:v>11.735013914405098</c:v>
                </c:pt>
                <c:pt idx="13">
                  <c:v>1.3556112936162674</c:v>
                </c:pt>
                <c:pt idx="14">
                  <c:v>2.7991741170158</c:v>
                </c:pt>
                <c:pt idx="15">
                  <c:v>-0.41792275249094202</c:v>
                </c:pt>
                <c:pt idx="16">
                  <c:v>5.1431046182901126E-2</c:v>
                </c:pt>
                <c:pt idx="17">
                  <c:v>-0.99316938544180922</c:v>
                </c:pt>
                <c:pt idx="18">
                  <c:v>-0.51850320446557785</c:v>
                </c:pt>
                <c:pt idx="19">
                  <c:v>-1.6188916297669602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D6-4194-9450-0F7710881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310880"/>
        <c:axId val="270311272"/>
      </c:scatterChart>
      <c:valAx>
        <c:axId val="27031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IKP pieaugums, %</a:t>
                </a:r>
              </a:p>
            </c:rich>
          </c:tx>
          <c:layout>
            <c:manualLayout>
              <c:xMode val="edge"/>
              <c:yMode val="edge"/>
              <c:x val="0.44604505686789153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11272"/>
        <c:crosses val="autoZero"/>
        <c:crossBetween val="midCat"/>
      </c:valAx>
      <c:valAx>
        <c:axId val="27031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Parāda </a:t>
                </a:r>
                <a:r>
                  <a:rPr lang="lv-LV" dirty="0" smtClean="0"/>
                  <a:t>pieaugums </a:t>
                </a:r>
                <a:r>
                  <a:rPr lang="lv-LV" sz="1000" b="0" i="0" u="none" strike="noStrike" baseline="0" dirty="0" smtClean="0">
                    <a:effectLst/>
                  </a:rPr>
                  <a:t>pret iepriekšējo gadu</a:t>
                </a:r>
                <a:r>
                  <a:rPr lang="lv-LV" dirty="0" smtClean="0"/>
                  <a:t>, </a:t>
                </a:r>
                <a:r>
                  <a:rPr lang="lv-LV" dirty="0"/>
                  <a:t>% no IKP</a:t>
                </a:r>
              </a:p>
            </c:rich>
          </c:tx>
          <c:layout>
            <c:manualLayout>
              <c:xMode val="edge"/>
              <c:yMode val="edge"/>
              <c:x val="0"/>
              <c:y val="0.14008092738407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10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Lielbritānija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'[gov_10dd_edpt1 (1).xls]Debt_growth'!$A$145</c:f>
              <c:strCache>
                <c:ptCount val="1"/>
                <c:pt idx="0">
                  <c:v>Parāda augsme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'[gov_10dd_edpt1 (1).xls]Debt_growth'!$B$144:$V$144</c:f>
              <c:numCache>
                <c:formatCode>0</c:formatCode>
                <c:ptCount val="20"/>
                <c:pt idx="0">
                  <c:v>6.3490680851645696</c:v>
                </c:pt>
                <c:pt idx="1">
                  <c:v>6.4167709889302689</c:v>
                </c:pt>
                <c:pt idx="2">
                  <c:v>12.541718336593949</c:v>
                </c:pt>
                <c:pt idx="3">
                  <c:v>1.3485830173184146</c:v>
                </c:pt>
                <c:pt idx="4">
                  <c:v>3.4589534412485108</c:v>
                </c:pt>
                <c:pt idx="5">
                  <c:v>-3.9945763355169688</c:v>
                </c:pt>
                <c:pt idx="6">
                  <c:v>6.5357720917619293</c:v>
                </c:pt>
                <c:pt idx="7">
                  <c:v>4.787457331735478</c:v>
                </c:pt>
                <c:pt idx="8">
                  <c:v>5.5517273667003826</c:v>
                </c:pt>
                <c:pt idx="9">
                  <c:v>4.3946886952617978</c:v>
                </c:pt>
                <c:pt idx="10">
                  <c:v>-13.700739489997405</c:v>
                </c:pt>
                <c:pt idx="11">
                  <c:v>-15.02823971528802</c:v>
                </c:pt>
                <c:pt idx="12">
                  <c:v>6.7831812693534586</c:v>
                </c:pt>
                <c:pt idx="13">
                  <c:v>2.244220775208809</c:v>
                </c:pt>
                <c:pt idx="14">
                  <c:v>9.3499880310399082</c:v>
                </c:pt>
                <c:pt idx="15">
                  <c:v>-0.71077358636123944</c:v>
                </c:pt>
                <c:pt idx="16">
                  <c:v>9.4462138212659283</c:v>
                </c:pt>
                <c:pt idx="17">
                  <c:v>12.422300479190282</c:v>
                </c:pt>
                <c:pt idx="18">
                  <c:v>-8.6125099705693451</c:v>
                </c:pt>
                <c:pt idx="19">
                  <c:v>-3.0765440038521779</c:v>
                </c:pt>
              </c:numCache>
            </c:numRef>
          </c:xVal>
          <c:yVal>
            <c:numRef>
              <c:f>'[gov_10dd_edpt1 (1).xls]Debt_growth'!$B$145:$V$145</c:f>
              <c:numCache>
                <c:formatCode>0</c:formatCode>
                <c:ptCount val="20"/>
                <c:pt idx="0">
                  <c:v>-2.6683942074963438</c:v>
                </c:pt>
                <c:pt idx="1">
                  <c:v>5.2471501866283452</c:v>
                </c:pt>
                <c:pt idx="2">
                  <c:v>-0.82354402725485931</c:v>
                </c:pt>
                <c:pt idx="3">
                  <c:v>-0.49347128240924304</c:v>
                </c:pt>
                <c:pt idx="4">
                  <c:v>-0.60532004997886035</c:v>
                </c:pt>
                <c:pt idx="5">
                  <c:v>0.35862717705069846</c:v>
                </c:pt>
                <c:pt idx="6">
                  <c:v>4.4829837829661452</c:v>
                </c:pt>
                <c:pt idx="7">
                  <c:v>4.3252020779167966</c:v>
                </c:pt>
                <c:pt idx="8">
                  <c:v>3.8368731916582579</c:v>
                </c:pt>
                <c:pt idx="9">
                  <c:v>-0.50290737550571873</c:v>
                </c:pt>
                <c:pt idx="10">
                  <c:v>-2.6997269145353116</c:v>
                </c:pt>
                <c:pt idx="11">
                  <c:v>16.259787439946695</c:v>
                </c:pt>
                <c:pt idx="12">
                  <c:v>15.437126046978872</c:v>
                </c:pt>
                <c:pt idx="13">
                  <c:v>10.787074163082218</c:v>
                </c:pt>
                <c:pt idx="14">
                  <c:v>7.4619669752934197</c:v>
                </c:pt>
                <c:pt idx="15">
                  <c:v>2.5728175005456442</c:v>
                </c:pt>
                <c:pt idx="16">
                  <c:v>11.468966963799101</c:v>
                </c:pt>
                <c:pt idx="17">
                  <c:v>8.0533150488928413</c:v>
                </c:pt>
                <c:pt idx="18">
                  <c:v>-10.336856024352608</c:v>
                </c:pt>
                <c:pt idx="19">
                  <c:v>-0.38348433766807694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D8-4409-A7FA-B8889DBEB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178616"/>
        <c:axId val="273180576"/>
      </c:scatterChart>
      <c:valAx>
        <c:axId val="27317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IKP</a:t>
                </a:r>
                <a:r>
                  <a:rPr lang="lv-LV" baseline="0"/>
                  <a:t> pieaugums, %</a:t>
                </a:r>
                <a:endParaRPr lang="lv-LV"/>
              </a:p>
            </c:rich>
          </c:tx>
          <c:layout>
            <c:manualLayout>
              <c:xMode val="edge"/>
              <c:yMode val="edge"/>
              <c:x val="0.46232283464566931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180576"/>
        <c:crosses val="autoZero"/>
        <c:crossBetween val="midCat"/>
      </c:valAx>
      <c:valAx>
        <c:axId val="27318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Parāda </a:t>
                </a:r>
                <a:r>
                  <a:rPr lang="lv-LV" dirty="0" smtClean="0"/>
                  <a:t>pieaugums </a:t>
                </a:r>
                <a:r>
                  <a:rPr lang="lv-LV" sz="1000" b="0" i="0" u="none" strike="noStrike" baseline="0" dirty="0" smtClean="0">
                    <a:effectLst/>
                  </a:rPr>
                  <a:t>pret iepriekšējo gadu</a:t>
                </a:r>
                <a:r>
                  <a:rPr lang="lv-LV" dirty="0" smtClean="0"/>
                  <a:t>, </a:t>
                </a:r>
                <a:r>
                  <a:rPr lang="lv-LV" dirty="0"/>
                  <a:t>% no</a:t>
                </a:r>
                <a:r>
                  <a:rPr lang="lv-LV" baseline="0" dirty="0"/>
                  <a:t> IKP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0"/>
              <c:y val="0.13545129775444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178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Malta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'[gov_10dd_edpt1 (1).xls]Debt_growth'!$A$140</c:f>
              <c:strCache>
                <c:ptCount val="1"/>
                <c:pt idx="0">
                  <c:v>Parāda augsme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'[gov_10dd_edpt1 (1).xls]Debt_growth'!$B$139:$V$139</c:f>
              <c:numCache>
                <c:formatCode>0</c:formatCode>
                <c:ptCount val="20"/>
                <c:pt idx="0">
                  <c:v>6.1681453316434309</c:v>
                </c:pt>
                <c:pt idx="1">
                  <c:v>7.4209277463429881</c:v>
                </c:pt>
                <c:pt idx="2">
                  <c:v>12.737491182962065</c:v>
                </c:pt>
                <c:pt idx="3">
                  <c:v>3.2194842659267739</c:v>
                </c:pt>
                <c:pt idx="4">
                  <c:v>4.1395761209152973</c:v>
                </c:pt>
                <c:pt idx="5">
                  <c:v>1.1992408284147078</c:v>
                </c:pt>
                <c:pt idx="6">
                  <c:v>1.4895627876397108</c:v>
                </c:pt>
                <c:pt idx="7">
                  <c:v>5.3460648373232829</c:v>
                </c:pt>
                <c:pt idx="8">
                  <c:v>4.5301795362135859</c:v>
                </c:pt>
                <c:pt idx="9">
                  <c:v>6.4507164567954769</c:v>
                </c:pt>
                <c:pt idx="10">
                  <c:v>6.0567493922038906</c:v>
                </c:pt>
                <c:pt idx="11">
                  <c:v>0.16127455771675211</c:v>
                </c:pt>
                <c:pt idx="12">
                  <c:v>6.9838624138192236</c:v>
                </c:pt>
                <c:pt idx="13">
                  <c:v>3.5132606216556068</c:v>
                </c:pt>
                <c:pt idx="14">
                  <c:v>4.5760205362872846</c:v>
                </c:pt>
                <c:pt idx="15">
                  <c:v>6.1965895855417275</c:v>
                </c:pt>
                <c:pt idx="16">
                  <c:v>9.7530441355363724</c:v>
                </c:pt>
                <c:pt idx="17">
                  <c:v>11.196064858515301</c:v>
                </c:pt>
                <c:pt idx="18">
                  <c:v>6.4932772367530696</c:v>
                </c:pt>
                <c:pt idx="19">
                  <c:v>8.3525076397627114</c:v>
                </c:pt>
              </c:numCache>
            </c:numRef>
          </c:xVal>
          <c:yVal>
            <c:numRef>
              <c:f>'[gov_10dd_edpt1 (1).xls]Debt_growth'!$B$140:$V$140</c:f>
              <c:numCache>
                <c:formatCode>0</c:formatCode>
                <c:ptCount val="20"/>
                <c:pt idx="0">
                  <c:v>6.2413744543022149</c:v>
                </c:pt>
                <c:pt idx="1">
                  <c:v>16.990430497249097</c:v>
                </c:pt>
                <c:pt idx="2">
                  <c:v>4.8283237388791518</c:v>
                </c:pt>
                <c:pt idx="3">
                  <c:v>7.3814714496487595</c:v>
                </c:pt>
                <c:pt idx="4">
                  <c:v>-1.3066790509161454</c:v>
                </c:pt>
                <c:pt idx="5">
                  <c:v>7.0932487955450787</c:v>
                </c:pt>
                <c:pt idx="6">
                  <c:v>3.7434253780407594</c:v>
                </c:pt>
                <c:pt idx="7">
                  <c:v>3.049337819178938</c:v>
                </c:pt>
                <c:pt idx="8">
                  <c:v>-2.4786023282152203</c:v>
                </c:pt>
                <c:pt idx="9">
                  <c:v>1.9400781589231406</c:v>
                </c:pt>
                <c:pt idx="10">
                  <c:v>4.1183285199145017</c:v>
                </c:pt>
                <c:pt idx="11">
                  <c:v>5.1428664516339202</c:v>
                </c:pt>
                <c:pt idx="12">
                  <c:v>4.5367073263126079</c:v>
                </c:pt>
                <c:pt idx="13">
                  <c:v>5.0366969794438425</c:v>
                </c:pt>
                <c:pt idx="14">
                  <c:v>0.81615000418538453</c:v>
                </c:pt>
                <c:pt idx="15">
                  <c:v>4.8617381859107747</c:v>
                </c:pt>
                <c:pt idx="16">
                  <c:v>1.9298224894001446</c:v>
                </c:pt>
                <c:pt idx="17">
                  <c:v>2.0504268663604135</c:v>
                </c:pt>
                <c:pt idx="18">
                  <c:v>1.4014337972088973</c:v>
                </c:pt>
                <c:pt idx="19">
                  <c:v>-0.7711666367068063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E9-4D06-92B4-C2417FA93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177048"/>
        <c:axId val="273176264"/>
      </c:scatterChart>
      <c:valAx>
        <c:axId val="273177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IKP pieaugums, %</a:t>
                </a:r>
              </a:p>
            </c:rich>
          </c:tx>
          <c:layout>
            <c:manualLayout>
              <c:xMode val="edge"/>
              <c:yMode val="edge"/>
              <c:x val="0.4453425196850393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176264"/>
        <c:crosses val="autoZero"/>
        <c:crossBetween val="midCat"/>
      </c:valAx>
      <c:valAx>
        <c:axId val="27317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Parāda </a:t>
                </a:r>
                <a:r>
                  <a:rPr lang="lv-LV" dirty="0" smtClean="0"/>
                  <a:t>pieaugums </a:t>
                </a:r>
                <a:r>
                  <a:rPr lang="lv-LV" sz="1000" b="0" i="0" u="none" strike="noStrike" baseline="0" dirty="0" smtClean="0">
                    <a:effectLst/>
                  </a:rPr>
                  <a:t>pret iepriekšējo gadu</a:t>
                </a:r>
                <a:r>
                  <a:rPr lang="lv-LV" dirty="0" smtClean="0"/>
                  <a:t>, </a:t>
                </a:r>
                <a:r>
                  <a:rPr lang="lv-LV" dirty="0"/>
                  <a:t>%</a:t>
                </a:r>
                <a:r>
                  <a:rPr lang="lv-LV" baseline="0" dirty="0"/>
                  <a:t> no IKP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8.3333333333333332E-3"/>
              <c:y val="0.153969816272965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177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Rādītāji </a:t>
            </a:r>
            <a:r>
              <a:rPr lang="lv-LV" dirty="0" smtClean="0"/>
              <a:t>uz </a:t>
            </a:r>
            <a:r>
              <a:rPr lang="lv-LV" dirty="0"/>
              <a:t>1 </a:t>
            </a:r>
            <a:r>
              <a:rPr lang="lv-LV" dirty="0" smtClean="0"/>
              <a:t>iedzīvotāju, eiro</a:t>
            </a:r>
            <a:endParaRPr lang="lv-LV" dirty="0"/>
          </a:p>
        </c:rich>
      </c:tx>
      <c:layout>
        <c:manualLayout>
          <c:xMode val="edge"/>
          <c:yMode val="edge"/>
          <c:x val="6.8742530437774951E-2"/>
          <c:y val="1.3888847404281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'[gov_10dd_edpt1 (3).xls]Data'!$A$40</c:f>
              <c:strCache>
                <c:ptCount val="1"/>
                <c:pt idx="0">
                  <c:v>Ieņēmumi-izdevumi (labā ass)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'[gov_10dd_edpt1 (3).xls]Data'!$B$39:$W$39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strCache>
            </c:strRef>
          </c:cat>
          <c:val>
            <c:numRef>
              <c:f>'[gov_10dd_edpt1 (3).xls]Data'!$B$40:$W$40</c:f>
              <c:numCache>
                <c:formatCode>0</c:formatCode>
                <c:ptCount val="22"/>
                <c:pt idx="0">
                  <c:v>-7.9772232055398717</c:v>
                </c:pt>
                <c:pt idx="1">
                  <c:v>31.207667188021446</c:v>
                </c:pt>
                <c:pt idx="2">
                  <c:v>0.70225038200351264</c:v>
                </c:pt>
                <c:pt idx="3">
                  <c:v>-97.572239301647755</c:v>
                </c:pt>
                <c:pt idx="4">
                  <c:v>-78.514851693002697</c:v>
                </c:pt>
                <c:pt idx="5">
                  <c:v>-61.740880366315196</c:v>
                </c:pt>
                <c:pt idx="6">
                  <c:v>-82.552189701140378</c:v>
                </c:pt>
                <c:pt idx="7">
                  <c:v>-60.450815216209548</c:v>
                </c:pt>
                <c:pt idx="8">
                  <c:v>-44.629522253263758</c:v>
                </c:pt>
                <c:pt idx="9">
                  <c:v>-22.002698997743892</c:v>
                </c:pt>
                <c:pt idx="10">
                  <c:v>-37.434792093269152</c:v>
                </c:pt>
                <c:pt idx="11">
                  <c:v>-52.425707611234884</c:v>
                </c:pt>
                <c:pt idx="12">
                  <c:v>-467.10253169754697</c:v>
                </c:pt>
                <c:pt idx="13">
                  <c:v>-794.4206536423967</c:v>
                </c:pt>
                <c:pt idx="14">
                  <c:v>-734.73098848198379</c:v>
                </c:pt>
                <c:pt idx="15">
                  <c:v>-421.42962154241468</c:v>
                </c:pt>
                <c:pt idx="16">
                  <c:v>-129.0582561828387</c:v>
                </c:pt>
                <c:pt idx="17">
                  <c:v>-130.49547268167953</c:v>
                </c:pt>
                <c:pt idx="18">
                  <c:v>-175.67105744383662</c:v>
                </c:pt>
                <c:pt idx="19">
                  <c:v>-166.55791059445255</c:v>
                </c:pt>
                <c:pt idx="20">
                  <c:v>7.9229764794254152</c:v>
                </c:pt>
                <c:pt idx="21">
                  <c:v>-67.226770099829992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5-4188-97D2-335D09BE5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178224"/>
        <c:axId val="273177440"/>
      </c:barChart>
      <c:lineChart>
        <c:grouping val="standard"/>
        <c:varyColors val="0"/>
        <c:ser>
          <c:idx val="1"/>
          <c:order val="1"/>
          <c:tx>
            <c:strRef>
              <c:f>'[gov_10dd_edpt1 (3).xls]Data'!$A$41</c:f>
              <c:strCache>
                <c:ptCount val="1"/>
                <c:pt idx="0">
                  <c:v>Parāds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'[gov_10dd_edpt1 (3).xls]Data'!$B$39:$W$39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strCache>
            </c:strRef>
          </c:cat>
          <c:val>
            <c:numRef>
              <c:f>'[gov_10dd_edpt1 (3).xls]Data'!$B$41:$W$41</c:f>
              <c:numCache>
                <c:formatCode>0</c:formatCode>
                <c:ptCount val="22"/>
                <c:pt idx="0">
                  <c:v>251.10031013986057</c:v>
                </c:pt>
                <c:pt idx="1">
                  <c:v>234.89597989620896</c:v>
                </c:pt>
                <c:pt idx="2">
                  <c:v>224.18310724313437</c:v>
                </c:pt>
                <c:pt idx="3">
                  <c:v>315.51552819883563</c:v>
                </c:pt>
                <c:pt idx="4">
                  <c:v>348.15248675849125</c:v>
                </c:pt>
                <c:pt idx="5">
                  <c:v>438.72993102698075</c:v>
                </c:pt>
                <c:pt idx="6">
                  <c:v>471.09897817968113</c:v>
                </c:pt>
                <c:pt idx="7">
                  <c:v>570.32517319810904</c:v>
                </c:pt>
                <c:pt idx="8">
                  <c:v>681.2151880941085</c:v>
                </c:pt>
                <c:pt idx="9">
                  <c:v>689.86240089895466</c:v>
                </c:pt>
                <c:pt idx="10">
                  <c:v>733.65908484950228</c:v>
                </c:pt>
                <c:pt idx="11">
                  <c:v>823.01117328552539</c:v>
                </c:pt>
                <c:pt idx="12">
                  <c:v>2019.700612735593</c:v>
                </c:pt>
                <c:pt idx="13">
                  <c:v>3115.6806301362008</c:v>
                </c:pt>
                <c:pt idx="14">
                  <c:v>3962.0297815990916</c:v>
                </c:pt>
                <c:pt idx="15">
                  <c:v>4175.6382540290806</c:v>
                </c:pt>
                <c:pt idx="16">
                  <c:v>4411.1613140174677</c:v>
                </c:pt>
                <c:pt idx="17">
                  <c:v>4394.006398774598</c:v>
                </c:pt>
                <c:pt idx="18">
                  <c:v>4830.7042630709057</c:v>
                </c:pt>
                <c:pt idx="19">
                  <c:v>4507.9895433050569</c:v>
                </c:pt>
                <c:pt idx="20">
                  <c:v>5125.3531692159859</c:v>
                </c:pt>
                <c:pt idx="21">
                  <c:v>5529.0557074553517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5-4188-97D2-335D09BE5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180968"/>
        <c:axId val="273177832"/>
      </c:lineChart>
      <c:catAx>
        <c:axId val="27318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177832"/>
        <c:crosses val="autoZero"/>
        <c:auto val="1"/>
        <c:lblAlgn val="ctr"/>
        <c:lblOffset val="100"/>
        <c:noMultiLvlLbl val="0"/>
      </c:catAx>
      <c:valAx>
        <c:axId val="27317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180968"/>
        <c:crosses val="autoZero"/>
        <c:crossBetween val="between"/>
      </c:valAx>
      <c:valAx>
        <c:axId val="27317744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178224"/>
        <c:crosses val="max"/>
        <c:crossBetween val="between"/>
      </c:valAx>
      <c:catAx>
        <c:axId val="27317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17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555232273836228E-2"/>
          <c:y val="0.92222313156481461"/>
          <c:w val="0.47245190557814792"/>
          <c:h val="7.0190163448689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Francija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72828776169034"/>
          <c:y val="0.17742554551491463"/>
          <c:w val="0.81096316559180759"/>
          <c:h val="0.57556112769066137"/>
        </c:manualLayout>
      </c:layout>
      <c:lineChart>
        <c:grouping val="standard"/>
        <c:varyColors val="0"/>
        <c:ser>
          <c:idx val="1"/>
          <c:order val="1"/>
          <c:tx>
            <c:strRef>
              <c:f>[privata_sektora_parads.xls]priv_publ!$A$24</c:f>
              <c:strCache>
                <c:ptCount val="1"/>
                <c:pt idx="0">
                  <c:v>valsts parāds, % pret IKP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[privata_sektora_parads.xls]priv_publ!$B$22:$L$22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[privata_sektora_parads.xls]priv_publ!$B$24:$L$24</c:f>
              <c:numCache>
                <c:formatCode>#,##0</c:formatCode>
                <c:ptCount val="11"/>
                <c:pt idx="0">
                  <c:v>64.599999999999994</c:v>
                </c:pt>
                <c:pt idx="1">
                  <c:v>64.5</c:v>
                </c:pt>
                <c:pt idx="2">
                  <c:v>68.8</c:v>
                </c:pt>
                <c:pt idx="3">
                  <c:v>83</c:v>
                </c:pt>
                <c:pt idx="4">
                  <c:v>85.3</c:v>
                </c:pt>
                <c:pt idx="5">
                  <c:v>87.8</c:v>
                </c:pt>
                <c:pt idx="6">
                  <c:v>90.6</c:v>
                </c:pt>
                <c:pt idx="7">
                  <c:v>93.4</c:v>
                </c:pt>
                <c:pt idx="8">
                  <c:v>94.9</c:v>
                </c:pt>
                <c:pt idx="9">
                  <c:v>95.6</c:v>
                </c:pt>
                <c:pt idx="10">
                  <c:v>96.6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C9-4422-81D8-03FCCEE1E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179008"/>
        <c:axId val="273182928"/>
      </c:lineChart>
      <c:lineChart>
        <c:grouping val="standard"/>
        <c:varyColors val="0"/>
        <c:ser>
          <c:idx val="0"/>
          <c:order val="0"/>
          <c:tx>
            <c:strRef>
              <c:f>[privata_sektora_parads.xls]priv_publ!$A$23</c:f>
              <c:strCache>
                <c:ptCount val="1"/>
                <c:pt idx="0">
                  <c:v>privātā sektora saistību izmaiņas (labā ass), % pret IKP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[privata_sektora_parads.xls]priv_publ!$B$22:$L$22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[privata_sektora_parads.xls]priv_publ!$B$23:$L$23</c:f>
              <c:numCache>
                <c:formatCode>#,##0</c:formatCode>
                <c:ptCount val="11"/>
                <c:pt idx="0">
                  <c:v>20.237882614863373</c:v>
                </c:pt>
                <c:pt idx="1">
                  <c:v>20.469966643881026</c:v>
                </c:pt>
                <c:pt idx="2">
                  <c:v>11.373850740286095</c:v>
                </c:pt>
                <c:pt idx="3">
                  <c:v>4.8387404545705381</c:v>
                </c:pt>
                <c:pt idx="4">
                  <c:v>12.64285224628105</c:v>
                </c:pt>
                <c:pt idx="5">
                  <c:v>11.616221948988095</c:v>
                </c:pt>
                <c:pt idx="6">
                  <c:v>5.5027267338754697</c:v>
                </c:pt>
                <c:pt idx="7">
                  <c:v>5.5037309904805847</c:v>
                </c:pt>
                <c:pt idx="8">
                  <c:v>10.810440820465923</c:v>
                </c:pt>
                <c:pt idx="9">
                  <c:v>14.069225696515836</c:v>
                </c:pt>
                <c:pt idx="10">
                  <c:v>10.793379745762067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C9-4422-81D8-03FCCEE1E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183320"/>
        <c:axId val="273180184"/>
      </c:lineChart>
      <c:catAx>
        <c:axId val="2731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182928"/>
        <c:crosses val="autoZero"/>
        <c:auto val="1"/>
        <c:lblAlgn val="ctr"/>
        <c:lblOffset val="100"/>
        <c:noMultiLvlLbl val="0"/>
      </c:catAx>
      <c:valAx>
        <c:axId val="27318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179008"/>
        <c:crosses val="autoZero"/>
        <c:crossBetween val="between"/>
      </c:valAx>
      <c:catAx>
        <c:axId val="273183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180184"/>
        <c:crosses val="autoZero"/>
        <c:auto val="1"/>
        <c:lblAlgn val="ctr"/>
        <c:lblOffset val="100"/>
        <c:noMultiLvlLbl val="0"/>
      </c:catAx>
      <c:valAx>
        <c:axId val="27318018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18332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Īrija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[privata_sektora_parads.xls]priv_publ!$A$40</c:f>
              <c:strCache>
                <c:ptCount val="1"/>
                <c:pt idx="0">
                  <c:v>valsts parāds, % pret IKP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[privata_sektora_parads.xls]priv_publ!$B$38:$L$38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[privata_sektora_parads.xls]priv_publ!$B$40:$L$40</c:f>
              <c:numCache>
                <c:formatCode>#,##0</c:formatCode>
                <c:ptCount val="11"/>
                <c:pt idx="0">
                  <c:v>23.6</c:v>
                </c:pt>
                <c:pt idx="1">
                  <c:v>23.9</c:v>
                </c:pt>
                <c:pt idx="2">
                  <c:v>42.4</c:v>
                </c:pt>
                <c:pt idx="3">
                  <c:v>61.5</c:v>
                </c:pt>
                <c:pt idx="4">
                  <c:v>86.1</c:v>
                </c:pt>
                <c:pt idx="5">
                  <c:v>110.3</c:v>
                </c:pt>
                <c:pt idx="6">
                  <c:v>119.6</c:v>
                </c:pt>
                <c:pt idx="7">
                  <c:v>119.4</c:v>
                </c:pt>
                <c:pt idx="8">
                  <c:v>104.5</c:v>
                </c:pt>
                <c:pt idx="9">
                  <c:v>76.900000000000006</c:v>
                </c:pt>
                <c:pt idx="10">
                  <c:v>72.8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6-4B71-9FB6-BD6C78DA3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179400"/>
        <c:axId val="273181360"/>
      </c:lineChart>
      <c:lineChart>
        <c:grouping val="standard"/>
        <c:varyColors val="0"/>
        <c:ser>
          <c:idx val="0"/>
          <c:order val="0"/>
          <c:tx>
            <c:strRef>
              <c:f>[privata_sektora_parads.xls]priv_publ!$A$39</c:f>
              <c:strCache>
                <c:ptCount val="1"/>
                <c:pt idx="0">
                  <c:v>privātā sektora saistību izmaiņas (labā ass), % pret IKP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[privata_sektora_parads.xls]priv_publ!$B$38:$L$38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[privata_sektora_parads.xls]priv_publ!$B$39:$L$39</c:f>
              <c:numCache>
                <c:formatCode>#,##0</c:formatCode>
                <c:ptCount val="11"/>
                <c:pt idx="0">
                  <c:v>31.380780278860986</c:v>
                </c:pt>
                <c:pt idx="1">
                  <c:v>47.529002031929743</c:v>
                </c:pt>
                <c:pt idx="2">
                  <c:v>41.746158049640968</c:v>
                </c:pt>
                <c:pt idx="3">
                  <c:v>-3.9977212988596501E-2</c:v>
                </c:pt>
                <c:pt idx="4">
                  <c:v>-9.7092013345005146</c:v>
                </c:pt>
                <c:pt idx="5">
                  <c:v>-14.541768252963838</c:v>
                </c:pt>
                <c:pt idx="6">
                  <c:v>3.9604445403907813</c:v>
                </c:pt>
                <c:pt idx="7">
                  <c:v>3.3688614923157902</c:v>
                </c:pt>
                <c:pt idx="8">
                  <c:v>37.212420040999866</c:v>
                </c:pt>
                <c:pt idx="9">
                  <c:v>80.372496445163932</c:v>
                </c:pt>
                <c:pt idx="10">
                  <c:v>18.427453785303108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6-4B71-9FB6-BD6C78DA3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182144"/>
        <c:axId val="273181752"/>
      </c:lineChart>
      <c:catAx>
        <c:axId val="27317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181360"/>
        <c:crosses val="autoZero"/>
        <c:auto val="1"/>
        <c:lblAlgn val="ctr"/>
        <c:lblOffset val="100"/>
        <c:noMultiLvlLbl val="0"/>
      </c:catAx>
      <c:valAx>
        <c:axId val="2731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179400"/>
        <c:crosses val="autoZero"/>
        <c:crossBetween val="between"/>
      </c:valAx>
      <c:catAx>
        <c:axId val="27318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181752"/>
        <c:crosses val="autoZero"/>
        <c:auto val="1"/>
        <c:lblAlgn val="ctr"/>
        <c:lblOffset val="100"/>
        <c:noMultiLvlLbl val="0"/>
      </c:catAx>
      <c:valAx>
        <c:axId val="27318175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3182144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7A119-4DA3-4F76-9D30-1421C7224885}" type="datetimeFigureOut">
              <a:rPr lang="lv-LV" smtClean="0"/>
              <a:t>28.06.2018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D45B0-6BC1-44DC-8A2D-7ED908C19D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918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414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88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403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85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331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4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136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323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D45B0-6BC1-44DC-8A2D-7ED908C19DC8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1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4CB4D2-547D-41CB-BFDF-8ABA7D363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581E9-8D51-4C60-AFC6-DDA5C62B8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41500"/>
            <a:ext cx="9144000" cy="974999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9D242-790D-494A-A1A1-72BA8176D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629" y="5644164"/>
            <a:ext cx="3088943" cy="97499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268966-1503-4828-B894-F4ACB75F2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86" y="5283327"/>
            <a:ext cx="412844" cy="1568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835008-2AA1-40AA-B732-742ABF7ED5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70" y="248812"/>
            <a:ext cx="2451659" cy="15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0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5120-262E-44CE-9A0B-33C111F0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7672C-8D2C-4425-B9B8-184BD676D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F4AAE-8FE1-40DA-BF68-5AE098F0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F904B-34AA-4682-9871-3B837A52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067E-0A36-4496-A583-50FD5FF0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327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60A96-B163-4B9B-AF2E-216D18A17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429EB-B997-4762-B68E-3B1EF4DD3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34C4-F569-4414-9F26-00949BEC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9CC6-AA6A-4C5A-89C7-E340EE15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012F-F2D2-4D6A-B7BD-416F21A5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75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002D9A-AA04-4278-A1D6-C2D081CEB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6DB345-9A43-426B-B05A-36E969F1C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82" y="793659"/>
            <a:ext cx="11035937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  <a:lvl2pPr>
              <a:defRPr sz="3200">
                <a:solidFill>
                  <a:srgbClr val="005A64"/>
                </a:solidFill>
                <a:latin typeface="Source Sans Pro" panose="020B0503030403020204" pitchFamily="34" charset="0"/>
              </a:defRPr>
            </a:lvl2pPr>
            <a:lvl3pPr>
              <a:defRPr sz="2800">
                <a:solidFill>
                  <a:srgbClr val="005A64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rgbClr val="005A64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rgbClr val="005A64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97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80CB7F-2B07-4A8D-BD1E-B077141AF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825DCC-7987-46C7-A83A-3734AB15D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76" y="1998086"/>
            <a:ext cx="1042293" cy="3982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C18537-03FC-459F-A108-8BA9F710E6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70" y="248812"/>
            <a:ext cx="2451659" cy="15561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000D24-601A-498A-B56F-0CC4679F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47916"/>
            <a:ext cx="9144000" cy="968991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4508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0E86FB-CD57-4309-8A9E-7A5961257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7FF765-67E9-413B-920F-559DBAC92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41500"/>
            <a:ext cx="9144000" cy="974999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872D1E-58ED-4E1B-B99E-24863935E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70" y="248812"/>
            <a:ext cx="2451659" cy="15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5F7F-8579-4E2F-9C39-D19FB8EE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D7B6-443A-48A6-B416-88BDC959E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250A8-D6DC-42E6-AABF-3DD1B3E93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EB196-AE82-4A0B-B2E5-1570344B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F746B-48A4-40FB-968B-E720EF85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111D1-7014-44E9-B6EE-742E38E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473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92C7-4422-4DB6-AF40-85B965CA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9949E-6EFD-4B4B-8E36-38B8FC81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D235F-8069-4EFB-8078-A6FBB863E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0A730-0AA1-4AA4-A221-1C099DB2A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413EA-F90B-44FF-B62C-9AD0B3EB9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B8377-4C43-4253-94B8-DEC0630D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8893A-92C9-4E37-9EE3-D7790AD4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CF680-3D63-4F2C-8886-DAEC7CF9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36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6B64D-0695-436A-8F5D-8AC21C81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80A61-FEAF-49DF-8C1B-3B6E4EDA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A670C-4925-4B96-BDD6-4169013A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86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9DF5-07FE-4130-A737-B312A88F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EA77D-576C-4827-8F72-E81393EF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C10F1-DEC6-4197-B94C-30258E06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3C5F2-C950-4FBC-92EC-90DDED72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C0167-DC61-4E12-9FC8-D74F8FF3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9A20D-BBFC-47A8-B0B4-3B300192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65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A6A2-4719-4162-8092-02A5ED02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8AAB6-D024-4E38-9B57-70EEE1515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405DB-2273-4204-8B99-54FC4037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99E89-7769-4EEF-82ED-6056601E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E61DF-F94B-4413-9AFE-7C1770D2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08E93-8096-42C6-A3DA-FB2D785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826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CB493-79D5-49D3-9654-4192DC17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DB721-1FA2-4F8E-9F7E-F458AFED3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A66F2-9B21-44FB-9BA9-22E9CE5A0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B719-19F7-45FE-8AB3-50879E78AA79}" type="datetimeFigureOut">
              <a:rPr lang="lv-LV" smtClean="0"/>
              <a:pPr/>
              <a:t>28.06.2018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0B1E-FE27-4E46-B59B-D206A6AAA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661D-74D2-45B6-83AD-6633F79DC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8BF7-EC2E-46A6-AB8A-2EC10FC09F6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30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5385A-3353-47A8-A793-AFBD846A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41500"/>
            <a:ext cx="9144000" cy="974999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lv-LV" dirty="0"/>
              <a:t>Sabiedrības fiskālā atbildība un valsts parāds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2DDD0B-804E-4A4A-9239-874F4EEC2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629" y="5644164"/>
            <a:ext cx="3692087" cy="974999"/>
          </a:xfrm>
        </p:spPr>
        <p:txBody>
          <a:bodyPr>
            <a:normAutofit fontScale="77500" lnSpcReduction="20000"/>
          </a:bodyPr>
          <a:lstStyle>
            <a:lvl1pPr marL="0" indent="0" algn="l">
              <a:buNone/>
              <a:defRPr sz="2800" i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smtClean="0"/>
              <a:t>Fiskālās disciplīnas padome</a:t>
            </a:r>
            <a:endParaRPr lang="lv-LV" dirty="0"/>
          </a:p>
          <a:p>
            <a:r>
              <a:rPr lang="lv-LV" dirty="0" smtClean="0"/>
              <a:t>29.06.2018.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35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907" y="584109"/>
            <a:ext cx="11035937" cy="692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/>
              <a:t>Lemjam par budžetu kopā. Šeit balsojam un rēķinām, ko tas maksā.</a:t>
            </a:r>
            <a:endParaRPr lang="lv-LV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965"/>
            <a:ext cx="12192000" cy="37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 smtClean="0"/>
              <a:t>Valsts parāda pieauguma «cietā rieksta» uzdevums</a:t>
            </a:r>
          </a:p>
          <a:p>
            <a:r>
              <a:rPr lang="lv-LV" sz="3200" dirty="0" smtClean="0"/>
              <a:t>2017. gadā budžeta deficīts bija 168,8 milj. eiro</a:t>
            </a:r>
          </a:p>
          <a:p>
            <a:r>
              <a:rPr lang="lv-LV" sz="3200" dirty="0" smtClean="0"/>
              <a:t>Savukārt valsts parāds pieauga par 690,7 milj. eiro.</a:t>
            </a:r>
          </a:p>
          <a:p>
            <a:endParaRPr lang="lv-LV" sz="3200" dirty="0"/>
          </a:p>
          <a:p>
            <a:pPr marL="0" indent="0">
              <a:buNone/>
            </a:pPr>
            <a:r>
              <a:rPr lang="lv-LV" sz="3200" dirty="0" smtClean="0"/>
              <a:t>Jautājums: Kas veido valsts parāda pieaugumu </a:t>
            </a:r>
            <a:r>
              <a:rPr lang="lv-LV" sz="3200" u="sng" dirty="0" smtClean="0"/>
              <a:t>par 521,9 milj. eiro</a:t>
            </a:r>
            <a:r>
              <a:rPr lang="lv-LV" sz="3200" dirty="0" smtClean="0"/>
              <a:t> vēl papildus deficītam?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7278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0486" y="0"/>
            <a:ext cx="947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089491"/>
            <a:ext cx="12192000" cy="768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000" dirty="0" smtClean="0"/>
              <a:t>Privātā un valsts parāda sakarības – arī visdažādākās!</a:t>
            </a:r>
            <a:endParaRPr lang="lv-LV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9825038" y="5781714"/>
            <a:ext cx="236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400" i="1" dirty="0" smtClean="0">
                <a:solidFill>
                  <a:schemeClr val="bg1">
                    <a:lumMod val="50000"/>
                  </a:schemeClr>
                </a:solidFill>
              </a:rPr>
              <a:t>Avots: OECD, Eurostat</a:t>
            </a:r>
            <a:endParaRPr lang="lv-LV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490385"/>
              </p:ext>
            </p:extLst>
          </p:nvPr>
        </p:nvGraphicFramePr>
        <p:xfrm>
          <a:off x="8229597" y="3015601"/>
          <a:ext cx="3526974" cy="26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597803"/>
              </p:ext>
            </p:extLst>
          </p:nvPr>
        </p:nvGraphicFramePr>
        <p:xfrm>
          <a:off x="4381313" y="3015600"/>
          <a:ext cx="3516457" cy="276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906447"/>
              </p:ext>
            </p:extLst>
          </p:nvPr>
        </p:nvGraphicFramePr>
        <p:xfrm>
          <a:off x="8229597" y="112917"/>
          <a:ext cx="3526974" cy="274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144674"/>
              </p:ext>
            </p:extLst>
          </p:nvPr>
        </p:nvGraphicFramePr>
        <p:xfrm>
          <a:off x="497938" y="3015599"/>
          <a:ext cx="3551548" cy="276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851999"/>
              </p:ext>
            </p:extLst>
          </p:nvPr>
        </p:nvGraphicFramePr>
        <p:xfrm>
          <a:off x="497938" y="132833"/>
          <a:ext cx="3551548" cy="274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007674"/>
              </p:ext>
            </p:extLst>
          </p:nvPr>
        </p:nvGraphicFramePr>
        <p:xfrm>
          <a:off x="4376984" y="132833"/>
          <a:ext cx="3520786" cy="272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614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6891502"/>
              </p:ext>
            </p:extLst>
          </p:nvPr>
        </p:nvGraphicFramePr>
        <p:xfrm>
          <a:off x="668338" y="793750"/>
          <a:ext cx="110363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84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3722" y="0"/>
            <a:ext cx="941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7"/>
            <a:ext cx="12192000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7520" y="0"/>
            <a:ext cx="9459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 smtClean="0"/>
              <a:t>Kopsavelkot –</a:t>
            </a:r>
          </a:p>
          <a:p>
            <a:r>
              <a:rPr lang="lv-LV" sz="3200" dirty="0" smtClean="0"/>
              <a:t>Latvijā parāds nav </a:t>
            </a:r>
            <a:r>
              <a:rPr lang="lv-LV" sz="3200" dirty="0"/>
              <a:t>mazs, bet globāli redzam, ka ir arī </a:t>
            </a:r>
            <a:r>
              <a:rPr lang="lv-LV" sz="3200" dirty="0" smtClean="0"/>
              <a:t>lielāki</a:t>
            </a:r>
            <a:endParaRPr lang="lv-LV" sz="3200" dirty="0"/>
          </a:p>
          <a:p>
            <a:pPr lvl="0"/>
            <a:r>
              <a:rPr lang="lv-LV" sz="3200" dirty="0" smtClean="0"/>
              <a:t>Parāds veidojas </a:t>
            </a:r>
            <a:r>
              <a:rPr lang="lv-LV" sz="3200" dirty="0"/>
              <a:t>no grūtām izvēlēm. Ir kārdinājums dzīvot labāk jau šodien. Bet </a:t>
            </a:r>
            <a:r>
              <a:rPr lang="lv-LV" sz="3200" dirty="0" smtClean="0"/>
              <a:t>konkrētu mehānismu parāda ierobežošanai nav</a:t>
            </a:r>
            <a:r>
              <a:rPr lang="lv-LV" sz="3200" dirty="0"/>
              <a:t>. Iespējams ar </a:t>
            </a:r>
            <a:r>
              <a:rPr lang="lv-LV" sz="3200" dirty="0" smtClean="0"/>
              <a:t>deficītu ierobežot.</a:t>
            </a:r>
            <a:endParaRPr lang="lv-LV" sz="3200" dirty="0"/>
          </a:p>
          <a:p>
            <a:r>
              <a:rPr lang="lv-LV" sz="3200" dirty="0"/>
              <a:t>Atšķirībā no privātā parāda, valsts parādu reti kad atdod. </a:t>
            </a:r>
            <a:r>
              <a:rPr lang="lv-LV" sz="3200" dirty="0" smtClean="0"/>
              <a:t>Tas pāriet no paaudzes uz paaudzi arvien lielāks.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2468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5385A-3353-47A8-A793-AFBD846A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41500"/>
            <a:ext cx="9144000" cy="974999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lv-LV" dirty="0" smtClean="0"/>
              <a:t>Pateicamies par sarunu!</a:t>
            </a:r>
            <a:endParaRPr lang="lv-LV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2DDD0B-804E-4A4A-9239-874F4EEC2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629" y="5644164"/>
            <a:ext cx="3692087" cy="974999"/>
          </a:xfrm>
        </p:spPr>
        <p:txBody>
          <a:bodyPr>
            <a:normAutofit fontScale="77500" lnSpcReduction="20000"/>
          </a:bodyPr>
          <a:lstStyle>
            <a:lvl1pPr marL="0" indent="0" algn="l">
              <a:buNone/>
              <a:defRPr sz="2800" i="1">
                <a:solidFill>
                  <a:srgbClr val="005A64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smtClean="0"/>
              <a:t>Fiskālās disciplīnas padome</a:t>
            </a:r>
            <a:endParaRPr lang="lv-LV" dirty="0"/>
          </a:p>
          <a:p>
            <a:r>
              <a:rPr lang="lv-LV" dirty="0" smtClean="0"/>
              <a:t>29.06.2018.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962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417" y="2669457"/>
            <a:ext cx="2635256" cy="12241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dirty="0" smtClean="0"/>
              <a:t>Jānis Platais</a:t>
            </a:r>
          </a:p>
          <a:p>
            <a:pPr marL="0" indent="0">
              <a:buNone/>
            </a:pPr>
            <a:r>
              <a:rPr lang="lv-LV" sz="2400" dirty="0" smtClean="0"/>
              <a:t>Fiskālās disciplīnas padomes priekšsēdētājs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35" y="5152868"/>
            <a:ext cx="5201265" cy="1705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6" y="433234"/>
            <a:ext cx="2635256" cy="201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534" y="414651"/>
            <a:ext cx="2631485" cy="2017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800" y="420596"/>
            <a:ext cx="2631485" cy="2023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6339"/>
          <a:stretch/>
        </p:blipFill>
        <p:spPr>
          <a:xfrm>
            <a:off x="3409268" y="414651"/>
            <a:ext cx="2631485" cy="202974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 txBox="1">
            <a:spLocks/>
          </p:cNvSpPr>
          <p:nvPr/>
        </p:nvSpPr>
        <p:spPr>
          <a:xfrm>
            <a:off x="3409268" y="2669457"/>
            <a:ext cx="2635256" cy="1224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dirty="0" smtClean="0"/>
              <a:t>Andris Šuvajevs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400" dirty="0" smtClean="0"/>
              <a:t>Ekonomiskās antropoloģijas pētnieks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 txBox="1">
            <a:spLocks/>
          </p:cNvSpPr>
          <p:nvPr/>
        </p:nvSpPr>
        <p:spPr>
          <a:xfrm>
            <a:off x="6384763" y="2669457"/>
            <a:ext cx="2635256" cy="1224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dirty="0" smtClean="0"/>
              <a:t>Mārtiņš Āboliņš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400" dirty="0" smtClean="0"/>
              <a:t>Bankas Citadele ekonomists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 txBox="1">
            <a:spLocks/>
          </p:cNvSpPr>
          <p:nvPr/>
        </p:nvSpPr>
        <p:spPr>
          <a:xfrm>
            <a:off x="9367800" y="2689885"/>
            <a:ext cx="2635256" cy="1224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A64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dirty="0" smtClean="0"/>
              <a:t>Elgars Felcis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400" dirty="0" smtClean="0"/>
              <a:t>Ilgtspējas pētnieks un aktīvists («scientivist»)</a:t>
            </a:r>
          </a:p>
        </p:txBody>
      </p:sp>
    </p:spTree>
    <p:extLst>
      <p:ext uri="{BB962C8B-B14F-4D97-AF65-F5344CB8AC3E}">
        <p14:creationId xmlns:p14="http://schemas.microsoft.com/office/powerpoint/2010/main" val="9305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" y="0"/>
            <a:ext cx="12188951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35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7523" y="0"/>
            <a:ext cx="955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368038"/>
              </p:ext>
            </p:extLst>
          </p:nvPr>
        </p:nvGraphicFramePr>
        <p:xfrm>
          <a:off x="423862" y="226128"/>
          <a:ext cx="3343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161884"/>
              </p:ext>
            </p:extLst>
          </p:nvPr>
        </p:nvGraphicFramePr>
        <p:xfrm>
          <a:off x="423862" y="2969328"/>
          <a:ext cx="33670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7640"/>
              </p:ext>
            </p:extLst>
          </p:nvPr>
        </p:nvGraphicFramePr>
        <p:xfrm>
          <a:off x="4042455" y="226128"/>
          <a:ext cx="3381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363316"/>
              </p:ext>
            </p:extLst>
          </p:nvPr>
        </p:nvGraphicFramePr>
        <p:xfrm>
          <a:off x="7895545" y="2969328"/>
          <a:ext cx="3371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239276"/>
              </p:ext>
            </p:extLst>
          </p:nvPr>
        </p:nvGraphicFramePr>
        <p:xfrm>
          <a:off x="4209709" y="2969328"/>
          <a:ext cx="31956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31904"/>
              </p:ext>
            </p:extLst>
          </p:nvPr>
        </p:nvGraphicFramePr>
        <p:xfrm>
          <a:off x="7871732" y="226128"/>
          <a:ext cx="32813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022272"/>
            <a:ext cx="12192000" cy="835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000" dirty="0" smtClean="0"/>
              <a:t>Ekonomikas un un parāda augsmei nav tiešas sakarības!</a:t>
            </a:r>
            <a:endParaRPr lang="lv-LV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9825038" y="5712528"/>
            <a:ext cx="236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400" i="1" dirty="0" smtClean="0">
                <a:solidFill>
                  <a:schemeClr val="bg1">
                    <a:lumMod val="50000"/>
                  </a:schemeClr>
                </a:solidFill>
              </a:rPr>
              <a:t>Avots: Semjonova, 2017</a:t>
            </a:r>
            <a:endParaRPr lang="lv-LV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714C4-E257-4B0F-AE32-BD55402D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629" y="130629"/>
            <a:ext cx="11553371" cy="672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/>
              <a:t>Ikgadēji izdevumi pārsniedz ieņēmumus, </a:t>
            </a:r>
          </a:p>
          <a:p>
            <a:pPr marL="0" indent="0">
              <a:buNone/>
            </a:pPr>
            <a:r>
              <a:rPr lang="lv-LV" sz="2800" dirty="0" smtClean="0"/>
              <a:t>piemēram, 2017. gadā 5170 ieņēmumi – 5238 eiro izdevumi =  -67 eiro</a:t>
            </a:r>
            <a:endParaRPr lang="lv-LV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71110"/>
              </p:ext>
            </p:extLst>
          </p:nvPr>
        </p:nvGraphicFramePr>
        <p:xfrm>
          <a:off x="668381" y="1422399"/>
          <a:ext cx="10173789" cy="502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9622971" y="2061030"/>
            <a:ext cx="682171" cy="928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7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MPA PPT TEMPLATE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E9436-5F58-4209-9DCE-1B005FE6D5A5}" vid="{8A1BB493-805B-4B43-A43A-5B3CF89C41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58CCBB6005E9C4F91FE64D77491D1CF" ma:contentTypeVersion="7" ma:contentTypeDescription="Izveidot jaunu dokumentu." ma:contentTypeScope="" ma:versionID="5e512ce049bad84bd051459d684809da">
  <xsd:schema xmlns:xsd="http://www.w3.org/2001/XMLSchema" xmlns:xs="http://www.w3.org/2001/XMLSchema" xmlns:p="http://schemas.microsoft.com/office/2006/metadata/properties" xmlns:ns2="9c5f4703-e5b5-4a71-bd00-8c265978af61" xmlns:ns3="18cde31a-aed2-49ce-b570-e812b29b6342" targetNamespace="http://schemas.microsoft.com/office/2006/metadata/properties" ma:root="true" ma:fieldsID="fdd91807b70de961407cdf1faa21e3a0" ns2:_="" ns3:_="">
    <xsd:import namespace="9c5f4703-e5b5-4a71-bd00-8c265978af61"/>
    <xsd:import namespace="18cde31a-aed2-49ce-b570-e812b29b6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f4703-e5b5-4a71-bd00-8c265978a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de31a-aed2-49ce-b570-e812b29b6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E67A0-C4B0-418C-91E4-42101DE9A1B3}">
  <ds:schemaRefs>
    <ds:schemaRef ds:uri="http://purl.org/dc/terms/"/>
    <ds:schemaRef ds:uri="http://schemas.openxmlformats.org/package/2006/metadata/core-properties"/>
    <ds:schemaRef ds:uri="18cde31a-aed2-49ce-b570-e812b29b6342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c5f4703-e5b5-4a71-bd00-8c265978af6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694EC0-74D0-49B0-ADAA-3F69350F8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78A6E-3219-4DEB-AD86-C274D3052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f4703-e5b5-4a71-bd00-8c265978af61"/>
    <ds:schemaRef ds:uri="18cde31a-aed2-49ce-b570-e812b29b6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LAMPA PPT SAGATAVE</Template>
  <TotalTime>1226</TotalTime>
  <Words>320</Words>
  <Application>Microsoft Office PowerPoint</Application>
  <PresentationFormat>Widescreen</PresentationFormat>
  <Paragraphs>65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Source Sans Pro</vt:lpstr>
      <vt:lpstr>LAMPA PPT TEMPLATE_2</vt:lpstr>
      <vt:lpstr>Sabiedrības fiskālā atbildība un valsts parāds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Pateicamies par sarunu!</vt:lpstr>
    </vt:vector>
  </TitlesOfParts>
  <Company>Fiskālās disciplīnas padome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fiskālā atbildība un valsts parāds</dc:title>
  <dc:creator>FDP</dc:creator>
  <cp:lastModifiedBy>Dace Kalsone</cp:lastModifiedBy>
  <cp:revision>36</cp:revision>
  <cp:lastPrinted>2018-06-27T07:55:46Z</cp:lastPrinted>
  <dcterms:created xsi:type="dcterms:W3CDTF">2018-06-25T09:04:39Z</dcterms:created>
  <dcterms:modified xsi:type="dcterms:W3CDTF">2018-06-28T11:40:39Z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0x010100F58CCBB6005E9C4F91FE64D77491D1CF</vt:lpwstr>
  </property>
</Properties>
</file>