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995" r:id="rId4"/>
  </p:sldMasterIdLst>
  <p:notesMasterIdLst>
    <p:notesMasterId r:id="rId24"/>
  </p:notesMasterIdLst>
  <p:handoutMasterIdLst>
    <p:handoutMasterId r:id="rId25"/>
  </p:handoutMasterIdLst>
  <p:sldIdLst>
    <p:sldId id="256" r:id="rId5"/>
    <p:sldId id="364" r:id="rId6"/>
    <p:sldId id="375" r:id="rId7"/>
    <p:sldId id="376" r:id="rId8"/>
    <p:sldId id="377" r:id="rId9"/>
    <p:sldId id="398" r:id="rId10"/>
    <p:sldId id="399" r:id="rId11"/>
    <p:sldId id="378" r:id="rId12"/>
    <p:sldId id="379" r:id="rId13"/>
    <p:sldId id="391" r:id="rId14"/>
    <p:sldId id="392" r:id="rId15"/>
    <p:sldId id="393" r:id="rId16"/>
    <p:sldId id="380" r:id="rId17"/>
    <p:sldId id="395" r:id="rId18"/>
    <p:sldId id="396" r:id="rId19"/>
    <p:sldId id="394" r:id="rId20"/>
    <p:sldId id="397" r:id="rId21"/>
    <p:sldId id="390" r:id="rId22"/>
    <p:sldId id="289" r:id="rId23"/>
  </p:sldIdLst>
  <p:sldSz cx="12192000" cy="6858000"/>
  <p:notesSz cx="6735763" cy="9866313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īna" initials="E" lastIdx="1" clrIdx="0">
    <p:extLst/>
  </p:cmAuthor>
  <p:cmAuthor id="2" name="Janis" initials="JP" lastIdx="2" clrIdx="1">
    <p:extLst/>
  </p:cmAuthor>
  <p:cmAuthor id="3" name="Emils" initials="E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5394" autoAdjust="0"/>
  </p:normalViewPr>
  <p:slideViewPr>
    <p:cSldViewPr snapToGrid="0">
      <p:cViewPr varScale="1">
        <p:scale>
          <a:sx n="103" d="100"/>
          <a:sy n="103" d="100"/>
        </p:scale>
        <p:origin x="144" y="17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989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57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ce\Downloads\politisko_partiju_aptauja_jautajumi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ce\Downloads\politisko_partiju_aptauja_jautajumi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ce.kalsone\Downloads\politisko_partiju_aptauja_jautajum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ce.kalsone\Downloads\politisko_partiju_aptauja_jautajumi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1100"/>
              <a:t>Līdzekļi neparedzētiem gadījumiem  2017. gadā, milj. eiro</a:t>
            </a:r>
          </a:p>
        </c:rich>
      </c:tx>
      <c:layout>
        <c:manualLayout>
          <c:xMode val="edge"/>
          <c:yMode val="edge"/>
          <c:x val="8.998322536189729E-2"/>
          <c:y val="1.436096828952826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1362457922566577"/>
          <c:y val="0.17656977403750165"/>
          <c:w val="0.86915829872978978"/>
          <c:h val="0.728992928823071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[politisko_partiju_aptauja_jautajumi.xlsx]LNG!$A$23</c:f>
              <c:strCache>
                <c:ptCount val="1"/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815-4A55-9C29-0BB625E81566}"/>
              </c:ext>
            </c:extLst>
          </c:dPt>
          <c:cat>
            <c:strRef>
              <c:f>[politisko_partiju_aptauja_jautajumi.xlsx]LNG!$B$22:$E$22</c:f>
              <c:strCache>
                <c:ptCount val="4"/>
                <c:pt idx="0">
                  <c:v>2017/I</c:v>
                </c:pt>
                <c:pt idx="1">
                  <c:v>2017/II</c:v>
                </c:pt>
                <c:pt idx="2">
                  <c:v>2017/III</c:v>
                </c:pt>
                <c:pt idx="3">
                  <c:v>2017/IV</c:v>
                </c:pt>
              </c:strCache>
            </c:strRef>
          </c:cat>
          <c:val>
            <c:numRef>
              <c:f>[politisko_partiju_aptauja_jautajumi.xlsx]LNG!$B$23:$E$23</c:f>
              <c:numCache>
                <c:formatCode>#,##0</c:formatCode>
                <c:ptCount val="4"/>
                <c:pt idx="0">
                  <c:v>4.8349450000000003</c:v>
                </c:pt>
                <c:pt idx="1">
                  <c:v>6.3540330000000003</c:v>
                </c:pt>
                <c:pt idx="2">
                  <c:v>10.120044999999999</c:v>
                </c:pt>
                <c:pt idx="3">
                  <c:v>45.643138999999998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815-4A55-9C29-0BB625E815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7630592"/>
        <c:axId val="487631376"/>
      </c:barChart>
      <c:catAx>
        <c:axId val="487630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87631376"/>
        <c:crosses val="autoZero"/>
        <c:auto val="1"/>
        <c:lblAlgn val="ctr"/>
        <c:lblOffset val="100"/>
        <c:noMultiLvlLbl val="0"/>
      </c:catAx>
      <c:valAx>
        <c:axId val="487631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87630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1100"/>
              <a:t>Līdzekļi neparedzētiem gadījumiem, milj. eiro</a:t>
            </a:r>
          </a:p>
        </c:rich>
      </c:tx>
      <c:layout>
        <c:manualLayout>
          <c:xMode val="edge"/>
          <c:yMode val="edge"/>
          <c:x val="0.11726525533789245"/>
          <c:y val="1.515104729555864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3162230153756732"/>
          <c:y val="0.17920466068470858"/>
          <c:w val="0.81762798681306703"/>
          <c:h val="0.623770120510369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[politisko_partiju_aptauja_jautajumi.xlsx]Kopa_rezerves!$B$3</c:f>
              <c:strCache>
                <c:ptCount val="1"/>
                <c:pt idx="0">
                  <c:v>sākotnējā versija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numRef>
              <c:f>[politisko_partiju_aptauja_jautajumi.xlsx]Kopa_rezerves!$C$2:$L$2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[politisko_partiju_aptauja_jautajumi.xlsx]Kopa_rezerves!$C$3:$L$3</c:f>
              <c:numCache>
                <c:formatCode>#,##0</c:formatCode>
                <c:ptCount val="10"/>
                <c:pt idx="0">
                  <c:v>6.9357230000000003</c:v>
                </c:pt>
                <c:pt idx="1">
                  <c:v>7.1143590000000003</c:v>
                </c:pt>
                <c:pt idx="2">
                  <c:v>9.8645239999999994</c:v>
                </c:pt>
                <c:pt idx="3">
                  <c:v>19.243257</c:v>
                </c:pt>
                <c:pt idx="4">
                  <c:v>23.026883999999999</c:v>
                </c:pt>
                <c:pt idx="5">
                  <c:v>21.321971999999999</c:v>
                </c:pt>
                <c:pt idx="6">
                  <c:v>38.098717000000001</c:v>
                </c:pt>
                <c:pt idx="7">
                  <c:v>32.642775999999998</c:v>
                </c:pt>
                <c:pt idx="8">
                  <c:v>32.716962000000002</c:v>
                </c:pt>
                <c:pt idx="9">
                  <c:v>41.035305999999999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27-4C96-B765-6C94D5475239}"/>
            </c:ext>
          </c:extLst>
        </c:ser>
        <c:ser>
          <c:idx val="1"/>
          <c:order val="1"/>
          <c:tx>
            <c:strRef>
              <c:f>[politisko_partiju_aptauja_jautajumi.xlsx]Kopa_rezerves!$B$4</c:f>
              <c:strCache>
                <c:ptCount val="1"/>
                <c:pt idx="0">
                  <c:v>gala versija</c:v>
                </c:pt>
              </c:strCache>
            </c:strRef>
          </c:tx>
          <c:spPr>
            <a:pattFill prst="wdUpDiag">
              <a:fgClr>
                <a:srgbClr val="002060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cat>
            <c:numRef>
              <c:f>[politisko_partiju_aptauja_jautajumi.xlsx]Kopa_rezerves!$C$2:$L$2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[politisko_partiju_aptauja_jautajumi.xlsx]Kopa_rezerves!$C$4:$L$4</c:f>
              <c:numCache>
                <c:formatCode>#,##0</c:formatCode>
                <c:ptCount val="10"/>
                <c:pt idx="0">
                  <c:v>8.3585949999999993</c:v>
                </c:pt>
                <c:pt idx="1">
                  <c:v>108.10707600000001</c:v>
                </c:pt>
                <c:pt idx="2">
                  <c:v>118.475241</c:v>
                </c:pt>
                <c:pt idx="3">
                  <c:v>68.096461000000005</c:v>
                </c:pt>
                <c:pt idx="4">
                  <c:v>10.563726000000001</c:v>
                </c:pt>
                <c:pt idx="5">
                  <c:v>53.348809000000003</c:v>
                </c:pt>
                <c:pt idx="6">
                  <c:v>47.380226</c:v>
                </c:pt>
                <c:pt idx="7">
                  <c:v>38.063631999999998</c:v>
                </c:pt>
                <c:pt idx="8">
                  <c:v>45.553699999999999</c:v>
                </c:pt>
                <c:pt idx="9">
                  <c:v>68.021347000000006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27-4C96-B765-6C94D54752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7629808"/>
        <c:axId val="487632552"/>
      </c:barChart>
      <c:catAx>
        <c:axId val="487629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87632552"/>
        <c:crosses val="autoZero"/>
        <c:auto val="1"/>
        <c:lblAlgn val="ctr"/>
        <c:lblOffset val="100"/>
        <c:noMultiLvlLbl val="0"/>
      </c:catAx>
      <c:valAx>
        <c:axId val="487632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87629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1600"/>
              <a:t>Latvijā ir cikliska fiskālā politika</a:t>
            </a:r>
          </a:p>
        </c:rich>
      </c:tx>
      <c:layout>
        <c:manualLayout>
          <c:xMode val="edge"/>
          <c:yMode val="edge"/>
          <c:x val="0.14701974753155855"/>
          <c:y val="3.05809921907909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>
        <c:manualLayout>
          <c:layoutTarget val="inner"/>
          <c:xMode val="edge"/>
          <c:yMode val="edge"/>
          <c:x val="0.11414434787347084"/>
          <c:y val="0.17235474006116208"/>
          <c:w val="0.76617497207312768"/>
          <c:h val="0.68699076008345017"/>
        </c:manualLayout>
      </c:layout>
      <c:lineChart>
        <c:grouping val="standard"/>
        <c:varyColors val="0"/>
        <c:ser>
          <c:idx val="1"/>
          <c:order val="1"/>
          <c:tx>
            <c:strRef>
              <c:f>[politisko_partiju_aptauja_jautajumi.xlsx]Deficits!$B$35</c:f>
              <c:strCache>
                <c:ptCount val="1"/>
                <c:pt idx="0">
                  <c:v>IKP pieaugums, salīdzināmajās cenās, % 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Pt>
            <c:idx val="11"/>
            <c:marker>
              <c:symbol val="none"/>
            </c:marker>
            <c:bubble3D val="0"/>
            <c:spPr>
              <a:ln w="28575" cap="rnd">
                <a:solidFill>
                  <a:schemeClr val="bg1">
                    <a:lumMod val="75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7A58-4A87-8E01-CF565F7EA0E0}"/>
              </c:ext>
            </c:extLst>
          </c:dPt>
          <c:dPt>
            <c:idx val="12"/>
            <c:marker>
              <c:symbol val="none"/>
            </c:marker>
            <c:bubble3D val="0"/>
            <c:spPr>
              <a:ln w="28575" cap="rnd">
                <a:solidFill>
                  <a:schemeClr val="bg1">
                    <a:lumMod val="75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7A58-4A87-8E01-CF565F7EA0E0}"/>
              </c:ext>
            </c:extLst>
          </c:dPt>
          <c:dPt>
            <c:idx val="13"/>
            <c:marker>
              <c:symbol val="none"/>
            </c:marker>
            <c:bubble3D val="0"/>
            <c:spPr>
              <a:ln w="28575" cap="rnd">
                <a:solidFill>
                  <a:schemeClr val="bg1">
                    <a:lumMod val="75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7A58-4A87-8E01-CF565F7EA0E0}"/>
              </c:ext>
            </c:extLst>
          </c:dPt>
          <c:dPt>
            <c:idx val="14"/>
            <c:marker>
              <c:symbol val="none"/>
            </c:marker>
            <c:bubble3D val="0"/>
            <c:spPr>
              <a:ln w="28575" cap="rnd">
                <a:solidFill>
                  <a:schemeClr val="bg1">
                    <a:lumMod val="75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7A58-4A87-8E01-CF565F7EA0E0}"/>
              </c:ext>
            </c:extLst>
          </c:dPt>
          <c:dPt>
            <c:idx val="15"/>
            <c:marker>
              <c:symbol val="none"/>
            </c:marker>
            <c:bubble3D val="0"/>
            <c:spPr>
              <a:ln w="28575" cap="rnd">
                <a:solidFill>
                  <a:schemeClr val="bg1">
                    <a:lumMod val="75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7A58-4A87-8E01-CF565F7EA0E0}"/>
              </c:ext>
            </c:extLst>
          </c:dPt>
          <c:cat>
            <c:strRef>
              <c:f>[politisko_partiju_aptauja_jautajumi.xlsx]Deficits!$C$33:$R$33</c:f>
              <c:strCache>
                <c:ptCount val="1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</c:strCache>
            </c:strRef>
          </c:cat>
          <c:val>
            <c:numRef>
              <c:f>[politisko_partiju_aptauja_jautajumi.xlsx]Deficits!$C$35:$R$35</c:f>
              <c:numCache>
                <c:formatCode>0.0</c:formatCode>
                <c:ptCount val="16"/>
                <c:pt idx="0">
                  <c:v>9.9792693296943877</c:v>
                </c:pt>
                <c:pt idx="1">
                  <c:v>-3.5476442246113402</c:v>
                </c:pt>
                <c:pt idx="2">
                  <c:v>-14.401691783140866</c:v>
                </c:pt>
                <c:pt idx="3">
                  <c:v>-3.9406703055711518</c:v>
                </c:pt>
                <c:pt idx="4">
                  <c:v>6.3810212588655197</c:v>
                </c:pt>
                <c:pt idx="5">
                  <c:v>4.0346283749703424</c:v>
                </c:pt>
                <c:pt idx="6">
                  <c:v>2.5796869286744961</c:v>
                </c:pt>
                <c:pt idx="7">
                  <c:v>1.9125500459401534</c:v>
                </c:pt>
                <c:pt idx="8">
                  <c:v>2.8366888517651567</c:v>
                </c:pt>
                <c:pt idx="9">
                  <c:v>2.0756371203933144</c:v>
                </c:pt>
                <c:pt idx="10">
                  <c:v>4.5212162789731725</c:v>
                </c:pt>
                <c:pt idx="11">
                  <c:v>4.0329518294520694</c:v>
                </c:pt>
                <c:pt idx="12">
                  <c:v>3.3668989970053964</c:v>
                </c:pt>
                <c:pt idx="13">
                  <c:v>2.9948643696402932</c:v>
                </c:pt>
                <c:pt idx="14">
                  <c:v>2.8923066283080834</c:v>
                </c:pt>
                <c:pt idx="15" formatCode="General">
                  <c:v>2.8999999999999937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7A58-4A87-8E01-CF565F7EA0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9479040"/>
        <c:axId val="89480576"/>
      </c:lineChart>
      <c:lineChart>
        <c:grouping val="standard"/>
        <c:varyColors val="0"/>
        <c:ser>
          <c:idx val="0"/>
          <c:order val="0"/>
          <c:tx>
            <c:strRef>
              <c:f>[politisko_partiju_aptauja_jautajumi.xlsx]Deficits!$B$34</c:f>
              <c:strCache>
                <c:ptCount val="1"/>
                <c:pt idx="0">
                  <c:v>Budžeta deficīts, % no IKP (labā ass)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dPt>
            <c:idx val="11"/>
            <c:marker>
              <c:symbol val="none"/>
            </c:marker>
            <c:bubble3D val="0"/>
            <c:spPr>
              <a:ln w="28575" cap="rnd">
                <a:solidFill>
                  <a:srgbClr val="002060"/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C-7A58-4A87-8E01-CF565F7EA0E0}"/>
              </c:ext>
            </c:extLst>
          </c:dPt>
          <c:dPt>
            <c:idx val="12"/>
            <c:marker>
              <c:symbol val="none"/>
            </c:marker>
            <c:bubble3D val="0"/>
            <c:spPr>
              <a:ln w="28575" cap="rnd">
                <a:solidFill>
                  <a:srgbClr val="002060"/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E-7A58-4A87-8E01-CF565F7EA0E0}"/>
              </c:ext>
            </c:extLst>
          </c:dPt>
          <c:dPt>
            <c:idx val="13"/>
            <c:marker>
              <c:symbol val="none"/>
            </c:marker>
            <c:bubble3D val="0"/>
            <c:spPr>
              <a:ln w="28575" cap="rnd">
                <a:solidFill>
                  <a:srgbClr val="002060"/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0-7A58-4A87-8E01-CF565F7EA0E0}"/>
              </c:ext>
            </c:extLst>
          </c:dPt>
          <c:dPt>
            <c:idx val="14"/>
            <c:marker>
              <c:symbol val="none"/>
            </c:marker>
            <c:bubble3D val="0"/>
            <c:spPr>
              <a:ln w="28575" cap="rnd">
                <a:solidFill>
                  <a:srgbClr val="002060"/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2-7A58-4A87-8E01-CF565F7EA0E0}"/>
              </c:ext>
            </c:extLst>
          </c:dPt>
          <c:dPt>
            <c:idx val="15"/>
            <c:marker>
              <c:symbol val="none"/>
            </c:marker>
            <c:bubble3D val="0"/>
            <c:spPr>
              <a:ln w="28575" cap="rnd">
                <a:solidFill>
                  <a:srgbClr val="002060"/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4-7A58-4A87-8E01-CF565F7EA0E0}"/>
              </c:ext>
            </c:extLst>
          </c:dPt>
          <c:cat>
            <c:strRef>
              <c:f>[politisko_partiju_aptauja_jautajumi.xlsx]Deficits!$C$33:$R$33</c:f>
              <c:strCache>
                <c:ptCount val="1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</c:strCache>
            </c:strRef>
          </c:cat>
          <c:val>
            <c:numRef>
              <c:f>[politisko_partiju_aptauja_jautajumi.xlsx]Deficits!$C$34:$R$34</c:f>
              <c:numCache>
                <c:formatCode>0.0</c:formatCode>
                <c:ptCount val="16"/>
                <c:pt idx="0">
                  <c:v>-0.51300000000000001</c:v>
                </c:pt>
                <c:pt idx="1">
                  <c:v>-4.2039999999999997</c:v>
                </c:pt>
                <c:pt idx="2">
                  <c:v>-9.1270000000000007</c:v>
                </c:pt>
                <c:pt idx="3">
                  <c:v>-8.6859999999999999</c:v>
                </c:pt>
                <c:pt idx="4">
                  <c:v>-4.3070000000000004</c:v>
                </c:pt>
                <c:pt idx="5">
                  <c:v>-1.206</c:v>
                </c:pt>
                <c:pt idx="6">
                  <c:v>-0.96</c:v>
                </c:pt>
                <c:pt idx="7">
                  <c:v>-1.2170000000000001</c:v>
                </c:pt>
                <c:pt idx="8">
                  <c:v>-1.224</c:v>
                </c:pt>
                <c:pt idx="9">
                  <c:v>3.7999999999999999E-2</c:v>
                </c:pt>
                <c:pt idx="10" formatCode="General">
                  <c:v>-0.6</c:v>
                </c:pt>
                <c:pt idx="11">
                  <c:v>-0.9</c:v>
                </c:pt>
                <c:pt idx="12" formatCode="General">
                  <c:v>-0.71160584264143245</c:v>
                </c:pt>
                <c:pt idx="13" formatCode="General">
                  <c:v>-0.12195466031382096</c:v>
                </c:pt>
                <c:pt idx="14" formatCode="General">
                  <c:v>-0.13113056951138574</c:v>
                </c:pt>
                <c:pt idx="15" formatCode="General">
                  <c:v>-0.13978232401459492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7A58-4A87-8E01-CF565F7EA0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9488000"/>
        <c:axId val="89486464"/>
      </c:lineChart>
      <c:catAx>
        <c:axId val="89479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89480576"/>
        <c:crosses val="autoZero"/>
        <c:auto val="1"/>
        <c:lblAlgn val="ctr"/>
        <c:lblOffset val="100"/>
        <c:noMultiLvlLbl val="0"/>
      </c:catAx>
      <c:valAx>
        <c:axId val="89480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89479040"/>
        <c:crosses val="autoZero"/>
        <c:crossBetween val="between"/>
      </c:valAx>
      <c:valAx>
        <c:axId val="89486464"/>
        <c:scaling>
          <c:orientation val="minMax"/>
        </c:scaling>
        <c:delete val="0"/>
        <c:axPos val="r"/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89488000"/>
        <c:crosses val="max"/>
        <c:crossBetween val="between"/>
      </c:valAx>
      <c:catAx>
        <c:axId val="894880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948646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6158642921312622E-3"/>
          <c:y val="0.89254155848155203"/>
          <c:w val="0.9321280980816995"/>
          <c:h val="0.107458441518447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1600"/>
              <a:t>Vispārējās</a:t>
            </a:r>
            <a:r>
              <a:rPr lang="lv-LV" sz="1600" baseline="0"/>
              <a:t> valdības parāds, % pret IKP</a:t>
            </a:r>
            <a:endParaRPr lang="en-US" sz="1600"/>
          </a:p>
        </c:rich>
      </c:tx>
      <c:layout>
        <c:manualLayout>
          <c:xMode val="edge"/>
          <c:yMode val="edge"/>
          <c:x val="8.1851615394922486E-2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[politisko_partiju_aptauja_jautajumi.xlsx]Parads!$A$12</c:f>
              <c:strCache>
                <c:ptCount val="1"/>
                <c:pt idx="0">
                  <c:v>Latvia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1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D50-46C3-9A02-3DC59C9FCD2F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D50-46C3-9A02-3DC59C9FCD2F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D50-46C3-9A02-3DC59C9FCD2F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D50-46C3-9A02-3DC59C9FCD2F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D50-46C3-9A02-3DC59C9FCD2F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0D50-46C3-9A02-3DC59C9FCD2F}"/>
              </c:ext>
            </c:extLst>
          </c:dPt>
          <c:cat>
            <c:strRef>
              <c:f>[politisko_partiju_aptauja_jautajumi.xlsx]Parads!$B$11:$T$11</c:f>
              <c:strCach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strCache>
            </c:strRef>
          </c:cat>
          <c:val>
            <c:numRef>
              <c:f>[politisko_partiju_aptauja_jautajumi.xlsx]Parads!$B$12:$T$12</c:f>
              <c:numCache>
                <c:formatCode>#,##0</c:formatCode>
                <c:ptCount val="19"/>
                <c:pt idx="0">
                  <c:v>14</c:v>
                </c:pt>
                <c:pt idx="1">
                  <c:v>11.4</c:v>
                </c:pt>
                <c:pt idx="2">
                  <c:v>9.6</c:v>
                </c:pt>
                <c:pt idx="3">
                  <c:v>8</c:v>
                </c:pt>
                <c:pt idx="4">
                  <c:v>18.2</c:v>
                </c:pt>
                <c:pt idx="5">
                  <c:v>35.799999999999997</c:v>
                </c:pt>
                <c:pt idx="6">
                  <c:v>46.8</c:v>
                </c:pt>
                <c:pt idx="7">
                  <c:v>42.7</c:v>
                </c:pt>
                <c:pt idx="8">
                  <c:v>41.2</c:v>
                </c:pt>
                <c:pt idx="9">
                  <c:v>39</c:v>
                </c:pt>
                <c:pt idx="10">
                  <c:v>40.9</c:v>
                </c:pt>
                <c:pt idx="11">
                  <c:v>36.9</c:v>
                </c:pt>
                <c:pt idx="12">
                  <c:v>40.6</c:v>
                </c:pt>
                <c:pt idx="13" formatCode="General">
                  <c:v>39</c:v>
                </c:pt>
                <c:pt idx="14" formatCode="General">
                  <c:v>37</c:v>
                </c:pt>
                <c:pt idx="15" formatCode="General">
                  <c:v>38.111605842641438</c:v>
                </c:pt>
                <c:pt idx="16" formatCode="General">
                  <c:v>38.121954660313826</c:v>
                </c:pt>
                <c:pt idx="17" formatCode="General">
                  <c:v>35.731130569511393</c:v>
                </c:pt>
                <c:pt idx="18" formatCode="General">
                  <c:v>35.739782324014591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D50-46C3-9A02-3DC59C9FCD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0308992"/>
        <c:axId val="90310528"/>
      </c:barChart>
      <c:catAx>
        <c:axId val="90308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90310528"/>
        <c:crosses val="autoZero"/>
        <c:auto val="1"/>
        <c:lblAlgn val="ctr"/>
        <c:lblOffset val="100"/>
        <c:noMultiLvlLbl val="0"/>
      </c:catAx>
      <c:valAx>
        <c:axId val="90310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90308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F4DDDB-FFB6-41DA-9A3A-51FF372C0965}" type="datetimeFigureOut">
              <a:rPr lang="lv-LV" smtClean="0"/>
              <a:t>17.04.2018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0F17D2-B5BF-43E6-BD97-538359FD63A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52175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D0A51-63A0-424A-845B-13667A6F5FBB}" type="datetimeFigureOut">
              <a:rPr lang="lv-LV" smtClean="0"/>
              <a:t>17.04.2018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C986D2-A979-4166-A81C-5952FB15E8C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31005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C986D2-A979-4166-A81C-5952FB15E8C8}" type="slidenum">
              <a:rPr kumimoji="0" lang="lv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lv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5528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 smtClean="0"/>
              <a:t>Arī publiski pieejams: http://fdp.gov.lv/files/uploaded/laika_grafiks.PNG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986D2-A979-4166-A81C-5952FB15E8C8}" type="slidenum">
              <a:rPr lang="lv-LV" smtClean="0"/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820528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 smtClean="0"/>
              <a:t>Anketas projekts pieejams arī šeit: http://fdp.gov.lv/files/uploaded/politisko_partiju_aptauja_jautajumi.xlsx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986D2-A979-4166-A81C-5952FB15E8C8}" type="slidenum">
              <a:rPr lang="lv-LV" smtClean="0"/>
              <a:t>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44616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 smtClean="0"/>
              <a:t>https://www.cpb.nl/sites/default/files/omnidownload/Charted-Choices-2018-2021.pdf 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986D2-A979-4166-A81C-5952FB15E8C8}" type="slidenum">
              <a:rPr lang="lv-LV" smtClean="0"/>
              <a:t>18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53944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24000" y="2326103"/>
            <a:ext cx="9144000" cy="136032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lv-LV" dirty="0"/>
              <a:t>Rediģēt šablona virsraksta stilu</a:t>
            </a: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524000" y="3778500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>
          <a:xfrm>
            <a:off x="5346032" y="6356350"/>
            <a:ext cx="1499937" cy="3651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28.02.2018</a:t>
            </a:r>
            <a:endParaRPr lang="lv-LV"/>
          </a:p>
        </p:txBody>
      </p:sp>
      <p:sp>
        <p:nvSpPr>
          <p:cNvPr id="7" name="Rectangle 7"/>
          <p:cNvSpPr/>
          <p:nvPr userDrawn="1"/>
        </p:nvSpPr>
        <p:spPr>
          <a:xfrm>
            <a:off x="0" y="0"/>
            <a:ext cx="1968500" cy="1536700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pic>
        <p:nvPicPr>
          <p:cNvPr id="6" name="Attēls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4425" y="0"/>
            <a:ext cx="2343150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802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28.02.2018</a:t>
            </a:r>
            <a:endParaRPr lang="lv-LV" dirty="0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 dirty="0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47220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189746" y="1709738"/>
            <a:ext cx="915770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2189746" y="4589463"/>
            <a:ext cx="915770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28.02.2018</a:t>
            </a:r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15396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2189746" y="1825625"/>
            <a:ext cx="4588043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946232" y="1825625"/>
            <a:ext cx="4407568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28.02.2018</a:t>
            </a:r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54997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189748" y="365125"/>
            <a:ext cx="9165640" cy="1325563"/>
          </a:xfrm>
        </p:spPr>
        <p:txBody>
          <a:bodyPr/>
          <a:lstStyle/>
          <a:p>
            <a:r>
              <a:rPr lang="lv-LV" dirty="0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2189747" y="1681163"/>
            <a:ext cx="4692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dirty="0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2189747" y="2505075"/>
            <a:ext cx="4692316" cy="3684588"/>
          </a:xfrm>
        </p:spPr>
        <p:txBody>
          <a:bodyPr/>
          <a:lstStyle/>
          <a:p>
            <a:pPr lvl="0"/>
            <a:r>
              <a:rPr lang="lv-LV" dirty="0"/>
              <a:t>Rediģēt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6978316" y="1681163"/>
            <a:ext cx="437707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dirty="0"/>
              <a:t>Rediģēt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6978316" y="2505075"/>
            <a:ext cx="4377071" cy="3684588"/>
          </a:xfrm>
        </p:spPr>
        <p:txBody>
          <a:bodyPr/>
          <a:lstStyle/>
          <a:p>
            <a:pPr lvl="0"/>
            <a:r>
              <a:rPr lang="lv-LV" dirty="0"/>
              <a:t>Rediģēt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28.02.2018</a:t>
            </a:r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93945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28.02.2018</a:t>
            </a:r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53297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28.02.2018</a:t>
            </a:r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88261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28.02.2018</a:t>
            </a:r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80001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2189747" y="365125"/>
            <a:ext cx="9164053" cy="1019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dirty="0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2189747" y="1604211"/>
            <a:ext cx="9164053" cy="4572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dirty="0"/>
              <a:t>Rediģēt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2"/>
          </p:nvPr>
        </p:nvSpPr>
        <p:spPr>
          <a:xfrm>
            <a:off x="2189747" y="6356350"/>
            <a:ext cx="14999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28.02.2018</a:t>
            </a:r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3"/>
          </p:nvPr>
        </p:nvSpPr>
        <p:spPr>
          <a:xfrm>
            <a:off x="3938337" y="6356350"/>
            <a:ext cx="64328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lv-LV" smtClean="0"/>
              <a:t>Politisko partiju aptauja par fiskālo disciplīnu</a:t>
            </a:r>
            <a:endParaRPr lang="lv-LV" dirty="0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4"/>
          </p:nvPr>
        </p:nvSpPr>
        <p:spPr>
          <a:xfrm>
            <a:off x="10627894" y="6356350"/>
            <a:ext cx="7259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2C14F-654A-48BF-A324-8B07BD5B5F7F}" type="slidenum">
              <a:rPr lang="lv-LV" smtClean="0"/>
              <a:t>‹#›</a:t>
            </a:fld>
            <a:endParaRPr lang="lv-LV" dirty="0"/>
          </a:p>
        </p:txBody>
      </p:sp>
      <p:pic>
        <p:nvPicPr>
          <p:cNvPr id="9" name="Attēls 8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137" y="1"/>
            <a:ext cx="1569299" cy="138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491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96" r:id="rId1"/>
    <p:sldLayoutId id="2147484997" r:id="rId2"/>
    <p:sldLayoutId id="2147484998" r:id="rId3"/>
    <p:sldLayoutId id="2147484999" r:id="rId4"/>
    <p:sldLayoutId id="2147485000" r:id="rId5"/>
    <p:sldLayoutId id="2147485001" r:id="rId6"/>
    <p:sldLayoutId id="2147485002" r:id="rId7"/>
    <p:sldLayoutId id="2147485003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fdp.gov.lv/politisko-partiju-aptauja-par-fiskalas-disciplinas-jautajumie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24000" y="2680666"/>
            <a:ext cx="9144000" cy="1360321"/>
          </a:xfrm>
        </p:spPr>
        <p:txBody>
          <a:bodyPr>
            <a:normAutofit fontScale="90000"/>
          </a:bodyPr>
          <a:lstStyle/>
          <a:p>
            <a:r>
              <a:rPr lang="lv-LV" dirty="0" smtClean="0"/>
              <a:t>Politisko partiju aptauja</a:t>
            </a:r>
            <a:br>
              <a:rPr lang="lv-LV" dirty="0" smtClean="0"/>
            </a:br>
            <a:r>
              <a:rPr lang="lv-LV" dirty="0" smtClean="0"/>
              <a:t>par fiskālo disciplīnu</a:t>
            </a:r>
            <a:endParaRPr lang="lv-LV" dirty="0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17</a:t>
            </a:r>
            <a:r>
              <a:rPr lang="en-US" dirty="0" smtClean="0"/>
              <a:t>.0</a:t>
            </a:r>
            <a:r>
              <a:rPr lang="lv-LV" dirty="0" smtClean="0"/>
              <a:t>4</a:t>
            </a:r>
            <a:r>
              <a:rPr lang="en-US" dirty="0" smtClean="0"/>
              <a:t>.2018</a:t>
            </a:r>
            <a:endParaRPr lang="lv-LV" dirty="0"/>
          </a:p>
        </p:txBody>
      </p:sp>
      <p:sp>
        <p:nvSpPr>
          <p:cNvPr id="3" name="TextBox 2"/>
          <p:cNvSpPr txBox="1"/>
          <p:nvPr/>
        </p:nvSpPr>
        <p:spPr>
          <a:xfrm>
            <a:off x="2970245" y="4903495"/>
            <a:ext cx="6251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dirty="0" smtClean="0"/>
              <a:t>Diskusijai ar Saeimas Budžeta un finanšu (nodokļu) komisiju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57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000" dirty="0" smtClean="0"/>
              <a:t>Piemērs uzskaitot prioritātes partijas progammā (budžeta </a:t>
            </a:r>
            <a:r>
              <a:rPr lang="lv-LV" sz="3000" dirty="0"/>
              <a:t>izdevumos vai </a:t>
            </a:r>
            <a:r>
              <a:rPr lang="lv-LV" sz="3000" dirty="0" smtClean="0"/>
              <a:t>ieņēmumos, fiskālā ietekme milj. eiro) – 1 </a:t>
            </a:r>
            <a:endParaRPr lang="en-US" sz="30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0538722"/>
              </p:ext>
            </p:extLst>
          </p:nvPr>
        </p:nvGraphicFramePr>
        <p:xfrm>
          <a:off x="2189163" y="1604963"/>
          <a:ext cx="9164635" cy="42113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099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8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19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78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2019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2021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2022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Nodrošināt apstākļus produktivitātes, inovāciju un eksporta izaugsmei, lai uzņēmēji radītu jaunas un labāk apmaksātas darba vietas.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Nodrošināt pienācīgus ieguldījumus valsts aizsardzībā - pretgaisa, informācijas sistēmu aizsardzībā un zemessardzes attīstībā, finansējumu pakāpeniski palielinot līdz 2% no IKP un panākt ilgstošu NATO klātbūtni Latvijā.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Nodrošināt Latvijai uzticamu, motivētu, uz sabiedrību vērstu profesionālu iekšlietu sistēmas dienestu darbu.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Kļūt par OECD dalībvalsti, īstenot dalībai nepieciešamās reformas, it īpaši - valsts un pašvaldību kapitālsabiedrību pārvaldības reformu.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Izveidot Latvijas Izaugsmes banku valsts atbalsta programmu uzņēmējdarbības uzsākšanas un investīciju piesaistes īstenošanai.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Pabeigt tiesu reformu, panākot tiesāšanās ilguma un neiztiesāto lietu samazinājumu.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Īstenot maksātnespējas procesa reformu, ieviest mediācijas procesu un efektīvu šķīrējtiesu institūciju, uzņēmējdarbības vides tiesiskuma nodrošinājumam.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17</a:t>
            </a:r>
            <a:r>
              <a:rPr lang="en-US" dirty="0" smtClean="0"/>
              <a:t>.0</a:t>
            </a:r>
            <a:r>
              <a:rPr lang="lv-LV" dirty="0" smtClean="0"/>
              <a:t>4</a:t>
            </a:r>
            <a:r>
              <a:rPr lang="en-US" dirty="0" smtClean="0"/>
              <a:t>.2018</a:t>
            </a: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10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66241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000" dirty="0"/>
              <a:t>Piemērs uzskaitot prioritātes partijas </a:t>
            </a:r>
            <a:r>
              <a:rPr lang="lv-LV" sz="3000" dirty="0" smtClean="0"/>
              <a:t>progammā (</a:t>
            </a:r>
            <a:r>
              <a:rPr lang="lv-LV" sz="3000" dirty="0"/>
              <a:t>budžeta izdevumos vai </a:t>
            </a:r>
            <a:r>
              <a:rPr lang="lv-LV" sz="3000" dirty="0" smtClean="0"/>
              <a:t>ieņēmumos, fiskālā ietekme milj. eiro) – 2 </a:t>
            </a:r>
            <a:endParaRPr lang="en-US" sz="30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5048186"/>
              </p:ext>
            </p:extLst>
          </p:nvPr>
        </p:nvGraphicFramePr>
        <p:xfrm>
          <a:off x="2189163" y="1604963"/>
          <a:ext cx="9164635" cy="42113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099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8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19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78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2019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2021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2022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Izstrādāt augstākās izglītības finansējuma modeli, kas nodrošina brīvu piekļuvi izglītībai, vienlaikus veicinot augstākās izglītības kvalitāti un konkurētspēju ES mērogā.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Koncentrēt finansējumu starptautiski konkurētspējīgu pētniecības iestāžu atbalstam.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Veidot efektīvu sociālas drošības sistēmu, ar pietiekamu atbalsta apmēra lielumu un pieejamiem sociālajiem pakalpojumiem visiem, kam tie ir nepieciešami.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Paplašināt atbalsta programmas jauniešiem, jaunajām ģimenēm un ģimenēm ar bērniem.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Nodrošināt pieejamu primāro veselības aprūpi, samazināt līdzmaksājumus sociāli neaizsargātākajām sabiedrības grupām.  Īstenot veselības veicināšanas programmas, ieviest ārstniecības procesa kvalitātes un efektivitātes kontroles sistēmu.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Nostiprināt Latvijas kultūrtelpu, ieguldot izcilībā, sakārtojot infrastruktūru, atbalstot kultūrizglītību un tautas mākslu.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Mērķtiecīgi investēt ceļu un transporta infrastruktūrā, nodrošinot ērtus un savstarpēji savietojamus pasažieru pārvadājumus.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17.04.2018</a:t>
            </a: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11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36507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000" dirty="0"/>
              <a:t>Piemērs uzskaitot prioritātes partijas progammā (budžeta izdevumos vai ieņēmumos, fiskālā ietekme milj. eiro) – </a:t>
            </a:r>
            <a:r>
              <a:rPr lang="lv-LV" sz="3000" dirty="0" smtClean="0"/>
              <a:t>3 </a:t>
            </a:r>
            <a:endParaRPr lang="en-US" sz="30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7642739"/>
              </p:ext>
            </p:extLst>
          </p:nvPr>
        </p:nvGraphicFramePr>
        <p:xfrm>
          <a:off x="2189163" y="1604963"/>
          <a:ext cx="9164635" cy="4368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099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8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19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78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2019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2021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2022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Valsts un pašvaldību kapitālsabiedrību pārvaldības reforma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Pabeigt tiesu reformu, panākot tiesāšanās ilguma un neiztiesāto lietu samazinājumu.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Īstenot maksātnespējas procesa reformu, ieviest mediācijas procesu un efektīvu šķīrējtiesu institūciju, uzņēmējdarbības vides tiesiskuma nodrošinājumam.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Izstrādāt augstākās izglītības finansējuma modeli, kas nodrošina brīvu piekļuvi izglītībai, vienlaikus veicinot augstākās izglītības kvalitāti un konkurētspēju ES mērogā.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Koncentrēt finansējumu starptautiski konkurētspējīgu pētniecības iestāžu atbalstam.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Veidot efektīvu sociālas drošības sistēmu, ar pietiekamu atbalsta apmēra lielumu un pieejamiem sociālajiem pakalpojumiem visiem, kam tie ir nepieciešami.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Nodrošināt pieejamu primāro veselības aprūpi, samazināt līdzmaksājumus sociāli neaizsargātākajām sabiedrības grupām.  Īstenot veselības veicināšanas programmas, ieviest ārstniecības procesa kvalitātes un efektivitātes kontroles sistēmu.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17.04.2018</a:t>
            </a: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12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84542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ctr"/>
            <a:r>
              <a:rPr lang="lv-LV" sz="2400" dirty="0" smtClean="0">
                <a:solidFill>
                  <a:srgbClr val="000000"/>
                </a:solidFill>
                <a:latin typeface="Calibri"/>
              </a:rPr>
              <a:t>Lūdzam uzskaitīt svarīgākos jaunos budžeta </a:t>
            </a:r>
            <a:r>
              <a:rPr lang="lv-LV" sz="2400" b="1" u="sng" dirty="0" smtClean="0">
                <a:solidFill>
                  <a:srgbClr val="000000"/>
                </a:solidFill>
                <a:latin typeface="Calibri"/>
              </a:rPr>
              <a:t>izdevumu pasākumus</a:t>
            </a:r>
            <a:r>
              <a:rPr lang="lv-LV" sz="2400" dirty="0" smtClean="0">
                <a:solidFill>
                  <a:srgbClr val="000000"/>
                </a:solidFill>
                <a:latin typeface="Calibri"/>
              </a:rPr>
              <a:t>. Ja tiek iecerētas strukturālās reformas, kas rada budžeta izdevumu samazinājumu, lūdzam tās norādīt ar mīnusa zīmi (milj. eiro). </a:t>
            </a:r>
            <a:endParaRPr lang="lv-LV" sz="2400" dirty="0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7110518"/>
              </p:ext>
            </p:extLst>
          </p:nvPr>
        </p:nvGraphicFramePr>
        <p:xfrm>
          <a:off x="2272495" y="1629026"/>
          <a:ext cx="7891066" cy="4174434"/>
        </p:xfrm>
        <a:graphic>
          <a:graphicData uri="http://schemas.openxmlformats.org/drawingml/2006/table">
            <a:tbl>
              <a:tblPr/>
              <a:tblGrid>
                <a:gridCol w="534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4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5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53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53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6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974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Nr.p.k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Valdības prioritāte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Kopā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17.04.</a:t>
            </a:r>
            <a:r>
              <a:rPr lang="en-US" dirty="0" smtClean="0"/>
              <a:t>2018</a:t>
            </a: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13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9837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ctr"/>
            <a:r>
              <a:rPr lang="lv-LV" sz="2400" dirty="0">
                <a:solidFill>
                  <a:srgbClr val="000000"/>
                </a:solidFill>
                <a:latin typeface="Calibri"/>
              </a:rPr>
              <a:t>Lūdzam uzskaitīt svarīgākos jaunos budžeta </a:t>
            </a:r>
            <a:r>
              <a:rPr lang="lv-LV" sz="2400" b="1" u="sng" dirty="0">
                <a:solidFill>
                  <a:srgbClr val="000000"/>
                </a:solidFill>
                <a:latin typeface="Calibri"/>
              </a:rPr>
              <a:t>ieņēmumu pasākumus</a:t>
            </a:r>
            <a:r>
              <a:rPr lang="lv-LV" sz="2400" dirty="0">
                <a:solidFill>
                  <a:srgbClr val="000000"/>
                </a:solidFill>
                <a:latin typeface="Calibri"/>
              </a:rPr>
              <a:t>. Ja tiek iecerētas nodokļu atlaides vai citi budžeta ieņēmumu samazinājumi, lūdzam tos norādīt ar mīnusa zīmi (milj. eiro). 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3296472"/>
              </p:ext>
            </p:extLst>
          </p:nvPr>
        </p:nvGraphicFramePr>
        <p:xfrm>
          <a:off x="2272495" y="1629026"/>
          <a:ext cx="7891066" cy="4174434"/>
        </p:xfrm>
        <a:graphic>
          <a:graphicData uri="http://schemas.openxmlformats.org/drawingml/2006/table">
            <a:tbl>
              <a:tblPr/>
              <a:tblGrid>
                <a:gridCol w="534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4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5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53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53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6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974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Nr.p.k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Ieņēmumu</a:t>
                      </a:r>
                      <a:r>
                        <a:rPr lang="lv-LV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pasākumu uzskaitījums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Kopā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17.04.</a:t>
            </a:r>
            <a:r>
              <a:rPr lang="en-US" dirty="0" smtClean="0"/>
              <a:t>2018</a:t>
            </a: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14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0598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ctr"/>
            <a:r>
              <a:rPr lang="lv-LV" sz="2000" dirty="0">
                <a:solidFill>
                  <a:srgbClr val="000000"/>
                </a:solidFill>
                <a:latin typeface="Calibri"/>
              </a:rPr>
              <a:t>Cik liela, Jūsuprāt, ir nozīme rezervju veidošanai valsts budžetā - rezerves neparedzētiem gadījumiem, apropriāciju rezerves strukturālo reformu veikšanai, fiskālā nodrošinājuma </a:t>
            </a:r>
            <a:r>
              <a:rPr lang="lv-LV" sz="2000" dirty="0" smtClean="0">
                <a:solidFill>
                  <a:srgbClr val="000000"/>
                </a:solidFill>
                <a:latin typeface="Calibri"/>
              </a:rPr>
              <a:t>rezervei</a:t>
            </a:r>
            <a:r>
              <a:rPr lang="lv-LV" sz="2000" dirty="0">
                <a:solidFill>
                  <a:srgbClr val="000000"/>
                </a:solidFill>
                <a:latin typeface="Calibri"/>
              </a:rPr>
              <a:t>, lai kompensētu fiskālos riskus, milj. eiro?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5749449"/>
              </p:ext>
            </p:extLst>
          </p:nvPr>
        </p:nvGraphicFramePr>
        <p:xfrm>
          <a:off x="2272495" y="1629026"/>
          <a:ext cx="7891066" cy="1897470"/>
        </p:xfrm>
        <a:graphic>
          <a:graphicData uri="http://schemas.openxmlformats.org/drawingml/2006/table">
            <a:tbl>
              <a:tblPr/>
              <a:tblGrid>
                <a:gridCol w="534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4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5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53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53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6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974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Nr.p.k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Rezerves veids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Līdzekļi neparedzētiem gadījumiem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Apropriācijas rezerve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Fiskālā nodrošinājuma rezerve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Citas? Lūdzam norādīt kādas?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Citas? Lūdzam norādīt kādas?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Citas? Lūdzam norādīt kādas?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Citas? Lūdzam norādīt kādas?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Kopā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Kopā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% no IKP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17.04.</a:t>
            </a:r>
            <a:r>
              <a:rPr lang="en-US" dirty="0" smtClean="0"/>
              <a:t>2018</a:t>
            </a: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15</a:t>
            </a:fld>
            <a:endParaRPr lang="lv-LV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0028151"/>
              </p:ext>
            </p:extLst>
          </p:nvPr>
        </p:nvGraphicFramePr>
        <p:xfrm>
          <a:off x="2285646" y="3657600"/>
          <a:ext cx="2788024" cy="26128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004545"/>
              </p:ext>
            </p:extLst>
          </p:nvPr>
        </p:nvGraphicFramePr>
        <p:xfrm>
          <a:off x="5197495" y="3661041"/>
          <a:ext cx="2847974" cy="26094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9817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ctr"/>
            <a:r>
              <a:rPr lang="lv-LV" sz="2400" dirty="0" smtClean="0">
                <a:solidFill>
                  <a:srgbClr val="000000"/>
                </a:solidFill>
                <a:latin typeface="Calibri"/>
              </a:rPr>
              <a:t>Kādi, Jūsuprāt, ir galvenie draudi Latvijas publisko finanšu ilgtspējai un stabilai valsts ekonomikas attīstībai? Lūdzam uzskaitīt konkrētus riskus un to aptuvenu fiskālo ietekmi milj. eiro?</a:t>
            </a:r>
            <a:endParaRPr lang="lv-LV" sz="2400" dirty="0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5813334"/>
              </p:ext>
            </p:extLst>
          </p:nvPr>
        </p:nvGraphicFramePr>
        <p:xfrm>
          <a:off x="2272495" y="1629026"/>
          <a:ext cx="7891066" cy="4174434"/>
        </p:xfrm>
        <a:graphic>
          <a:graphicData uri="http://schemas.openxmlformats.org/drawingml/2006/table">
            <a:tbl>
              <a:tblPr/>
              <a:tblGrid>
                <a:gridCol w="534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4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5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53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53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6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9747"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Nr.p.k.</a:t>
                      </a:r>
                      <a:endParaRPr lang="lv-LV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Risku uzskaitījums</a:t>
                      </a:r>
                      <a:endParaRPr lang="lv-LV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1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2019</a:t>
                      </a:r>
                      <a:endParaRPr lang="lv-LV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1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2020</a:t>
                      </a:r>
                      <a:endParaRPr lang="lv-LV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1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2021</a:t>
                      </a:r>
                      <a:endParaRPr lang="lv-LV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1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2022</a:t>
                      </a:r>
                      <a:endParaRPr lang="lv-LV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974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Kopā</a:t>
                      </a:r>
                      <a:endParaRPr lang="lv-LV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17.04.</a:t>
            </a:r>
            <a:r>
              <a:rPr lang="en-US" dirty="0" smtClean="0"/>
              <a:t>2018</a:t>
            </a: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16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7750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ctr"/>
            <a:r>
              <a:rPr lang="lv-LV" dirty="0" smtClean="0">
                <a:solidFill>
                  <a:srgbClr val="000000"/>
                </a:solidFill>
                <a:latin typeface="Calibri"/>
              </a:rPr>
              <a:t>Budžeta bilances izmaiņas un valsts parāda izmaiņas</a:t>
            </a:r>
            <a:endParaRPr lang="lv-LV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17.04.</a:t>
            </a:r>
            <a:r>
              <a:rPr lang="en-US" dirty="0" smtClean="0"/>
              <a:t>2018</a:t>
            </a: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17</a:t>
            </a:fld>
            <a:endParaRPr lang="lv-LV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70111371"/>
              </p:ext>
            </p:extLst>
          </p:nvPr>
        </p:nvGraphicFramePr>
        <p:xfrm>
          <a:off x="2189163" y="1825625"/>
          <a:ext cx="45878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ontent Placeholder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13792430"/>
              </p:ext>
            </p:extLst>
          </p:nvPr>
        </p:nvGraphicFramePr>
        <p:xfrm>
          <a:off x="6946900" y="1825625"/>
          <a:ext cx="44069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8223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000" dirty="0" smtClean="0"/>
              <a:t>Rezultātu atspoguļošana (piemēri no Nīderlandes)</a:t>
            </a:r>
            <a:endParaRPr lang="en-US" sz="3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17</a:t>
            </a:r>
            <a:r>
              <a:rPr lang="en-US" dirty="0" smtClean="0"/>
              <a:t>.0</a:t>
            </a:r>
            <a:r>
              <a:rPr lang="lv-LV" dirty="0" smtClean="0"/>
              <a:t>4</a:t>
            </a:r>
            <a:r>
              <a:rPr lang="en-US" dirty="0" smtClean="0"/>
              <a:t>.2018</a:t>
            </a: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18</a:t>
            </a:fld>
            <a:endParaRPr lang="lv-LV"/>
          </a:p>
        </p:txBody>
      </p:sp>
      <p:pic>
        <p:nvPicPr>
          <p:cNvPr id="9" name="Content Placeholder 8"/>
          <p:cNvPicPr>
            <a:picLocks noGrp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6384173" y="1781945"/>
            <a:ext cx="5430836" cy="3126939"/>
          </a:xfrm>
          <a:prstGeom prst="rect">
            <a:avLst/>
          </a:prstGeom>
        </p:spPr>
      </p:pic>
      <p:pic>
        <p:nvPicPr>
          <p:cNvPr id="12" name="Content Placeholder 11"/>
          <p:cNvPicPr>
            <a:picLocks noGrp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866941" y="1801552"/>
            <a:ext cx="5445627" cy="316348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858253" y="5101389"/>
            <a:ext cx="106760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000" dirty="0" smtClean="0"/>
              <a:t>Pamatdoma: salīdzināt pašreizējās Valdības aplēses ar partiju nodomiem, kā tie atšķiras no pašreizējās fiskālās politikas.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848269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24000" y="2195474"/>
            <a:ext cx="9144000" cy="1360321"/>
          </a:xfrm>
        </p:spPr>
        <p:txBody>
          <a:bodyPr>
            <a:noAutofit/>
          </a:bodyPr>
          <a:lstStyle/>
          <a:p>
            <a:r>
              <a:rPr lang="lv-LV" sz="3000" dirty="0" smtClean="0"/>
              <a:t>Paldies par uzmanību, jautājumiem un ierosinājumiem!</a:t>
            </a:r>
            <a:endParaRPr lang="lv-LV" sz="3000" dirty="0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17</a:t>
            </a:r>
            <a:r>
              <a:rPr lang="en-US" dirty="0" smtClean="0"/>
              <a:t>.0</a:t>
            </a:r>
            <a:r>
              <a:rPr lang="lv-LV" dirty="0" smtClean="0"/>
              <a:t>4</a:t>
            </a:r>
            <a:r>
              <a:rPr lang="en-US" dirty="0" smtClean="0"/>
              <a:t>.2018</a:t>
            </a:r>
            <a:endParaRPr lang="lv-LV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015528" y="4182930"/>
            <a:ext cx="6559485" cy="2031476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>
              <a:defRPr/>
            </a:pPr>
            <a:r>
              <a:rPr lang="lv-LV" dirty="0"/>
              <a:t>Fiskālās disciplīnas padome</a:t>
            </a:r>
            <a:br>
              <a:rPr lang="lv-LV" dirty="0"/>
            </a:br>
            <a:r>
              <a:rPr lang="lv-LV" dirty="0"/>
              <a:t>Smilšu ielā 1-512  Rīgā  LV-1919</a:t>
            </a:r>
            <a:br>
              <a:rPr lang="lv-LV" dirty="0"/>
            </a:br>
            <a:r>
              <a:rPr lang="lv-LV" dirty="0"/>
              <a:t>Tālr.: +371 6708 3650</a:t>
            </a:r>
            <a:br>
              <a:rPr lang="lv-LV" dirty="0"/>
            </a:br>
            <a:r>
              <a:rPr lang="lv-LV" dirty="0"/>
              <a:t>E-pasts: info@fdp.gov.lv</a:t>
            </a:r>
            <a:br>
              <a:rPr lang="lv-LV" dirty="0"/>
            </a:br>
            <a:r>
              <a:rPr lang="lv-LV" dirty="0"/>
              <a:t>Mājaslapa: http://fdp.gov.lv </a:t>
            </a:r>
            <a:br>
              <a:rPr lang="lv-LV" dirty="0"/>
            </a:br>
            <a:r>
              <a:rPr lang="lv-LV" dirty="0"/>
              <a:t>Twitter: @Fiskalapadome</a:t>
            </a:r>
            <a:br>
              <a:rPr lang="lv-LV" dirty="0"/>
            </a:br>
            <a:r>
              <a:rPr lang="lv-LV" dirty="0"/>
              <a:t>Facebook: fiskalapadome</a:t>
            </a:r>
            <a:br>
              <a:rPr lang="lv-LV" dirty="0"/>
            </a:br>
            <a:endParaRPr kumimoji="0" lang="lv-LV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9416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 smtClean="0"/>
              <a:t>Aptaujas mērķis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dirty="0" smtClean="0"/>
              <a:t>Dokumentēt partiju ieceres, īpaši izceļot tās, kurām ir būtiska fiskālā ietekme</a:t>
            </a:r>
            <a:r>
              <a:rPr lang="en-US" dirty="0" smtClean="0"/>
              <a:t>. </a:t>
            </a:r>
            <a:endParaRPr lang="lv-LV" dirty="0" smtClean="0"/>
          </a:p>
          <a:p>
            <a:r>
              <a:rPr lang="lv-LV" dirty="0" smtClean="0"/>
              <a:t>Pirms vēlēšanām dokumentēt partiju solījumus (nevis viedokļus).</a:t>
            </a:r>
          </a:p>
          <a:p>
            <a:r>
              <a:rPr lang="lv-LV" dirty="0" smtClean="0"/>
              <a:t>Uzsvērt tieši tos solījumus un ieceres, kuri ir politiskās prioritātes un iekļūs valdības deklarācijā – partijām uzvarētājām, vai arī būs politiskā</a:t>
            </a:r>
            <a:r>
              <a:rPr lang="en-GB" dirty="0" smtClean="0"/>
              <a:t> </a:t>
            </a:r>
            <a:r>
              <a:rPr lang="lv-LV" dirty="0" smtClean="0"/>
              <a:t>ievirze opozīcijai.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17.04.2018</a:t>
            </a:r>
            <a:endParaRPr kumimoji="0" lang="lv-LV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12C14F-654A-48BF-A324-8B07BD5B5F7F}" type="slidenum">
              <a:rPr kumimoji="0" lang="lv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lv-LV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38337" y="6356350"/>
            <a:ext cx="6432884" cy="365125"/>
          </a:xfrm>
        </p:spPr>
        <p:txBody>
          <a:bodyPr/>
          <a:lstStyle/>
          <a:p>
            <a:pPr lvl="0"/>
            <a:r>
              <a:rPr lang="lv-LV" sz="1200" dirty="0" smtClean="0">
                <a:solidFill>
                  <a:prstClr val="black">
                    <a:tint val="75000"/>
                  </a:prstClr>
                </a:solidFill>
              </a:rPr>
              <a:t>Politisko partiju aptauja par fiskālo disciplīnu</a:t>
            </a:r>
            <a:endParaRPr kumimoji="0" lang="lv-LV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653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Aptaujas izlase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Var izradīties apgrūtinoši apsekot visas partijas un apvienības, kuras kandidē Saeimas vēlēšanās, tomēr būtu nelāgi pieļaut kļūdas un neiekļaut aptaujā partijas vai apvienības, kuras vēlāk tiek ievēlētas.</a:t>
            </a:r>
          </a:p>
          <a:p>
            <a:r>
              <a:rPr lang="lv-LV" dirty="0" smtClean="0"/>
              <a:t>Pašlaik Padome atbalstīja robežvērtību – vismaz 3% potenciālo vēlētāju atbalsta sabiedriskās domas aptaujās uzsākot aptauju par fiskālās disciplīnas jautājumiem.</a:t>
            </a:r>
          </a:p>
          <a:p>
            <a:r>
              <a:rPr lang="lv-LV" dirty="0" smtClean="0"/>
              <a:t>Vienlaikus esam izsūtījuši uzaicinājumu uz informatīvu semināru visām partijām š.g. 19.aprīlī.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17</a:t>
            </a:r>
            <a:r>
              <a:rPr lang="en-US" dirty="0" smtClean="0"/>
              <a:t>.0</a:t>
            </a:r>
            <a:r>
              <a:rPr lang="lv-LV" dirty="0" smtClean="0"/>
              <a:t>4</a:t>
            </a:r>
            <a:r>
              <a:rPr lang="en-US" dirty="0" smtClean="0"/>
              <a:t>.2018</a:t>
            </a: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485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Aptaujas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v-LV" dirty="0" smtClean="0"/>
              <a:t>Aptaujas veikšanai padome lūgtu tikšanos ar politiskās partijas pārstāvjiem, lai izskaidrotu aptaujas mērķus, jautājumus un ievāktu sākotnējās atbildes.</a:t>
            </a:r>
          </a:p>
          <a:p>
            <a:r>
              <a:rPr lang="lv-LV" dirty="0" smtClean="0"/>
              <a:t>Pēc tam politiskās partijas varētu turpināt precizēt atbildes uz jautājumiem un savu vērtējumu līdz pat brīdim, kad tiek CVK iesniegti vēlēšanu saraksti un partiju programmas.</a:t>
            </a:r>
          </a:p>
          <a:p>
            <a:r>
              <a:rPr lang="lv-LV" dirty="0" smtClean="0"/>
              <a:t>Padome gatavotu kopsavilkumu pēc iespējas izvairoties no atbilžu vērtējuma – tas varētu būt politikas vērtētāju un žurnālistu rokās.</a:t>
            </a:r>
          </a:p>
          <a:p>
            <a:r>
              <a:rPr lang="lv-LV" dirty="0" smtClean="0"/>
              <a:t>Visi materiāli pieejami </a:t>
            </a:r>
            <a:r>
              <a:rPr lang="lv-LV" i="1" dirty="0">
                <a:hlinkClick r:id="rId2"/>
              </a:rPr>
              <a:t>http://</a:t>
            </a:r>
            <a:r>
              <a:rPr lang="lv-LV" i="1" dirty="0" smtClean="0">
                <a:hlinkClick r:id="rId2"/>
              </a:rPr>
              <a:t>fdp.gov.lv/politisko-partiju-aptauja-par-fiskalas-disciplinas-jautajumiem</a:t>
            </a:r>
            <a:r>
              <a:rPr lang="lv-LV" i="1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17.04.2018</a:t>
            </a: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 smtClean="0"/>
              <a:t>Politisko partiju aptauja par fiskālo disciplīnu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6696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Stratēģija sadarbības nodrošināšanai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Paplašināt pieejamo informāciju par fiskālo disciplīnu un ieinteresēt sadarbībā ar Fiskālās discīplīnas padomi.</a:t>
            </a:r>
          </a:p>
          <a:p>
            <a:r>
              <a:rPr lang="lv-LV" dirty="0" smtClean="0"/>
              <a:t>Iedrošināt vērtēt iespējamo fiskālo ietekmi, jo vērtējuma trūkums nozīmē nepietiekamu analīzi.</a:t>
            </a:r>
          </a:p>
          <a:p>
            <a:r>
              <a:rPr lang="lv-LV" dirty="0" smtClean="0"/>
              <a:t>Uzsvērt salīdzinājumu ar citām politiskajām partijām, lai nošķirtu politikas priekšlikumus.</a:t>
            </a:r>
          </a:p>
          <a:p>
            <a:r>
              <a:rPr lang="lv-LV" dirty="0" smtClean="0"/>
              <a:t>Pievienot kopējo politikas salīdzinājumu.</a:t>
            </a:r>
          </a:p>
          <a:p>
            <a:endParaRPr lang="lv-LV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17.04.2018</a:t>
            </a: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599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Dažādas partiju pieejas fiskālajai disciplīnai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Koalīcijas partijām, kuras veido valdību, ir svarīgi saprast fiskālo ietvaru un tā lomu un ierobežojumus politikas veidošanā.</a:t>
            </a:r>
          </a:p>
          <a:p>
            <a:r>
              <a:rPr lang="lv-LV" dirty="0" smtClean="0"/>
              <a:t>Opozīcijas partijām, ja tās grib nonākt valdībā, jābūt interesei par fiskālo stabilitāti, lai ierobežojumi nenoslogotu politikas elastību.</a:t>
            </a:r>
          </a:p>
          <a:p>
            <a:r>
              <a:rPr lang="lv-LV" dirty="0" smtClean="0"/>
              <a:t>Populisma draudi ar būtisku fiskālo ietekmi var pastiprināties visvairāk starp tām partijām, kuras necer uzņemties reālu politisko atbildību.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17</a:t>
            </a:r>
            <a:r>
              <a:rPr lang="en-US" dirty="0" smtClean="0"/>
              <a:t>.0</a:t>
            </a:r>
            <a:r>
              <a:rPr lang="lv-LV" dirty="0" smtClean="0"/>
              <a:t>4</a:t>
            </a:r>
            <a:r>
              <a:rPr lang="en-US" dirty="0" smtClean="0"/>
              <a:t>.2018</a:t>
            </a: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43009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Aptaujas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Padome sāktu ar individuālām prezentācijām/intervijām ar politisko partiju deleģētiem pārstāvjiem. </a:t>
            </a:r>
          </a:p>
          <a:p>
            <a:r>
              <a:rPr lang="lv-LV" dirty="0" smtClean="0"/>
              <a:t>Sākotnējās atbildes un varianti varētu tikt precizēti tālākā darbā formulējot un precizējot partiju programmas.</a:t>
            </a:r>
          </a:p>
          <a:p>
            <a:r>
              <a:rPr lang="lv-LV" dirty="0" smtClean="0"/>
              <a:t>Galīgā Padomes publikācija ietvers to atbilžu versiju, kura pēdējā iesniegta pirms noteiktā datuma, kad Padome uzsāks galīgo publikācijas sagatavošanu.</a:t>
            </a:r>
          </a:p>
          <a:p>
            <a:r>
              <a:rPr lang="lv-LV" dirty="0" smtClean="0"/>
              <a:t>Padome savā publikācijā minēs arī tās partijas, kuras nolems nepiedalīties aptaujā.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17</a:t>
            </a:r>
            <a:r>
              <a:rPr lang="en-US" dirty="0" smtClean="0"/>
              <a:t>.0</a:t>
            </a:r>
            <a:r>
              <a:rPr lang="lv-LV" dirty="0" smtClean="0"/>
              <a:t>4</a:t>
            </a:r>
            <a:r>
              <a:rPr lang="en-US" dirty="0" smtClean="0"/>
              <a:t>.2018</a:t>
            </a: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51271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Laika grafiks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17</a:t>
            </a:r>
            <a:r>
              <a:rPr lang="en-US" dirty="0" smtClean="0"/>
              <a:t>.0</a:t>
            </a:r>
            <a:r>
              <a:rPr lang="lv-LV" dirty="0" smtClean="0"/>
              <a:t>4</a:t>
            </a:r>
            <a:r>
              <a:rPr lang="en-US" dirty="0" smtClean="0"/>
              <a:t>.2018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8</a:t>
            </a:fld>
            <a:endParaRPr lang="lv-LV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38337" y="6356350"/>
            <a:ext cx="6432884" cy="365125"/>
          </a:xfrm>
        </p:spPr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1368724"/>
              </p:ext>
            </p:extLst>
          </p:nvPr>
        </p:nvGraphicFramePr>
        <p:xfrm>
          <a:off x="465830" y="1604963"/>
          <a:ext cx="11171203" cy="4683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21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11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17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89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03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17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582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895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6071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20410"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Nr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 smtClean="0"/>
                        <a:t>Pirms FEB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 smtClean="0"/>
                        <a:t>FEB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 smtClean="0"/>
                        <a:t>MAR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 smtClean="0"/>
                        <a:t>APR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 smtClean="0"/>
                        <a:t>MAI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 smtClean="0"/>
                        <a:t>JUN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 smtClean="0"/>
                        <a:t>JUL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 smtClean="0"/>
                        <a:t>AUG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 smtClean="0"/>
                        <a:t>SEP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 smtClean="0"/>
                        <a:t>OCT</a:t>
                      </a:r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410">
                <a:tc>
                  <a:txBody>
                    <a:bodyPr/>
                    <a:lstStyle/>
                    <a:p>
                      <a:r>
                        <a:rPr lang="lv-LV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Iekšējās diskusijas Padomē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410">
                <a:tc>
                  <a:txBody>
                    <a:bodyPr/>
                    <a:lstStyle/>
                    <a:p>
                      <a:r>
                        <a:rPr lang="lv-LV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Priekšlikuma publikācija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410">
                <a:tc>
                  <a:txBody>
                    <a:bodyPr/>
                    <a:lstStyle/>
                    <a:p>
                      <a:r>
                        <a:rPr lang="lv-LV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Pilotprojekts ar EA2010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410">
                <a:tc>
                  <a:txBody>
                    <a:bodyPr/>
                    <a:lstStyle/>
                    <a:p>
                      <a:r>
                        <a:rPr lang="lv-LV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Anketas precizēšana un publicēšana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410">
                <a:tc>
                  <a:txBody>
                    <a:bodyPr/>
                    <a:lstStyle/>
                    <a:p>
                      <a:r>
                        <a:rPr lang="lv-LV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E-pasti politiskajām</a:t>
                      </a:r>
                      <a:r>
                        <a:rPr lang="lv-LV" baseline="0" dirty="0" smtClean="0"/>
                        <a:t> partijām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0410">
                <a:tc>
                  <a:txBody>
                    <a:bodyPr/>
                    <a:lstStyle/>
                    <a:p>
                      <a:r>
                        <a:rPr lang="lv-LV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Intervijas ar politiskajām partijām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0410">
                <a:tc>
                  <a:txBody>
                    <a:bodyPr/>
                    <a:lstStyle/>
                    <a:p>
                      <a:r>
                        <a:rPr lang="lv-LV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Apkopojums, precizējumi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0410">
                <a:tc>
                  <a:txBody>
                    <a:bodyPr/>
                    <a:lstStyle/>
                    <a:p>
                      <a:r>
                        <a:rPr lang="lv-LV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Galīgā publikācija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01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Aptaujas jautājumi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lv-LV" dirty="0" smtClean="0"/>
              <a:t>Prioritārie jaunie izdevumu pasākumi (strukturālās reformas)</a:t>
            </a:r>
          </a:p>
          <a:p>
            <a:r>
              <a:rPr lang="lv-LV" dirty="0" smtClean="0"/>
              <a:t>Jauni ieņēmumu pasākumi</a:t>
            </a:r>
          </a:p>
          <a:p>
            <a:r>
              <a:rPr lang="lv-LV" dirty="0" smtClean="0"/>
              <a:t>Rezerves valsts budžetā</a:t>
            </a:r>
          </a:p>
          <a:p>
            <a:r>
              <a:rPr lang="lv-LV" dirty="0" smtClean="0"/>
              <a:t>Riski valsts finansēm</a:t>
            </a:r>
          </a:p>
          <a:p>
            <a:endParaRPr lang="lv-LV" dirty="0" smtClean="0"/>
          </a:p>
          <a:p>
            <a:pPr marL="0" indent="0">
              <a:buNone/>
            </a:pPr>
            <a:r>
              <a:rPr lang="lv-LV" dirty="0" smtClean="0"/>
              <a:t>Balstoties uz šiem četriem jautājumiem MS Excelī automātiski izrēķināsies </a:t>
            </a:r>
            <a:r>
              <a:rPr lang="lv-LV" u="sng" dirty="0" smtClean="0"/>
              <a:t>izmaiņas nākamajiem četriem 13. Saeimas  perioda gadiem</a:t>
            </a:r>
            <a:r>
              <a:rPr lang="lv-LV" dirty="0" smtClean="0"/>
              <a:t>:</a:t>
            </a:r>
            <a:endParaRPr lang="lv-LV" dirty="0"/>
          </a:p>
          <a:p>
            <a:r>
              <a:rPr lang="lv-LV" dirty="0" smtClean="0"/>
              <a:t>Ieņēmumos un izdevumus</a:t>
            </a:r>
          </a:p>
          <a:p>
            <a:r>
              <a:rPr lang="lv-LV" dirty="0" smtClean="0"/>
              <a:t>Budžeta bilancē</a:t>
            </a:r>
          </a:p>
          <a:p>
            <a:r>
              <a:rPr lang="lv-LV" dirty="0" smtClean="0"/>
              <a:t>Valsts parāda apmērā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17</a:t>
            </a:r>
            <a:r>
              <a:rPr lang="en-US" dirty="0" smtClean="0"/>
              <a:t>.0</a:t>
            </a:r>
            <a:r>
              <a:rPr lang="lv-LV" dirty="0" smtClean="0"/>
              <a:t>4</a:t>
            </a:r>
            <a:r>
              <a:rPr lang="en-US" dirty="0" smtClean="0"/>
              <a:t>.2018</a:t>
            </a: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smtClean="0"/>
              <a:t>Politisko partiju aptauja par fiskālo disciplīnu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6286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8cde31a-aed2-49ce-b570-e812b29b6342">
      <UserInfo>
        <DisplayName>Dace Kalsone</DisplayName>
        <AccountId>11</AccountId>
        <AccountType/>
      </UserInfo>
      <UserInfo>
        <DisplayName>Emils Kilis</DisplayName>
        <AccountId>23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F58CCBB6005E9C4F91FE64D77491D1CF" ma:contentTypeVersion="7" ma:contentTypeDescription="Izveidot jaunu dokumentu." ma:contentTypeScope="" ma:versionID="5e512ce049bad84bd051459d684809da">
  <xsd:schema xmlns:xsd="http://www.w3.org/2001/XMLSchema" xmlns:xs="http://www.w3.org/2001/XMLSchema" xmlns:p="http://schemas.microsoft.com/office/2006/metadata/properties" xmlns:ns2="9c5f4703-e5b5-4a71-bd00-8c265978af61" xmlns:ns3="18cde31a-aed2-49ce-b570-e812b29b6342" targetNamespace="http://schemas.microsoft.com/office/2006/metadata/properties" ma:root="true" ma:fieldsID="fdd91807b70de961407cdf1faa21e3a0" ns2:_="" ns3:_="">
    <xsd:import namespace="9c5f4703-e5b5-4a71-bd00-8c265978af61"/>
    <xsd:import namespace="18cde31a-aed2-49ce-b570-e812b29b63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5f4703-e5b5-4a71-bd00-8c265978af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cde31a-aed2-49ce-b570-e812b29b634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32299E-B1F3-4420-96E2-630224179A8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2C8CC1-AEF4-424E-BF75-336EA2EFAB17}">
  <ds:schemaRefs>
    <ds:schemaRef ds:uri="http://www.w3.org/XML/1998/namespace"/>
    <ds:schemaRef ds:uri="http://schemas.microsoft.com/office/2006/metadata/properties"/>
    <ds:schemaRef ds:uri="http://purl.org/dc/elements/1.1/"/>
    <ds:schemaRef ds:uri="http://schemas.microsoft.com/office/2006/documentManagement/types"/>
    <ds:schemaRef ds:uri="18cde31a-aed2-49ce-b570-e812b29b6342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9c5f4703-e5b5-4a71-bd00-8c265978af61"/>
  </ds:schemaRefs>
</ds:datastoreItem>
</file>

<file path=customXml/itemProps3.xml><?xml version="1.0" encoding="utf-8"?>
<ds:datastoreItem xmlns:ds="http://schemas.openxmlformats.org/officeDocument/2006/customXml" ds:itemID="{6B1E2ECF-E046-47D2-AAAC-025B4489C7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5f4703-e5b5-4a71-bd00-8c265978af61"/>
    <ds:schemaRef ds:uri="18cde31a-aed2-49ce-b570-e812b29b63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5789</TotalTime>
  <Words>1526</Words>
  <Application>Microsoft Office PowerPoint</Application>
  <PresentationFormat>Widescreen</PresentationFormat>
  <Paragraphs>632</Paragraphs>
  <Slides>19</Slides>
  <Notes>4</Notes>
  <HiddenSlides>3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7_Office dizains</vt:lpstr>
      <vt:lpstr>Politisko partiju aptauja par fiskālo disciplīnu</vt:lpstr>
      <vt:lpstr>Aptaujas mērķis</vt:lpstr>
      <vt:lpstr>Aptaujas izlase</vt:lpstr>
      <vt:lpstr>Aptaujas process</vt:lpstr>
      <vt:lpstr>Stratēģija sadarbības nodrošināšanai</vt:lpstr>
      <vt:lpstr>Dažādas partiju pieejas fiskālajai disciplīnai </vt:lpstr>
      <vt:lpstr>Aptaujas process</vt:lpstr>
      <vt:lpstr>Laika grafiks</vt:lpstr>
      <vt:lpstr>Aptaujas jautājumi</vt:lpstr>
      <vt:lpstr>Piemērs uzskaitot prioritātes partijas progammā (budžeta izdevumos vai ieņēmumos, fiskālā ietekme milj. eiro) – 1 </vt:lpstr>
      <vt:lpstr>Piemērs uzskaitot prioritātes partijas progammā (budžeta izdevumos vai ieņēmumos, fiskālā ietekme milj. eiro) – 2 </vt:lpstr>
      <vt:lpstr>Piemērs uzskaitot prioritātes partijas progammā (budžeta izdevumos vai ieņēmumos, fiskālā ietekme milj. eiro) – 3 </vt:lpstr>
      <vt:lpstr>Lūdzam uzskaitīt svarīgākos jaunos budžeta izdevumu pasākumus. Ja tiek iecerētas strukturālās reformas, kas rada budžeta izdevumu samazinājumu, lūdzam tās norādīt ar mīnusa zīmi (milj. eiro). </vt:lpstr>
      <vt:lpstr>Lūdzam uzskaitīt svarīgākos jaunos budžeta ieņēmumu pasākumus. Ja tiek iecerētas nodokļu atlaides vai citi budžeta ieņēmumu samazinājumi, lūdzam tos norādīt ar mīnusa zīmi (milj. eiro). </vt:lpstr>
      <vt:lpstr>Cik liela, Jūsuprāt, ir nozīme rezervju veidošanai valsts budžetā - rezerves neparedzētiem gadījumiem, apropriāciju rezerves strukturālo reformu veikšanai, fiskālā nodrošinājuma rezervei, lai kompensētu fiskālos riskus, milj. eiro?</vt:lpstr>
      <vt:lpstr>Kādi, Jūsuprāt, ir galvenie draudi Latvijas publisko finanšu ilgtspējai un stabilai valsts ekonomikas attīstībai? Lūdzam uzskaitīt konkrētus riskus un to aptuvenu fiskālo ietekmi milj. eiro?</vt:lpstr>
      <vt:lpstr>Budžeta bilances izmaiņas un valsts parāda izmaiņas</vt:lpstr>
      <vt:lpstr>Rezultātu atspoguļošana (piemēri no Nīderlandes)</vt:lpstr>
      <vt:lpstr>Paldies par uzmanību, jautājumiem un ierosinājumiem!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prezentācija</dc:title>
  <dc:creator>Ivo Simsons</dc:creator>
  <cp:lastModifiedBy>Dace Kalsone</cp:lastModifiedBy>
  <cp:revision>340</cp:revision>
  <cp:lastPrinted>2018-04-17T05:20:34Z</cp:lastPrinted>
  <dcterms:created xsi:type="dcterms:W3CDTF">2016-08-11T12:43:48Z</dcterms:created>
  <dcterms:modified xsi:type="dcterms:W3CDTF">2018-04-17T05:20:59Z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0x010100F58CCBB6005E9C4F91FE64D77491D1CF</vt:lpwstr>
  </property>
</Properties>
</file>