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20"/>
  </p:notesMasterIdLst>
  <p:handoutMasterIdLst>
    <p:handoutMasterId r:id="rId21"/>
  </p:handoutMasterIdLst>
  <p:sldIdLst>
    <p:sldId id="256" r:id="rId5"/>
    <p:sldId id="320" r:id="rId6"/>
    <p:sldId id="321" r:id="rId7"/>
    <p:sldId id="322" r:id="rId8"/>
    <p:sldId id="337" r:id="rId9"/>
    <p:sldId id="336" r:id="rId10"/>
    <p:sldId id="329" r:id="rId11"/>
    <p:sldId id="330" r:id="rId12"/>
    <p:sldId id="333" r:id="rId13"/>
    <p:sldId id="327" r:id="rId14"/>
    <p:sldId id="338" r:id="rId15"/>
    <p:sldId id="334" r:id="rId16"/>
    <p:sldId id="335" r:id="rId17"/>
    <p:sldId id="331" r:id="rId18"/>
    <p:sldId id="289" r:id="rId19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021" autoAdjust="0"/>
  </p:normalViewPr>
  <p:slideViewPr>
    <p:cSldViewPr snapToGrid="0">
      <p:cViewPr varScale="1">
        <p:scale>
          <a:sx n="91" d="100"/>
          <a:sy n="91" d="100"/>
        </p:scale>
        <p:origin x="117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27.05.2018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27.05.2018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vk.lv/pub/public/31831.html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38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Latvijas Stabilitātes programma 2018.-2021.gadam http://www.fm.gov.lv/files/files/FMInfo_09042018_SP.pdf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8750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Fiskālo risku deklarācija: http://titania.saeima.lv/LIVS12/saeimalivs12.nsf/0/093ae1cbb0ce07acc22581b60035134d/$FILE/FMinfo_10102017_FRDekl.pdf 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173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Fiskālo risku deklarācija: http://titania.saeima.lv/LIVS12/saeimalivs12.nsf/0/093ae1cbb0ce07acc22581b60035134d/$FILE/FMinfo_10102017_FRDekl.pdf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Piemēra avots: Finanšu ministrija, Latvijas Stabilitātes programmas 2018.-2021.gadam prezentācija, 32.lpp. negatīvie riski: http://www.fm.gov.lv/files/files/SP_SELK_2018.04.11.pdf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6104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9071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64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https://www.cvk.lv/pub/public/31831.html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648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t>27.05.2018</a:t>
            </a:fld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t>27.05.2018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t>27.05.2018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t>27.05.2018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t>27.05.2018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t>27.05.2018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t>27.05.2018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t>27.05.2018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fdp.gov.lv/files/uploaded/piekrisanas_veidlapa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680666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Politisko partiju aptauja par fiskālo disciplīnu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pPr/>
              <a:t>27.05.2018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Riski budžetā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10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981890"/>
              </p:ext>
            </p:extLst>
          </p:nvPr>
        </p:nvGraphicFramePr>
        <p:xfrm>
          <a:off x="662956" y="1509396"/>
          <a:ext cx="10690842" cy="5194848"/>
        </p:xfrm>
        <a:graphic>
          <a:graphicData uri="http://schemas.openxmlformats.org/drawingml/2006/table">
            <a:tbl>
              <a:tblPr/>
              <a:tblGrid>
                <a:gridCol w="899800">
                  <a:extLst>
                    <a:ext uri="{9D8B030D-6E8A-4147-A177-3AD203B41FA5}">
                      <a16:colId xmlns="" xmlns:a16="http://schemas.microsoft.com/office/drawing/2014/main" val="2238563643"/>
                    </a:ext>
                  </a:extLst>
                </a:gridCol>
                <a:gridCol w="4300738">
                  <a:extLst>
                    <a:ext uri="{9D8B030D-6E8A-4147-A177-3AD203B41FA5}">
                      <a16:colId xmlns="" xmlns:a16="http://schemas.microsoft.com/office/drawing/2014/main" val="1170703140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3302500937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1484172555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4065955656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2505986840"/>
                    </a:ext>
                  </a:extLst>
                </a:gridCol>
              </a:tblGrid>
              <a:tr h="6162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Kādi, Jūsuprāt, ir galvenie draudi Latvijas publisko finanšu ilgtspējai un stabilai valsts ekonomikas attīstībai? Lūdzam uzskaitīt konkrētus riskus un to aptuvenu fiskālo ietekmi milj. eiro?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504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Nr.p.k.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Risku uzskaitījums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4334500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Zemais investīciju līmenis tautsaimniecībā, īpaši apstrādes rūpniecībā var kavēt tālāku izaugsmi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 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662737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Darbspējas vecuma iedzīvotāju skaita samazināšanās, ilgtstošs produktivitātes pieaugumam neatbilstošs darba samaksas kāpums samazina Latvijas konkurētspēju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14464101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Ģeopolitiskā nenoteiktība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4502569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Problēmas Latvijas finanšu sektorā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√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874981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6864040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7813885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276991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5979504"/>
                  </a:ext>
                </a:extLst>
              </a:tr>
              <a:tr h="30138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Piemēra avots: Finanšu ministrija, Latvijas Stabilitātes programmas 2018.-2021.gadam prezentācija, 32.lpp. negatīvie riski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6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Gala rezultāts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Kopsavilkums Excel modelī parādīsies nākamajos slaidos par partijām, kuras iesniegs savu modeli</a:t>
            </a:r>
          </a:p>
          <a:p>
            <a:r>
              <a:rPr lang="lv-LV" dirty="0" smtClean="0"/>
              <a:t>Ja partija izvēlas neiesniegt anketu, aicinām atbildēt uz trim vispārīgiem jautājumiem:</a:t>
            </a:r>
          </a:p>
          <a:p>
            <a:pPr marL="914400" lvl="1" indent="-457200">
              <a:buFont typeface="+mj-lt"/>
              <a:buAutoNum type="arabicPeriod"/>
            </a:pPr>
            <a:r>
              <a:rPr lang="lv-LV" dirty="0" smtClean="0"/>
              <a:t>Kāda ir partijas kopējā attieksme pret fiskālo disciplīnu?</a:t>
            </a:r>
          </a:p>
          <a:p>
            <a:pPr marL="914400" lvl="1" indent="-457200">
              <a:buFont typeface="+mj-lt"/>
              <a:buAutoNum type="arabicPeriod"/>
            </a:pPr>
            <a:r>
              <a:rPr lang="lv-LV" dirty="0" smtClean="0"/>
              <a:t>Vai partijas programmā tiks raksturota kopējā attieksme pret fiskālo politiku?</a:t>
            </a:r>
          </a:p>
          <a:p>
            <a:pPr marL="914400" lvl="1" indent="-457200">
              <a:buFont typeface="+mj-lt"/>
              <a:buAutoNum type="arabicPeriod"/>
            </a:pPr>
            <a:r>
              <a:rPr lang="lv-LV" dirty="0" smtClean="0"/>
              <a:t>Vai partija centīsies vērtēt iespējamo fiskālo ietekmi svarīgāko prioritāšu ieviešanai?</a:t>
            </a:r>
          </a:p>
          <a:p>
            <a:r>
              <a:rPr lang="lv-LV" dirty="0" smtClean="0"/>
              <a:t>Fiskālās disciplīnas padome uzņemsies sagatavot apkopojumu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11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80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96813"/>
              </p:ext>
            </p:extLst>
          </p:nvPr>
        </p:nvGraphicFramePr>
        <p:xfrm>
          <a:off x="248923" y="261257"/>
          <a:ext cx="11792665" cy="6339840"/>
        </p:xfrm>
        <a:graphic>
          <a:graphicData uri="http://schemas.openxmlformats.org/drawingml/2006/table">
            <a:tbl>
              <a:tblPr/>
              <a:tblGrid>
                <a:gridCol w="811827">
                  <a:extLst>
                    <a:ext uri="{9D8B030D-6E8A-4147-A177-3AD203B41FA5}">
                      <a16:colId xmlns="" xmlns:a16="http://schemas.microsoft.com/office/drawing/2014/main" val="326950455"/>
                    </a:ext>
                  </a:extLst>
                </a:gridCol>
                <a:gridCol w="3386847">
                  <a:extLst>
                    <a:ext uri="{9D8B030D-6E8A-4147-A177-3AD203B41FA5}">
                      <a16:colId xmlns="" xmlns:a16="http://schemas.microsoft.com/office/drawing/2014/main" val="1774653349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68385265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97512002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857045550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090835318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38494303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366806657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802674984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118432227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380071933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48104470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97014553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096720215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451760321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973724271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133128669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207673287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801225183"/>
                    </a:ext>
                  </a:extLst>
                </a:gridCol>
                <a:gridCol w="405915">
                  <a:extLst>
                    <a:ext uri="{9D8B030D-6E8A-4147-A177-3AD203B41FA5}">
                      <a16:colId xmlns="" xmlns:a16="http://schemas.microsoft.com/office/drawing/2014/main" val="1849289092"/>
                    </a:ext>
                  </a:extLst>
                </a:gridCol>
              </a:tblGrid>
              <a:tr h="1459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Partiju sniegto atbilžu kopsavilkums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1668750"/>
                  </a:ext>
                </a:extLst>
              </a:tr>
              <a:tr h="158205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Nr.p.k.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Politiskās partijas</a:t>
                      </a:r>
                      <a:b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Rādītāji, gads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lToB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Piemērs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 1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 2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 3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960282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Budžeta bilance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pārmaiņas pret bāzes scenāriju, % no IKP (+ bilances uzlabojumi / - bilances pasliktināšanās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8609641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7328773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646243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501397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4016545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Valsts parāds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pārmaiņas pret bāzes scenāriju, % no IKP (+ parāda pieaugums/ - parāda samazinājums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773833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970855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580898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916769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042407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Nodokļu </a:t>
                      </a:r>
                      <a:r>
                        <a:rPr lang="lv-LV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iekasējamība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pret IKP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pārmaiņas pret bāzes scenāriju, % no IKP (+ </a:t>
                      </a:r>
                      <a:r>
                        <a:rPr lang="lv-LV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iekasējamības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pieaugums / - samazinājums)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824838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217308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385033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1693835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5307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278980"/>
              </p:ext>
            </p:extLst>
          </p:nvPr>
        </p:nvGraphicFramePr>
        <p:xfrm>
          <a:off x="248923" y="0"/>
          <a:ext cx="11792665" cy="6875509"/>
        </p:xfrm>
        <a:graphic>
          <a:graphicData uri="http://schemas.openxmlformats.org/drawingml/2006/table">
            <a:tbl>
              <a:tblPr/>
              <a:tblGrid>
                <a:gridCol w="811827">
                  <a:extLst>
                    <a:ext uri="{9D8B030D-6E8A-4147-A177-3AD203B41FA5}">
                      <a16:colId xmlns="" xmlns:a16="http://schemas.microsoft.com/office/drawing/2014/main" val="326950455"/>
                    </a:ext>
                  </a:extLst>
                </a:gridCol>
                <a:gridCol w="3386847">
                  <a:extLst>
                    <a:ext uri="{9D8B030D-6E8A-4147-A177-3AD203B41FA5}">
                      <a16:colId xmlns="" xmlns:a16="http://schemas.microsoft.com/office/drawing/2014/main" val="1774653349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68385265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97512002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857045550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090835318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38494303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366806657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802674984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118432227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380071933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48104470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970145536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096720215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451760321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2973724271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1331286692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3207673287"/>
                    </a:ext>
                  </a:extLst>
                </a:gridCol>
                <a:gridCol w="422828">
                  <a:extLst>
                    <a:ext uri="{9D8B030D-6E8A-4147-A177-3AD203B41FA5}">
                      <a16:colId xmlns="" xmlns:a16="http://schemas.microsoft.com/office/drawing/2014/main" val="801225183"/>
                    </a:ext>
                  </a:extLst>
                </a:gridCol>
                <a:gridCol w="405915">
                  <a:extLst>
                    <a:ext uri="{9D8B030D-6E8A-4147-A177-3AD203B41FA5}">
                      <a16:colId xmlns="" xmlns:a16="http://schemas.microsoft.com/office/drawing/2014/main" val="1849289092"/>
                    </a:ext>
                  </a:extLst>
                </a:gridCol>
              </a:tblGrid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Nozaru prioritātes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vidējās pārmaiņas 2019.-2021.g., % no IKP (+ ikgadējs vidējs pieaugums / - ikgadējs vidējs samazinājums)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2371485"/>
                  </a:ext>
                </a:extLst>
              </a:tr>
              <a:tr h="29182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Vispārējie sabiedriskie 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pakalpojumi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2857199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Aizsardzība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405042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Sabiedriskā kārtība un drošība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136408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Ekonomiskā darbība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573957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Vides aizsardzība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2692540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Mājoklis un komunālā saimniecība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753800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Veselība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0827970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Atpūta, kultūra un reliģija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370500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Izglītība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244751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Sociālā aizsardzība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5601560"/>
                  </a:ext>
                </a:extLst>
              </a:tr>
              <a:tr h="29182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Kopējie izdevumi, ieskaitot fiskālā nodrošinājuma rezervi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5281995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Rezervju ieplānošana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jā/nē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8116780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1815149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8812474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251102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8673191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Risku apzināšana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jā/nē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8057826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755646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41647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jā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2537787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nē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8462890"/>
                  </a:ext>
                </a:extLst>
              </a:tr>
              <a:tr h="1459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9177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2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Par turpmāko sadarbību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Pēc šīs sapulces partijas darbu pie anketas tālākas aizpildīšanas veiks patstāvīgi</a:t>
            </a:r>
          </a:p>
          <a:p>
            <a:r>
              <a:rPr lang="lv-LV" dirty="0" smtClean="0"/>
              <a:t>Fiskālās ietekmes vērtējumu politiskās partijas veiks pašas, tomēr atsevišķos gadījumos Padomes darbinieki centīsies sniegt palīdzību šādiem vērtējumiem atbilstoši pieejamajiem analogiem</a:t>
            </a:r>
          </a:p>
          <a:p>
            <a:r>
              <a:rPr lang="lv-LV" dirty="0" smtClean="0"/>
              <a:t>Padome apstrādās tikai tās anketas, kuras tiks iesniegtas līdz 7.augustam</a:t>
            </a:r>
          </a:p>
          <a:p>
            <a:r>
              <a:rPr lang="lv-LV" dirty="0" smtClean="0"/>
              <a:t>Publikācija ar aptaujas rezultātu apkopojumu tiks gatavota iespējami ātri, lai nodrošinātu aktualitāti vēlēšanu procesa finišā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14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408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470896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/>
              <a:t>Paldies par uzmanību! </a:t>
            </a:r>
            <a:br>
              <a:rPr lang="lv-LV" dirty="0"/>
            </a:br>
            <a:r>
              <a:rPr lang="lv-LV" dirty="0"/>
              <a:t>Jūsu jautājumi?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/>
              <a:pPr/>
              <a:t>27.05.2018</a:t>
            </a:fld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r>
              <a:rPr lang="lv-LV"/>
              <a:t/>
            </a:r>
            <a:br>
              <a:rPr lang="lv-LV"/>
            </a:br>
            <a:r>
              <a:rPr lang="lv-LV" smtClean="0"/>
              <a:t>Tālr.: </a:t>
            </a:r>
            <a:r>
              <a:rPr lang="lv-LV" dirty="0"/>
              <a:t>+371 6708 3650</a:t>
            </a:r>
            <a:br>
              <a:rPr lang="lv-LV" dirty="0"/>
            </a:br>
            <a:r>
              <a:rPr lang="lv-LV" dirty="0"/>
              <a:t>E-pasts</a:t>
            </a:r>
            <a:r>
              <a:rPr lang="lv-LV"/>
              <a:t>: </a:t>
            </a:r>
            <a:r>
              <a:rPr lang="lv-LV" smtClean="0"/>
              <a:t>info@fdp.gov.lv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>Mājaslapa: http</a:t>
            </a:r>
            <a:r>
              <a:rPr lang="lv-LV"/>
              <a:t>://</a:t>
            </a:r>
            <a:r>
              <a:rPr lang="lv-LV" smtClean="0"/>
              <a:t>fdp.gov.lv 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45-60 minūšu intervijas saturs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Piekrišanas veidlapa</a:t>
            </a:r>
          </a:p>
          <a:p>
            <a:r>
              <a:rPr lang="lv-LV" dirty="0" smtClean="0"/>
              <a:t>Audio-video ieraksta uzsākšana</a:t>
            </a:r>
          </a:p>
          <a:p>
            <a:r>
              <a:rPr lang="lv-LV" dirty="0" smtClean="0"/>
              <a:t>Informatīvā daļa par partiju</a:t>
            </a:r>
          </a:p>
          <a:p>
            <a:r>
              <a:rPr lang="lv-LV" dirty="0" smtClean="0"/>
              <a:t>Īsi par fiskālās disciplīnas ietvaru</a:t>
            </a:r>
          </a:p>
          <a:p>
            <a:r>
              <a:rPr lang="lv-LV" dirty="0" smtClean="0"/>
              <a:t>Izdevumu un ieņēmumu reformu priekšlikumi</a:t>
            </a:r>
          </a:p>
          <a:p>
            <a:r>
              <a:rPr lang="lv-LV" dirty="0" smtClean="0"/>
              <a:t>Rezerves un riski</a:t>
            </a:r>
          </a:p>
          <a:p>
            <a:r>
              <a:rPr lang="lv-LV" dirty="0" smtClean="0"/>
              <a:t>Gala rezultāts</a:t>
            </a:r>
          </a:p>
          <a:p>
            <a:r>
              <a:rPr lang="lv-LV" dirty="0" smtClean="0"/>
              <a:t>Par turpmāko sadarbību</a:t>
            </a:r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9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Piekrišanas veidlapas parakstīšana un ieraksta uzsākšana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Partijas kontaktpersona aptaujā un Padomes pārstāvis paraksta </a:t>
            </a:r>
            <a:r>
              <a:rPr lang="lv-LV" smtClean="0"/>
              <a:t>piekrišanas veidlapu. </a:t>
            </a:r>
            <a:r>
              <a:rPr lang="lv-LV" dirty="0" smtClean="0"/>
              <a:t>Pieejama </a:t>
            </a:r>
            <a:r>
              <a:rPr lang="lv-LV" dirty="0"/>
              <a:t>šeit: </a:t>
            </a:r>
            <a:r>
              <a:rPr lang="lv-LV" i="1" dirty="0">
                <a:hlinkClick r:id="rId2"/>
              </a:rPr>
              <a:t>http</a:t>
            </a:r>
            <a:r>
              <a:rPr lang="lv-LV" i="1">
                <a:hlinkClick r:id="rId2"/>
              </a:rPr>
              <a:t>://</a:t>
            </a:r>
            <a:r>
              <a:rPr lang="lv-LV" i="1" smtClean="0">
                <a:hlinkClick r:id="rId2"/>
              </a:rPr>
              <a:t>fdp.gov.lv/files/uploaded/piekrisanas_veidlapa.docx</a:t>
            </a:r>
            <a:r>
              <a:rPr lang="lv-LV" smtClean="0"/>
              <a:t> </a:t>
            </a:r>
            <a:endParaRPr lang="lv-LV" dirty="0" smtClean="0"/>
          </a:p>
          <a:p>
            <a:r>
              <a:rPr lang="lv-LV" dirty="0" smtClean="0"/>
              <a:t>Tiek uzsākts sarunas audio-video ieraksts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196" y="3890587"/>
            <a:ext cx="35052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Informatīvā daļa par </a:t>
            </a:r>
            <a:r>
              <a:rPr lang="lv-LV" dirty="0" smtClean="0"/>
              <a:t>partiju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70626"/>
              </p:ext>
            </p:extLst>
          </p:nvPr>
        </p:nvGraphicFramePr>
        <p:xfrm>
          <a:off x="1265059" y="1582459"/>
          <a:ext cx="9828423" cy="4389120"/>
        </p:xfrm>
        <a:graphic>
          <a:graphicData uri="http://schemas.openxmlformats.org/drawingml/2006/table">
            <a:tbl>
              <a:tblPr/>
              <a:tblGrid>
                <a:gridCol w="2967673">
                  <a:extLst>
                    <a:ext uri="{9D8B030D-6E8A-4147-A177-3AD203B41FA5}">
                      <a16:colId xmlns="" xmlns:a16="http://schemas.microsoft.com/office/drawing/2014/main" val="346666534"/>
                    </a:ext>
                  </a:extLst>
                </a:gridCol>
                <a:gridCol w="6796929">
                  <a:extLst>
                    <a:ext uri="{9D8B030D-6E8A-4147-A177-3AD203B41FA5}">
                      <a16:colId xmlns="" xmlns:a16="http://schemas.microsoft.com/office/drawing/2014/main" val="2723158596"/>
                    </a:ext>
                  </a:extLst>
                </a:gridCol>
                <a:gridCol w="63821">
                  <a:extLst>
                    <a:ext uri="{9D8B030D-6E8A-4147-A177-3AD203B41FA5}">
                      <a16:colId xmlns="" xmlns:a16="http://schemas.microsoft.com/office/drawing/2014/main" val="1293092641"/>
                    </a:ext>
                  </a:extLst>
                </a:gridCol>
              </a:tblGrid>
              <a:tr h="23140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Kāds 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 Jūsu partijas nosaukums un interneta mājaslapas adrese? Ja ir pieejama partijas programma, </a:t>
                      </a:r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lūdzam 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norādīt saiti arī </a:t>
                      </a: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 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5511779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4837307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Partijas nosaukums</a:t>
                      </a:r>
                    </a:p>
                  </a:txBody>
                  <a:tcPr marL="85725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9648389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8284434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Partijas mājaslapa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0855750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8032649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Partijas programma pieejama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0934027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8322927"/>
                  </a:ext>
                </a:extLst>
              </a:tr>
              <a:tr h="2314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Anketas 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aizpildītāja vārds, uzvārds un kontaktinformācija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5709923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3401454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Vārds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0997980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Uzvārds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619955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Tālrunis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6910007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E-pasts</a:t>
                      </a:r>
                    </a:p>
                  </a:txBody>
                  <a:tcPr marL="85725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386825"/>
                  </a:ext>
                </a:extLst>
              </a:tr>
              <a:tr h="211572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9410048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470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Ierobežojumus fiskālajai politikai </a:t>
            </a:r>
            <a:r>
              <a:rPr lang="lv-LV" dirty="0" smtClean="0"/>
              <a:t>nosaka</a:t>
            </a:r>
            <a:r>
              <a:rPr lang="en-US" dirty="0" smtClean="0"/>
              <a:t> </a:t>
            </a:r>
            <a:r>
              <a:rPr lang="lv-LV" dirty="0" smtClean="0"/>
              <a:t>Latvijas saistības Eirozonā un iekšējās prasības: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smtClean="0"/>
              <a:t>Sabalansēt budžeta izdevumus ar ieņēmumiem ilgākā laika periodā</a:t>
            </a:r>
          </a:p>
          <a:p>
            <a:r>
              <a:rPr lang="lv-LV" dirty="0" smtClean="0"/>
              <a:t>Ierobežot izdevumu pieaugumu, lai nepārkāptu potenciālā IKP pieaugumu</a:t>
            </a:r>
          </a:p>
          <a:p>
            <a:r>
              <a:rPr lang="lv-LV" dirty="0" smtClean="0"/>
              <a:t>Sekot valsts parāda apmēram </a:t>
            </a:r>
          </a:p>
          <a:p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00" y="2524802"/>
            <a:ext cx="4406900" cy="2952984"/>
          </a:xfr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801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Tālāk piedāvātais Excel modelis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47" y="1604211"/>
            <a:ext cx="9719755" cy="2231810"/>
          </a:xfrm>
        </p:spPr>
        <p:txBody>
          <a:bodyPr/>
          <a:lstStyle/>
          <a:p>
            <a:r>
              <a:rPr lang="lv-LV" dirty="0" smtClean="0"/>
              <a:t>Piedāvā visām politiskajām partijām vienādus nosacījumus</a:t>
            </a:r>
          </a:p>
          <a:p>
            <a:r>
              <a:rPr lang="lv-LV" dirty="0" smtClean="0"/>
              <a:t>Ir balstīts uz Latvijas Stabilitātes programmu 2018.-2021. gadiem, kura atspoguļo visas līdz šim Latvijas valdības uzņemtās saistības (cik vien labi to pašlaik var prognozēt) un iespējamos ieņēmumus pie nemainīgas politikas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450" y="3744072"/>
            <a:ext cx="3767743" cy="2362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89748" y="3824869"/>
            <a:ext cx="60287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lv-LV" sz="2800" dirty="0"/>
              <a:t>Diemžēl netiek paredzēta modifikācija straujākai ekonomikas attīstībai jaunā politiskā cikla laikā, jo politikas izmaiņas nepagūtu nodrošināt būtisku potenciālā IKP pieaugumu </a:t>
            </a:r>
            <a:endParaRPr lang="en-US" sz="2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7616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Budžeta izdevumu priekšlikumi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507416"/>
              </p:ext>
            </p:extLst>
          </p:nvPr>
        </p:nvGraphicFramePr>
        <p:xfrm>
          <a:off x="662956" y="1509395"/>
          <a:ext cx="10690844" cy="4389120"/>
        </p:xfrm>
        <a:graphic>
          <a:graphicData uri="http://schemas.openxmlformats.org/drawingml/2006/table">
            <a:tbl>
              <a:tblPr/>
              <a:tblGrid>
                <a:gridCol w="699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52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59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08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595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7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9052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Lūdzam uzskaitīt svarīgākos jaunos budžeta </a:t>
                      </a: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izdevumu 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pasākumus. 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 tiek iecerētas strukturālās reformas, kas rada budžeta izdevumu samazinājumu, lūdzam tās norādīt ar mīnusa zīmi </a:t>
                      </a: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milj. </a:t>
                      </a: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eiro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 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Nr.p.k.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Nozare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Valdības prioritāte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Veselība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Darba samaksas paaugstināšana veselības aprūpes sistēmā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Vispārējie sabiedriskie 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pakalpojumi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Vienas pieturas aģentūras ieviešana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7894" y="6356350"/>
            <a:ext cx="725905" cy="365125"/>
          </a:xfrm>
        </p:spPr>
        <p:txBody>
          <a:bodyPr/>
          <a:lstStyle/>
          <a:p>
            <a:fld id="{6112C14F-654A-48BF-A324-8B07BD5B5F7F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815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Budžeta ieņēmumu priekšlikumi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129336"/>
              </p:ext>
            </p:extLst>
          </p:nvPr>
        </p:nvGraphicFramePr>
        <p:xfrm>
          <a:off x="662956" y="1509395"/>
          <a:ext cx="10690844" cy="3566160"/>
        </p:xfrm>
        <a:graphic>
          <a:graphicData uri="http://schemas.openxmlformats.org/drawingml/2006/table">
            <a:tbl>
              <a:tblPr/>
              <a:tblGrid>
                <a:gridCol w="699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443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08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595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17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9052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Lūdzam uzskaitīt svarīgākos jaunos budžeta 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ieņēmumu pasākumus. </a:t>
                      </a:r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 tiek iecerētas nodokļu atlaides vai citi budžeta ieņēmumu samazinājumi, lūdzam tos norādīt ar mīnusa zīmi </a:t>
                      </a:r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(milj. eiro).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Nr.p.k.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Valdības prioritāte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Atcelt samazināto PVN likmi medikamentiem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Atcelt samazināto PVN likmi viesnīcām un restorāniem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 IIN neapliekamā minimuma paaugstināšana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7894" y="6356350"/>
            <a:ext cx="725905" cy="365125"/>
          </a:xfrm>
        </p:spPr>
        <p:txBody>
          <a:bodyPr/>
          <a:lstStyle/>
          <a:p>
            <a:fld id="{6112C14F-654A-48BF-A324-8B07BD5B5F7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7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520160"/>
              </p:ext>
            </p:extLst>
          </p:nvPr>
        </p:nvGraphicFramePr>
        <p:xfrm>
          <a:off x="662956" y="1509396"/>
          <a:ext cx="10690842" cy="3840480"/>
        </p:xfrm>
        <a:graphic>
          <a:graphicData uri="http://schemas.openxmlformats.org/drawingml/2006/table">
            <a:tbl>
              <a:tblPr/>
              <a:tblGrid>
                <a:gridCol w="899800">
                  <a:extLst>
                    <a:ext uri="{9D8B030D-6E8A-4147-A177-3AD203B41FA5}">
                      <a16:colId xmlns="" xmlns:a16="http://schemas.microsoft.com/office/drawing/2014/main" val="2238563643"/>
                    </a:ext>
                  </a:extLst>
                </a:gridCol>
                <a:gridCol w="4300738">
                  <a:extLst>
                    <a:ext uri="{9D8B030D-6E8A-4147-A177-3AD203B41FA5}">
                      <a16:colId xmlns="" xmlns:a16="http://schemas.microsoft.com/office/drawing/2014/main" val="1170703140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3302500937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1484172555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4065955656"/>
                    </a:ext>
                  </a:extLst>
                </a:gridCol>
                <a:gridCol w="1372576">
                  <a:extLst>
                    <a:ext uri="{9D8B030D-6E8A-4147-A177-3AD203B41FA5}">
                      <a16:colId xmlns="" xmlns:a16="http://schemas.microsoft.com/office/drawing/2014/main" val="2505986840"/>
                    </a:ext>
                  </a:extLst>
                </a:gridCol>
              </a:tblGrid>
              <a:tr h="82665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Cik liela, Jūsuprāt, ir nozīme rezervju veidošanai valsts budžetā - rezerves neparedzētiem gadījumiem, apropriāciju rezerves strukturālo reformu veikšanai, fiskālā nodrošinājuma rezervi, lai kompensētu fiskālos riskus, milj. eiro?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504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Nr.p.k.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Rezerves veids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4334500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Līdzekļi neparedzētiem gadījumiem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662737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Apropriācijas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14464101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Fiskālā nodrošinājuma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4502569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874981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6864040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78138852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2769916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5979504"/>
                  </a:ext>
                </a:extLst>
              </a:tr>
              <a:tr h="301383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Kopā, % no IKP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53243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Rezerves budžetā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Politisko partiju aptauja par fiskālās disciplīnas jautājumiem</a:t>
            </a:r>
            <a:endParaRPr lang="lv-LV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fld id="{78C70420-D333-4355-9204-B111B2478732}" type="datetime1">
              <a:rPr lang="lv-LV" smtClean="0"/>
              <a:t>27.05.2018</a:t>
            </a:fld>
            <a:endParaRPr lang="lv-LV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7894" y="6356350"/>
            <a:ext cx="725905" cy="365125"/>
          </a:xfrm>
        </p:spPr>
        <p:txBody>
          <a:bodyPr/>
          <a:lstStyle/>
          <a:p>
            <a:fld id="{6112C14F-654A-48BF-A324-8B07BD5B5F7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39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7" ma:contentTypeDescription="Izveidot jaunu dokumentu." ma:contentTypeScope="" ma:versionID="5e512ce049bad84bd051459d684809da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fdd91807b70de961407cdf1faa21e3a0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2C8CC1-AEF4-424E-BF75-336EA2EFAB17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9c5f4703-e5b5-4a71-bd00-8c265978af61"/>
    <ds:schemaRef ds:uri="http://schemas.microsoft.com/office/infopath/2007/PartnerControls"/>
    <ds:schemaRef ds:uri="18cde31a-aed2-49ce-b570-e812b29b634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D300EF8-89AC-411E-AC9A-709DF9DC27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1163</Words>
  <Application>Microsoft Office PowerPoint</Application>
  <PresentationFormat>Widescreen</PresentationFormat>
  <Paragraphs>1111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7_Office dizains</vt:lpstr>
      <vt:lpstr>Politisko partiju aptauja par fiskālo disciplīnu</vt:lpstr>
      <vt:lpstr>45-60 minūšu intervijas saturs</vt:lpstr>
      <vt:lpstr>Piekrišanas veidlapas parakstīšana un ieraksta uzsākšana</vt:lpstr>
      <vt:lpstr>Informatīvā daļa par partiju</vt:lpstr>
      <vt:lpstr>Ierobežojumus fiskālajai politikai nosaka Latvijas saistības Eirozonā un iekšējās prasības:</vt:lpstr>
      <vt:lpstr>Tālāk piedāvātais Excel modelis</vt:lpstr>
      <vt:lpstr>Budžeta izdevumu priekšlikumi</vt:lpstr>
      <vt:lpstr>Budžeta ieņēmumu priekšlikumi</vt:lpstr>
      <vt:lpstr>Rezerves budžetā</vt:lpstr>
      <vt:lpstr>Riski budžetā</vt:lpstr>
      <vt:lpstr>Gala rezultāts</vt:lpstr>
      <vt:lpstr>PowerPoint Presentation</vt:lpstr>
      <vt:lpstr>PowerPoint Presentation</vt:lpstr>
      <vt:lpstr>Par turpmāko sadarbību</vt:lpstr>
      <vt:lpstr>Paldies par uzmanību!  Jūsu jautājumi?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Politisko partiju aptauja par fiskālās disciplīnas jautājumiem</dc:title>
  <dc:creator>FDP</dc:creator>
  <cp:lastModifiedBy>Dace</cp:lastModifiedBy>
  <cp:revision>202</cp:revision>
  <cp:lastPrinted>2018-05-25T05:35:55Z</cp:lastPrinted>
  <dcterms:created xsi:type="dcterms:W3CDTF">2016-08-11T12:43:48Z</dcterms:created>
  <dcterms:modified xsi:type="dcterms:W3CDTF">2018-05-27T08:46:07Z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