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995" r:id="rId4"/>
  </p:sldMasterIdLst>
  <p:notesMasterIdLst>
    <p:notesMasterId r:id="rId13"/>
  </p:notesMasterIdLst>
  <p:handoutMasterIdLst>
    <p:handoutMasterId r:id="rId14"/>
  </p:handoutMasterIdLst>
  <p:sldIdLst>
    <p:sldId id="256" r:id="rId5"/>
    <p:sldId id="346" r:id="rId6"/>
    <p:sldId id="334" r:id="rId7"/>
    <p:sldId id="336" r:id="rId8"/>
    <p:sldId id="344" r:id="rId9"/>
    <p:sldId id="345" r:id="rId10"/>
    <p:sldId id="343" r:id="rId11"/>
    <p:sldId id="321" r:id="rId12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Elīna" initials="E" lastIdx="1" clrIdx="0"/>
  <p:cmAuthor id="2" name="Janis" initials="JP" lastIdx="2" clrIdx="1"/>
  <p:cmAuthor id="3" name="Emils" initials="E" lastIdx="1" clrIdx="2"/>
  <p:cmAuthor id="4" name="Ubelis, Andzs" initials="UA" lastIdx="4" clrIdx="3">
    <p:extLst>
      <p:ext uri="{19B8F6BF-5375-455C-9EA6-DF929625EA0E}">
        <p15:presenceInfo xmlns:p15="http://schemas.microsoft.com/office/powerpoint/2012/main" userId="S-1-5-21-2401394320-663264643-1542394132-218988" providerId="AD"/>
      </p:ext>
    </p:extLst>
  </p:cmAuthor>
  <p:cmAuthor id="5" name="Janis Platais" initials="JP" lastIdx="1" clrIdx="4">
    <p:extLst>
      <p:ext uri="{19B8F6BF-5375-455C-9EA6-DF929625EA0E}">
        <p15:presenceInfo xmlns:p15="http://schemas.microsoft.com/office/powerpoint/2012/main" userId="80ea75557dae48aa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929F9F4-4A8F-4326-A1B4-22849713DDAB}" styleName="Dark Style 1 - Acc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8FD4443E-F989-4FC4-A0C8-D5A2AF1F390B}" styleName="Dark Style 1 - Accent 5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wholeTbl>
    <a:band1H>
      <a:tcStyle>
        <a:tcBdr/>
        <a:fill>
          <a:solidFill>
            <a:schemeClr val="accent5">
              <a:shade val="60000"/>
            </a:schemeClr>
          </a:solidFill>
        </a:fill>
      </a:tcStyle>
    </a:band1H>
    <a:band1V>
      <a:tcStyle>
        <a:tcBdr/>
        <a:fill>
          <a:solidFill>
            <a:schemeClr val="accent5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5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5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5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088" autoAdjust="0"/>
    <p:restoredTop sz="94580" autoAdjust="0"/>
  </p:normalViewPr>
  <p:slideViewPr>
    <p:cSldViewPr snapToGrid="0">
      <p:cViewPr varScale="1">
        <p:scale>
          <a:sx n="76" d="100"/>
          <a:sy n="76" d="100"/>
        </p:scale>
        <p:origin x="762" y="96"/>
      </p:cViewPr>
      <p:guideLst>
        <p:guide orient="horz" pos="2160"/>
        <p:guide pos="3840"/>
      </p:guideLst>
    </p:cSldViewPr>
  </p:slideViewPr>
  <p:notesTextViewPr>
    <p:cViewPr>
      <p:scale>
        <a:sx n="125" d="100"/>
        <a:sy n="125" d="100"/>
      </p:scale>
      <p:origin x="0" y="0"/>
    </p:cViewPr>
  </p:notesTextViewPr>
  <p:notesViewPr>
    <p:cSldViewPr snapToGrid="0">
      <p:cViewPr varScale="1">
        <p:scale>
          <a:sx n="99" d="100"/>
          <a:sy n="99" d="100"/>
        </p:scale>
        <p:origin x="357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commentAuthors" Target="commentAuthors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\\lietvediba\fdp_dokumenti\5_Zinojumi_viedokli\2019%20Starpzinojums\20190410_ex_post_ant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348202586622243"/>
          <c:y val="5.7396035934766582E-2"/>
          <c:w val="0.81135851808142123"/>
          <c:h val="0.82155954520317864"/>
        </c:manualLayout>
      </c:layout>
      <c:lineChart>
        <c:grouping val="standard"/>
        <c:varyColors val="0"/>
        <c:ser>
          <c:idx val="0"/>
          <c:order val="0"/>
          <c:tx>
            <c:strRef>
              <c:f>'4.pielikuma 2.tabula'!$J$7</c:f>
              <c:strCache>
                <c:ptCount val="1"/>
                <c:pt idx="0">
                  <c:v>State budget expenditure (budget law) annual growth in % (real) (maximum)</c:v>
                </c:pt>
              </c:strCache>
            </c:strRef>
          </c:tx>
          <c:spPr>
            <a:ln w="28575" cap="rnd">
              <a:solidFill>
                <a:srgbClr val="002060"/>
              </a:solidFill>
              <a:prstDash val="sysDash"/>
              <a:round/>
            </a:ln>
            <a:effectLst/>
          </c:spPr>
          <c:marker>
            <c:symbol val="none"/>
          </c:marker>
          <c:cat>
            <c:numRef>
              <c:f>'4.pielikuma 2.tabula'!$D$6:$I$6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'4.pielikuma 2.tabula'!$D$7:$I$7</c:f>
              <c:numCache>
                <c:formatCode>#\ ##0.0</c:formatCode>
                <c:ptCount val="6"/>
                <c:pt idx="0">
                  <c:v>-2.882294806838118</c:v>
                </c:pt>
                <c:pt idx="1">
                  <c:v>3.0572142500779629</c:v>
                </c:pt>
                <c:pt idx="2">
                  <c:v>3.961933078715334</c:v>
                </c:pt>
                <c:pt idx="3">
                  <c:v>2.005898396828385</c:v>
                </c:pt>
                <c:pt idx="4">
                  <c:v>4.9690544840760689</c:v>
                </c:pt>
                <c:pt idx="5">
                  <c:v>3.4849862356320078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87D-4C93-8965-F190B990C8D2}"/>
            </c:ext>
          </c:extLst>
        </c:ser>
        <c:ser>
          <c:idx val="1"/>
          <c:order val="1"/>
          <c:tx>
            <c:strRef>
              <c:f>'4.pielikuma 2.tabula'!$J$8</c:f>
              <c:strCache>
                <c:ptCount val="1"/>
                <c:pt idx="0">
                  <c:v>State budget expenditure (actual) annual growth in % (real)</c:v>
                </c:pt>
              </c:strCache>
            </c:strRef>
          </c:tx>
          <c:spPr>
            <a:ln w="28575" cap="rnd">
              <a:solidFill>
                <a:srgbClr val="002060"/>
              </a:solidFill>
              <a:round/>
            </a:ln>
            <a:effectLst/>
          </c:spPr>
          <c:marker>
            <c:symbol val="none"/>
          </c:marker>
          <c:cat>
            <c:numRef>
              <c:f>'4.pielikuma 2.tabula'!$D$6:$I$6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'4.pielikuma 2.tabula'!$D$8:$I$8</c:f>
              <c:numCache>
                <c:formatCode>#\ ##0.0</c:formatCode>
                <c:ptCount val="6"/>
                <c:pt idx="0">
                  <c:v>1.6436886703329492</c:v>
                </c:pt>
                <c:pt idx="1">
                  <c:v>4.2941901121962891</c:v>
                </c:pt>
                <c:pt idx="2">
                  <c:v>3.0669353228785781</c:v>
                </c:pt>
                <c:pt idx="3">
                  <c:v>-0.50758207223047691</c:v>
                </c:pt>
                <c:pt idx="4">
                  <c:v>2.7536480023305074</c:v>
                </c:pt>
                <c:pt idx="5">
                  <c:v>9.1287291962821353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87D-4C93-8965-F190B990C8D2}"/>
            </c:ext>
          </c:extLst>
        </c:ser>
        <c:ser>
          <c:idx val="2"/>
          <c:order val="2"/>
          <c:tx>
            <c:strRef>
              <c:f>'4.pielikuma 2.tabula'!$J$9</c:f>
              <c:strCache>
                <c:ptCount val="1"/>
                <c:pt idx="0">
                  <c:v>10-year average potential GDP growth (t-5, t+4)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cat>
            <c:numRef>
              <c:f>'4.pielikuma 2.tabula'!$D$6:$I$6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'4.pielikuma 2.tabula'!$D$9:$I$9</c:f>
              <c:numCache>
                <c:formatCode>#\ ##0.0</c:formatCode>
                <c:ptCount val="6"/>
                <c:pt idx="0">
                  <c:v>2.8444860204809967</c:v>
                </c:pt>
                <c:pt idx="1">
                  <c:v>2.9530989778748871</c:v>
                </c:pt>
                <c:pt idx="2">
                  <c:v>3.0312276953213324</c:v>
                </c:pt>
                <c:pt idx="3">
                  <c:v>3.0773242334061672</c:v>
                </c:pt>
                <c:pt idx="4">
                  <c:v>3.0909548741388146</c:v>
                </c:pt>
                <c:pt idx="5">
                  <c:v>3.1018593867249331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87D-4C93-8965-F190B990C8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77843840"/>
        <c:axId val="94327936"/>
      </c:lineChart>
      <c:catAx>
        <c:axId val="77843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94327936"/>
        <c:crosses val="autoZero"/>
        <c:auto val="1"/>
        <c:lblAlgn val="ctr"/>
        <c:lblOffset val="100"/>
        <c:noMultiLvlLbl val="0"/>
      </c:catAx>
      <c:valAx>
        <c:axId val="94327936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5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lv-LV"/>
          </a:p>
        </c:txPr>
        <c:crossAx val="77843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1"/>
    </a:solidFill>
    <a:ln w="9525" cap="flat" cmpd="sng" algn="ctr">
      <a:noFill/>
      <a:round/>
    </a:ln>
    <a:effectLst/>
  </c:spPr>
  <c:txPr>
    <a:bodyPr/>
    <a:lstStyle/>
    <a:p>
      <a:pPr>
        <a:defRPr sz="1500"/>
      </a:pPr>
      <a:endParaRPr lang="lv-LV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0.64013</cdr:x>
      <cdr:y>0</cdr:y>
    </cdr:from>
    <cdr:to>
      <cdr:x>0.84652</cdr:x>
      <cdr:y>0.2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C763AAF-BCBC-4204-8BC0-53EE2A630133}"/>
            </a:ext>
          </a:extLst>
        </cdr:cNvPr>
        <cdr:cNvSpPr txBox="1"/>
      </cdr:nvSpPr>
      <cdr:spPr>
        <a:xfrm xmlns:a="http://schemas.openxmlformats.org/drawingml/2006/main">
          <a:off x="5866592" y="0"/>
          <a:ext cx="1891434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500" dirty="0">
              <a:solidFill>
                <a:schemeClr val="bg1">
                  <a:lumMod val="50000"/>
                </a:schemeClr>
              </a:solidFill>
            </a:rPr>
            <a:t>Faktiskais valsts izdevumu pieaugums, 9,1%</a:t>
          </a:r>
        </a:p>
      </cdr:txBody>
    </cdr:sp>
  </cdr:relSizeAnchor>
  <cdr:relSizeAnchor xmlns:cdr="http://schemas.openxmlformats.org/drawingml/2006/chartDrawing">
    <cdr:from>
      <cdr:x>0.0819</cdr:x>
      <cdr:y>0.30301</cdr:y>
    </cdr:from>
    <cdr:to>
      <cdr:x>0.26486</cdr:x>
      <cdr:y>0.62187</cdr:y>
    </cdr:to>
    <cdr:sp macro="" textlink="">
      <cdr:nvSpPr>
        <cdr:cNvPr id="3" name="TextBox 2">
          <a:extLst xmlns:a="http://schemas.openxmlformats.org/drawingml/2006/main">
            <a:ext uri="{FF2B5EF4-FFF2-40B4-BE49-F238E27FC236}">
              <a16:creationId xmlns:a16="http://schemas.microsoft.com/office/drawing/2014/main" id="{4009470D-3574-4595-A682-F69603248EDF}"/>
            </a:ext>
          </a:extLst>
        </cdr:cNvPr>
        <cdr:cNvSpPr txBox="1"/>
      </cdr:nvSpPr>
      <cdr:spPr>
        <a:xfrm xmlns:a="http://schemas.openxmlformats.org/drawingml/2006/main">
          <a:off x="750552" y="1385372"/>
          <a:ext cx="1676834" cy="145780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500" dirty="0">
              <a:solidFill>
                <a:schemeClr val="bg1">
                  <a:lumMod val="50000"/>
                </a:schemeClr>
              </a:solidFill>
            </a:rPr>
            <a:t>Potenciālā IKP augsme (10 gadu slīdošais vidējais), 2,8%-3,1%</a:t>
          </a:r>
        </a:p>
      </cdr:txBody>
    </cdr:sp>
  </cdr:relSizeAnchor>
  <cdr:relSizeAnchor xmlns:cdr="http://schemas.openxmlformats.org/drawingml/2006/chartDrawing">
    <cdr:from>
      <cdr:x>0.8454</cdr:x>
      <cdr:y>0.28941</cdr:y>
    </cdr:from>
    <cdr:to>
      <cdr:x>0.99619</cdr:x>
      <cdr:y>0.55977</cdr:y>
    </cdr:to>
    <cdr:sp macro="" textlink="">
      <cdr:nvSpPr>
        <cdr:cNvPr id="4" name="TextBox 3">
          <a:extLst xmlns:a="http://schemas.openxmlformats.org/drawingml/2006/main">
            <a:ext uri="{FF2B5EF4-FFF2-40B4-BE49-F238E27FC236}">
              <a16:creationId xmlns:a16="http://schemas.microsoft.com/office/drawing/2014/main" id="{4E1A6B58-1004-441C-8FFD-F17EEAF7E727}"/>
            </a:ext>
          </a:extLst>
        </cdr:cNvPr>
        <cdr:cNvSpPr txBox="1"/>
      </cdr:nvSpPr>
      <cdr:spPr>
        <a:xfrm xmlns:a="http://schemas.openxmlformats.org/drawingml/2006/main">
          <a:off x="7747763" y="1323200"/>
          <a:ext cx="1381935" cy="123606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r>
            <a:rPr lang="lv-LV" sz="1500" dirty="0">
              <a:solidFill>
                <a:schemeClr val="bg1">
                  <a:lumMod val="50000"/>
                </a:schemeClr>
              </a:solidFill>
            </a:rPr>
            <a:t>Budžeta likumā plānotais valsts izdevumu pieaugums, 3,5%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F4DDDB-FFB6-41DA-9A3A-51FF372C0965}" type="datetimeFigureOut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F17D2-B5BF-43E6-BD97-538359FD63AB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521754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Galvenes vietturis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uma vietturis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4D0A51-63A0-424A-845B-13667A6F5FBB}" type="datetimeFigureOut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4" name="Slaida attēla vietturi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Piezīmju vietturi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C986D2-A979-4166-A81C-5952FB15E8C8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4310052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pPr/>
              <a:t>3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91565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pPr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801036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DC986D2-A979-4166-A81C-5952FB15E8C8}" type="slidenum">
              <a:rPr lang="lv-LV" smtClean="0"/>
              <a:pPr/>
              <a:t>8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7365163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326103"/>
            <a:ext cx="9144000" cy="1360321"/>
          </a:xfrm>
        </p:spPr>
        <p:txBody>
          <a:bodyPr anchor="b">
            <a:normAutofit/>
          </a:bodyPr>
          <a:lstStyle>
            <a:lvl1pPr algn="ctr">
              <a:defRPr sz="5400"/>
            </a:lvl1pPr>
          </a:lstStyle>
          <a:p>
            <a:r>
              <a:rPr lang="lv-LV" dirty="0"/>
              <a:t>Rediģēt šablona virsraksta stilu</a:t>
            </a:r>
          </a:p>
        </p:txBody>
      </p:sp>
      <p:sp>
        <p:nvSpPr>
          <p:cNvPr id="3" name="Apakšvirsraksts 2"/>
          <p:cNvSpPr>
            <a:spLocks noGrp="1"/>
          </p:cNvSpPr>
          <p:nvPr>
            <p:ph type="subTitle" idx="1"/>
          </p:nvPr>
        </p:nvSpPr>
        <p:spPr>
          <a:xfrm>
            <a:off x="1524000" y="3778500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>
          <a:xfrm>
            <a:off x="5346032" y="6356350"/>
            <a:ext cx="1499937" cy="365125"/>
          </a:xfrm>
        </p:spPr>
        <p:txBody>
          <a:bodyPr/>
          <a:lstStyle>
            <a:lvl1pPr algn="ctr">
              <a:defRPr/>
            </a:lvl1pPr>
          </a:lstStyle>
          <a:p>
            <a:fld id="{AACF8588-64BF-4344-96A4-E9662A4051CF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7" name="Rectangle 7"/>
          <p:cNvSpPr/>
          <p:nvPr userDrawn="1"/>
        </p:nvSpPr>
        <p:spPr>
          <a:xfrm>
            <a:off x="0" y="0"/>
            <a:ext cx="1968500" cy="1536700"/>
          </a:xfrm>
          <a:prstGeom prst="rect">
            <a:avLst/>
          </a:prstGeom>
          <a:solidFill>
            <a:srgbClr val="FFFFFF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t-LT"/>
          </a:p>
        </p:txBody>
      </p:sp>
      <p:pic>
        <p:nvPicPr>
          <p:cNvPr id="6" name="Attēls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24425" y="0"/>
            <a:ext cx="2343150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98026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C70420-D333-4355-9204-B111B2478732}" type="datetime1">
              <a:rPr lang="lv-LV" smtClean="0"/>
              <a:pPr/>
              <a:t>2019.04.21.</a:t>
            </a:fld>
            <a:endParaRPr lang="lv-LV" dirty="0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647220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6" y="1709738"/>
            <a:ext cx="9157703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6" y="4589463"/>
            <a:ext cx="9157703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Rediģēt šablona teksta stilus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C4E63C-FE13-41E8-ACB6-6386864BC071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015396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/>
          <p:cNvSpPr>
            <a:spLocks noGrp="1"/>
          </p:cNvSpPr>
          <p:nvPr>
            <p:ph sz="half" idx="1"/>
          </p:nvPr>
        </p:nvSpPr>
        <p:spPr>
          <a:xfrm>
            <a:off x="2189746" y="1825625"/>
            <a:ext cx="4588043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6946232" y="1825625"/>
            <a:ext cx="4407568" cy="4351338"/>
          </a:xfrm>
        </p:spPr>
        <p:txBody>
          <a:bodyPr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60290B-35D6-4C3A-BFBD-758CE31A7359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6" name="Kājenes vietturis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1549975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>
          <a:xfrm>
            <a:off x="2189748" y="365125"/>
            <a:ext cx="9165640" cy="1325563"/>
          </a:xfrm>
        </p:spPr>
        <p:txBody>
          <a:bodyPr/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81163"/>
            <a:ext cx="4692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4" name="Satura vietturis 3"/>
          <p:cNvSpPr>
            <a:spLocks noGrp="1"/>
          </p:cNvSpPr>
          <p:nvPr>
            <p:ph sz="half" idx="2"/>
          </p:nvPr>
        </p:nvSpPr>
        <p:spPr>
          <a:xfrm>
            <a:off x="2189747" y="2505075"/>
            <a:ext cx="4692316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5" name="Teksta vietturis 4"/>
          <p:cNvSpPr>
            <a:spLocks noGrp="1"/>
          </p:cNvSpPr>
          <p:nvPr>
            <p:ph type="body" sz="quarter" idx="3"/>
          </p:nvPr>
        </p:nvSpPr>
        <p:spPr>
          <a:xfrm>
            <a:off x="6978316" y="1681163"/>
            <a:ext cx="437707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 dirty="0"/>
              <a:t>Rediģēt šablona teksta stilus</a:t>
            </a:r>
          </a:p>
        </p:txBody>
      </p:sp>
      <p:sp>
        <p:nvSpPr>
          <p:cNvPr id="6" name="Satura vietturis 5"/>
          <p:cNvSpPr>
            <a:spLocks noGrp="1"/>
          </p:cNvSpPr>
          <p:nvPr>
            <p:ph sz="quarter" idx="4"/>
          </p:nvPr>
        </p:nvSpPr>
        <p:spPr>
          <a:xfrm>
            <a:off x="6978316" y="2505075"/>
            <a:ext cx="4377071" cy="3684588"/>
          </a:xfrm>
        </p:spPr>
        <p:txBody>
          <a:bodyPr/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7" name="Datuma vietturis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3B1A0A-F568-4732-9A48-9CF924E3C94B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8" name="Kājenes vietturis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3945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063ABA-D30E-46BE-938C-50D1FF2F37C1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4" name="Kājenes vietturis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53297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EFEAF-FBC9-46A0-B9E6-4BE5008E722A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3" name="Kājenes vietturis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18826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Rediģēt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58873F-C04A-49FE-9E1D-8E59B219C3AC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80001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164053" cy="10191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 dirty="0"/>
              <a:t>Rediģēt šablona virsraksta stilu</a:t>
            </a:r>
          </a:p>
        </p:txBody>
      </p:sp>
      <p:sp>
        <p:nvSpPr>
          <p:cNvPr id="3" name="Teksta vietturis 2"/>
          <p:cNvSpPr>
            <a:spLocks noGrp="1"/>
          </p:cNvSpPr>
          <p:nvPr>
            <p:ph type="body" idx="1"/>
          </p:nvPr>
        </p:nvSpPr>
        <p:spPr>
          <a:xfrm>
            <a:off x="2189747" y="1604211"/>
            <a:ext cx="9164053" cy="4572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 dirty="0"/>
              <a:t>Rediģēt šablona teksta stilus</a:t>
            </a:r>
          </a:p>
          <a:p>
            <a:pPr lvl="1"/>
            <a:r>
              <a:rPr lang="lv-LV" dirty="0"/>
              <a:t>Otrais līmenis</a:t>
            </a:r>
          </a:p>
          <a:p>
            <a:pPr lvl="2"/>
            <a:r>
              <a:rPr lang="lv-LV" dirty="0"/>
              <a:t>Trešais līmenis</a:t>
            </a:r>
          </a:p>
          <a:p>
            <a:pPr lvl="3"/>
            <a:r>
              <a:rPr lang="lv-LV" dirty="0"/>
              <a:t>Ceturtais līmenis</a:t>
            </a:r>
          </a:p>
          <a:p>
            <a:pPr lvl="4"/>
            <a:r>
              <a:rPr lang="lv-LV" dirty="0"/>
              <a:t>Piektais līmenis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2"/>
          </p:nvPr>
        </p:nvSpPr>
        <p:spPr>
          <a:xfrm>
            <a:off x="2189747" y="6356350"/>
            <a:ext cx="149993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6C06C7-1AD2-4D8E-B4FE-15663E8BFD42}" type="datetime1">
              <a:rPr lang="lv-LV" smtClean="0"/>
              <a:pPr/>
              <a:t>2019.04.21.</a:t>
            </a:fld>
            <a:endParaRPr lang="lv-LV"/>
          </a:p>
        </p:txBody>
      </p:sp>
      <p:sp>
        <p:nvSpPr>
          <p:cNvPr id="5" name="Kājenes vietturis 4"/>
          <p:cNvSpPr>
            <a:spLocks noGrp="1"/>
          </p:cNvSpPr>
          <p:nvPr>
            <p:ph type="ftr" sz="quarter" idx="3"/>
          </p:nvPr>
        </p:nvSpPr>
        <p:spPr>
          <a:xfrm>
            <a:off x="3938337" y="6356350"/>
            <a:ext cx="643288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 dirty="0"/>
          </a:p>
        </p:txBody>
      </p:sp>
      <p:sp>
        <p:nvSpPr>
          <p:cNvPr id="6" name="Slaida numura vietturis 5"/>
          <p:cNvSpPr>
            <a:spLocks noGrp="1"/>
          </p:cNvSpPr>
          <p:nvPr>
            <p:ph type="sldNum" sz="quarter" idx="4"/>
          </p:nvPr>
        </p:nvSpPr>
        <p:spPr>
          <a:xfrm>
            <a:off x="10627894" y="6356350"/>
            <a:ext cx="7259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12C14F-654A-48BF-A324-8B07BD5B5F7F}" type="slidenum">
              <a:rPr lang="lv-LV" smtClean="0"/>
              <a:pPr/>
              <a:t>‹#›</a:t>
            </a:fld>
            <a:endParaRPr lang="lv-LV" dirty="0"/>
          </a:p>
        </p:txBody>
      </p:sp>
      <p:pic>
        <p:nvPicPr>
          <p:cNvPr id="9" name="Attēls 8"/>
          <p:cNvPicPr>
            <a:picLocks noChangeAspect="1"/>
          </p:cNvPicPr>
          <p:nvPr userDrawn="1"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5137" y="1"/>
            <a:ext cx="1569299" cy="1384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5491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996" r:id="rId1"/>
    <p:sldLayoutId id="2147484997" r:id="rId2"/>
    <p:sldLayoutId id="2147484998" r:id="rId3"/>
    <p:sldLayoutId id="2147484999" r:id="rId4"/>
    <p:sldLayoutId id="2147485000" r:id="rId5"/>
    <p:sldLayoutId id="2147485001" r:id="rId6"/>
    <p:sldLayoutId id="2147485002" r:id="rId7"/>
    <p:sldLayoutId id="2147485003" r:id="rId8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845087"/>
            <a:ext cx="9144000" cy="1360321"/>
          </a:xfrm>
        </p:spPr>
        <p:txBody>
          <a:bodyPr>
            <a:normAutofit fontScale="90000"/>
          </a:bodyPr>
          <a:lstStyle/>
          <a:p>
            <a:r>
              <a:rPr lang="lv-LV" dirty="0"/>
              <a:t>Viedoklis par Latvijas Stabilitātes programmu 2019.-2022. gadam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45765"/>
            <a:ext cx="9144000" cy="1662935"/>
          </a:xfrm>
        </p:spPr>
        <p:txBody>
          <a:bodyPr>
            <a:normAutofit/>
          </a:bodyPr>
          <a:lstStyle/>
          <a:p>
            <a:r>
              <a:rPr lang="lv-LV" dirty="0"/>
              <a:t>Jānis Platais, Andžs Ūbelis</a:t>
            </a:r>
          </a:p>
          <a:p>
            <a:r>
              <a:rPr lang="lv-LV" dirty="0"/>
              <a:t>Fiskālās disciplīnas padome</a:t>
            </a:r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</p:spTree>
    <p:extLst>
      <p:ext uri="{BB962C8B-B14F-4D97-AF65-F5344CB8AC3E}">
        <p14:creationId xmlns:p14="http://schemas.microsoft.com/office/powerpoint/2010/main" val="23275784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AF529-4DC1-4DF7-B8FB-27FFC2282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Silstam! Īpaši Latvijas darba tirgus un uzņēmējdarbības vide!</a:t>
            </a:r>
          </a:p>
        </p:txBody>
      </p:sp>
      <p:pic>
        <p:nvPicPr>
          <p:cNvPr id="8" name="Content Placeholder 7">
            <a:extLst>
              <a:ext uri="{FF2B5EF4-FFF2-40B4-BE49-F238E27FC236}">
                <a16:creationId xmlns:a16="http://schemas.microsoft.com/office/drawing/2014/main" id="{095081CE-F659-4392-A6F8-F111620078D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8721" y="2337639"/>
            <a:ext cx="11854557" cy="2479439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C2948D-C8DA-4EF4-9541-9D8C5224E2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B82974-BFD9-4E40-AAB2-8CF17D8590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72C508-6BE7-4CC5-937A-45110646AA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88783E53-5C7E-4022-8EFB-814BC13BBE94}"/>
              </a:ext>
            </a:extLst>
          </p:cNvPr>
          <p:cNvSpPr/>
          <p:nvPr/>
        </p:nvSpPr>
        <p:spPr>
          <a:xfrm>
            <a:off x="10990846" y="2280421"/>
            <a:ext cx="1201154" cy="1567543"/>
          </a:xfrm>
          <a:prstGeom prst="ellipse">
            <a:avLst/>
          </a:prstGeom>
          <a:noFill/>
          <a:ln w="28575">
            <a:solidFill>
              <a:srgbClr val="C0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8643673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9747" y="365125"/>
            <a:ext cx="9309264" cy="1019175"/>
          </a:xfrm>
        </p:spPr>
        <p:txBody>
          <a:bodyPr>
            <a:normAutofit fontScale="90000"/>
          </a:bodyPr>
          <a:lstStyle/>
          <a:p>
            <a:r>
              <a:rPr lang="lv-LV" dirty="0"/>
              <a:t>2018. gadā faktiskais valsts budžeta izdevumu pieaugums pārsniedza plānoto un būtiski apsteidza ekonomikas potenciāla augsmes tempu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3</a:t>
            </a:fld>
            <a:endParaRPr lang="lv-LV"/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477C41CD-8DBE-416A-8A2B-8FAD7A25955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2406085"/>
              </p:ext>
            </p:extLst>
          </p:nvPr>
        </p:nvGraphicFramePr>
        <p:xfrm>
          <a:off x="2189163" y="1604963"/>
          <a:ext cx="9164637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2343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/>
              <a:t>Tēriņu pieaugums 2018. gadā pārsniedza pat vispiesardzīgākos aprēķinus. Līdzīga tendence saglabājas arī 2019. gadā, sašaurinot iespējas 2020. gadam</a:t>
            </a:r>
          </a:p>
        </p:txBody>
      </p:sp>
      <p:graphicFrame>
        <p:nvGraphicFramePr>
          <p:cNvPr id="7" name="Content Placeholder 6">
            <a:extLst>
              <a:ext uri="{FF2B5EF4-FFF2-40B4-BE49-F238E27FC236}">
                <a16:creationId xmlns:a16="http://schemas.microsoft.com/office/drawing/2014/main" id="{31F8C988-2DA1-465E-BDB2-D003BA34C5E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64893765"/>
              </p:ext>
            </p:extLst>
          </p:nvPr>
        </p:nvGraphicFramePr>
        <p:xfrm>
          <a:off x="2189163" y="1604963"/>
          <a:ext cx="9162546" cy="4351341"/>
        </p:xfrm>
        <a:graphic>
          <a:graphicData uri="http://schemas.openxmlformats.org/drawingml/2006/table">
            <a:tbl>
              <a:tblPr>
                <a:tableStyleId>{00A15C55-8517-42AA-B614-E9B94910E393}</a:tableStyleId>
              </a:tblPr>
              <a:tblGrid>
                <a:gridCol w="3510470">
                  <a:extLst>
                    <a:ext uri="{9D8B030D-6E8A-4147-A177-3AD203B41FA5}">
                      <a16:colId xmlns:a16="http://schemas.microsoft.com/office/drawing/2014/main" val="2880887005"/>
                    </a:ext>
                  </a:extLst>
                </a:gridCol>
                <a:gridCol w="1413019">
                  <a:extLst>
                    <a:ext uri="{9D8B030D-6E8A-4147-A177-3AD203B41FA5}">
                      <a16:colId xmlns:a16="http://schemas.microsoft.com/office/drawing/2014/main" val="3883574461"/>
                    </a:ext>
                  </a:extLst>
                </a:gridCol>
                <a:gridCol w="1413019">
                  <a:extLst>
                    <a:ext uri="{9D8B030D-6E8A-4147-A177-3AD203B41FA5}">
                      <a16:colId xmlns:a16="http://schemas.microsoft.com/office/drawing/2014/main" val="1365731902"/>
                    </a:ext>
                  </a:extLst>
                </a:gridCol>
                <a:gridCol w="1413019">
                  <a:extLst>
                    <a:ext uri="{9D8B030D-6E8A-4147-A177-3AD203B41FA5}">
                      <a16:colId xmlns:a16="http://schemas.microsoft.com/office/drawing/2014/main" val="146681778"/>
                    </a:ext>
                  </a:extLst>
                </a:gridCol>
                <a:gridCol w="1413019">
                  <a:extLst>
                    <a:ext uri="{9D8B030D-6E8A-4147-A177-3AD203B41FA5}">
                      <a16:colId xmlns:a16="http://schemas.microsoft.com/office/drawing/2014/main" val="1647669057"/>
                    </a:ext>
                  </a:extLst>
                </a:gridCol>
              </a:tblGrid>
              <a:tr h="443562">
                <a:tc rowSpan="2">
                  <a:txBody>
                    <a:bodyPr/>
                    <a:lstStyle/>
                    <a:p>
                      <a:pPr lvl="1" algn="l" fontAlgn="b"/>
                      <a:r>
                        <a:rPr lang="lv-LV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Izdevumu veids</a:t>
                      </a:r>
                    </a:p>
                  </a:txBody>
                  <a:tcPr marL="9701" marR="970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2017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2018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2019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2020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extLst>
                  <a:ext uri="{0D108BD9-81ED-4DB2-BD59-A6C34878D82A}">
                    <a16:rowId xmlns:a16="http://schemas.microsoft.com/office/drawing/2014/main" val="2913068849"/>
                  </a:ext>
                </a:extLst>
              </a:tr>
              <a:tr h="802845">
                <a:tc vMerge="1">
                  <a:txBody>
                    <a:bodyPr/>
                    <a:lstStyle/>
                    <a:p>
                      <a:pPr algn="l" fontAlgn="b"/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milj. eiro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tc gridSpan="3">
                  <a:txBody>
                    <a:bodyPr/>
                    <a:lstStyle/>
                    <a:p>
                      <a:pPr algn="ctr" fontAlgn="b"/>
                      <a:r>
                        <a:rPr lang="lv-LV" sz="2000" u="none" strike="noStrike" dirty="0">
                          <a:effectLst/>
                        </a:rPr>
                        <a:t>%, izmaiņas pret iepriekšējo gadu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ctr"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44551112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Sociālie pabalsti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2 829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8,4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7,2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7,9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237760163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Atlīdzība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2 288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7,2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7,9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2,2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1992174032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Subsīdijas un dotācijas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1 904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19,6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-4,2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10,8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3886338901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Preces un pakalpojumi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1 310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17,1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-1,7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1,0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3426299554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Kapitālie izdevumi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957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24,1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1,2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>
                          <a:effectLst/>
                        </a:rPr>
                        <a:t>-10,1</a:t>
                      </a:r>
                      <a:endParaRPr lang="lv-LV" sz="20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36800942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Procentu izdevumi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297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-7,2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-4,0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11,1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255141184"/>
                  </a:ext>
                </a:extLst>
              </a:tr>
              <a:tr h="443562">
                <a:tc>
                  <a:txBody>
                    <a:bodyPr/>
                    <a:lstStyle/>
                    <a:p>
                      <a:pPr lvl="1" algn="l" fontAlgn="b"/>
                      <a:r>
                        <a:rPr lang="lv-LV" sz="2000" u="none" strike="noStrike" dirty="0">
                          <a:effectLst/>
                        </a:rPr>
                        <a:t>Pārējie izdevumi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731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258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18,9</a:t>
                      </a:r>
                      <a:endParaRPr lang="lv-LV" sz="20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6,3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lv-LV" sz="2000" u="none" strike="noStrike" dirty="0">
                          <a:effectLst/>
                        </a:rPr>
                        <a:t>9,1</a:t>
                      </a:r>
                      <a:endParaRPr lang="lv-LV" sz="20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701" marR="9701" marT="9525" marB="0" anchor="b"/>
                </a:tc>
                <a:extLst>
                  <a:ext uri="{0D108BD9-81ED-4DB2-BD59-A6C34878D82A}">
                    <a16:rowId xmlns:a16="http://schemas.microsoft.com/office/drawing/2014/main" val="137394615"/>
                  </a:ext>
                </a:extLst>
              </a:tr>
            </a:tbl>
          </a:graphicData>
        </a:graphic>
      </p:graphicFrame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4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9401761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9BBB7D65-5295-4B56-981D-2C29938D03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Nodokļu reformas rezultātā ieņēmumi krīt, tāpēc izdevumi ir jāsamazina, nevis jāveicina to pieaugums</a:t>
            </a:r>
          </a:p>
        </p:txBody>
      </p:sp>
      <p:pic>
        <p:nvPicPr>
          <p:cNvPr id="11" name="Content Placeholder 10">
            <a:extLst>
              <a:ext uri="{FF2B5EF4-FFF2-40B4-BE49-F238E27FC236}">
                <a16:creationId xmlns:a16="http://schemas.microsoft.com/office/drawing/2014/main" id="{E17D567F-24D4-450A-A3C8-ED374174EB9F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304765" y="1825625"/>
            <a:ext cx="4356670" cy="4351338"/>
          </a:xfrm>
          <a:prstGeom prst="rect">
            <a:avLst/>
          </a:prstGeo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33D58A-2803-4BF4-8489-872304B75C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AA4BBFA-6ECA-4ECD-ACED-D7F03EDFDA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ED6086-7A68-471C-BB2A-16DC924DD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5</a:t>
            </a:fld>
            <a:endParaRPr lang="lv-LV"/>
          </a:p>
        </p:txBody>
      </p:sp>
      <p:pic>
        <p:nvPicPr>
          <p:cNvPr id="16" name="Content Placeholder 15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BBB21043-1291-4826-AC5E-A5DFE9B4BB4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4681" y="1825625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3374275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53ABA3-1412-4C25-A152-E77B20531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Atšķirības fiskālo nosacījumu aprēķinos rada atšķirības arī fiskālās telpas novērtējumā</a:t>
            </a:r>
          </a:p>
        </p:txBody>
      </p:sp>
      <p:pic>
        <p:nvPicPr>
          <p:cNvPr id="8" name="Content Placeholder 7" descr="A screenshot of a cell phone&#10;&#10;Description generated with very high confidence">
            <a:extLst>
              <a:ext uri="{FF2B5EF4-FFF2-40B4-BE49-F238E27FC236}">
                <a16:creationId xmlns:a16="http://schemas.microsoft.com/office/drawing/2014/main" id="{DA9632E8-4BFF-422B-B96F-EC8CB577D3C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6759" y="1604963"/>
            <a:ext cx="8129445" cy="4572000"/>
          </a:xfrm>
        </p:spPr>
      </p:pic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A4BCCD-3ABE-49E4-B9AC-6017DF14A6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606B2A-24B8-42B0-8A70-CAE33F8F37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5DEFF4-AC6F-448E-8F84-422D79004C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6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090844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/>
              <a:t>Padome uzskata, ka valdības fiskālo stratēģiju ir jāpilnveido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lv-LV" dirty="0"/>
              <a:t>2018. gada rezultāti un 2019. gada valsts budžeta vērtējums norāda uz būtisku fiskālās politikas grožu "atlaišanu" un budžeta izdevumu pieaugumu straujāk par potenciālo ekonomikas pieaugumu</a:t>
            </a:r>
          </a:p>
          <a:p>
            <a:r>
              <a:rPr lang="lv-LV" dirty="0"/>
              <a:t>Padome uzskata, ka 2020.gadā ir jāveic lielāka budžeta konsolidācija, lai tiktu ievērotas fiskālās disciplīnas prasības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lv-LV" dirty="0"/>
              <a:t>Viedoklis par Latvijas Stabilitātes programmu 2019.-2022. gadam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2C14F-654A-48BF-A324-8B07BD5B5F7F}" type="slidenum">
              <a:rPr lang="lv-LV" smtClean="0"/>
              <a:pPr/>
              <a:t>7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9943287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/>
          <p:cNvSpPr>
            <a:spLocks noGrp="1"/>
          </p:cNvSpPr>
          <p:nvPr>
            <p:ph type="ctrTitle"/>
          </p:nvPr>
        </p:nvSpPr>
        <p:spPr>
          <a:xfrm>
            <a:off x="1524000" y="2195474"/>
            <a:ext cx="9144000" cy="1360321"/>
          </a:xfrm>
        </p:spPr>
        <p:txBody>
          <a:bodyPr>
            <a:normAutofit/>
          </a:bodyPr>
          <a:lstStyle/>
          <a:p>
            <a:r>
              <a:rPr lang="lv-LV" sz="4800" dirty="0"/>
              <a:t>Paldies par uzmanību!</a:t>
            </a:r>
            <a:endParaRPr lang="en-GB" sz="4800" dirty="0"/>
          </a:p>
        </p:txBody>
      </p:sp>
      <p:sp>
        <p:nvSpPr>
          <p:cNvPr id="4" name="Datuma vietturis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lv-LV" dirty="0"/>
              <a:t>23.04.2019</a:t>
            </a: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015528" y="4182930"/>
            <a:ext cx="6559485" cy="2031476"/>
          </a:xfrm>
          <a:prstGeom prst="rect">
            <a:avLst/>
          </a:prstGeom>
        </p:spPr>
        <p:txBody>
          <a:bodyPr vert="horz" lIns="91440" tIns="45720" rIns="91440" bIns="45720" rtlCol="0">
            <a:normAutofit fontScale="5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lvl="0" algn="r">
              <a:defRPr/>
            </a:pPr>
            <a:r>
              <a:rPr lang="lv-LV" dirty="0"/>
              <a:t>Fiskālās disciplīnas padome</a:t>
            </a:r>
            <a:br>
              <a:rPr lang="lv-LV" dirty="0"/>
            </a:br>
            <a:r>
              <a:rPr lang="lv-LV" dirty="0"/>
              <a:t>Smilšu ielā 1-512  Rīgā  LV-1919</a:t>
            </a:r>
            <a:br>
              <a:rPr lang="lv-LV" dirty="0"/>
            </a:br>
            <a:r>
              <a:rPr lang="lv-LV" dirty="0"/>
              <a:t>Tālr.: +371 6708 3650</a:t>
            </a:r>
            <a:br>
              <a:rPr lang="lv-LV" dirty="0"/>
            </a:br>
            <a:r>
              <a:rPr lang="lv-LV" dirty="0"/>
              <a:t>E-pasts: info@fdp.gov.lv</a:t>
            </a:r>
            <a:br>
              <a:rPr lang="lv-LV" dirty="0"/>
            </a:br>
            <a:r>
              <a:rPr lang="lv-LV" dirty="0"/>
              <a:t>Mājaslapa: http://fdp.gov.lv </a:t>
            </a:r>
            <a:br>
              <a:rPr lang="lv-LV" dirty="0"/>
            </a:br>
            <a:r>
              <a:rPr lang="lv-LV" dirty="0"/>
              <a:t>Twitter: @Fiskalapadome</a:t>
            </a:r>
            <a:br>
              <a:rPr lang="lv-LV" dirty="0"/>
            </a:br>
            <a:r>
              <a:rPr lang="lv-LV" dirty="0"/>
              <a:t>Facebook: fiskalapadome</a:t>
            </a:r>
            <a:br>
              <a:rPr lang="lv-LV" dirty="0"/>
            </a:br>
            <a:endParaRPr kumimoji="0" lang="lv-LV" sz="32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56404879"/>
      </p:ext>
    </p:extLst>
  </p:cSld>
  <p:clrMapOvr>
    <a:masterClrMapping/>
  </p:clrMapOvr>
</p:sld>
</file>

<file path=ppt/theme/theme1.xml><?xml version="1.0" encoding="utf-8"?>
<a:theme xmlns:a="http://schemas.openxmlformats.org/drawingml/2006/main" name="7_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s" ma:contentTypeID="0x010100334BA3005092044E8D497CF5C2A74793" ma:contentTypeVersion="7" ma:contentTypeDescription="Izveidot jaunu dokumentu." ma:contentTypeScope="" ma:versionID="a18141f725f35d7be22bb6d6d0145ea1">
  <xsd:schema xmlns:xsd="http://www.w3.org/2001/XMLSchema" xmlns:xs="http://www.w3.org/2001/XMLSchema" xmlns:p="http://schemas.microsoft.com/office/2006/metadata/properties" xmlns:ns2="9c70c90a-7b91-4514-9304-0bf9c3ca33df" xmlns:ns3="18cde31a-aed2-49ce-b570-e812b29b6342" targetNamespace="http://schemas.microsoft.com/office/2006/metadata/properties" ma:root="true" ma:fieldsID="ce8c318fb1f3d996710b6b4defd5059e" ns2:_="" ns3:_="">
    <xsd:import namespace="9c70c90a-7b91-4514-9304-0bf9c3ca33df"/>
    <xsd:import namespace="18cde31a-aed2-49ce-b570-e812b29b634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70c90a-7b91-4514-9304-0bf9c3ca33d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cde31a-aed2-49ce-b570-e812b29b6342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Koplietots a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Koplietots ar: detalizēti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atura tips"/>
        <xsd:element ref="dc:title" minOccurs="0" maxOccurs="1" ma:index="4" ma:displayName="Virsrakst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18cde31a-aed2-49ce-b570-e812b29b6342">
      <UserInfo>
        <DisplayName>Jānis Platais</DisplayName>
        <AccountId>12</AccountId>
        <AccountType/>
      </UserInfo>
      <UserInfo>
        <DisplayName>Andzs Ubelis</DisplayName>
        <AccountId>24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032299E-B1F3-4420-96E2-630224179A8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0B40405-8650-4DBC-AFF6-7EC19BAEC42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70c90a-7b91-4514-9304-0bf9c3ca33df"/>
    <ds:schemaRef ds:uri="18cde31a-aed2-49ce-b570-e812b29b63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72C8CC1-AEF4-424E-BF75-336EA2EFAB17}">
  <ds:schemaRefs>
    <ds:schemaRef ds:uri="9c70c90a-7b91-4514-9304-0bf9c3ca33df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metadata/properties"/>
    <ds:schemaRef ds:uri="18cde31a-aed2-49ce-b570-e812b29b6342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3965</TotalTime>
  <Words>329</Words>
  <Application>Microsoft Office PowerPoint</Application>
  <PresentationFormat>Widescreen</PresentationFormat>
  <Paragraphs>81</Paragraphs>
  <Slides>8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7_Office dizains</vt:lpstr>
      <vt:lpstr>Viedoklis par Latvijas Stabilitātes programmu 2019.-2022. gadam</vt:lpstr>
      <vt:lpstr>Silstam! Īpaši Latvijas darba tirgus un uzņēmējdarbības vide!</vt:lpstr>
      <vt:lpstr>2018. gadā faktiskais valsts budžeta izdevumu pieaugums pārsniedza plānoto un būtiski apsteidza ekonomikas potenciāla augsmes tempu</vt:lpstr>
      <vt:lpstr>Tēriņu pieaugums 2018. gadā pārsniedza pat vispiesardzīgākos aprēķinus. Līdzīga tendence saglabājas arī 2019. gadā, sašaurinot iespējas 2020. gadam</vt:lpstr>
      <vt:lpstr>Nodokļu reformas rezultātā ieņēmumi krīt, tāpēc izdevumi ir jāsamazina, nevis jāveicina to pieaugums</vt:lpstr>
      <vt:lpstr>Atšķirības fiskālo nosacījumu aprēķinos rada atšķirības arī fiskālās telpas novērtējumā</vt:lpstr>
      <vt:lpstr>Padome uzskata, ka valdības fiskālo stratēģiju ir jāpilnveido</vt:lpstr>
      <vt:lpstr>Paldies par uzmanību!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Viedoklis par Latvijas Stabilitātes programmu 2019.-2022. gadam</dc:title>
  <dc:creator>FDP</dc:creator>
  <cp:lastModifiedBy>Dace Kalsone</cp:lastModifiedBy>
  <cp:revision>250</cp:revision>
  <dcterms:created xsi:type="dcterms:W3CDTF">2016-08-11T12:43:48Z</dcterms:created>
  <dcterms:modified xsi:type="dcterms:W3CDTF">2019-04-21T18:35:21Z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0x010100334BA3005092044E8D497CF5C2A74793</vt:lpwstr>
  </property>
</Properties>
</file>