
<file path=[Content_Types].xml><?xml version="1.0" encoding="utf-8"?>
<Types xmlns="http://schemas.openxmlformats.org/package/2006/content-types">
  <Default Extension="docx" ContentType="application/vnd.openxmlformats-officedocument.wordprocessingml.documen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notesSlides/notesSlide7.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8.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9.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10.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drawings/drawing3.xml" ContentType="application/vnd.openxmlformats-officedocument.drawingml.chartshapes+xml"/>
  <Override PartName="/ppt/notesSlides/notesSlide11.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notesSlides/notesSlide12.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drawings/drawing4.xml" ContentType="application/vnd.openxmlformats-officedocument.drawingml.chartshapes+xml"/>
  <Override PartName="/ppt/notesSlides/notesSlide13.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notesSlides/notesSlide14.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notesSlides/notesSlide15.xml" ContentType="application/vnd.openxmlformats-officedocument.presentationml.notesSlide+xml"/>
  <Override PartName="/ppt/charts/chart11.xml" ContentType="application/vnd.openxmlformats-officedocument.drawingml.chart+xml"/>
  <Override PartName="/ppt/theme/themeOverride11.xml" ContentType="application/vnd.openxmlformats-officedocument.themeOverride+xml"/>
  <Override PartName="/ppt/notesSlides/notesSlide16.xml" ContentType="application/vnd.openxmlformats-officedocument.presentationml.notesSlide+xml"/>
  <Override PartName="/ppt/charts/chart12.xml" ContentType="application/vnd.openxmlformats-officedocument.drawingml.chart+xml"/>
  <Override PartName="/ppt/theme/themeOverride12.xml" ContentType="application/vnd.openxmlformats-officedocument.themeOverride+xml"/>
  <Override PartName="/ppt/drawings/drawing5.xml" ContentType="application/vnd.openxmlformats-officedocument.drawingml.chartshapes+xml"/>
  <Override PartName="/ppt/notesSlides/notesSlide17.xml" ContentType="application/vnd.openxmlformats-officedocument.presentationml.notesSlide+xml"/>
  <Override PartName="/ppt/charts/chart13.xml" ContentType="application/vnd.openxmlformats-officedocument.drawingml.chart+xml"/>
  <Override PartName="/ppt/theme/themeOverride13.xml" ContentType="application/vnd.openxmlformats-officedocument.themeOverride+xml"/>
  <Override PartName="/ppt/drawings/drawing6.xml" ContentType="application/vnd.openxmlformats-officedocument.drawingml.chartshapes+xml"/>
  <Override PartName="/ppt/notesSlides/notesSlide18.xml" ContentType="application/vnd.openxmlformats-officedocument.presentationml.notesSlide+xml"/>
  <Override PartName="/ppt/charts/chart14.xml" ContentType="application/vnd.openxmlformats-officedocument.drawingml.chart+xml"/>
  <Override PartName="/ppt/theme/themeOverride14.xml" ContentType="application/vnd.openxmlformats-officedocument.themeOverride+xml"/>
  <Override PartName="/ppt/drawings/drawing7.xml" ContentType="application/vnd.openxmlformats-officedocument.drawingml.chartshapes+xml"/>
  <Override PartName="/ppt/notesSlides/notesSlide19.xml" ContentType="application/vnd.openxmlformats-officedocument.presentationml.notesSlide+xml"/>
  <Override PartName="/ppt/charts/chart15.xml" ContentType="application/vnd.openxmlformats-officedocument.drawingml.chart+xml"/>
  <Override PartName="/ppt/theme/themeOverride15.xml" ContentType="application/vnd.openxmlformats-officedocument.themeOverride+xml"/>
  <Override PartName="/ppt/drawings/drawing8.xml" ContentType="application/vnd.openxmlformats-officedocument.drawingml.chartshapes+xml"/>
  <Override PartName="/ppt/notesSlides/notesSlide20.xml" ContentType="application/vnd.openxmlformats-officedocument.presentationml.notesSlide+xml"/>
  <Override PartName="/ppt/charts/chart16.xml" ContentType="application/vnd.openxmlformats-officedocument.drawingml.chart+xml"/>
  <Override PartName="/ppt/theme/themeOverride16.xml" ContentType="application/vnd.openxmlformats-officedocument.themeOverride+xml"/>
  <Override PartName="/ppt/drawings/drawing9.xml" ContentType="application/vnd.openxmlformats-officedocument.drawingml.chartshapes+xml"/>
  <Override PartName="/ppt/notesSlides/notesSlide21.xml" ContentType="application/vnd.openxmlformats-officedocument.presentationml.notesSlide+xml"/>
  <Override PartName="/ppt/charts/chart17.xml" ContentType="application/vnd.openxmlformats-officedocument.drawingml.chart+xml"/>
  <Override PartName="/ppt/theme/themeOverride17.xml" ContentType="application/vnd.openxmlformats-officedocument.themeOverride+xml"/>
  <Override PartName="/ppt/drawings/drawing10.xml" ContentType="application/vnd.openxmlformats-officedocument.drawingml.chartshapes+xml"/>
  <Override PartName="/ppt/notesSlides/notesSlide22.xml" ContentType="application/vnd.openxmlformats-officedocument.presentationml.notesSlide+xml"/>
  <Override PartName="/ppt/charts/chart18.xml" ContentType="application/vnd.openxmlformats-officedocument.drawingml.chart+xml"/>
  <Override PartName="/ppt/theme/themeOverride18.xml" ContentType="application/vnd.openxmlformats-officedocument.themeOverride+xml"/>
  <Override PartName="/ppt/drawings/drawing11.xml" ContentType="application/vnd.openxmlformats-officedocument.drawingml.chartshapes+xml"/>
  <Override PartName="/ppt/notesSlides/notesSlide23.xml" ContentType="application/vnd.openxmlformats-officedocument.presentationml.notesSlide+xml"/>
  <Override PartName="/ppt/charts/chart19.xml" ContentType="application/vnd.openxmlformats-officedocument.drawingml.chart+xml"/>
  <Override PartName="/ppt/theme/themeOverride19.xml" ContentType="application/vnd.openxmlformats-officedocument.themeOverride+xml"/>
  <Override PartName="/ppt/drawings/drawing12.xml" ContentType="application/vnd.openxmlformats-officedocument.drawingml.chartshapes+xml"/>
  <Override PartName="/ppt/notesSlides/notesSlide24.xml" ContentType="application/vnd.openxmlformats-officedocument.presentationml.notesSlide+xml"/>
  <Override PartName="/ppt/charts/chart20.xml" ContentType="application/vnd.openxmlformats-officedocument.drawingml.chart+xml"/>
  <Override PartName="/ppt/theme/themeOverride20.xml" ContentType="application/vnd.openxmlformats-officedocument.themeOverride+xml"/>
  <Override PartName="/ppt/drawings/drawing13.xml" ContentType="application/vnd.openxmlformats-officedocument.drawingml.chartshapes+xml"/>
  <Override PartName="/ppt/notesSlides/notesSlide25.xml" ContentType="application/vnd.openxmlformats-officedocument.presentationml.notesSlide+xml"/>
  <Override PartName="/ppt/charts/chart21.xml" ContentType="application/vnd.openxmlformats-officedocument.drawingml.chart+xml"/>
  <Override PartName="/ppt/theme/themeOverride21.xml" ContentType="application/vnd.openxmlformats-officedocument.themeOverride+xml"/>
  <Override PartName="/ppt/drawings/drawing14.xml" ContentType="application/vnd.openxmlformats-officedocument.drawingml.chartshapes+xml"/>
  <Override PartName="/ppt/notesSlides/notesSlide26.xml" ContentType="application/vnd.openxmlformats-officedocument.presentationml.notesSlide+xml"/>
  <Override PartName="/ppt/charts/chart22.xml" ContentType="application/vnd.openxmlformats-officedocument.drawingml.chart+xml"/>
  <Override PartName="/ppt/theme/themeOverride22.xml" ContentType="application/vnd.openxmlformats-officedocument.themeOverride+xml"/>
  <Override PartName="/ppt/drawings/drawing15.xml" ContentType="application/vnd.openxmlformats-officedocument.drawingml.chartshapes+xml"/>
  <Override PartName="/ppt/notesSlides/notesSlide27.xml" ContentType="application/vnd.openxmlformats-officedocument.presentationml.notesSlide+xml"/>
  <Override PartName="/ppt/charts/chart23.xml" ContentType="application/vnd.openxmlformats-officedocument.drawingml.chart+xml"/>
  <Override PartName="/ppt/theme/themeOverride23.xml" ContentType="application/vnd.openxmlformats-officedocument.themeOverride+xml"/>
  <Override PartName="/ppt/drawings/drawing16.xml" ContentType="application/vnd.openxmlformats-officedocument.drawingml.chartshapes+xml"/>
  <Override PartName="/ppt/notesSlides/notesSlide28.xml" ContentType="application/vnd.openxmlformats-officedocument.presentationml.notesSlide+xml"/>
  <Override PartName="/ppt/charts/chart24.xml" ContentType="application/vnd.openxmlformats-officedocument.drawingml.chart+xml"/>
  <Override PartName="/ppt/theme/themeOverride24.xml" ContentType="application/vnd.openxmlformats-officedocument.themeOverride+xml"/>
  <Override PartName="/ppt/drawings/drawing17.xml" ContentType="application/vnd.openxmlformats-officedocument.drawingml.chartshapes+xml"/>
  <Override PartName="/ppt/notesSlides/notesSlide29.xml" ContentType="application/vnd.openxmlformats-officedocument.presentationml.notesSlide+xml"/>
  <Override PartName="/ppt/charts/chart25.xml" ContentType="application/vnd.openxmlformats-officedocument.drawingml.chart+xml"/>
  <Override PartName="/ppt/theme/themeOverride25.xml" ContentType="application/vnd.openxmlformats-officedocument.themeOverride+xml"/>
  <Override PartName="/ppt/notesSlides/notesSlide30.xml" ContentType="application/vnd.openxmlformats-officedocument.presentationml.notesSlide+xml"/>
  <Override PartName="/ppt/charts/chart26.xml" ContentType="application/vnd.openxmlformats-officedocument.drawingml.chart+xml"/>
  <Override PartName="/ppt/theme/themeOverride26.xml" ContentType="application/vnd.openxmlformats-officedocument.themeOverride+xml"/>
  <Override PartName="/ppt/notesSlides/notesSlide31.xml" ContentType="application/vnd.openxmlformats-officedocument.presentationml.notesSlide+xml"/>
  <Override PartName="/ppt/charts/chart27.xml" ContentType="application/vnd.openxmlformats-officedocument.drawingml.chart+xml"/>
  <Override PartName="/ppt/theme/themeOverride27.xml" ContentType="application/vnd.openxmlformats-officedocument.themeOverride+xml"/>
  <Override PartName="/ppt/notesSlides/notesSlide32.xml" ContentType="application/vnd.openxmlformats-officedocument.presentationml.notesSlide+xml"/>
  <Override PartName="/ppt/charts/chart28.xml" ContentType="application/vnd.openxmlformats-officedocument.drawingml.chart+xml"/>
  <Override PartName="/ppt/theme/themeOverride28.xml" ContentType="application/vnd.openxmlformats-officedocument.themeOverr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6" r:id="rId2"/>
  </p:sldMasterIdLst>
  <p:notesMasterIdLst>
    <p:notesMasterId r:id="rId46"/>
  </p:notesMasterIdLst>
  <p:sldIdLst>
    <p:sldId id="256" r:id="rId3"/>
    <p:sldId id="899" r:id="rId4"/>
    <p:sldId id="809" r:id="rId5"/>
    <p:sldId id="257" r:id="rId6"/>
    <p:sldId id="261" r:id="rId7"/>
    <p:sldId id="989" r:id="rId8"/>
    <p:sldId id="988" r:id="rId9"/>
    <p:sldId id="299" r:id="rId10"/>
    <p:sldId id="957" r:id="rId11"/>
    <p:sldId id="741" r:id="rId12"/>
    <p:sldId id="958" r:id="rId13"/>
    <p:sldId id="959" r:id="rId14"/>
    <p:sldId id="960" r:id="rId15"/>
    <p:sldId id="961" r:id="rId16"/>
    <p:sldId id="962" r:id="rId17"/>
    <p:sldId id="963" r:id="rId18"/>
    <p:sldId id="964" r:id="rId19"/>
    <p:sldId id="965" r:id="rId20"/>
    <p:sldId id="966" r:id="rId21"/>
    <p:sldId id="967" r:id="rId22"/>
    <p:sldId id="968" r:id="rId23"/>
    <p:sldId id="969" r:id="rId24"/>
    <p:sldId id="970" r:id="rId25"/>
    <p:sldId id="973" r:id="rId26"/>
    <p:sldId id="971" r:id="rId27"/>
    <p:sldId id="974" r:id="rId28"/>
    <p:sldId id="980" r:id="rId29"/>
    <p:sldId id="972" r:id="rId30"/>
    <p:sldId id="979" r:id="rId31"/>
    <p:sldId id="976" r:id="rId32"/>
    <p:sldId id="977" r:id="rId33"/>
    <p:sldId id="981" r:id="rId34"/>
    <p:sldId id="975" r:id="rId35"/>
    <p:sldId id="978" r:id="rId36"/>
    <p:sldId id="982" r:id="rId37"/>
    <p:sldId id="984" r:id="rId38"/>
    <p:sldId id="985" r:id="rId39"/>
    <p:sldId id="983" r:id="rId40"/>
    <p:sldId id="265" r:id="rId41"/>
    <p:sldId id="348" r:id="rId42"/>
    <p:sldId id="956" r:id="rId43"/>
    <p:sldId id="725" r:id="rId44"/>
    <p:sldId id="269" r:id="rId45"/>
  </p:sldIdLst>
  <p:sldSz cx="9144000" cy="6858000" type="screen4x3"/>
  <p:notesSz cx="6799263" cy="9929813"/>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ārtiņš Krontāls" initials="MK" lastIdx="1" clrIdx="0">
    <p:extLst>
      <p:ext uri="{19B8F6BF-5375-455C-9EA6-DF929625EA0E}">
        <p15:presenceInfo xmlns:p15="http://schemas.microsoft.com/office/powerpoint/2012/main" userId="efdf839d8980743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8900"/>
    <a:srgbClr val="215968"/>
    <a:srgbClr val="FFE48F"/>
    <a:srgbClr val="3C9FBA"/>
    <a:srgbClr val="FFCD2F"/>
    <a:srgbClr val="7C2E2C"/>
    <a:srgbClr val="826300"/>
    <a:srgbClr val="AEC87A"/>
    <a:srgbClr val="DEA900"/>
    <a:srgbClr val="80C4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30" autoAdjust="0"/>
    <p:restoredTop sz="93842" autoAdjust="0"/>
  </p:normalViewPr>
  <p:slideViewPr>
    <p:cSldViewPr>
      <p:cViewPr varScale="1">
        <p:scale>
          <a:sx n="114" d="100"/>
          <a:sy n="114" d="100"/>
        </p:scale>
        <p:origin x="510" y="114"/>
      </p:cViewPr>
      <p:guideLst>
        <p:guide orient="horz" pos="2160"/>
        <p:guide pos="2880"/>
      </p:guideLst>
    </p:cSldViewPr>
  </p:slideViewPr>
  <p:notesTextViewPr>
    <p:cViewPr>
      <p:scale>
        <a:sx n="3" d="2"/>
        <a:sy n="3" d="2"/>
      </p:scale>
      <p:origin x="0" y="0"/>
    </p:cViewPr>
  </p:notesTextViewPr>
  <p:sorterViewPr>
    <p:cViewPr>
      <p:scale>
        <a:sx n="100" d="100"/>
        <a:sy n="100" d="100"/>
      </p:scale>
      <p:origin x="0" y="-367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charts/_rels/chart1.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25.xml"/></Relationships>
</file>

<file path=ppt/charts/_rels/chart26.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6.xml"/></Relationships>
</file>

<file path=ppt/charts/_rels/chart27.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7.xml"/></Relationships>
</file>

<file path=ppt/charts/_rels/chart28.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28.xml"/></Relationships>
</file>

<file path=ppt/charts/_rels/chart3.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C:\Users\Lenovo\Desktop\FDP\Grafiki_FDP_11_2021.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server-1\skds\skds\Diana_Kalnina\Projekti_2021\FDP\Rez\Grafiki_FDP_11_2021.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4879357719943265"/>
          <c:y val="0.13902210478964508"/>
          <c:w val="0.51954353263074127"/>
          <c:h val="0.68760775357714632"/>
        </c:manualLayout>
      </c:layout>
      <c:pieChart>
        <c:varyColors val="1"/>
        <c:ser>
          <c:idx val="1"/>
          <c:order val="0"/>
          <c:dPt>
            <c:idx val="0"/>
            <c:bubble3D val="0"/>
            <c:spPr>
              <a:solidFill>
                <a:srgbClr val="B48900"/>
              </a:solidFill>
            </c:spPr>
            <c:extLst>
              <c:ext xmlns:c16="http://schemas.microsoft.com/office/drawing/2014/chart" uri="{C3380CC4-5D6E-409C-BE32-E72D297353CC}">
                <c16:uniqueId val="{00000001-5DC9-4019-B3EE-6A9E3063AEBB}"/>
              </c:ext>
            </c:extLst>
          </c:dPt>
          <c:dPt>
            <c:idx val="1"/>
            <c:bubble3D val="0"/>
            <c:spPr>
              <a:solidFill>
                <a:srgbClr val="EEB500"/>
              </a:solidFill>
            </c:spPr>
            <c:extLst>
              <c:ext xmlns:c16="http://schemas.microsoft.com/office/drawing/2014/chart" uri="{C3380CC4-5D6E-409C-BE32-E72D297353CC}">
                <c16:uniqueId val="{00000003-5DC9-4019-B3EE-6A9E3063AEBB}"/>
              </c:ext>
            </c:extLst>
          </c:dPt>
          <c:dPt>
            <c:idx val="2"/>
            <c:bubble3D val="0"/>
            <c:spPr>
              <a:solidFill>
                <a:srgbClr val="AEC87A"/>
              </a:solidFill>
            </c:spPr>
            <c:extLst>
              <c:ext xmlns:c16="http://schemas.microsoft.com/office/drawing/2014/chart" uri="{C3380CC4-5D6E-409C-BE32-E72D297353CC}">
                <c16:uniqueId val="{00000005-5DC9-4019-B3EE-6A9E3063AEBB}"/>
              </c:ext>
            </c:extLst>
          </c:dPt>
          <c:dPt>
            <c:idx val="3"/>
            <c:bubble3D val="0"/>
            <c:spPr>
              <a:solidFill>
                <a:srgbClr val="3288A0"/>
              </a:solidFill>
            </c:spPr>
            <c:extLst>
              <c:ext xmlns:c16="http://schemas.microsoft.com/office/drawing/2014/chart" uri="{C3380CC4-5D6E-409C-BE32-E72D297353CC}">
                <c16:uniqueId val="{00000007-5DC9-4019-B3EE-6A9E3063AEBB}"/>
              </c:ext>
            </c:extLst>
          </c:dPt>
          <c:dPt>
            <c:idx val="4"/>
            <c:bubble3D val="0"/>
            <c:spPr>
              <a:solidFill>
                <a:srgbClr val="12313A"/>
              </a:solidFill>
            </c:spPr>
            <c:extLst>
              <c:ext xmlns:c16="http://schemas.microsoft.com/office/drawing/2014/chart" uri="{C3380CC4-5D6E-409C-BE32-E72D297353CC}">
                <c16:uniqueId val="{00000009-5DC9-4019-B3EE-6A9E3063AEBB}"/>
              </c:ext>
            </c:extLst>
          </c:dPt>
          <c:dPt>
            <c:idx val="5"/>
            <c:bubble3D val="0"/>
            <c:spPr>
              <a:solidFill>
                <a:sysClr val="window" lastClr="FFFFFF">
                  <a:lumMod val="75000"/>
                </a:sysClr>
              </a:solidFill>
            </c:spPr>
            <c:extLst>
              <c:ext xmlns:c16="http://schemas.microsoft.com/office/drawing/2014/chart" uri="{C3380CC4-5D6E-409C-BE32-E72D297353CC}">
                <c16:uniqueId val="{0000000B-5DC9-4019-B3EE-6A9E3063AEBB}"/>
              </c:ext>
            </c:extLst>
          </c:dPt>
          <c:dLbls>
            <c:dLbl>
              <c:idx val="0"/>
              <c:layout>
                <c:manualLayout>
                  <c:x val="8.9568213350971343E-2"/>
                  <c:y val="0.11983640370252351"/>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DC9-4019-B3EE-6A9E3063AEBB}"/>
                </c:ext>
              </c:extLst>
            </c:dLbl>
            <c:dLbl>
              <c:idx val="1"/>
              <c:layout>
                <c:manualLayout>
                  <c:x val="7.9944605638133229E-2"/>
                  <c:y val="-0.10393498378633916"/>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5DC9-4019-B3EE-6A9E3063AEBB}"/>
                </c:ext>
              </c:extLst>
            </c:dLbl>
            <c:dLbl>
              <c:idx val="4"/>
              <c:layout>
                <c:manualLayout>
                  <c:x val="-4.8117406471791611E-3"/>
                  <c:y val="-4.770423375074538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5DC9-4019-B3EE-6A9E3063AEBB}"/>
                </c:ext>
              </c:extLst>
            </c:dLbl>
            <c:dLbl>
              <c:idx val="5"/>
              <c:layout>
                <c:manualLayout>
                  <c:x val="0"/>
                  <c:y val="-9.5408467501490762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5DC9-4019-B3EE-6A9E3063AEBB}"/>
                </c:ext>
              </c:extLst>
            </c:dLbl>
            <c:spPr>
              <a:noFill/>
              <a:ln>
                <a:noFill/>
              </a:ln>
              <a:effectLst/>
            </c:spPr>
            <c:txPr>
              <a:bodyPr wrap="square" lIns="38100" tIns="19050" rIns="38100" bIns="19050" anchor="ctr">
                <a:spAutoFit/>
              </a:bodyPr>
              <a:lstStyle/>
              <a:p>
                <a:pPr>
                  <a:defRPr sz="1400" b="0"/>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c15:spPr>
              </c:ext>
            </c:extLst>
          </c:dLbls>
          <c:cat>
            <c:strRef>
              <c:f>Dati!$B$3:$B$8</c:f>
              <c:strCache>
                <c:ptCount val="6"/>
                <c:pt idx="0">
                  <c:v>Ļoti liels</c:v>
                </c:pt>
                <c:pt idx="1">
                  <c:v>Drīzāk liels</c:v>
                </c:pt>
                <c:pt idx="2">
                  <c:v>Vidējs</c:v>
                </c:pt>
                <c:pt idx="3">
                  <c:v>Drīzāk mazs</c:v>
                </c:pt>
                <c:pt idx="4">
                  <c:v>Ļoti mazs</c:v>
                </c:pt>
                <c:pt idx="5">
                  <c:v>Grūti pateikt</c:v>
                </c:pt>
              </c:strCache>
            </c:strRef>
          </c:cat>
          <c:val>
            <c:numRef>
              <c:f>Dati!$C$3:$C$8</c:f>
              <c:numCache>
                <c:formatCode>###0</c:formatCode>
                <c:ptCount val="6"/>
                <c:pt idx="0">
                  <c:v>39.010030267266977</c:v>
                </c:pt>
                <c:pt idx="1">
                  <c:v>35.907443216992903</c:v>
                </c:pt>
                <c:pt idx="2">
                  <c:v>12.483104961962271</c:v>
                </c:pt>
                <c:pt idx="3">
                  <c:v>2.2692505355634514</c:v>
                </c:pt>
                <c:pt idx="4" formatCode="###0.0">
                  <c:v>0.49066742358453463</c:v>
                </c:pt>
                <c:pt idx="5">
                  <c:v>9.8395035946298304</c:v>
                </c:pt>
              </c:numCache>
            </c:numRef>
          </c:val>
          <c:extLst>
            <c:ext xmlns:c16="http://schemas.microsoft.com/office/drawing/2014/chart" uri="{C3380CC4-5D6E-409C-BE32-E72D297353CC}">
              <c16:uniqueId val="{0000000C-5DC9-4019-B3EE-6A9E3063AEBB}"/>
            </c:ext>
          </c:extLst>
        </c:ser>
        <c:dLbls>
          <c:showLegendKey val="0"/>
          <c:showVal val="0"/>
          <c:showCatName val="0"/>
          <c:showSerName val="0"/>
          <c:showPercent val="0"/>
          <c:showBubbleSize val="0"/>
          <c:showLeaderLines val="0"/>
        </c:dLbls>
        <c:firstSliceAng val="310"/>
      </c:pieChart>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937944983818758"/>
          <c:y val="6.468892450142450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5171728111212702"/>
          <c:y val="7.6475605413105413E-2"/>
          <c:w val="0.62987522009893959"/>
          <c:h val="0.90873575498575498"/>
        </c:manualLayout>
      </c:layout>
      <c:barChart>
        <c:barDir val="bar"/>
        <c:grouping val="stacked"/>
        <c:varyColors val="0"/>
        <c:ser>
          <c:idx val="0"/>
          <c:order val="0"/>
          <c:tx>
            <c:strRef>
              <c:f>Dati!$C$219</c:f>
              <c:strCache>
                <c:ptCount val="1"/>
                <c:pt idx="0">
                  <c:v>.</c:v>
                </c:pt>
              </c:strCache>
            </c:strRef>
          </c:tx>
          <c:spPr>
            <a:noFill/>
          </c:spPr>
          <c:invertIfNegative val="0"/>
          <c:dLbls>
            <c:delete val="1"/>
          </c:dLbls>
          <c:cat>
            <c:strRef>
              <c:f>Dati!$B$220:$B$260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Dati!$C$220:$C$260</c:f>
              <c:numCache>
                <c:formatCode>General</c:formatCode>
                <c:ptCount val="41"/>
                <c:pt idx="0" formatCode="0">
                  <c:v>23.896134918040232</c:v>
                </c:pt>
                <c:pt idx="2" formatCode="0">
                  <c:v>25.15250574591613</c:v>
                </c:pt>
                <c:pt idx="3" formatCode="0">
                  <c:v>22.72147644840858</c:v>
                </c:pt>
                <c:pt idx="5" formatCode="0">
                  <c:v>7</c:v>
                </c:pt>
                <c:pt idx="6" formatCode="0">
                  <c:v>30.214086376350139</c:v>
                </c:pt>
                <c:pt idx="7" formatCode="0">
                  <c:v>32.886659497187509</c:v>
                </c:pt>
                <c:pt idx="8" formatCode="0">
                  <c:v>24.081440377913225</c:v>
                </c:pt>
                <c:pt idx="9" formatCode="0">
                  <c:v>16.569934769834987</c:v>
                </c:pt>
                <c:pt idx="10" formatCode="0">
                  <c:v>22.179061362900896</c:v>
                </c:pt>
                <c:pt idx="12" formatCode="0">
                  <c:v>29.09944174890127</c:v>
                </c:pt>
                <c:pt idx="13" formatCode="0">
                  <c:v>15.521770598829548</c:v>
                </c:pt>
                <c:pt idx="15" formatCode="0">
                  <c:v>7.4283922870475436</c:v>
                </c:pt>
                <c:pt idx="16" formatCode="0">
                  <c:v>19.148549374554236</c:v>
                </c:pt>
                <c:pt idx="17" formatCode="0">
                  <c:v>42.166977669589734</c:v>
                </c:pt>
                <c:pt idx="19" formatCode="0">
                  <c:v>37.473608837069946</c:v>
                </c:pt>
                <c:pt idx="20" formatCode="0">
                  <c:v>26.262375893667425</c:v>
                </c:pt>
                <c:pt idx="21" formatCode="0">
                  <c:v>14.080898319664072</c:v>
                </c:pt>
                <c:pt idx="23" formatCode="0">
                  <c:v>9.9445529633465526</c:v>
                </c:pt>
                <c:pt idx="24" formatCode="0">
                  <c:v>15.565970631921189</c:v>
                </c:pt>
                <c:pt idx="25" formatCode="0">
                  <c:v>29.007933380016354</c:v>
                </c:pt>
                <c:pt idx="26" formatCode="0">
                  <c:v>27.013220904890915</c:v>
                </c:pt>
                <c:pt idx="27" formatCode="0">
                  <c:v>34.726595822427313</c:v>
                </c:pt>
                <c:pt idx="28" formatCode="0">
                  <c:v>94.926633319470525</c:v>
                </c:pt>
                <c:pt idx="29" formatCode="0">
                  <c:v>25.926279931212477</c:v>
                </c:pt>
                <c:pt idx="30" formatCode="0">
                  <c:v>20.233233346791991</c:v>
                </c:pt>
                <c:pt idx="31" formatCode="0">
                  <c:v>20.506593662496087</c:v>
                </c:pt>
                <c:pt idx="32" formatCode="0">
                  <c:v>26.661601620156034</c:v>
                </c:pt>
                <c:pt idx="33" formatCode="0">
                  <c:v>25.260075590386222</c:v>
                </c:pt>
                <c:pt idx="35" formatCode="0">
                  <c:v>25.926279931212477</c:v>
                </c:pt>
                <c:pt idx="36" formatCode="0">
                  <c:v>26.4954303442032</c:v>
                </c:pt>
                <c:pt idx="37" formatCode="0">
                  <c:v>18.997192528877733</c:v>
                </c:pt>
                <c:pt idx="38" formatCode="0">
                  <c:v>94.926633319470525</c:v>
                </c:pt>
                <c:pt idx="39" formatCode="0">
                  <c:v>33.919552276527867</c:v>
                </c:pt>
                <c:pt idx="40" formatCode="0">
                  <c:v>13.511987185877658</c:v>
                </c:pt>
              </c:numCache>
            </c:numRef>
          </c:val>
          <c:extLst>
            <c:ext xmlns:c16="http://schemas.microsoft.com/office/drawing/2014/chart" uri="{C3380CC4-5D6E-409C-BE32-E72D297353CC}">
              <c16:uniqueId val="{00000000-4FF4-4830-8DE0-3D6E556EF30E}"/>
            </c:ext>
          </c:extLst>
        </c:ser>
        <c:ser>
          <c:idx val="1"/>
          <c:order val="1"/>
          <c:tx>
            <c:strRef>
              <c:f>Dati!$D$219</c:f>
              <c:strCache>
                <c:ptCount val="1"/>
                <c:pt idx="0">
                  <c:v>Nē</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Dati!$B$220:$B$260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Dati!$D$220:$D$260</c:f>
              <c:numCache>
                <c:formatCode>General</c:formatCode>
                <c:ptCount val="41"/>
                <c:pt idx="0" formatCode="###0">
                  <c:v>71.030498401430293</c:v>
                </c:pt>
                <c:pt idx="2" formatCode="###0">
                  <c:v>69.774127573554395</c:v>
                </c:pt>
                <c:pt idx="3" formatCode="###0">
                  <c:v>72.205156871061945</c:v>
                </c:pt>
                <c:pt idx="5" formatCode="###0">
                  <c:v>87.926633319470525</c:v>
                </c:pt>
                <c:pt idx="6" formatCode="###0">
                  <c:v>64.712546943120387</c:v>
                </c:pt>
                <c:pt idx="7" formatCode="###0">
                  <c:v>62.039973822283017</c:v>
                </c:pt>
                <c:pt idx="8" formatCode="###0">
                  <c:v>70.845192941557301</c:v>
                </c:pt>
                <c:pt idx="9" formatCode="###0">
                  <c:v>78.356698549635539</c:v>
                </c:pt>
                <c:pt idx="10" formatCode="###0">
                  <c:v>72.747571956569629</c:v>
                </c:pt>
                <c:pt idx="12" formatCode="###0">
                  <c:v>65.827191570569255</c:v>
                </c:pt>
                <c:pt idx="13" formatCode="###0">
                  <c:v>79.404862720640978</c:v>
                </c:pt>
                <c:pt idx="15" formatCode="###0">
                  <c:v>87.498241032422982</c:v>
                </c:pt>
                <c:pt idx="16" formatCode="###0">
                  <c:v>75.77808394491629</c:v>
                </c:pt>
                <c:pt idx="17" formatCode="###0">
                  <c:v>52.759655649880791</c:v>
                </c:pt>
                <c:pt idx="19" formatCode="###0">
                  <c:v>57.453024482400579</c:v>
                </c:pt>
                <c:pt idx="20" formatCode="###0">
                  <c:v>68.6642574258031</c:v>
                </c:pt>
                <c:pt idx="21" formatCode="###0">
                  <c:v>80.845734999806453</c:v>
                </c:pt>
                <c:pt idx="23" formatCode="###0">
                  <c:v>84.982080356123973</c:v>
                </c:pt>
                <c:pt idx="24" formatCode="###0">
                  <c:v>79.360662687549336</c:v>
                </c:pt>
                <c:pt idx="25" formatCode="###0">
                  <c:v>65.918699939454171</c:v>
                </c:pt>
                <c:pt idx="26" formatCode="###0">
                  <c:v>67.913412414579611</c:v>
                </c:pt>
                <c:pt idx="27" formatCode="###0">
                  <c:v>60.200037497043212</c:v>
                </c:pt>
                <c:pt idx="29" formatCode="###0">
                  <c:v>69.000353388258048</c:v>
                </c:pt>
                <c:pt idx="30" formatCode="###0">
                  <c:v>74.693399972678534</c:v>
                </c:pt>
                <c:pt idx="31" formatCode="###0">
                  <c:v>74.420039656974438</c:v>
                </c:pt>
                <c:pt idx="32" formatCode="###0">
                  <c:v>68.265031699314491</c:v>
                </c:pt>
                <c:pt idx="33" formatCode="###0">
                  <c:v>69.666557729084303</c:v>
                </c:pt>
                <c:pt idx="35" formatCode="###0">
                  <c:v>69.000353388258048</c:v>
                </c:pt>
                <c:pt idx="36" formatCode="###0">
                  <c:v>68.431202975267325</c:v>
                </c:pt>
                <c:pt idx="37" formatCode="###0">
                  <c:v>75.929440790592793</c:v>
                </c:pt>
                <c:pt idx="39" formatCode="###0">
                  <c:v>61.007081042942659</c:v>
                </c:pt>
                <c:pt idx="40" formatCode="###0">
                  <c:v>81.414646133592868</c:v>
                </c:pt>
              </c:numCache>
            </c:numRef>
          </c:val>
          <c:extLst>
            <c:ext xmlns:c16="http://schemas.microsoft.com/office/drawing/2014/chart" uri="{C3380CC4-5D6E-409C-BE32-E72D297353CC}">
              <c16:uniqueId val="{00000001-4FF4-4830-8DE0-3D6E556EF30E}"/>
            </c:ext>
          </c:extLst>
        </c:ser>
        <c:ser>
          <c:idx val="2"/>
          <c:order val="2"/>
          <c:tx>
            <c:strRef>
              <c:f>Dati!$E$219</c:f>
              <c:strCache>
                <c:ptCount val="1"/>
                <c:pt idx="0">
                  <c:v>Jā</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Dati!$B$220:$B$260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Dati!$E$220:$E$260</c:f>
              <c:numCache>
                <c:formatCode>General</c:formatCode>
                <c:ptCount val="41"/>
                <c:pt idx="0" formatCode="###0">
                  <c:v>26.561939023763557</c:v>
                </c:pt>
                <c:pt idx="2" formatCode="###0">
                  <c:v>28.129434256667928</c:v>
                </c:pt>
                <c:pt idx="3" formatCode="###0">
                  <c:v>25.096391185032612</c:v>
                </c:pt>
                <c:pt idx="5" formatCode="###0">
                  <c:v>11.054029759542289</c:v>
                </c:pt>
                <c:pt idx="6" formatCode="###0">
                  <c:v>32.400880716339714</c:v>
                </c:pt>
                <c:pt idx="7" formatCode="###0">
                  <c:v>36.032123132514421</c:v>
                </c:pt>
                <c:pt idx="8" formatCode="###0">
                  <c:v>27.5125204135778</c:v>
                </c:pt>
                <c:pt idx="9" formatCode="###0">
                  <c:v>18.670602385234893</c:v>
                </c:pt>
                <c:pt idx="10" formatCode="###0">
                  <c:v>23.841938626272412</c:v>
                </c:pt>
                <c:pt idx="12" formatCode="###0">
                  <c:v>32.704460784624573</c:v>
                </c:pt>
                <c:pt idx="13" formatCode="###0">
                  <c:v>16.938453699440569</c:v>
                </c:pt>
                <c:pt idx="15" formatCode="###0">
                  <c:v>9.9812784718476877</c:v>
                </c:pt>
                <c:pt idx="16" formatCode="###0">
                  <c:v>21.383429918461612</c:v>
                </c:pt>
                <c:pt idx="17" formatCode="###0">
                  <c:v>46.03773654933029</c:v>
                </c:pt>
                <c:pt idx="19" formatCode="###0">
                  <c:v>39.511326762849777</c:v>
                </c:pt>
                <c:pt idx="20" formatCode="###0">
                  <c:v>28.570017428749871</c:v>
                </c:pt>
                <c:pt idx="21" formatCode="###0">
                  <c:v>17.540540052867485</c:v>
                </c:pt>
                <c:pt idx="23" formatCode="###0">
                  <c:v>13.097742859500274</c:v>
                </c:pt>
                <c:pt idx="24" formatCode="###0">
                  <c:v>17.034781665167809</c:v>
                </c:pt>
                <c:pt idx="25" formatCode="###0">
                  <c:v>32.809911349850879</c:v>
                </c:pt>
                <c:pt idx="26" formatCode="###0">
                  <c:v>29.751735844838784</c:v>
                </c:pt>
                <c:pt idx="27" formatCode="###0">
                  <c:v>37.603718899832629</c:v>
                </c:pt>
                <c:pt idx="29" formatCode="###0">
                  <c:v>27.756572660601307</c:v>
                </c:pt>
                <c:pt idx="30" formatCode="###0">
                  <c:v>24.858922191437809</c:v>
                </c:pt>
                <c:pt idx="31" formatCode="###0">
                  <c:v>23.96289952769235</c:v>
                </c:pt>
                <c:pt idx="32" formatCode="###0">
                  <c:v>29.780953167008672</c:v>
                </c:pt>
                <c:pt idx="33" formatCode="###0">
                  <c:v>25.226463286289739</c:v>
                </c:pt>
                <c:pt idx="35" formatCode="###0">
                  <c:v>27.756572660601307</c:v>
                </c:pt>
                <c:pt idx="36" formatCode="###0">
                  <c:v>28.006548782519928</c:v>
                </c:pt>
                <c:pt idx="37" formatCode="###0">
                  <c:v>23.770278951942331</c:v>
                </c:pt>
                <c:pt idx="39" formatCode="###0">
                  <c:v>36.75732435571247</c:v>
                </c:pt>
                <c:pt idx="40" formatCode="###0">
                  <c:v>16.002582921237</c:v>
                </c:pt>
              </c:numCache>
            </c:numRef>
          </c:val>
          <c:extLst>
            <c:ext xmlns:c16="http://schemas.microsoft.com/office/drawing/2014/chart" uri="{C3380CC4-5D6E-409C-BE32-E72D297353CC}">
              <c16:uniqueId val="{00000002-4FF4-4830-8DE0-3D6E556EF30E}"/>
            </c:ext>
          </c:extLst>
        </c:ser>
        <c:ser>
          <c:idx val="3"/>
          <c:order val="3"/>
          <c:tx>
            <c:strRef>
              <c:f>Dati!$F$219</c:f>
              <c:strCache>
                <c:ptCount val="1"/>
                <c:pt idx="0">
                  <c:v>.</c:v>
                </c:pt>
              </c:strCache>
            </c:strRef>
          </c:tx>
          <c:spPr>
            <a:noFill/>
          </c:spPr>
          <c:invertIfNegative val="0"/>
          <c:dLbls>
            <c:delete val="1"/>
          </c:dLbls>
          <c:cat>
            <c:strRef>
              <c:f>Dati!$B$220:$B$260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Dati!$F$220:$F$260</c:f>
              <c:numCache>
                <c:formatCode>General</c:formatCode>
                <c:ptCount val="41"/>
                <c:pt idx="0" formatCode="###0">
                  <c:v>26.475797525566733</c:v>
                </c:pt>
                <c:pt idx="2" formatCode="###0">
                  <c:v>24.908302292662363</c:v>
                </c:pt>
                <c:pt idx="3" formatCode="###0">
                  <c:v>27.941345364297678</c:v>
                </c:pt>
                <c:pt idx="5" formatCode="###0">
                  <c:v>41.983706789788002</c:v>
                </c:pt>
                <c:pt idx="6" formatCode="###0">
                  <c:v>20.636855832990577</c:v>
                </c:pt>
                <c:pt idx="7" formatCode="###0">
                  <c:v>17.005613416815869</c:v>
                </c:pt>
                <c:pt idx="8" formatCode="###0">
                  <c:v>25.52521613575249</c:v>
                </c:pt>
                <c:pt idx="9" formatCode="###0">
                  <c:v>34.367134164095397</c:v>
                </c:pt>
                <c:pt idx="10" formatCode="###0">
                  <c:v>29.195797923057878</c:v>
                </c:pt>
                <c:pt idx="12" formatCode="###0">
                  <c:v>20.333275764705718</c:v>
                </c:pt>
                <c:pt idx="13" formatCode="###0">
                  <c:v>36.099282849889718</c:v>
                </c:pt>
                <c:pt idx="15" formatCode="###0">
                  <c:v>43.056458077482603</c:v>
                </c:pt>
                <c:pt idx="16" formatCode="###0">
                  <c:v>31.654306630868678</c:v>
                </c:pt>
                <c:pt idx="17" formatCode="###0">
                  <c:v>7</c:v>
                </c:pt>
                <c:pt idx="19" formatCode="###0">
                  <c:v>13.526409786480514</c:v>
                </c:pt>
                <c:pt idx="20" formatCode="###0">
                  <c:v>24.467719120580419</c:v>
                </c:pt>
                <c:pt idx="21" formatCode="###0">
                  <c:v>35.497196496462806</c:v>
                </c:pt>
                <c:pt idx="23" formatCode="###0">
                  <c:v>39.939993689830018</c:v>
                </c:pt>
                <c:pt idx="24" formatCode="###0">
                  <c:v>36.002954884162477</c:v>
                </c:pt>
                <c:pt idx="25" formatCode="###0">
                  <c:v>20.227825199479412</c:v>
                </c:pt>
                <c:pt idx="26" formatCode="###0">
                  <c:v>23.286000704491506</c:v>
                </c:pt>
                <c:pt idx="27" formatCode="###0">
                  <c:v>15.434017649497662</c:v>
                </c:pt>
                <c:pt idx="28" formatCode="###0">
                  <c:v>53.03773654933029</c:v>
                </c:pt>
                <c:pt idx="29" formatCode="###0">
                  <c:v>25.281163888728983</c:v>
                </c:pt>
                <c:pt idx="30" formatCode="###0">
                  <c:v>28.178814357892481</c:v>
                </c:pt>
                <c:pt idx="31" formatCode="###0">
                  <c:v>29.07483702163794</c:v>
                </c:pt>
                <c:pt idx="32" formatCode="###0">
                  <c:v>23.256783382321618</c:v>
                </c:pt>
                <c:pt idx="33" formatCode="###0">
                  <c:v>27.811273263040551</c:v>
                </c:pt>
                <c:pt idx="35" formatCode="###0">
                  <c:v>25.281163888728983</c:v>
                </c:pt>
                <c:pt idx="36" formatCode="###0">
                  <c:v>25.031187766810362</c:v>
                </c:pt>
                <c:pt idx="37" formatCode="###0">
                  <c:v>29.26745759738796</c:v>
                </c:pt>
                <c:pt idx="38" formatCode="###0">
                  <c:v>53.03773654933029</c:v>
                </c:pt>
                <c:pt idx="39" formatCode="###0">
                  <c:v>16.280412193617821</c:v>
                </c:pt>
                <c:pt idx="40" formatCode="###0">
                  <c:v>37.03515362809329</c:v>
                </c:pt>
              </c:numCache>
            </c:numRef>
          </c:val>
          <c:extLst>
            <c:ext xmlns:c16="http://schemas.microsoft.com/office/drawing/2014/chart" uri="{C3380CC4-5D6E-409C-BE32-E72D297353CC}">
              <c16:uniqueId val="{00000003-4FF4-4830-8DE0-3D6E556EF30E}"/>
            </c:ext>
          </c:extLst>
        </c:ser>
        <c:ser>
          <c:idx val="4"/>
          <c:order val="4"/>
          <c:tx>
            <c:strRef>
              <c:f>Dati!$G$219</c:f>
              <c:strCache>
                <c:ptCount val="1"/>
                <c:pt idx="0">
                  <c:v>Grūti pateikt</c:v>
                </c:pt>
              </c:strCache>
            </c:strRef>
          </c:tx>
          <c:spPr>
            <a:solidFill>
              <a:schemeClr val="bg1">
                <a:lumMod val="75000"/>
              </a:schemeClr>
            </a:solidFill>
          </c:spPr>
          <c:invertIfNegative val="0"/>
          <c:dLbls>
            <c:dLbl>
              <c:idx val="0"/>
              <c:dLblPos val="inBase"/>
              <c:showLegendKey val="0"/>
              <c:showVal val="1"/>
              <c:showCatName val="0"/>
              <c:showSerName val="0"/>
              <c:showPercent val="0"/>
              <c:showBubbleSize val="0"/>
              <c:extLst>
                <c:ext xmlns:c15="http://schemas.microsoft.com/office/drawing/2012/chart" uri="{CE6537A1-D6FC-4f65-9D91-7224C49458BB}">
                  <c15:layout>
                    <c:manualLayout>
                      <c:w val="3.0833872707659121E-2"/>
                      <c:h val="3.0178418803418799E-2"/>
                    </c:manualLayout>
                  </c15:layout>
                </c:ext>
                <c:ext xmlns:c16="http://schemas.microsoft.com/office/drawing/2014/chart" uri="{C3380CC4-5D6E-409C-BE32-E72D297353CC}">
                  <c16:uniqueId val="{00000000-763D-4B4F-966D-0F7FA7A3700F}"/>
                </c:ext>
              </c:extLst>
            </c:dLbl>
            <c:dLbl>
              <c:idx val="2"/>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3.0833872707659121E-2"/>
                      <c:h val="3.6962606837606833E-2"/>
                    </c:manualLayout>
                  </c15:layout>
                </c:ext>
                <c:ext xmlns:c16="http://schemas.microsoft.com/office/drawing/2014/chart" uri="{C3380CC4-5D6E-409C-BE32-E72D297353CC}">
                  <c16:uniqueId val="{00000000-ED7E-4003-9EFA-00E6A48040D8}"/>
                </c:ext>
              </c:extLst>
            </c:dLbl>
            <c:dLbl>
              <c:idx val="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FF4-4830-8DE0-3D6E556EF30E}"/>
                </c:ext>
              </c:extLst>
            </c:dLbl>
            <c:dLbl>
              <c:idx val="6"/>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FF4-4830-8DE0-3D6E556EF30E}"/>
                </c:ext>
              </c:extLst>
            </c:dLbl>
            <c:dLbl>
              <c:idx val="9"/>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FF4-4830-8DE0-3D6E556EF30E}"/>
                </c:ext>
              </c:extLst>
            </c:dLbl>
            <c:dLbl>
              <c:idx val="1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FF4-4830-8DE0-3D6E556EF30E}"/>
                </c:ext>
              </c:extLst>
            </c:dLbl>
            <c:dLbl>
              <c:idx val="1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FF4-4830-8DE0-3D6E556EF30E}"/>
                </c:ext>
              </c:extLst>
            </c:dLbl>
            <c:dLbl>
              <c:idx val="15"/>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FF4-4830-8DE0-3D6E556EF30E}"/>
                </c:ext>
              </c:extLst>
            </c:dLbl>
            <c:dLbl>
              <c:idx val="16"/>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FF4-4830-8DE0-3D6E556EF30E}"/>
                </c:ext>
              </c:extLst>
            </c:dLbl>
            <c:dLbl>
              <c:idx val="19"/>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FF4-4830-8DE0-3D6E556EF30E}"/>
                </c:ext>
              </c:extLst>
            </c:dLbl>
            <c:dLbl>
              <c:idx val="2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FF4-4830-8DE0-3D6E556EF30E}"/>
                </c:ext>
              </c:extLst>
            </c:dLbl>
            <c:dLbl>
              <c:idx val="24"/>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FF4-4830-8DE0-3D6E556EF30E}"/>
                </c:ext>
              </c:extLst>
            </c:dLbl>
            <c:dLbl>
              <c:idx val="27"/>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763D-4B4F-966D-0F7FA7A3700F}"/>
                </c:ext>
              </c:extLst>
            </c:dLbl>
            <c:dLbl>
              <c:idx val="29"/>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FF4-4830-8DE0-3D6E556EF30E}"/>
                </c:ext>
              </c:extLst>
            </c:dLbl>
            <c:dLbl>
              <c:idx val="30"/>
              <c:numFmt formatCode="#,##0.0" sourceLinked="0"/>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00-BE8E-42A4-8D80-487F3ABFBE58}"/>
                </c:ext>
              </c:extLst>
            </c:dLbl>
            <c:dLbl>
              <c:idx val="3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FF4-4830-8DE0-3D6E556EF30E}"/>
                </c:ext>
              </c:extLst>
            </c:dLbl>
            <c:dLbl>
              <c:idx val="35"/>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FF4-4830-8DE0-3D6E556EF30E}"/>
                </c:ext>
              </c:extLst>
            </c:dLbl>
            <c:dLbl>
              <c:idx val="36"/>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FF4-4830-8DE0-3D6E556EF30E}"/>
                </c:ext>
              </c:extLst>
            </c:dLbl>
            <c:dLbl>
              <c:idx val="37"/>
              <c:numFmt formatCode="#,##0.0" sourceLinked="0"/>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01-BE8E-42A4-8D80-487F3ABFBE58}"/>
                </c:ext>
              </c:extLst>
            </c:dLbl>
            <c:dLbl>
              <c:idx val="39"/>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4-ED7E-4003-9EFA-00E6A48040D8}"/>
                </c:ext>
              </c:extLst>
            </c:dLbl>
            <c:dLbl>
              <c:idx val="4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63D-4B4F-966D-0F7FA7A3700F}"/>
                </c:ext>
              </c:extLst>
            </c:dLbl>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Dati!$B$220:$B$260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Dati!$G$220:$G$260</c:f>
              <c:numCache>
                <c:formatCode>General</c:formatCode>
                <c:ptCount val="41"/>
                <c:pt idx="0" formatCode="###0">
                  <c:v>2.4075625748060356</c:v>
                </c:pt>
                <c:pt idx="2" formatCode="###0">
                  <c:v>2.096438169777656</c:v>
                </c:pt>
                <c:pt idx="3" formatCode="###0">
                  <c:v>2.6984519439053836</c:v>
                </c:pt>
                <c:pt idx="5" formatCode="###0">
                  <c:v>1.0193369209871808</c:v>
                </c:pt>
                <c:pt idx="6" formatCode="###0">
                  <c:v>2.8865723405398502</c:v>
                </c:pt>
                <c:pt idx="7" formatCode="###0">
                  <c:v>1.9279030452026915</c:v>
                </c:pt>
                <c:pt idx="8" formatCode="###0">
                  <c:v>1.6422866448647646</c:v>
                </c:pt>
                <c:pt idx="9" formatCode="###0">
                  <c:v>2.9726990651296008</c:v>
                </c:pt>
                <c:pt idx="10" formatCode="###0">
                  <c:v>3.4104894171579518</c:v>
                </c:pt>
                <c:pt idx="12" formatCode="###0">
                  <c:v>1.4683476448063162</c:v>
                </c:pt>
                <c:pt idx="13" formatCode="###0">
                  <c:v>3.6566835799184623</c:v>
                </c:pt>
                <c:pt idx="15" formatCode="###0">
                  <c:v>2.5204804957293176</c:v>
                </c:pt>
                <c:pt idx="16" formatCode="###0">
                  <c:v>2.8384861366222371</c:v>
                </c:pt>
                <c:pt idx="17" formatCode="###0">
                  <c:v>1.2026078007889092</c:v>
                </c:pt>
                <c:pt idx="19" formatCode="###0">
                  <c:v>3.0356487547496633</c:v>
                </c:pt>
                <c:pt idx="20" formatCode="###0">
                  <c:v>2.7657251454471052</c:v>
                </c:pt>
                <c:pt idx="21" formatCode="###0">
                  <c:v>1.6137249473260555</c:v>
                </c:pt>
                <c:pt idx="23" formatCode="###0">
                  <c:v>1.9201767843757622</c:v>
                </c:pt>
                <c:pt idx="24" formatCode="###0">
                  <c:v>3.6045556472828673</c:v>
                </c:pt>
                <c:pt idx="25" formatCode="###0">
                  <c:v>1.271388710694952</c:v>
                </c:pt>
                <c:pt idx="26" formatCode="###0">
                  <c:v>2.3348517405815175</c:v>
                </c:pt>
                <c:pt idx="27" formatCode="###0">
                  <c:v>2.1962436031241941</c:v>
                </c:pt>
                <c:pt idx="29" formatCode="###0">
                  <c:v>3.2430739511407336</c:v>
                </c:pt>
                <c:pt idx="30" formatCode="###0">
                  <c:v>0.44767783588359056</c:v>
                </c:pt>
                <c:pt idx="31" formatCode="###0">
                  <c:v>1.6170608153331947</c:v>
                </c:pt>
                <c:pt idx="32" formatCode="###0">
                  <c:v>1.9540151336769536</c:v>
                </c:pt>
                <c:pt idx="33" formatCode="###0">
                  <c:v>5.1069789846259717</c:v>
                </c:pt>
                <c:pt idx="35" formatCode="###0">
                  <c:v>3.2430739511407336</c:v>
                </c:pt>
                <c:pt idx="36" formatCode="###0">
                  <c:v>3.5622482422125601</c:v>
                </c:pt>
                <c:pt idx="37" formatCode="###0">
                  <c:v>0.30028025746487363</c:v>
                </c:pt>
                <c:pt idx="39" formatCode="###0">
                  <c:v>2.2355946013448293</c:v>
                </c:pt>
                <c:pt idx="40" formatCode="###0">
                  <c:v>2.5827709451701653</c:v>
                </c:pt>
              </c:numCache>
            </c:numRef>
          </c:val>
          <c:extLst>
            <c:ext xmlns:c16="http://schemas.microsoft.com/office/drawing/2014/chart" uri="{C3380CC4-5D6E-409C-BE32-E72D297353CC}">
              <c16:uniqueId val="{00000014-4FF4-4830-8DE0-3D6E556EF30E}"/>
            </c:ext>
          </c:extLst>
        </c:ser>
        <c:dLbls>
          <c:dLblPos val="ctr"/>
          <c:showLegendKey val="0"/>
          <c:showVal val="1"/>
          <c:showCatName val="0"/>
          <c:showSerName val="0"/>
          <c:showPercent val="0"/>
          <c:showBubbleSize val="0"/>
        </c:dLbls>
        <c:gapWidth val="20"/>
        <c:overlap val="100"/>
        <c:axId val="331090800"/>
        <c:axId val="331093544"/>
      </c:barChart>
      <c:catAx>
        <c:axId val="331090800"/>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1093544"/>
        <c:crossesAt val="94.9"/>
        <c:auto val="1"/>
        <c:lblAlgn val="ctr"/>
        <c:lblOffset val="100"/>
        <c:tickLblSkip val="1"/>
        <c:tickMarkSkip val="1"/>
        <c:noMultiLvlLbl val="0"/>
      </c:catAx>
      <c:valAx>
        <c:axId val="331093544"/>
        <c:scaling>
          <c:orientation val="minMax"/>
          <c:max val="160"/>
          <c:min val="0"/>
        </c:scaling>
        <c:delete val="1"/>
        <c:axPos val="t"/>
        <c:numFmt formatCode="0" sourceLinked="1"/>
        <c:majorTickMark val="out"/>
        <c:minorTickMark val="none"/>
        <c:tickLblPos val="nextTo"/>
        <c:crossAx val="331090800"/>
        <c:crosses val="autoZero"/>
        <c:crossBetween val="between"/>
        <c:majorUnit val="25"/>
      </c:valAx>
      <c:spPr>
        <a:noFill/>
        <a:ln w="3175">
          <a:noFill/>
          <a:prstDash val="solid"/>
        </a:ln>
      </c:spPr>
    </c:plotArea>
    <c:legend>
      <c:legendPos val="t"/>
      <c:legendEntry>
        <c:idx val="0"/>
        <c:delete val="1"/>
      </c:legendEntry>
      <c:legendEntry>
        <c:idx val="3"/>
        <c:delete val="1"/>
      </c:legendEntry>
      <c:layout>
        <c:manualLayout>
          <c:xMode val="edge"/>
          <c:yMode val="edge"/>
          <c:x val="0.62092300431499459"/>
          <c:y val="2.5813513925093835E-2"/>
          <c:w val="0.37907699568500541"/>
          <c:h val="3.6290165094550894E-2"/>
        </c:manualLayout>
      </c:layout>
      <c:overlay val="0"/>
    </c:legend>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72325950711359"/>
          <c:y val="0.13902210478964508"/>
          <c:w val="0.54393596789899157"/>
          <c:h val="0.7306707142701947"/>
        </c:manualLayout>
      </c:layout>
      <c:pieChart>
        <c:varyColors val="1"/>
        <c:ser>
          <c:idx val="1"/>
          <c:order val="0"/>
          <c:dPt>
            <c:idx val="0"/>
            <c:bubble3D val="0"/>
            <c:explosion val="1"/>
            <c:spPr>
              <a:solidFill>
                <a:srgbClr val="B48900"/>
              </a:solidFill>
            </c:spPr>
            <c:extLst>
              <c:ext xmlns:c16="http://schemas.microsoft.com/office/drawing/2014/chart" uri="{C3380CC4-5D6E-409C-BE32-E72D297353CC}">
                <c16:uniqueId val="{00000001-E913-438E-8C2B-66931E195B73}"/>
              </c:ext>
            </c:extLst>
          </c:dPt>
          <c:dPt>
            <c:idx val="1"/>
            <c:bubble3D val="0"/>
            <c:spPr>
              <a:solidFill>
                <a:srgbClr val="EEB500"/>
              </a:solidFill>
            </c:spPr>
            <c:extLst>
              <c:ext xmlns:c16="http://schemas.microsoft.com/office/drawing/2014/chart" uri="{C3380CC4-5D6E-409C-BE32-E72D297353CC}">
                <c16:uniqueId val="{00000003-E913-438E-8C2B-66931E195B73}"/>
              </c:ext>
            </c:extLst>
          </c:dPt>
          <c:dPt>
            <c:idx val="2"/>
            <c:bubble3D val="0"/>
            <c:spPr>
              <a:solidFill>
                <a:srgbClr val="AEC87A"/>
              </a:solidFill>
            </c:spPr>
            <c:extLst>
              <c:ext xmlns:c16="http://schemas.microsoft.com/office/drawing/2014/chart" uri="{C3380CC4-5D6E-409C-BE32-E72D297353CC}">
                <c16:uniqueId val="{00000005-E913-438E-8C2B-66931E195B73}"/>
              </c:ext>
            </c:extLst>
          </c:dPt>
          <c:dPt>
            <c:idx val="3"/>
            <c:bubble3D val="0"/>
            <c:spPr>
              <a:solidFill>
                <a:srgbClr val="3288A0"/>
              </a:solidFill>
            </c:spPr>
            <c:extLst>
              <c:ext xmlns:c16="http://schemas.microsoft.com/office/drawing/2014/chart" uri="{C3380CC4-5D6E-409C-BE32-E72D297353CC}">
                <c16:uniqueId val="{00000007-E913-438E-8C2B-66931E195B73}"/>
              </c:ext>
            </c:extLst>
          </c:dPt>
          <c:dPt>
            <c:idx val="4"/>
            <c:bubble3D val="0"/>
            <c:spPr>
              <a:solidFill>
                <a:srgbClr val="12313A"/>
              </a:solidFill>
            </c:spPr>
            <c:extLst>
              <c:ext xmlns:c16="http://schemas.microsoft.com/office/drawing/2014/chart" uri="{C3380CC4-5D6E-409C-BE32-E72D297353CC}">
                <c16:uniqueId val="{00000009-E913-438E-8C2B-66931E195B73}"/>
              </c:ext>
            </c:extLst>
          </c:dPt>
          <c:dPt>
            <c:idx val="5"/>
            <c:bubble3D val="0"/>
            <c:spPr>
              <a:solidFill>
                <a:sysClr val="window" lastClr="FFFFFF">
                  <a:lumMod val="75000"/>
                </a:sysClr>
              </a:solidFill>
            </c:spPr>
            <c:extLst>
              <c:ext xmlns:c16="http://schemas.microsoft.com/office/drawing/2014/chart" uri="{C3380CC4-5D6E-409C-BE32-E72D297353CC}">
                <c16:uniqueId val="{0000000B-E913-438E-8C2B-66931E195B73}"/>
              </c:ext>
            </c:extLst>
          </c:dPt>
          <c:dLbls>
            <c:spPr>
              <a:noFill/>
              <a:ln>
                <a:noFill/>
              </a:ln>
              <a:effectLst/>
            </c:spPr>
            <c:txPr>
              <a:bodyPr wrap="square" lIns="38100" tIns="19050" rIns="38100" bIns="19050" anchor="ctr">
                <a:spAutoFit/>
              </a:bodyPr>
              <a:lstStyle/>
              <a:p>
                <a:pPr>
                  <a:defRPr sz="1400"/>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Dati!$B$254:$B$259</c:f>
              <c:strCache>
                <c:ptCount val="6"/>
                <c:pt idx="0">
                  <c:v>Teicami</c:v>
                </c:pt>
                <c:pt idx="1">
                  <c:v>Labi</c:v>
                </c:pt>
                <c:pt idx="2">
                  <c:v>Viduvēji</c:v>
                </c:pt>
                <c:pt idx="3">
                  <c:v>Slikti</c:v>
                </c:pt>
                <c:pt idx="4">
                  <c:v>Ļoti slikti</c:v>
                </c:pt>
                <c:pt idx="5">
                  <c:v>Grūti pateikt</c:v>
                </c:pt>
              </c:strCache>
            </c:strRef>
          </c:cat>
          <c:val>
            <c:numRef>
              <c:f>Dati!$C$254:$C$259</c:f>
              <c:numCache>
                <c:formatCode>###0</c:formatCode>
                <c:ptCount val="6"/>
                <c:pt idx="0">
                  <c:v>1.3276432468554271</c:v>
                </c:pt>
                <c:pt idx="1">
                  <c:v>12.027269619899704</c:v>
                </c:pt>
                <c:pt idx="2">
                  <c:v>41.497704152780166</c:v>
                </c:pt>
                <c:pt idx="3">
                  <c:v>10.454220918265801</c:v>
                </c:pt>
                <c:pt idx="4">
                  <c:v>1.4832799729368904</c:v>
                </c:pt>
                <c:pt idx="5">
                  <c:v>33.209882089261896</c:v>
                </c:pt>
              </c:numCache>
            </c:numRef>
          </c:val>
          <c:extLst>
            <c:ext xmlns:c16="http://schemas.microsoft.com/office/drawing/2014/chart" uri="{C3380CC4-5D6E-409C-BE32-E72D297353CC}">
              <c16:uniqueId val="{0000000C-E913-438E-8C2B-66931E195B73}"/>
            </c:ext>
          </c:extLst>
        </c:ser>
        <c:dLbls>
          <c:showLegendKey val="0"/>
          <c:showVal val="0"/>
          <c:showCatName val="0"/>
          <c:showSerName val="0"/>
          <c:showPercent val="0"/>
          <c:showBubbleSize val="0"/>
          <c:showLeaderLines val="0"/>
        </c:dLbls>
        <c:firstSliceAng val="60"/>
      </c:pieChart>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211741527167718"/>
          <c:y val="9.5638487311272585E-2"/>
          <c:w val="0.69788258472832287"/>
          <c:h val="0.8896289169641578"/>
        </c:manualLayout>
      </c:layout>
      <c:barChart>
        <c:barDir val="bar"/>
        <c:grouping val="stacked"/>
        <c:varyColors val="0"/>
        <c:ser>
          <c:idx val="0"/>
          <c:order val="0"/>
          <c:tx>
            <c:strRef>
              <c:f>Dati!$C$274</c:f>
              <c:strCache>
                <c:ptCount val="1"/>
                <c:pt idx="0">
                  <c:v>.</c:v>
                </c:pt>
              </c:strCache>
            </c:strRef>
          </c:tx>
          <c:spPr>
            <a:noFill/>
          </c:spPr>
          <c:invertIfNegative val="0"/>
          <c:dLbls>
            <c:delete val="1"/>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Dati!$C$275:$C$315</c:f>
              <c:numCache>
                <c:formatCode>General</c:formatCode>
                <c:ptCount val="41"/>
                <c:pt idx="0" formatCode="0">
                  <c:v>25.623384299393241</c:v>
                </c:pt>
                <c:pt idx="2" formatCode="0">
                  <c:v>26.837931165962562</c:v>
                </c:pt>
                <c:pt idx="3" formatCode="0">
                  <c:v>25.43059835101603</c:v>
                </c:pt>
                <c:pt idx="5" formatCode="0">
                  <c:v>38.077605217659041</c:v>
                </c:pt>
                <c:pt idx="6" formatCode="0">
                  <c:v>33.210577112567165</c:v>
                </c:pt>
                <c:pt idx="7" formatCode="0">
                  <c:v>20.565476504913697</c:v>
                </c:pt>
                <c:pt idx="8" formatCode="0">
                  <c:v>22.638565655496279</c:v>
                </c:pt>
                <c:pt idx="9" formatCode="0">
                  <c:v>24.533169890007798</c:v>
                </c:pt>
                <c:pt idx="10" formatCode="0">
                  <c:v>27.992881570114935</c:v>
                </c:pt>
                <c:pt idx="12" formatCode="0">
                  <c:v>25.936771161360376</c:v>
                </c:pt>
                <c:pt idx="13" formatCode="0">
                  <c:v>27.64412312511142</c:v>
                </c:pt>
                <c:pt idx="15" formatCode="0">
                  <c:v>7</c:v>
                </c:pt>
                <c:pt idx="16" formatCode="0">
                  <c:v>24.131944043601493</c:v>
                </c:pt>
                <c:pt idx="17" formatCode="0">
                  <c:v>30.592858167019415</c:v>
                </c:pt>
                <c:pt idx="19" formatCode="0">
                  <c:v>24.722990608497156</c:v>
                </c:pt>
                <c:pt idx="20" formatCode="0">
                  <c:v>26.056470531286251</c:v>
                </c:pt>
                <c:pt idx="21" formatCode="0">
                  <c:v>27.853090817199678</c:v>
                </c:pt>
                <c:pt idx="23" formatCode="0">
                  <c:v>13.544112807476637</c:v>
                </c:pt>
                <c:pt idx="24" formatCode="0">
                  <c:v>29.448515742249633</c:v>
                </c:pt>
                <c:pt idx="25" formatCode="0">
                  <c:v>25.378544134669038</c:v>
                </c:pt>
                <c:pt idx="26" formatCode="0">
                  <c:v>23.565158709931119</c:v>
                </c:pt>
                <c:pt idx="27" formatCode="0">
                  <c:v>26.028521217835969</c:v>
                </c:pt>
                <c:pt idx="29" formatCode="0">
                  <c:v>27.524831225772239</c:v>
                </c:pt>
                <c:pt idx="30" formatCode="0">
                  <c:v>26.704428297112251</c:v>
                </c:pt>
                <c:pt idx="31" formatCode="0">
                  <c:v>22.904127478208331</c:v>
                </c:pt>
                <c:pt idx="32" formatCode="0">
                  <c:v>24.191656975121592</c:v>
                </c:pt>
                <c:pt idx="33" formatCode="0">
                  <c:v>26.722771589861882</c:v>
                </c:pt>
                <c:pt idx="35" formatCode="0">
                  <c:v>27.524831225772239</c:v>
                </c:pt>
                <c:pt idx="36" formatCode="0">
                  <c:v>25.386810587672407</c:v>
                </c:pt>
                <c:pt idx="37" formatCode="0">
                  <c:v>25.345641930873004</c:v>
                </c:pt>
                <c:pt idx="38" formatCode="0">
                  <c:v>38.077605217659041</c:v>
                </c:pt>
                <c:pt idx="39" formatCode="0">
                  <c:v>28.677816077856178</c:v>
                </c:pt>
                <c:pt idx="40" formatCode="0">
                  <c:v>22.428513829545896</c:v>
                </c:pt>
              </c:numCache>
            </c:numRef>
          </c:val>
          <c:extLst>
            <c:ext xmlns:c16="http://schemas.microsoft.com/office/drawing/2014/chart" uri="{C3380CC4-5D6E-409C-BE32-E72D297353CC}">
              <c16:uniqueId val="{00000000-5EAC-4484-B1B0-28104B8B3324}"/>
            </c:ext>
          </c:extLst>
        </c:ser>
        <c:ser>
          <c:idx val="1"/>
          <c:order val="1"/>
          <c:tx>
            <c:strRef>
              <c:f>Dati!$D$274</c:f>
              <c:strCache>
                <c:ptCount val="1"/>
                <c:pt idx="0">
                  <c:v>Ļoti slikti</c:v>
                </c:pt>
              </c:strCache>
            </c:strRef>
          </c:tx>
          <c:spPr>
            <a:solidFill>
              <a:srgbClr val="12313A"/>
            </a:solidFill>
          </c:spPr>
          <c:invertIfNegative val="0"/>
          <c:dLbls>
            <c:dLbl>
              <c:idx val="9"/>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EAC-4484-B1B0-28104B8B3324}"/>
                </c:ext>
              </c:extLst>
            </c:dLbl>
            <c:dLbl>
              <c:idx val="15"/>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EAC-4484-B1B0-28104B8B3324}"/>
                </c:ext>
              </c:extLst>
            </c:dLbl>
            <c:dLbl>
              <c:idx val="23"/>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EAC-4484-B1B0-28104B8B3324}"/>
                </c:ext>
              </c:extLst>
            </c:dLbl>
            <c:dLbl>
              <c:idx val="30"/>
              <c:spPr>
                <a:noFill/>
                <a:ln>
                  <a:noFill/>
                </a:ln>
                <a:effectLst/>
              </c:spPr>
              <c:txPr>
                <a:bodyPr wrap="square" lIns="38100" tIns="19050" rIns="38100" bIns="19050" anchor="ctr">
                  <a:noAutofit/>
                </a:bodyPr>
                <a:lstStyle/>
                <a:p>
                  <a:pPr>
                    <a:defRPr b="1">
                      <a:solidFill>
                        <a:schemeClr val="tx1"/>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3.6683580858085797E-2"/>
                      <c:h val="2.1132834757834756E-2"/>
                    </c:manualLayout>
                  </c15:layout>
                </c:ext>
                <c:ext xmlns:c16="http://schemas.microsoft.com/office/drawing/2014/chart" uri="{C3380CC4-5D6E-409C-BE32-E72D297353CC}">
                  <c16:uniqueId val="{00000004-5EAC-4484-B1B0-28104B8B3324}"/>
                </c:ext>
              </c:extLst>
            </c:dLbl>
            <c:dLbl>
              <c:idx val="32"/>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EAC-4484-B1B0-28104B8B3324}"/>
                </c:ext>
              </c:extLst>
            </c:dLbl>
            <c:dLbl>
              <c:idx val="37"/>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EAC-4484-B1B0-28104B8B3324}"/>
                </c:ext>
              </c:extLst>
            </c:dLbl>
            <c:dLbl>
              <c:idx val="40"/>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12E-478A-A298-EEA3F41E23BE}"/>
                </c:ext>
              </c:extLst>
            </c:dLbl>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Dati!$D$275:$D$315</c:f>
              <c:numCache>
                <c:formatCode>General</c:formatCode>
                <c:ptCount val="41"/>
                <c:pt idx="0" formatCode="###0">
                  <c:v>2</c:v>
                </c:pt>
                <c:pt idx="2" formatCode="###0">
                  <c:v>1.4249145040654327</c:v>
                </c:pt>
                <c:pt idx="3" formatCode="###0">
                  <c:v>1.542622271884547</c:v>
                </c:pt>
                <c:pt idx="5" formatCode="###0">
                  <c:v>0</c:v>
                </c:pt>
                <c:pt idx="6" formatCode="###0">
                  <c:v>1.6214165434797909</c:v>
                </c:pt>
                <c:pt idx="7" formatCode="###0">
                  <c:v>0</c:v>
                </c:pt>
                <c:pt idx="8" formatCode="###0">
                  <c:v>2.0274452177384079</c:v>
                </c:pt>
                <c:pt idx="9" formatCode="###0">
                  <c:v>5.5755925726142301</c:v>
                </c:pt>
                <c:pt idx="10" formatCode="###0">
                  <c:v>0</c:v>
                </c:pt>
                <c:pt idx="12" formatCode="###0">
                  <c:v>1.5414729015922768</c:v>
                </c:pt>
                <c:pt idx="13" formatCode="###0">
                  <c:v>1.3688285966987437</c:v>
                </c:pt>
                <c:pt idx="15" formatCode="###0">
                  <c:v>10.505690067664045</c:v>
                </c:pt>
                <c:pt idx="16" formatCode="###0">
                  <c:v>1.986841395500289</c:v>
                </c:pt>
                <c:pt idx="17" formatCode="###0">
                  <c:v>0</c:v>
                </c:pt>
                <c:pt idx="19" formatCode="###0">
                  <c:v>1.4751291623988922</c:v>
                </c:pt>
                <c:pt idx="20" formatCode="###0">
                  <c:v>2.1508218737348517</c:v>
                </c:pt>
                <c:pt idx="21" formatCode="###0">
                  <c:v>0</c:v>
                </c:pt>
                <c:pt idx="23" formatCode="###0">
                  <c:v>4.2477437585204054</c:v>
                </c:pt>
                <c:pt idx="24" formatCode="###0">
                  <c:v>0</c:v>
                </c:pt>
                <c:pt idx="25" formatCode="###0">
                  <c:v>1.960211250972324</c:v>
                </c:pt>
                <c:pt idx="26" formatCode="###0">
                  <c:v>0</c:v>
                </c:pt>
                <c:pt idx="27" formatCode="###0">
                  <c:v>1.9500754498639794</c:v>
                </c:pt>
                <c:pt idx="29" formatCode="###0">
                  <c:v>0</c:v>
                </c:pt>
                <c:pt idx="30" formatCode="###0">
                  <c:v>3.4079125136056549</c:v>
                </c:pt>
                <c:pt idx="31" formatCode="###0">
                  <c:v>0</c:v>
                </c:pt>
                <c:pt idx="32" formatCode="###0">
                  <c:v>4.2805090383935473</c:v>
                </c:pt>
                <c:pt idx="33" formatCode="###0">
                  <c:v>0</c:v>
                </c:pt>
                <c:pt idx="35" formatCode="###0">
                  <c:v>0</c:v>
                </c:pt>
                <c:pt idx="36" formatCode="###0">
                  <c:v>0.99944418967154269</c:v>
                </c:pt>
                <c:pt idx="37" formatCode="###0">
                  <c:v>4.1500965137045265</c:v>
                </c:pt>
                <c:pt idx="39" formatCode="###0">
                  <c:v>0</c:v>
                </c:pt>
                <c:pt idx="40" formatCode="###0">
                  <c:v>5.1006139131339223</c:v>
                </c:pt>
              </c:numCache>
            </c:numRef>
          </c:val>
          <c:extLst>
            <c:ext xmlns:c16="http://schemas.microsoft.com/office/drawing/2014/chart" uri="{C3380CC4-5D6E-409C-BE32-E72D297353CC}">
              <c16:uniqueId val="{00000007-5EAC-4484-B1B0-28104B8B3324}"/>
            </c:ext>
          </c:extLst>
        </c:ser>
        <c:ser>
          <c:idx val="2"/>
          <c:order val="2"/>
          <c:tx>
            <c:strRef>
              <c:f>Dati!$E$274</c:f>
              <c:strCache>
                <c:ptCount val="1"/>
                <c:pt idx="0">
                  <c:v>Slikti</c:v>
                </c:pt>
              </c:strCache>
            </c:strRef>
          </c:tx>
          <c:spPr>
            <a:solidFill>
              <a:srgbClr val="3288A0"/>
            </a:solidFill>
          </c:spPr>
          <c:invertIfNegative val="0"/>
          <c:dLbls>
            <c:dLbl>
              <c:idx val="5"/>
              <c:delete val="1"/>
              <c:extLst>
                <c:ext xmlns:c15="http://schemas.microsoft.com/office/drawing/2012/chart" uri="{CE6537A1-D6FC-4f65-9D91-7224C49458BB}"/>
                <c:ext xmlns:c16="http://schemas.microsoft.com/office/drawing/2014/chart" uri="{C3380CC4-5D6E-409C-BE32-E72D297353CC}">
                  <c16:uniqueId val="{00000008-5EAC-4484-B1B0-28104B8B3324}"/>
                </c:ext>
              </c:extLst>
            </c:dLbl>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Dati!$E$275:$E$315</c:f>
              <c:numCache>
                <c:formatCode>General</c:formatCode>
                <c:ptCount val="41"/>
                <c:pt idx="0" formatCode="###0">
                  <c:v>10.454220918265801</c:v>
                </c:pt>
                <c:pt idx="2" formatCode="###0">
                  <c:v>9.8147595476310467</c:v>
                </c:pt>
                <c:pt idx="3" formatCode="###0">
                  <c:v>11.104384594758463</c:v>
                </c:pt>
                <c:pt idx="5" formatCode="###0">
                  <c:v>0</c:v>
                </c:pt>
                <c:pt idx="6" formatCode="###0">
                  <c:v>3.2456115616120882</c:v>
                </c:pt>
                <c:pt idx="7" formatCode="###0">
                  <c:v>17.512128712745344</c:v>
                </c:pt>
                <c:pt idx="8" formatCode="###0">
                  <c:v>13.411594344424353</c:v>
                </c:pt>
                <c:pt idx="9" formatCode="###0">
                  <c:v>7.9688427550370129</c:v>
                </c:pt>
                <c:pt idx="10" formatCode="###0">
                  <c:v>10.084723647544106</c:v>
                </c:pt>
                <c:pt idx="12" formatCode="###0">
                  <c:v>10.599361154706386</c:v>
                </c:pt>
                <c:pt idx="13" formatCode="###0">
                  <c:v>9.0646534958488765</c:v>
                </c:pt>
                <c:pt idx="15" formatCode="###0">
                  <c:v>20.571915149994997</c:v>
                </c:pt>
                <c:pt idx="16" formatCode="###0">
                  <c:v>11.958819778557258</c:v>
                </c:pt>
                <c:pt idx="17" formatCode="###0">
                  <c:v>7.4847470506396254</c:v>
                </c:pt>
                <c:pt idx="19" formatCode="###0">
                  <c:v>11.879485446762995</c:v>
                </c:pt>
                <c:pt idx="20" formatCode="###0">
                  <c:v>9.8703128126379376</c:v>
                </c:pt>
                <c:pt idx="21" formatCode="###0">
                  <c:v>10.224514400459363</c:v>
                </c:pt>
                <c:pt idx="23" formatCode="###0">
                  <c:v>20.285748651661997</c:v>
                </c:pt>
                <c:pt idx="24" formatCode="###0">
                  <c:v>8.6290894754094101</c:v>
                </c:pt>
                <c:pt idx="25" formatCode="###0">
                  <c:v>10.738849832017678</c:v>
                </c:pt>
                <c:pt idx="26" formatCode="###0">
                  <c:v>14.512446507727923</c:v>
                </c:pt>
                <c:pt idx="27" formatCode="###0">
                  <c:v>10.099008549959093</c:v>
                </c:pt>
                <c:pt idx="29" formatCode="###0">
                  <c:v>10.552773991886802</c:v>
                </c:pt>
                <c:pt idx="30" formatCode="###0">
                  <c:v>7.9652644069411336</c:v>
                </c:pt>
                <c:pt idx="31" formatCode="###0">
                  <c:v>15.173477739450709</c:v>
                </c:pt>
                <c:pt idx="32" formatCode="###0">
                  <c:v>9.6054392041439023</c:v>
                </c:pt>
                <c:pt idx="33" formatCode="###0">
                  <c:v>11.354833627797159</c:v>
                </c:pt>
                <c:pt idx="35" formatCode="###0">
                  <c:v>10.552773991886802</c:v>
                </c:pt>
                <c:pt idx="36" formatCode="###0">
                  <c:v>11.691350440315089</c:v>
                </c:pt>
                <c:pt idx="37" formatCode="###0">
                  <c:v>8.5818667730815097</c:v>
                </c:pt>
                <c:pt idx="39" formatCode="###0">
                  <c:v>9.3997891398028646</c:v>
                </c:pt>
                <c:pt idx="40" formatCode="###0">
                  <c:v>10.548477474979222</c:v>
                </c:pt>
              </c:numCache>
            </c:numRef>
          </c:val>
          <c:extLst>
            <c:ext xmlns:c16="http://schemas.microsoft.com/office/drawing/2014/chart" uri="{C3380CC4-5D6E-409C-BE32-E72D297353CC}">
              <c16:uniqueId val="{00000009-5EAC-4484-B1B0-28104B8B3324}"/>
            </c:ext>
          </c:extLst>
        </c:ser>
        <c:ser>
          <c:idx val="3"/>
          <c:order val="3"/>
          <c:tx>
            <c:strRef>
              <c:f>Dati!$F$274</c:f>
              <c:strCache>
                <c:ptCount val="1"/>
                <c:pt idx="0">
                  <c:v>Labi</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Dati!$F$275:$F$315</c:f>
              <c:numCache>
                <c:formatCode>General</c:formatCode>
                <c:ptCount val="41"/>
                <c:pt idx="0" formatCode="###0">
                  <c:v>12.027269619899704</c:v>
                </c:pt>
                <c:pt idx="2" formatCode="###0">
                  <c:v>16.997879451648714</c:v>
                </c:pt>
                <c:pt idx="3" formatCode="###0">
                  <c:v>6.9734694827429209</c:v>
                </c:pt>
                <c:pt idx="5" formatCode="###0">
                  <c:v>41.29187298096798</c:v>
                </c:pt>
                <c:pt idx="6" formatCode="###0">
                  <c:v>14.782018246810626</c:v>
                </c:pt>
                <c:pt idx="7" formatCode="###0">
                  <c:v>17.339182219821254</c:v>
                </c:pt>
                <c:pt idx="8" formatCode="###0">
                  <c:v>3.9402448132487162</c:v>
                </c:pt>
                <c:pt idx="9" formatCode="###0">
                  <c:v>5.3696586453622155</c:v>
                </c:pt>
                <c:pt idx="10" formatCode="###0">
                  <c:v>8.2745027892584648</c:v>
                </c:pt>
                <c:pt idx="12" formatCode="###0">
                  <c:v>11.526469265020516</c:v>
                </c:pt>
                <c:pt idx="13" formatCode="###0">
                  <c:v>13.648665641819099</c:v>
                </c:pt>
                <c:pt idx="15" formatCode="###0">
                  <c:v>9.1801261271267123</c:v>
                </c:pt>
                <c:pt idx="16" formatCode="###0">
                  <c:v>9.952162163951245</c:v>
                </c:pt>
                <c:pt idx="17" formatCode="###0">
                  <c:v>15.158163635256907</c:v>
                </c:pt>
                <c:pt idx="19" formatCode="###0">
                  <c:v>15.164091843707132</c:v>
                </c:pt>
                <c:pt idx="20" formatCode="###0">
                  <c:v>11.13791823886547</c:v>
                </c:pt>
                <c:pt idx="21" formatCode="###0">
                  <c:v>10.637143927816853</c:v>
                </c:pt>
                <c:pt idx="23" formatCode="###0">
                  <c:v>8.1021282006887123</c:v>
                </c:pt>
                <c:pt idx="24" formatCode="###0">
                  <c:v>13.20018279870539</c:v>
                </c:pt>
                <c:pt idx="25" formatCode="###0">
                  <c:v>12.429339927039987</c:v>
                </c:pt>
                <c:pt idx="26" formatCode="###0">
                  <c:v>7.2962210520658015</c:v>
                </c:pt>
                <c:pt idx="27" formatCode="###0">
                  <c:v>17.416307951486349</c:v>
                </c:pt>
                <c:pt idx="29" formatCode="###0">
                  <c:v>16.827268438114519</c:v>
                </c:pt>
                <c:pt idx="30" formatCode="###0">
                  <c:v>7.7454578306997659</c:v>
                </c:pt>
                <c:pt idx="31" formatCode="###0">
                  <c:v>11.520891794966735</c:v>
                </c:pt>
                <c:pt idx="32" formatCode="###0">
                  <c:v>10.003579329627865</c:v>
                </c:pt>
                <c:pt idx="33" formatCode="###0">
                  <c:v>9.3004377945907333</c:v>
                </c:pt>
                <c:pt idx="35" formatCode="###0">
                  <c:v>16.827268438114519</c:v>
                </c:pt>
                <c:pt idx="36" formatCode="###0">
                  <c:v>10.827618745760985</c:v>
                </c:pt>
                <c:pt idx="37" formatCode="###0">
                  <c:v>7.2875842166259597</c:v>
                </c:pt>
                <c:pt idx="39" formatCode="###0">
                  <c:v>14.584796294742228</c:v>
                </c:pt>
                <c:pt idx="40" formatCode="###0">
                  <c:v>7.3046915092968137</c:v>
                </c:pt>
              </c:numCache>
            </c:numRef>
          </c:val>
          <c:extLst>
            <c:ext xmlns:c16="http://schemas.microsoft.com/office/drawing/2014/chart" uri="{C3380CC4-5D6E-409C-BE32-E72D297353CC}">
              <c16:uniqueId val="{0000000A-5EAC-4484-B1B0-28104B8B3324}"/>
            </c:ext>
          </c:extLst>
        </c:ser>
        <c:ser>
          <c:idx val="4"/>
          <c:order val="4"/>
          <c:tx>
            <c:strRef>
              <c:f>Dati!$G$274</c:f>
              <c:strCache>
                <c:ptCount val="1"/>
                <c:pt idx="0">
                  <c:v>Teicami</c:v>
                </c:pt>
              </c:strCache>
            </c:strRef>
          </c:tx>
          <c:spPr>
            <a:solidFill>
              <a:srgbClr val="B48900"/>
            </a:solidFill>
          </c:spPr>
          <c:invertIfNegative val="0"/>
          <c:dLbls>
            <c:dLbl>
              <c:idx val="2"/>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00-FBAF-4FEB-839B-CCC7C5EC755E}"/>
                </c:ext>
              </c:extLst>
            </c:dLbl>
            <c:dLbl>
              <c:idx val="9"/>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01-FBAF-4FEB-839B-CCC7C5EC755E}"/>
                </c:ext>
              </c:extLst>
            </c:dLbl>
            <c:dLbl>
              <c:idx val="21"/>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extLst>
                <c:ext xmlns:c16="http://schemas.microsoft.com/office/drawing/2014/chart" uri="{C3380CC4-5D6E-409C-BE32-E72D297353CC}">
                  <c16:uniqueId val="{00000002-FBAF-4FEB-839B-CCC7C5EC755E}"/>
                </c:ext>
              </c:extLst>
            </c:dLbl>
            <c:dLbl>
              <c:idx val="24"/>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2712183718371838E-2"/>
                      <c:h val="2.5655626780626779E-2"/>
                    </c:manualLayout>
                  </c15:layout>
                </c:ext>
                <c:ext xmlns:c16="http://schemas.microsoft.com/office/drawing/2014/chart" uri="{C3380CC4-5D6E-409C-BE32-E72D297353CC}">
                  <c16:uniqueId val="{0000000E-5EAC-4484-B1B0-28104B8B3324}"/>
                </c:ext>
              </c:extLst>
            </c:dLbl>
            <c:dLbl>
              <c:idx val="27"/>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7951457645764573E-2"/>
                      <c:h val="3.6962606837606833E-2"/>
                    </c:manualLayout>
                  </c15:layout>
                </c:ext>
                <c:ext xmlns:c16="http://schemas.microsoft.com/office/drawing/2014/chart" uri="{C3380CC4-5D6E-409C-BE32-E72D297353CC}">
                  <c16:uniqueId val="{0000000F-5EAC-4484-B1B0-28104B8B3324}"/>
                </c:ext>
              </c:extLst>
            </c:dLbl>
            <c:dLbl>
              <c:idx val="31"/>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7951457645764573E-2"/>
                      <c:h val="3.9224002849002841E-2"/>
                    </c:manualLayout>
                  </c15:layout>
                </c:ext>
                <c:ext xmlns:c16="http://schemas.microsoft.com/office/drawing/2014/chart" uri="{C3380CC4-5D6E-409C-BE32-E72D297353CC}">
                  <c16:uniqueId val="{00000010-5EAC-4484-B1B0-28104B8B3324}"/>
                </c:ext>
              </c:extLst>
            </c:dLbl>
            <c:dLbl>
              <c:idx val="36"/>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layout>
                    <c:manualLayout>
                      <c:w val="2.9697882288228818E-2"/>
                      <c:h val="3.2439814814814817E-2"/>
                    </c:manualLayout>
                  </c15:layout>
                </c:ext>
                <c:ext xmlns:c16="http://schemas.microsoft.com/office/drawing/2014/chart" uri="{C3380CC4-5D6E-409C-BE32-E72D297353CC}">
                  <c16:uniqueId val="{00000003-D8A3-41AA-B416-403551FB3FEA}"/>
                </c:ext>
              </c:extLst>
            </c:dLbl>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Dati!$G$275:$G$315</c:f>
              <c:numCache>
                <c:formatCode>General</c:formatCode>
                <c:ptCount val="41"/>
                <c:pt idx="0" formatCode="###0">
                  <c:v>1.3276432468554271</c:v>
                </c:pt>
                <c:pt idx="2" formatCode="###0">
                  <c:v>2.633432236680298</c:v>
                </c:pt>
                <c:pt idx="3" formatCode="###0">
                  <c:v>0</c:v>
                </c:pt>
                <c:pt idx="5" formatCode="###0">
                  <c:v>0</c:v>
                </c:pt>
                <c:pt idx="6" formatCode="###0">
                  <c:v>0</c:v>
                </c:pt>
                <c:pt idx="7" formatCode="###0">
                  <c:v>1.2602212021690387</c:v>
                </c:pt>
                <c:pt idx="8" formatCode="###0">
                  <c:v>1.7642525618349534</c:v>
                </c:pt>
                <c:pt idx="9" formatCode="###0">
                  <c:v>2.6902496860733027</c:v>
                </c:pt>
                <c:pt idx="10" formatCode="###0">
                  <c:v>1.985624171809319</c:v>
                </c:pt>
                <c:pt idx="12" formatCode="###0">
                  <c:v>1.3959651802250908</c:v>
                </c:pt>
                <c:pt idx="13" formatCode="###0">
                  <c:v>1.182647475048374</c:v>
                </c:pt>
                <c:pt idx="15" formatCode="###0">
                  <c:v>0</c:v>
                </c:pt>
                <c:pt idx="16" formatCode="###0">
                  <c:v>2.3659983855058178</c:v>
                </c:pt>
                <c:pt idx="17" formatCode="###0">
                  <c:v>0</c:v>
                </c:pt>
                <c:pt idx="19" formatCode="###0">
                  <c:v>0</c:v>
                </c:pt>
                <c:pt idx="20" formatCode="###0">
                  <c:v>1.3291333119610476</c:v>
                </c:pt>
                <c:pt idx="21" formatCode="###0">
                  <c:v>2.7540166192019706</c:v>
                </c:pt>
                <c:pt idx="23" formatCode="###0">
                  <c:v>0</c:v>
                </c:pt>
                <c:pt idx="24" formatCode="###0">
                  <c:v>2.9773136592518044</c:v>
                </c:pt>
                <c:pt idx="25" formatCode="###0">
                  <c:v>0</c:v>
                </c:pt>
                <c:pt idx="26" formatCode="###0">
                  <c:v>1.6930561316578789</c:v>
                </c:pt>
                <c:pt idx="27" formatCode="###0">
                  <c:v>3.3203438134629266</c:v>
                </c:pt>
                <c:pt idx="29" formatCode="###0">
                  <c:v>0.90720421546424146</c:v>
                </c:pt>
                <c:pt idx="30" formatCode="###0">
                  <c:v>0</c:v>
                </c:pt>
                <c:pt idx="31" formatCode="###0">
                  <c:v>2.8769076536983897</c:v>
                </c:pt>
                <c:pt idx="32" formatCode="###0">
                  <c:v>1.9764767406084605</c:v>
                </c:pt>
                <c:pt idx="33" formatCode="###0">
                  <c:v>2.3648656411329076</c:v>
                </c:pt>
                <c:pt idx="35" formatCode="###0">
                  <c:v>0.90720421546424146</c:v>
                </c:pt>
                <c:pt idx="36" formatCode="###0">
                  <c:v>2.6715656897753806</c:v>
                </c:pt>
                <c:pt idx="37" formatCode="###0">
                  <c:v>0</c:v>
                </c:pt>
                <c:pt idx="39" formatCode="###0">
                  <c:v>1.4560560563344127</c:v>
                </c:pt>
                <c:pt idx="40" formatCode="###0">
                  <c:v>1.1656825417714214</c:v>
                </c:pt>
              </c:numCache>
            </c:numRef>
          </c:val>
          <c:extLst>
            <c:ext xmlns:c16="http://schemas.microsoft.com/office/drawing/2014/chart" uri="{C3380CC4-5D6E-409C-BE32-E72D297353CC}">
              <c16:uniqueId val="{00000012-5EAC-4484-B1B0-28104B8B3324}"/>
            </c:ext>
          </c:extLst>
        </c:ser>
        <c:ser>
          <c:idx val="5"/>
          <c:order val="5"/>
          <c:tx>
            <c:strRef>
              <c:f>Dati!$H$274</c:f>
              <c:strCache>
                <c:ptCount val="1"/>
                <c:pt idx="0">
                  <c:v>.</c:v>
                </c:pt>
              </c:strCache>
            </c:strRef>
          </c:tx>
          <c:spPr>
            <a:noFill/>
          </c:spPr>
          <c:invertIfNegative val="0"/>
          <c:dLbls>
            <c:delete val="1"/>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Dati!$H$275:$H$315</c:f>
              <c:numCache>
                <c:formatCode>General</c:formatCode>
                <c:ptCount val="41"/>
                <c:pt idx="0" formatCode="###0">
                  <c:v>34.936960114212845</c:v>
                </c:pt>
                <c:pt idx="2" formatCode="###0">
                  <c:v>28.660561292638967</c:v>
                </c:pt>
                <c:pt idx="3" formatCode="###0">
                  <c:v>41.318403498225059</c:v>
                </c:pt>
                <c:pt idx="5" formatCode="###0">
                  <c:v>7</c:v>
                </c:pt>
                <c:pt idx="6" formatCode="###0">
                  <c:v>33.509854734157358</c:v>
                </c:pt>
                <c:pt idx="7" formatCode="###0">
                  <c:v>29.692469558977685</c:v>
                </c:pt>
                <c:pt idx="8" formatCode="###0">
                  <c:v>42.587375605884311</c:v>
                </c:pt>
                <c:pt idx="9" formatCode="###0">
                  <c:v>40.231964649532465</c:v>
                </c:pt>
                <c:pt idx="10" formatCode="###0">
                  <c:v>38.031746019900197</c:v>
                </c:pt>
                <c:pt idx="12" formatCode="###0">
                  <c:v>35.369438535722374</c:v>
                </c:pt>
                <c:pt idx="13" formatCode="###0">
                  <c:v>33.460559864100503</c:v>
                </c:pt>
                <c:pt idx="15" formatCode="###0">
                  <c:v>39.111746853841268</c:v>
                </c:pt>
                <c:pt idx="16" formatCode="###0">
                  <c:v>35.973712431510918</c:v>
                </c:pt>
                <c:pt idx="17" formatCode="###0">
                  <c:v>33.133709345711075</c:v>
                </c:pt>
                <c:pt idx="19" formatCode="###0">
                  <c:v>33.127781137260847</c:v>
                </c:pt>
                <c:pt idx="20" formatCode="###0">
                  <c:v>35.824821430141469</c:v>
                </c:pt>
                <c:pt idx="21" formatCode="###0">
                  <c:v>34.90071243394916</c:v>
                </c:pt>
                <c:pt idx="23" formatCode="###0">
                  <c:v>40.18974478027927</c:v>
                </c:pt>
                <c:pt idx="24" formatCode="###0">
                  <c:v>32.114376523010783</c:v>
                </c:pt>
                <c:pt idx="25" formatCode="###0">
                  <c:v>35.86253305392799</c:v>
                </c:pt>
                <c:pt idx="26" formatCode="###0">
                  <c:v>39.302595797244301</c:v>
                </c:pt>
                <c:pt idx="27" formatCode="###0">
                  <c:v>27.555221216018705</c:v>
                </c:pt>
                <c:pt idx="29" formatCode="###0">
                  <c:v>30.557400327389221</c:v>
                </c:pt>
                <c:pt idx="30" formatCode="###0">
                  <c:v>40.546415150268217</c:v>
                </c:pt>
                <c:pt idx="31" formatCode="###0">
                  <c:v>33.894073532302855</c:v>
                </c:pt>
                <c:pt idx="32" formatCode="###0">
                  <c:v>36.31181691073165</c:v>
                </c:pt>
                <c:pt idx="33" formatCode="###0">
                  <c:v>36.626569545244337</c:v>
                </c:pt>
                <c:pt idx="35" formatCode="###0">
                  <c:v>30.557400327389221</c:v>
                </c:pt>
                <c:pt idx="36" formatCode="###0">
                  <c:v>34.792688545431616</c:v>
                </c:pt>
                <c:pt idx="37" formatCode="###0">
                  <c:v>41.004288764342022</c:v>
                </c:pt>
                <c:pt idx="38" formatCode="###0">
                  <c:v>48.29187298096798</c:v>
                </c:pt>
                <c:pt idx="39" formatCode="###0">
                  <c:v>32.251020629891343</c:v>
                </c:pt>
                <c:pt idx="40" formatCode="###0">
                  <c:v>39.821498929899739</c:v>
                </c:pt>
              </c:numCache>
            </c:numRef>
          </c:val>
          <c:extLst>
            <c:ext xmlns:c16="http://schemas.microsoft.com/office/drawing/2014/chart" uri="{C3380CC4-5D6E-409C-BE32-E72D297353CC}">
              <c16:uniqueId val="{00000013-5EAC-4484-B1B0-28104B8B3324}"/>
            </c:ext>
          </c:extLst>
        </c:ser>
        <c:ser>
          <c:idx val="6"/>
          <c:order val="6"/>
          <c:tx>
            <c:strRef>
              <c:f>Dati!$I$274</c:f>
              <c:strCache>
                <c:ptCount val="1"/>
                <c:pt idx="0">
                  <c:v>Viduvēji</c:v>
                </c:pt>
              </c:strCache>
            </c:strRef>
          </c:tx>
          <c:spPr>
            <a:solidFill>
              <a:srgbClr val="AEC87A"/>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Dati!$I$275:$I$315</c:f>
              <c:numCache>
                <c:formatCode>General</c:formatCode>
                <c:ptCount val="41"/>
                <c:pt idx="0" formatCode="###0">
                  <c:v>42</c:v>
                </c:pt>
                <c:pt idx="2" formatCode="###0">
                  <c:v>37.100932304284655</c:v>
                </c:pt>
                <c:pt idx="3" formatCode="###0">
                  <c:v>45.968062302608161</c:v>
                </c:pt>
                <c:pt idx="5" formatCode="###0">
                  <c:v>41.822415718122876</c:v>
                </c:pt>
                <c:pt idx="6" formatCode="###0">
                  <c:v>40.279410322520015</c:v>
                </c:pt>
                <c:pt idx="7" formatCode="###0">
                  <c:v>37.789163101226343</c:v>
                </c:pt>
                <c:pt idx="8" formatCode="###0">
                  <c:v>48.937453795677918</c:v>
                </c:pt>
                <c:pt idx="9" formatCode="###0">
                  <c:v>45.592649623835506</c:v>
                </c:pt>
                <c:pt idx="10" formatCode="###0">
                  <c:v>36.808865738446855</c:v>
                </c:pt>
                <c:pt idx="12" formatCode="###0">
                  <c:v>42.230096558969294</c:v>
                </c:pt>
                <c:pt idx="13" formatCode="###0">
                  <c:v>40.643331456900455</c:v>
                </c:pt>
                <c:pt idx="15" formatCode="###0">
                  <c:v>9.5161866539621336</c:v>
                </c:pt>
                <c:pt idx="16" formatCode="###0">
                  <c:v>38.772083591908128</c:v>
                </c:pt>
                <c:pt idx="17" formatCode="###0">
                  <c:v>48.062624622194257</c:v>
                </c:pt>
                <c:pt idx="19" formatCode="###0">
                  <c:v>41.297713663956991</c:v>
                </c:pt>
                <c:pt idx="20" formatCode="###0">
                  <c:v>43.435024263664147</c:v>
                </c:pt>
                <c:pt idx="21" formatCode="###0">
                  <c:v>37.382864423525611</c:v>
                </c:pt>
                <c:pt idx="23" formatCode="###0">
                  <c:v>32.946107897172496</c:v>
                </c:pt>
                <c:pt idx="24" formatCode="###0">
                  <c:v>46.744405566662586</c:v>
                </c:pt>
                <c:pt idx="25" formatCode="###0">
                  <c:v>38.178324176492382</c:v>
                </c:pt>
                <c:pt idx="26" formatCode="###0">
                  <c:v>49.278385792748821</c:v>
                </c:pt>
                <c:pt idx="27" formatCode="###0">
                  <c:v>35.386549986297183</c:v>
                </c:pt>
                <c:pt idx="29" formatCode="###0">
                  <c:v>39.269560426476758</c:v>
                </c:pt>
                <c:pt idx="30" formatCode="###0">
                  <c:v>55.462635436523477</c:v>
                </c:pt>
                <c:pt idx="31" formatCode="###0">
                  <c:v>34.462165243869038</c:v>
                </c:pt>
                <c:pt idx="32" formatCode="###0">
                  <c:v>44.684287725690503</c:v>
                </c:pt>
                <c:pt idx="33" formatCode="###0">
                  <c:v>27.746196667939902</c:v>
                </c:pt>
                <c:pt idx="35" formatCode="###0">
                  <c:v>39.269560426476758</c:v>
                </c:pt>
                <c:pt idx="36" formatCode="###0">
                  <c:v>44.925030073284397</c:v>
                </c:pt>
                <c:pt idx="37" formatCode="###0">
                  <c:v>39.659711192309587</c:v>
                </c:pt>
                <c:pt idx="39" formatCode="###0">
                  <c:v>47.080718672613934</c:v>
                </c:pt>
                <c:pt idx="40" formatCode="###0">
                  <c:v>29.370679772965008</c:v>
                </c:pt>
              </c:numCache>
            </c:numRef>
          </c:val>
          <c:extLst>
            <c:ext xmlns:c16="http://schemas.microsoft.com/office/drawing/2014/chart" uri="{C3380CC4-5D6E-409C-BE32-E72D297353CC}">
              <c16:uniqueId val="{00000014-5EAC-4484-B1B0-28104B8B3324}"/>
            </c:ext>
          </c:extLst>
        </c:ser>
        <c:ser>
          <c:idx val="7"/>
          <c:order val="7"/>
          <c:tx>
            <c:strRef>
              <c:f>Dati!$J$274</c:f>
              <c:strCache>
                <c:ptCount val="1"/>
                <c:pt idx="0">
                  <c:v>.</c:v>
                </c:pt>
              </c:strCache>
            </c:strRef>
          </c:tx>
          <c:spPr>
            <a:noFill/>
          </c:spPr>
          <c:invertIfNegative val="0"/>
          <c:dLbls>
            <c:delete val="1"/>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Dati!$J$275:$J$315</c:f>
              <c:numCache>
                <c:formatCode>General</c:formatCode>
                <c:ptCount val="41"/>
                <c:pt idx="0" formatCode="###0">
                  <c:v>20.462635436523477</c:v>
                </c:pt>
                <c:pt idx="2" formatCode="###0">
                  <c:v>25.361703132238823</c:v>
                </c:pt>
                <c:pt idx="3" formatCode="###0">
                  <c:v>16.494573133915317</c:v>
                </c:pt>
                <c:pt idx="5" formatCode="###0">
                  <c:v>20.640219718400601</c:v>
                </c:pt>
                <c:pt idx="6" formatCode="###0">
                  <c:v>22.183225114003463</c:v>
                </c:pt>
                <c:pt idx="7" formatCode="###0">
                  <c:v>24.673472335297134</c:v>
                </c:pt>
                <c:pt idx="8" formatCode="###0">
                  <c:v>13.52518164084556</c:v>
                </c:pt>
                <c:pt idx="9" formatCode="###0">
                  <c:v>16.869985812687972</c:v>
                </c:pt>
                <c:pt idx="10" formatCode="###0">
                  <c:v>25.653769698076623</c:v>
                </c:pt>
                <c:pt idx="12" formatCode="###0">
                  <c:v>20.232538877554184</c:v>
                </c:pt>
                <c:pt idx="13" formatCode="###0">
                  <c:v>21.819303979623022</c:v>
                </c:pt>
                <c:pt idx="15" formatCode="###0">
                  <c:v>52.946448782561347</c:v>
                </c:pt>
                <c:pt idx="16" formatCode="###0">
                  <c:v>23.690551844615349</c:v>
                </c:pt>
                <c:pt idx="17" formatCode="###0">
                  <c:v>14.400010814329221</c:v>
                </c:pt>
                <c:pt idx="19" formatCode="###0">
                  <c:v>21.164921772566487</c:v>
                </c:pt>
                <c:pt idx="20" formatCode="###0">
                  <c:v>19.027611172859331</c:v>
                </c:pt>
                <c:pt idx="21" formatCode="###0">
                  <c:v>25.079771012997867</c:v>
                </c:pt>
                <c:pt idx="23" formatCode="###0">
                  <c:v>29.516527539350982</c:v>
                </c:pt>
                <c:pt idx="24" formatCode="###0">
                  <c:v>15.718229869860892</c:v>
                </c:pt>
                <c:pt idx="25" formatCode="###0">
                  <c:v>24.284311260031096</c:v>
                </c:pt>
                <c:pt idx="26" formatCode="###0">
                  <c:v>13.184249643774656</c:v>
                </c:pt>
                <c:pt idx="27" formatCode="###0">
                  <c:v>27.076085450226294</c:v>
                </c:pt>
                <c:pt idx="29" formatCode="###0">
                  <c:v>23.193075010046719</c:v>
                </c:pt>
                <c:pt idx="30" formatCode="###0">
                  <c:v>7</c:v>
                </c:pt>
                <c:pt idx="31" formatCode="###0">
                  <c:v>28.00047019265444</c:v>
                </c:pt>
                <c:pt idx="32" formatCode="###0">
                  <c:v>17.778347710832975</c:v>
                </c:pt>
                <c:pt idx="33" formatCode="###0">
                  <c:v>34.716438768583572</c:v>
                </c:pt>
                <c:pt idx="35" formatCode="###0">
                  <c:v>23.193075010046719</c:v>
                </c:pt>
                <c:pt idx="36" formatCode="###0">
                  <c:v>17.537605363239081</c:v>
                </c:pt>
                <c:pt idx="37" formatCode="###0">
                  <c:v>22.802924244213891</c:v>
                </c:pt>
                <c:pt idx="38" formatCode="###0">
                  <c:v>62.462635436523477</c:v>
                </c:pt>
                <c:pt idx="39" formatCode="###0">
                  <c:v>15.381916763909544</c:v>
                </c:pt>
                <c:pt idx="40" formatCode="###0">
                  <c:v>33.091955663558466</c:v>
                </c:pt>
              </c:numCache>
            </c:numRef>
          </c:val>
          <c:extLst>
            <c:ext xmlns:c16="http://schemas.microsoft.com/office/drawing/2014/chart" uri="{C3380CC4-5D6E-409C-BE32-E72D297353CC}">
              <c16:uniqueId val="{00000015-5EAC-4484-B1B0-28104B8B3324}"/>
            </c:ext>
          </c:extLst>
        </c:ser>
        <c:ser>
          <c:idx val="8"/>
          <c:order val="8"/>
          <c:tx>
            <c:strRef>
              <c:f>Dati!$K$274</c:f>
              <c:strCache>
                <c:ptCount val="1"/>
                <c:pt idx="0">
                  <c:v>Grūti pateikt</c:v>
                </c:pt>
              </c:strCache>
            </c:strRef>
          </c:tx>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Dati!$B$275:$B$315</c:f>
              <c:strCache>
                <c:ptCount val="41"/>
                <c:pt idx="0">
                  <c:v>VISI RESPONDENTI, n=291</c:v>
                </c:pt>
                <c:pt idx="1">
                  <c:v>DZIMUMS</c:v>
                </c:pt>
                <c:pt idx="2">
                  <c:v>Vīrietis, n=149</c:v>
                </c:pt>
                <c:pt idx="3">
                  <c:v>Sieviete, n=142</c:v>
                </c:pt>
                <c:pt idx="4">
                  <c:v>VECUMS</c:v>
                </c:pt>
                <c:pt idx="5">
                  <c:v>18–24 gadi, n=12</c:v>
                </c:pt>
                <c:pt idx="6">
                  <c:v>25–34 gadi, n=60</c:v>
                </c:pt>
                <c:pt idx="7">
                  <c:v>35–44 gadi, n=80</c:v>
                </c:pt>
                <c:pt idx="8">
                  <c:v>45–54 gadi, n=53</c:v>
                </c:pt>
                <c:pt idx="9">
                  <c:v>55–63 gadi, n=37</c:v>
                </c:pt>
                <c:pt idx="10">
                  <c:v>64–75 gadi, n=49</c:v>
                </c:pt>
                <c:pt idx="11">
                  <c:v>SARUNVALODA ĢIMENĒ</c:v>
                </c:pt>
                <c:pt idx="12">
                  <c:v>Latviešu, n=210</c:v>
                </c:pt>
                <c:pt idx="13">
                  <c:v>Krievu, n=79</c:v>
                </c:pt>
                <c:pt idx="14">
                  <c:v>IZGLĪTĪBA</c:v>
                </c:pt>
                <c:pt idx="15">
                  <c:v>Pamatizglītība, n=10</c:v>
                </c:pt>
                <c:pt idx="16">
                  <c:v>Vidējā, profesionālā vidējā, n=164</c:v>
                </c:pt>
                <c:pt idx="17">
                  <c:v>Augstākā, n=117</c:v>
                </c:pt>
                <c:pt idx="18">
                  <c:v>NODARBINĀTĪBAS SEKTORS</c:v>
                </c:pt>
                <c:pt idx="19">
                  <c:v>Publiskais sektors, n=73</c:v>
                </c:pt>
                <c:pt idx="20">
                  <c:v>Privātais sektors, n=148</c:v>
                </c:pt>
                <c:pt idx="21">
                  <c:v>Nestrādā, n=70</c:v>
                </c:pt>
                <c:pt idx="22">
                  <c:v>IENĀKUMI UZ VIENU CILVĒKU ĢIMENĒ</c:v>
                </c:pt>
                <c:pt idx="23">
                  <c:v>Zemi, n=24</c:v>
                </c:pt>
                <c:pt idx="24">
                  <c:v>Vidēji zemi, n=35</c:v>
                </c:pt>
                <c:pt idx="25">
                  <c:v>Vidēji, n=55</c:v>
                </c:pt>
                <c:pt idx="26">
                  <c:v>Vidēji augsti, n=55</c:v>
                </c:pt>
                <c:pt idx="27">
                  <c:v>Augsti, n=57</c:v>
                </c:pt>
                <c:pt idx="28">
                  <c:v>REĢIONS</c:v>
                </c:pt>
                <c:pt idx="29">
                  <c:v>Rīga, n=104</c:v>
                </c:pt>
                <c:pt idx="30">
                  <c:v>Vidzeme, n=61</c:v>
                </c:pt>
                <c:pt idx="31">
                  <c:v>Kurzeme, n=32</c:v>
                </c:pt>
                <c:pt idx="32">
                  <c:v>Zemgale, n=51</c:v>
                </c:pt>
                <c:pt idx="33">
                  <c:v>Latgale, n=43</c:v>
                </c:pt>
                <c:pt idx="34">
                  <c:v>APDZĪVOTĀS VIETAS TIPS</c:v>
                </c:pt>
                <c:pt idx="35">
                  <c:v>Rīga, n=104</c:v>
                </c:pt>
                <c:pt idx="36">
                  <c:v>Cita pilsēta, n=109</c:v>
                </c:pt>
                <c:pt idx="37">
                  <c:v>Lauki, n=78</c:v>
                </c:pt>
                <c:pt idx="38">
                  <c:v>INTERESE PAR VALSTS FINANŠU STĀVOKLI</c:v>
                </c:pt>
                <c:pt idx="39">
                  <c:v>Kopumā interesē, n=199</c:v>
                </c:pt>
                <c:pt idx="40">
                  <c:v>Kopumā neinteresē, n=83</c:v>
                </c:pt>
              </c:strCache>
            </c:strRef>
          </c:cat>
          <c:val>
            <c:numRef>
              <c:f>Dati!$K$275:$K$315</c:f>
              <c:numCache>
                <c:formatCode>General</c:formatCode>
                <c:ptCount val="41"/>
                <c:pt idx="0" formatCode="###0">
                  <c:v>33.209882089261896</c:v>
                </c:pt>
                <c:pt idx="2" formatCode="###0">
                  <c:v>32.028081955689899</c:v>
                </c:pt>
                <c:pt idx="3" formatCode="###0">
                  <c:v>34.411461348005894</c:v>
                </c:pt>
                <c:pt idx="5" formatCode="###0">
                  <c:v>16.885711300909129</c:v>
                </c:pt>
                <c:pt idx="6" formatCode="###0">
                  <c:v>40.071543325577444</c:v>
                </c:pt>
                <c:pt idx="7" formatCode="###0">
                  <c:v>26.09930476403796</c:v>
                </c:pt>
                <c:pt idx="8" formatCode="###0">
                  <c:v>29.919009267075658</c:v>
                </c:pt>
                <c:pt idx="9" formatCode="###0">
                  <c:v>32.803006717077736</c:v>
                </c:pt>
                <c:pt idx="10" formatCode="###0">
                  <c:v>42.846283652941203</c:v>
                </c:pt>
                <c:pt idx="12" formatCode="###0">
                  <c:v>32.706634939486449</c:v>
                </c:pt>
                <c:pt idx="13" formatCode="###0">
                  <c:v>34.091873333684497</c:v>
                </c:pt>
                <c:pt idx="15" formatCode="###0">
                  <c:v>50.226082001252109</c:v>
                </c:pt>
                <c:pt idx="16" formatCode="###0">
                  <c:v>34.964094684577255</c:v>
                </c:pt>
                <c:pt idx="17" formatCode="###0">
                  <c:v>29.294464691909226</c:v>
                </c:pt>
                <c:pt idx="19" formatCode="###0">
                  <c:v>30.183579883173973</c:v>
                </c:pt>
                <c:pt idx="20" formatCode="###0">
                  <c:v>32.076789499136552</c:v>
                </c:pt>
                <c:pt idx="21" formatCode="###0">
                  <c:v>39.001460628996178</c:v>
                </c:pt>
                <c:pt idx="23" formatCode="###0">
                  <c:v>34.418271491956361</c:v>
                </c:pt>
                <c:pt idx="24" formatCode="###0">
                  <c:v>28.449008499970841</c:v>
                </c:pt>
                <c:pt idx="25" formatCode="###0">
                  <c:v>36.693274813477622</c:v>
                </c:pt>
                <c:pt idx="26" formatCode="###0">
                  <c:v>27.219890515799548</c:v>
                </c:pt>
                <c:pt idx="27" formatCode="###0">
                  <c:v>31.827714248930462</c:v>
                </c:pt>
                <c:pt idx="29" formatCode="###0">
                  <c:v>32.443192928057641</c:v>
                </c:pt>
                <c:pt idx="30" formatCode="###0">
                  <c:v>25.418729812229987</c:v>
                </c:pt>
                <c:pt idx="31" formatCode="###0">
                  <c:v>35.966557568015133</c:v>
                </c:pt>
                <c:pt idx="32" formatCode="###0">
                  <c:v>29.449707961535733</c:v>
                </c:pt>
                <c:pt idx="33" formatCode="###0">
                  <c:v>49.233666268539288</c:v>
                </c:pt>
                <c:pt idx="35" formatCode="###0">
                  <c:v>32.443192928057641</c:v>
                </c:pt>
                <c:pt idx="36" formatCode="###0">
                  <c:v>28.884990861192641</c:v>
                </c:pt>
                <c:pt idx="37" formatCode="###0">
                  <c:v>40.320741304278407</c:v>
                </c:pt>
                <c:pt idx="39" formatCode="###0">
                  <c:v>27.478639836506531</c:v>
                </c:pt>
                <c:pt idx="40" formatCode="###0">
                  <c:v>46.509854787853556</c:v>
                </c:pt>
              </c:numCache>
            </c:numRef>
          </c:val>
          <c:extLst>
            <c:ext xmlns:c16="http://schemas.microsoft.com/office/drawing/2014/chart" uri="{C3380CC4-5D6E-409C-BE32-E72D297353CC}">
              <c16:uniqueId val="{00000016-5EAC-4484-B1B0-28104B8B3324}"/>
            </c:ext>
          </c:extLst>
        </c:ser>
        <c:dLbls>
          <c:dLblPos val="ctr"/>
          <c:showLegendKey val="0"/>
          <c:showVal val="1"/>
          <c:showCatName val="0"/>
          <c:showSerName val="0"/>
          <c:showPercent val="0"/>
          <c:showBubbleSize val="0"/>
        </c:dLbls>
        <c:gapWidth val="20"/>
        <c:overlap val="100"/>
        <c:axId val="331095112"/>
        <c:axId val="331094328"/>
      </c:barChart>
      <c:catAx>
        <c:axId val="331095112"/>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1094328"/>
        <c:crossesAt val="38.1"/>
        <c:auto val="1"/>
        <c:lblAlgn val="ctr"/>
        <c:lblOffset val="100"/>
        <c:tickLblSkip val="1"/>
        <c:tickMarkSkip val="1"/>
        <c:noMultiLvlLbl val="0"/>
      </c:catAx>
      <c:valAx>
        <c:axId val="331094328"/>
        <c:scaling>
          <c:orientation val="minMax"/>
          <c:max val="200"/>
          <c:min val="0"/>
        </c:scaling>
        <c:delete val="1"/>
        <c:axPos val="t"/>
        <c:numFmt formatCode="0" sourceLinked="1"/>
        <c:majorTickMark val="out"/>
        <c:minorTickMark val="none"/>
        <c:tickLblPos val="nextTo"/>
        <c:crossAx val="331095112"/>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842175117089302"/>
          <c:y val="0.17535082315894596"/>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885643821391484"/>
          <c:y val="0.15829952311964066"/>
          <c:w val="0.68796897715472494"/>
          <c:h val="0.82696796181846399"/>
        </c:manualLayout>
      </c:layout>
      <c:barChart>
        <c:barDir val="bar"/>
        <c:grouping val="stacked"/>
        <c:varyColors val="0"/>
        <c:ser>
          <c:idx val="0"/>
          <c:order val="0"/>
          <c:tx>
            <c:strRef>
              <c:f>Dati!$C$307</c:f>
              <c:strCache>
                <c:ptCount val="1"/>
                <c:pt idx="0">
                  <c:v>.</c:v>
                </c:pt>
              </c:strCache>
            </c:strRef>
          </c:tx>
          <c:spPr>
            <a:noFill/>
          </c:spPr>
          <c:invertIfNegative val="0"/>
          <c:dLbls>
            <c:delete val="1"/>
          </c:dLbls>
          <c:cat>
            <c:strRef>
              <c:f>Dati!$B$308:$B$309</c:f>
              <c:strCache>
                <c:ptCount val="2"/>
                <c:pt idx="0">
                  <c:v>Valstis, kurās cilvēki vairāk uzticas un atbalsta viens otru, ekonomiski attīstās straujāk</c:v>
                </c:pt>
                <c:pt idx="1">
                  <c:v>Izvairīšanās no nodokļu nomaksas ir nosodāma rīcība</c:v>
                </c:pt>
              </c:strCache>
            </c:strRef>
          </c:cat>
          <c:val>
            <c:numRef>
              <c:f>Dati!$C$308:$C$309</c:f>
              <c:numCache>
                <c:formatCode>0</c:formatCode>
                <c:ptCount val="2"/>
                <c:pt idx="0">
                  <c:v>17.65538670863593</c:v>
                </c:pt>
                <c:pt idx="1">
                  <c:v>7</c:v>
                </c:pt>
              </c:numCache>
            </c:numRef>
          </c:val>
          <c:extLst>
            <c:ext xmlns:c16="http://schemas.microsoft.com/office/drawing/2014/chart" uri="{C3380CC4-5D6E-409C-BE32-E72D297353CC}">
              <c16:uniqueId val="{00000000-9A82-4B24-BA49-76D5CBD41133}"/>
            </c:ext>
          </c:extLst>
        </c:ser>
        <c:ser>
          <c:idx val="1"/>
          <c:order val="1"/>
          <c:tx>
            <c:strRef>
              <c:f>Dati!$D$307</c:f>
              <c:strCache>
                <c:ptCount val="1"/>
                <c:pt idx="0">
                  <c:v>Pilnīgi nepiekrīt</c:v>
                </c:pt>
              </c:strCache>
            </c:strRef>
          </c:tx>
          <c:spPr>
            <a:solidFill>
              <a:srgbClr val="12313A"/>
            </a:solidFill>
          </c:spPr>
          <c:invertIfNegative val="0"/>
          <c:dLbls>
            <c:dLbl>
              <c:idx val="0"/>
              <c:spPr>
                <a:noFill/>
                <a:ln>
                  <a:noFill/>
                </a:ln>
                <a:effectLst/>
              </c:spPr>
              <c:txPr>
                <a:bodyPr wrap="square" lIns="38100" tIns="19050" rIns="38100" bIns="19050" anchor="ctr">
                  <a:spAutoFit/>
                </a:bodyPr>
                <a:lstStyle/>
                <a:p>
                  <a:pPr>
                    <a:defRPr sz="1100" b="1">
                      <a:solidFill>
                        <a:schemeClr val="tx1"/>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D90-4FCC-B92A-D76F11354B25}"/>
                </c:ext>
              </c:extLst>
            </c:dLbl>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Dati!$B$308:$B$309</c:f>
              <c:strCache>
                <c:ptCount val="2"/>
                <c:pt idx="0">
                  <c:v>Valstis, kurās cilvēki vairāk uzticas un atbalsta viens otru, ekonomiski attīstās straujāk</c:v>
                </c:pt>
                <c:pt idx="1">
                  <c:v>Izvairīšanās no nodokļu nomaksas ir nosodāma rīcība</c:v>
                </c:pt>
              </c:strCache>
            </c:strRef>
          </c:cat>
          <c:val>
            <c:numRef>
              <c:f>Dati!$D$308:$D$309</c:f>
              <c:numCache>
                <c:formatCode>###0</c:formatCode>
                <c:ptCount val="2"/>
                <c:pt idx="0" formatCode="0">
                  <c:v>1.4338232747147435</c:v>
                </c:pt>
                <c:pt idx="1">
                  <c:v>4.0622302284634975</c:v>
                </c:pt>
              </c:numCache>
            </c:numRef>
          </c:val>
          <c:extLst>
            <c:ext xmlns:c16="http://schemas.microsoft.com/office/drawing/2014/chart" uri="{C3380CC4-5D6E-409C-BE32-E72D297353CC}">
              <c16:uniqueId val="{00000001-9A82-4B24-BA49-76D5CBD41133}"/>
            </c:ext>
          </c:extLst>
        </c:ser>
        <c:ser>
          <c:idx val="2"/>
          <c:order val="2"/>
          <c:tx>
            <c:strRef>
              <c:f>Dati!$E$307</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Dati!$B$308:$B$309</c:f>
              <c:strCache>
                <c:ptCount val="2"/>
                <c:pt idx="0">
                  <c:v>Valstis, kurās cilvēki vairāk uzticas un atbalsta viens otru, ekonomiski attīstās straujāk</c:v>
                </c:pt>
                <c:pt idx="1">
                  <c:v>Izvairīšanās no nodokļu nomaksas ir nosodāma rīcība</c:v>
                </c:pt>
              </c:strCache>
            </c:strRef>
          </c:cat>
          <c:val>
            <c:numRef>
              <c:f>Dati!$E$308:$E$309</c:f>
              <c:numCache>
                <c:formatCode>###0</c:formatCode>
                <c:ptCount val="2"/>
                <c:pt idx="0" formatCode="0">
                  <c:v>6.4154107741073725</c:v>
                </c:pt>
                <c:pt idx="1">
                  <c:v>14.442390528994547</c:v>
                </c:pt>
              </c:numCache>
            </c:numRef>
          </c:val>
          <c:extLst>
            <c:ext xmlns:c16="http://schemas.microsoft.com/office/drawing/2014/chart" uri="{C3380CC4-5D6E-409C-BE32-E72D297353CC}">
              <c16:uniqueId val="{00000002-9A82-4B24-BA49-76D5CBD41133}"/>
            </c:ext>
          </c:extLst>
        </c:ser>
        <c:ser>
          <c:idx val="3"/>
          <c:order val="3"/>
          <c:tx>
            <c:strRef>
              <c:f>Dati!$F$307</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sz="1100"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Dati!$B$308:$B$309</c:f>
              <c:strCache>
                <c:ptCount val="2"/>
                <c:pt idx="0">
                  <c:v>Valstis, kurās cilvēki vairāk uzticas un atbalsta viens otru, ekonomiski attīstās straujāk</c:v>
                </c:pt>
                <c:pt idx="1">
                  <c:v>Izvairīšanās no nodokļu nomaksas ir nosodāma rīcība</c:v>
                </c:pt>
              </c:strCache>
            </c:strRef>
          </c:cat>
          <c:val>
            <c:numRef>
              <c:f>Dati!$F$308:$F$309</c:f>
              <c:numCache>
                <c:formatCode>###0</c:formatCode>
                <c:ptCount val="2"/>
                <c:pt idx="0" formatCode="0">
                  <c:v>46.852854139163981</c:v>
                </c:pt>
                <c:pt idx="1">
                  <c:v>41.124522701729987</c:v>
                </c:pt>
              </c:numCache>
            </c:numRef>
          </c:val>
          <c:extLst>
            <c:ext xmlns:c16="http://schemas.microsoft.com/office/drawing/2014/chart" uri="{C3380CC4-5D6E-409C-BE32-E72D297353CC}">
              <c16:uniqueId val="{00000003-9A82-4B24-BA49-76D5CBD41133}"/>
            </c:ext>
          </c:extLst>
        </c:ser>
        <c:ser>
          <c:idx val="4"/>
          <c:order val="4"/>
          <c:tx>
            <c:strRef>
              <c:f>Dati!$G$307</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Dati!$B$308:$B$309</c:f>
              <c:strCache>
                <c:ptCount val="2"/>
                <c:pt idx="0">
                  <c:v>Valstis, kurās cilvēki vairāk uzticas un atbalsta viens otru, ekonomiski attīstās straujāk</c:v>
                </c:pt>
                <c:pt idx="1">
                  <c:v>Izvairīšanās no nodokļu nomaksas ir nosodāma rīcība</c:v>
                </c:pt>
              </c:strCache>
            </c:strRef>
          </c:cat>
          <c:val>
            <c:numRef>
              <c:f>Dati!$G$308:$G$309</c:f>
              <c:numCache>
                <c:formatCode>###0</c:formatCode>
                <c:ptCount val="2"/>
                <c:pt idx="0" formatCode="0">
                  <c:v>36.987248721717791</c:v>
                </c:pt>
                <c:pt idx="1">
                  <c:v>30.136920474862283</c:v>
                </c:pt>
              </c:numCache>
            </c:numRef>
          </c:val>
          <c:extLst>
            <c:ext xmlns:c16="http://schemas.microsoft.com/office/drawing/2014/chart" uri="{C3380CC4-5D6E-409C-BE32-E72D297353CC}">
              <c16:uniqueId val="{00000004-9A82-4B24-BA49-76D5CBD41133}"/>
            </c:ext>
          </c:extLst>
        </c:ser>
        <c:ser>
          <c:idx val="5"/>
          <c:order val="5"/>
          <c:tx>
            <c:strRef>
              <c:f>Dati!$H$307</c:f>
              <c:strCache>
                <c:ptCount val="1"/>
                <c:pt idx="0">
                  <c:v>.</c:v>
                </c:pt>
              </c:strCache>
            </c:strRef>
          </c:tx>
          <c:spPr>
            <a:noFill/>
          </c:spPr>
          <c:invertIfNegative val="0"/>
          <c:dLbls>
            <c:delete val="1"/>
          </c:dLbls>
          <c:cat>
            <c:strRef>
              <c:f>Dati!$B$308:$B$309</c:f>
              <c:strCache>
                <c:ptCount val="2"/>
                <c:pt idx="0">
                  <c:v>Valstis, kurās cilvēki vairāk uzticas un atbalsta viens otru, ekonomiski attīstās straujāk</c:v>
                </c:pt>
                <c:pt idx="1">
                  <c:v>Izvairīšanās no nodokļu nomaksas ir nosodāma rīcība</c:v>
                </c:pt>
              </c:strCache>
            </c:strRef>
          </c:cat>
          <c:val>
            <c:numRef>
              <c:f>Dati!$H$308:$H$309</c:f>
              <c:numCache>
                <c:formatCode>0</c:formatCode>
                <c:ptCount val="2"/>
                <c:pt idx="0">
                  <c:v>7</c:v>
                </c:pt>
                <c:pt idx="1">
                  <c:v>19.578659684289505</c:v>
                </c:pt>
              </c:numCache>
            </c:numRef>
          </c:val>
          <c:extLst>
            <c:ext xmlns:c16="http://schemas.microsoft.com/office/drawing/2014/chart" uri="{C3380CC4-5D6E-409C-BE32-E72D297353CC}">
              <c16:uniqueId val="{00000005-9A82-4B24-BA49-76D5CBD41133}"/>
            </c:ext>
          </c:extLst>
        </c:ser>
        <c:ser>
          <c:idx val="6"/>
          <c:order val="6"/>
          <c:tx>
            <c:strRef>
              <c:f>Dati!$I$307</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sz="1100"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Dati!$B$308:$B$309</c:f>
              <c:strCache>
                <c:ptCount val="2"/>
                <c:pt idx="0">
                  <c:v>Valstis, kurās cilvēki vairāk uzticas un atbalsta viens otru, ekonomiski attīstās straujāk</c:v>
                </c:pt>
                <c:pt idx="1">
                  <c:v>Izvairīšanās no nodokļu nomaksas ir nosodāma rīcība</c:v>
                </c:pt>
              </c:strCache>
            </c:strRef>
          </c:cat>
          <c:val>
            <c:numRef>
              <c:f>Dati!$I$308:$I$309</c:f>
              <c:numCache>
                <c:formatCode>###0</c:formatCode>
                <c:ptCount val="2"/>
                <c:pt idx="0" formatCode="0">
                  <c:v>8.310663090296071</c:v>
                </c:pt>
                <c:pt idx="1">
                  <c:v>10.233936065949678</c:v>
                </c:pt>
              </c:numCache>
            </c:numRef>
          </c:val>
          <c:extLst>
            <c:ext xmlns:c16="http://schemas.microsoft.com/office/drawing/2014/chart" uri="{C3380CC4-5D6E-409C-BE32-E72D297353CC}">
              <c16:uniqueId val="{00000006-9A82-4B24-BA49-76D5CBD41133}"/>
            </c:ext>
          </c:extLst>
        </c:ser>
        <c:dLbls>
          <c:dLblPos val="ctr"/>
          <c:showLegendKey val="0"/>
          <c:showVal val="1"/>
          <c:showCatName val="0"/>
          <c:showSerName val="0"/>
          <c:showPercent val="0"/>
          <c:showBubbleSize val="0"/>
        </c:dLbls>
        <c:gapWidth val="20"/>
        <c:overlap val="100"/>
        <c:axId val="331089232"/>
        <c:axId val="331089624"/>
      </c:barChart>
      <c:catAx>
        <c:axId val="331089232"/>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lv-LV"/>
          </a:p>
        </c:txPr>
        <c:crossAx val="331089624"/>
        <c:crossesAt val="25.5"/>
        <c:auto val="1"/>
        <c:lblAlgn val="ctr"/>
        <c:lblOffset val="100"/>
        <c:tickLblSkip val="1"/>
        <c:tickMarkSkip val="1"/>
        <c:noMultiLvlLbl val="0"/>
      </c:catAx>
      <c:valAx>
        <c:axId val="331089624"/>
        <c:scaling>
          <c:orientation val="minMax"/>
          <c:max val="140"/>
          <c:min val="0"/>
        </c:scaling>
        <c:delete val="1"/>
        <c:axPos val="t"/>
        <c:numFmt formatCode="0" sourceLinked="1"/>
        <c:majorTickMark val="out"/>
        <c:minorTickMark val="none"/>
        <c:tickLblPos val="nextTo"/>
        <c:crossAx val="331089232"/>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4026672060409922"/>
          <c:y val="8.2291103603603602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5171728111212702"/>
          <c:y val="9.5638487311272585E-2"/>
          <c:w val="0.62213078641065322"/>
          <c:h val="0.8896289169641578"/>
        </c:manualLayout>
      </c:layout>
      <c:barChart>
        <c:barDir val="bar"/>
        <c:grouping val="stacked"/>
        <c:varyColors val="0"/>
        <c:ser>
          <c:idx val="0"/>
          <c:order val="0"/>
          <c:tx>
            <c:strRef>
              <c:f>Dati!$C$329</c:f>
              <c:strCache>
                <c:ptCount val="1"/>
                <c:pt idx="0">
                  <c:v>.</c:v>
                </c:pt>
              </c:strCache>
            </c:strRef>
          </c:tx>
          <c:spPr>
            <a:noFill/>
          </c:spPr>
          <c:invertIfNegative val="0"/>
          <c:dLbls>
            <c:delete val="1"/>
          </c:dLbls>
          <c:cat>
            <c:strRef>
              <c:f>Dati!$B$330:$B$370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Dati!$C$330:$C$370</c:f>
              <c:numCache>
                <c:formatCode>General</c:formatCode>
                <c:ptCount val="41"/>
                <c:pt idx="0" formatCode="0">
                  <c:v>10.558850231786117</c:v>
                </c:pt>
                <c:pt idx="2" formatCode="0">
                  <c:v>10.358011408604067</c:v>
                </c:pt>
                <c:pt idx="3" formatCode="0">
                  <c:v>10.746626817685103</c:v>
                </c:pt>
                <c:pt idx="5" formatCode="0">
                  <c:v>11.282151520459616</c:v>
                </c:pt>
                <c:pt idx="6" formatCode="0">
                  <c:v>10.009671854375972</c:v>
                </c:pt>
                <c:pt idx="7" formatCode="0">
                  <c:v>9.8282922935852675</c:v>
                </c:pt>
                <c:pt idx="8" formatCode="0">
                  <c:v>11.175800560852384</c:v>
                </c:pt>
                <c:pt idx="9" formatCode="0">
                  <c:v>11.494997662595576</c:v>
                </c:pt>
                <c:pt idx="10" formatCode="0">
                  <c:v>9.9917132142175689</c:v>
                </c:pt>
                <c:pt idx="12" formatCode="0">
                  <c:v>10.274922086296149</c:v>
                </c:pt>
                <c:pt idx="13" formatCode="0">
                  <c:v>11.415235663547779</c:v>
                </c:pt>
                <c:pt idx="15" formatCode="0">
                  <c:v>11.311681703874946</c:v>
                </c:pt>
                <c:pt idx="16" formatCode="0">
                  <c:v>9.35686467418871</c:v>
                </c:pt>
                <c:pt idx="17" formatCode="0">
                  <c:v>13.569468320384582</c:v>
                </c:pt>
                <c:pt idx="19" formatCode="0">
                  <c:v>12.501635488488219</c:v>
                </c:pt>
                <c:pt idx="20" formatCode="0">
                  <c:v>11.145528535932064</c:v>
                </c:pt>
                <c:pt idx="21" formatCode="0">
                  <c:v>8.8154368260747873</c:v>
                </c:pt>
                <c:pt idx="23" formatCode="0">
                  <c:v>9.8126318513227666</c:v>
                </c:pt>
                <c:pt idx="24" formatCode="0">
                  <c:v>9.32444611906541</c:v>
                </c:pt>
                <c:pt idx="25" formatCode="0">
                  <c:v>10.42628560187895</c:v>
                </c:pt>
                <c:pt idx="26" formatCode="0">
                  <c:v>12.497565446062767</c:v>
                </c:pt>
                <c:pt idx="27" formatCode="0">
                  <c:v>9.1939421003319701</c:v>
                </c:pt>
                <c:pt idx="29" formatCode="0">
                  <c:v>10.396937666199088</c:v>
                </c:pt>
                <c:pt idx="30" formatCode="0">
                  <c:v>7.224031601319453</c:v>
                </c:pt>
                <c:pt idx="31" formatCode="0">
                  <c:v>12.063480440404248</c:v>
                </c:pt>
                <c:pt idx="32" formatCode="0">
                  <c:v>13.212001174378223</c:v>
                </c:pt>
                <c:pt idx="33" formatCode="0">
                  <c:v>12.396217617989649</c:v>
                </c:pt>
                <c:pt idx="35" formatCode="0">
                  <c:v>10.396937666199088</c:v>
                </c:pt>
                <c:pt idx="36" formatCode="0">
                  <c:v>7.8268705758406671</c:v>
                </c:pt>
                <c:pt idx="37" formatCode="0">
                  <c:v>13.657661111820314</c:v>
                </c:pt>
                <c:pt idx="38" formatCode="0">
                  <c:v>18.408084280608232</c:v>
                </c:pt>
                <c:pt idx="39" formatCode="0">
                  <c:v>13.717629519148678</c:v>
                </c:pt>
                <c:pt idx="40" formatCode="0">
                  <c:v>7</c:v>
                </c:pt>
              </c:numCache>
            </c:numRef>
          </c:val>
          <c:extLst>
            <c:ext xmlns:c16="http://schemas.microsoft.com/office/drawing/2014/chart" uri="{C3380CC4-5D6E-409C-BE32-E72D297353CC}">
              <c16:uniqueId val="{00000000-1BD4-4520-8EBF-117AA4E30BEC}"/>
            </c:ext>
          </c:extLst>
        </c:ser>
        <c:ser>
          <c:idx val="1"/>
          <c:order val="1"/>
          <c:tx>
            <c:strRef>
              <c:f>Dati!$D$329</c:f>
              <c:strCache>
                <c:ptCount val="1"/>
                <c:pt idx="0">
                  <c:v>Pilnīgi nepiekrīt</c:v>
                </c:pt>
              </c:strCache>
            </c:strRef>
          </c:tx>
          <c:spPr>
            <a:solidFill>
              <a:srgbClr val="12313A"/>
            </a:solidFill>
          </c:spPr>
          <c:invertIfNegative val="0"/>
          <c:dLbls>
            <c:dLbl>
              <c:idx val="5"/>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BD4-4520-8EBF-117AA4E30BEC}"/>
                </c:ext>
              </c:extLst>
            </c:dLbl>
            <c:dLbl>
              <c:idx val="7"/>
              <c:dLblPos val="inEnd"/>
              <c:showLegendKey val="0"/>
              <c:showVal val="1"/>
              <c:showCatName val="0"/>
              <c:showSerName val="0"/>
              <c:showPercent val="0"/>
              <c:showBubbleSize val="0"/>
              <c:extLst>
                <c:ext xmlns:c15="http://schemas.microsoft.com/office/drawing/2012/chart" uri="{CE6537A1-D6FC-4f65-9D91-7224C49458BB}">
                  <c15:layout>
                    <c:manualLayout>
                      <c:w val="2.7408845738942825E-2"/>
                      <c:h val="3.1809684684684682E-2"/>
                    </c:manualLayout>
                  </c15:layout>
                </c:ext>
                <c:ext xmlns:c16="http://schemas.microsoft.com/office/drawing/2014/chart" uri="{C3380CC4-5D6E-409C-BE32-E72D297353CC}">
                  <c16:uniqueId val="{00000000-875E-4E06-A2CF-215232D58919}"/>
                </c:ext>
              </c:extLst>
            </c:dLbl>
            <c:dLbl>
              <c:idx val="10"/>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7408845738942825E-2"/>
                      <c:h val="3.4193318318318316E-2"/>
                    </c:manualLayout>
                  </c15:layout>
                </c:ext>
                <c:ext xmlns:c16="http://schemas.microsoft.com/office/drawing/2014/chart" uri="{C3380CC4-5D6E-409C-BE32-E72D297353CC}">
                  <c16:uniqueId val="{00000001-875E-4E06-A2CF-215232D58919}"/>
                </c:ext>
              </c:extLst>
            </c:dLbl>
            <c:dLbl>
              <c:idx val="15"/>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BD4-4520-8EBF-117AA4E30BEC}"/>
                </c:ext>
              </c:extLst>
            </c:dLbl>
            <c:dLbl>
              <c:idx val="21"/>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3.0833872707659121E-2"/>
                      <c:h val="3.6576951951951951E-2"/>
                    </c:manualLayout>
                  </c15:layout>
                </c:ext>
                <c:ext xmlns:c16="http://schemas.microsoft.com/office/drawing/2014/chart" uri="{C3380CC4-5D6E-409C-BE32-E72D297353CC}">
                  <c16:uniqueId val="{00000000-9D1F-413C-9C1B-6892D1C1146E}"/>
                </c:ext>
              </c:extLst>
            </c:dLbl>
            <c:dLbl>
              <c:idx val="24"/>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BD4-4520-8EBF-117AA4E30BEC}"/>
                </c:ext>
              </c:extLst>
            </c:dLbl>
            <c:dLbl>
              <c:idx val="25"/>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9121359223300974E-2"/>
                      <c:h val="4.1344219219219207E-2"/>
                    </c:manualLayout>
                  </c15:layout>
                </c:ext>
                <c:ext xmlns:c16="http://schemas.microsoft.com/office/drawing/2014/chart" uri="{C3380CC4-5D6E-409C-BE32-E72D297353CC}">
                  <c16:uniqueId val="{00000002-875E-4E06-A2CF-215232D58919}"/>
                </c:ext>
              </c:extLst>
            </c:dLbl>
            <c:dLbl>
              <c:idx val="29"/>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9121359223300974E-2"/>
                      <c:h val="2.2275150150150146E-2"/>
                    </c:manualLayout>
                  </c15:layout>
                </c:ext>
                <c:ext xmlns:c16="http://schemas.microsoft.com/office/drawing/2014/chart" uri="{C3380CC4-5D6E-409C-BE32-E72D297353CC}">
                  <c16:uniqueId val="{00000003-875E-4E06-A2CF-215232D58919}"/>
                </c:ext>
              </c:extLst>
            </c:dLbl>
            <c:dLbl>
              <c:idx val="30"/>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BD4-4520-8EBF-117AA4E30BEC}"/>
                </c:ext>
              </c:extLst>
            </c:dLbl>
            <c:dLbl>
              <c:idx val="35"/>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9121359223300974E-2"/>
                      <c:h val="3.8960585585585579E-2"/>
                    </c:manualLayout>
                  </c15:layout>
                </c:ext>
                <c:ext xmlns:c16="http://schemas.microsoft.com/office/drawing/2014/chart" uri="{C3380CC4-5D6E-409C-BE32-E72D297353CC}">
                  <c16:uniqueId val="{00000004-875E-4E06-A2CF-215232D58919}"/>
                </c:ext>
              </c:extLst>
            </c:dLbl>
            <c:dLbl>
              <c:idx val="40"/>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75E-4E06-A2CF-215232D58919}"/>
                </c:ext>
              </c:extLst>
            </c:dLbl>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Dati!$B$330:$B$370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Dati!$D$330:$D$370</c:f>
              <c:numCache>
                <c:formatCode>General</c:formatCode>
                <c:ptCount val="41"/>
                <c:pt idx="0" formatCode="0">
                  <c:v>1.4338232747147435</c:v>
                </c:pt>
                <c:pt idx="2" formatCode="0">
                  <c:v>1.9364264427627971</c:v>
                </c:pt>
                <c:pt idx="3" formatCode="0">
                  <c:v>0.96390861646896397</c:v>
                </c:pt>
                <c:pt idx="5" formatCode="0">
                  <c:v>2.9740570984601229</c:v>
                </c:pt>
                <c:pt idx="6" formatCode="0">
                  <c:v>1.203820625169276</c:v>
                </c:pt>
                <c:pt idx="7" formatCode="0">
                  <c:v>2.3900034502816232</c:v>
                </c:pt>
                <c:pt idx="8" formatCode="0">
                  <c:v>0.57130596971949188</c:v>
                </c:pt>
                <c:pt idx="9" formatCode="0">
                  <c:v>0</c:v>
                </c:pt>
                <c:pt idx="10" formatCode="0">
                  <c:v>2.2685177130616081</c:v>
                </c:pt>
                <c:pt idx="12" formatCode="0">
                  <c:v>1.2251681738614704</c:v>
                </c:pt>
                <c:pt idx="13" formatCode="0">
                  <c:v>1.5383637785636719</c:v>
                </c:pt>
                <c:pt idx="15" formatCode="0">
                  <c:v>4.6582036486973513</c:v>
                </c:pt>
                <c:pt idx="16" formatCode="0">
                  <c:v>1.5724685235517966</c:v>
                </c:pt>
                <c:pt idx="17" formatCode="0">
                  <c:v>0</c:v>
                </c:pt>
                <c:pt idx="19" formatCode="0">
                  <c:v>0</c:v>
                </c:pt>
                <c:pt idx="20" formatCode="0">
                  <c:v>1.4567626625307504</c:v>
                </c:pt>
                <c:pt idx="21" formatCode="0">
                  <c:v>2.0975979260487714</c:v>
                </c:pt>
                <c:pt idx="23" formatCode="0">
                  <c:v>0</c:v>
                </c:pt>
                <c:pt idx="24" formatCode="0">
                  <c:v>3.0833007104177579</c:v>
                </c:pt>
                <c:pt idx="25" formatCode="0">
                  <c:v>2.3713047201260564</c:v>
                </c:pt>
                <c:pt idx="26" formatCode="0">
                  <c:v>1.0840489870394363</c:v>
                </c:pt>
                <c:pt idx="27" formatCode="0">
                  <c:v>0</c:v>
                </c:pt>
                <c:pt idx="29" formatCode="0">
                  <c:v>2.1938643320031548</c:v>
                </c:pt>
                <c:pt idx="30" formatCode="0">
                  <c:v>2.507297010836663</c:v>
                </c:pt>
                <c:pt idx="31" formatCode="0">
                  <c:v>0</c:v>
                </c:pt>
                <c:pt idx="32" formatCode="0">
                  <c:v>0</c:v>
                </c:pt>
                <c:pt idx="33" formatCode="0">
                  <c:v>0.65779677032723516</c:v>
                </c:pt>
                <c:pt idx="35" formatCode="0">
                  <c:v>2.1938643320031548</c:v>
                </c:pt>
                <c:pt idx="36" formatCode="0">
                  <c:v>1.1171499180120834</c:v>
                </c:pt>
                <c:pt idx="37" formatCode="0">
                  <c:v>0.98326704642293028</c:v>
                </c:pt>
                <c:pt idx="39" formatCode="0.0">
                  <c:v>0.35437829129476722</c:v>
                </c:pt>
                <c:pt idx="40" formatCode="0">
                  <c:v>2.7688020410774095</c:v>
                </c:pt>
              </c:numCache>
            </c:numRef>
          </c:val>
          <c:extLst>
            <c:ext xmlns:c16="http://schemas.microsoft.com/office/drawing/2014/chart" uri="{C3380CC4-5D6E-409C-BE32-E72D297353CC}">
              <c16:uniqueId val="{00000005-1BD4-4520-8EBF-117AA4E30BEC}"/>
            </c:ext>
          </c:extLst>
        </c:ser>
        <c:ser>
          <c:idx val="2"/>
          <c:order val="2"/>
          <c:tx>
            <c:strRef>
              <c:f>Dati!$E$329</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Dati!$B$330:$B$370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Dati!$E$330:$E$370</c:f>
              <c:numCache>
                <c:formatCode>General</c:formatCode>
                <c:ptCount val="41"/>
                <c:pt idx="0" formatCode="0">
                  <c:v>6.4154107741073725</c:v>
                </c:pt>
                <c:pt idx="2" formatCode="0">
                  <c:v>6.113646429241367</c:v>
                </c:pt>
                <c:pt idx="3" formatCode="0">
                  <c:v>6.6975488464541648</c:v>
                </c:pt>
                <c:pt idx="5" formatCode="0">
                  <c:v>4.1518756616884946</c:v>
                </c:pt>
                <c:pt idx="6" formatCode="0">
                  <c:v>7.1945918010629839</c:v>
                </c:pt>
                <c:pt idx="7" formatCode="0">
                  <c:v>6.1897885367413421</c:v>
                </c:pt>
                <c:pt idx="8" formatCode="0">
                  <c:v>6.6609777500363574</c:v>
                </c:pt>
                <c:pt idx="9" formatCode="0">
                  <c:v>6.9130866180126569</c:v>
                </c:pt>
                <c:pt idx="10" formatCode="0">
                  <c:v>6.1478533533290545</c:v>
                </c:pt>
                <c:pt idx="12" formatCode="0">
                  <c:v>6.9079940204506123</c:v>
                </c:pt>
                <c:pt idx="13" formatCode="0">
                  <c:v>5.4544848384967795</c:v>
                </c:pt>
                <c:pt idx="15" formatCode="0">
                  <c:v>2.438198928035936</c:v>
                </c:pt>
                <c:pt idx="16" formatCode="0">
                  <c:v>7.4787510828677268</c:v>
                </c:pt>
                <c:pt idx="17" formatCode="0">
                  <c:v>4.8386159602236507</c:v>
                </c:pt>
                <c:pt idx="19" formatCode="0">
                  <c:v>5.9064487921200142</c:v>
                </c:pt>
                <c:pt idx="20" formatCode="0">
                  <c:v>5.8057930821454189</c:v>
                </c:pt>
                <c:pt idx="21" formatCode="0">
                  <c:v>7.4950495284846754</c:v>
                </c:pt>
                <c:pt idx="23" formatCode="0">
                  <c:v>8.5954524292854657</c:v>
                </c:pt>
                <c:pt idx="24" formatCode="0">
                  <c:v>6.0003374511250644</c:v>
                </c:pt>
                <c:pt idx="25" formatCode="0">
                  <c:v>5.6104939586032252</c:v>
                </c:pt>
                <c:pt idx="26" formatCode="0">
                  <c:v>4.8264698475060293</c:v>
                </c:pt>
                <c:pt idx="27" formatCode="0">
                  <c:v>9.2141421802762622</c:v>
                </c:pt>
                <c:pt idx="29" formatCode="0">
                  <c:v>5.8172822824059889</c:v>
                </c:pt>
                <c:pt idx="30" formatCode="0">
                  <c:v>8.6767556684521168</c:v>
                </c:pt>
                <c:pt idx="31" formatCode="0">
                  <c:v>6.3446038402039848</c:v>
                </c:pt>
                <c:pt idx="32" formatCode="0">
                  <c:v>5.1960831062300095</c:v>
                </c:pt>
                <c:pt idx="33" formatCode="0">
                  <c:v>5.3540698922913501</c:v>
                </c:pt>
                <c:pt idx="35" formatCode="0">
                  <c:v>5.8172822824059889</c:v>
                </c:pt>
                <c:pt idx="36" formatCode="0">
                  <c:v>9.4640637867554815</c:v>
                </c:pt>
                <c:pt idx="37" formatCode="0">
                  <c:v>3.767156122364987</c:v>
                </c:pt>
                <c:pt idx="39" formatCode="0">
                  <c:v>4.3360764701647874</c:v>
                </c:pt>
                <c:pt idx="40" formatCode="0">
                  <c:v>8.6392822395308233</c:v>
                </c:pt>
              </c:numCache>
            </c:numRef>
          </c:val>
          <c:extLst>
            <c:ext xmlns:c16="http://schemas.microsoft.com/office/drawing/2014/chart" uri="{C3380CC4-5D6E-409C-BE32-E72D297353CC}">
              <c16:uniqueId val="{00000006-1BD4-4520-8EBF-117AA4E30BEC}"/>
            </c:ext>
          </c:extLst>
        </c:ser>
        <c:ser>
          <c:idx val="3"/>
          <c:order val="3"/>
          <c:tx>
            <c:strRef>
              <c:f>Dati!$F$329</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Dati!$B$330:$B$370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Dati!$F$330:$F$370</c:f>
              <c:numCache>
                <c:formatCode>General</c:formatCode>
                <c:ptCount val="41"/>
                <c:pt idx="0" formatCode="0">
                  <c:v>46.852854139163981</c:v>
                </c:pt>
                <c:pt idx="2" formatCode="0">
                  <c:v>47.016708100754222</c:v>
                </c:pt>
                <c:pt idx="3" formatCode="0">
                  <c:v>46.699656978346326</c:v>
                </c:pt>
                <c:pt idx="5" formatCode="0">
                  <c:v>46.352957042940531</c:v>
                </c:pt>
                <c:pt idx="6" formatCode="0">
                  <c:v>45.925316883521532</c:v>
                </c:pt>
                <c:pt idx="7" formatCode="0">
                  <c:v>46.985175602330003</c:v>
                </c:pt>
                <c:pt idx="8" formatCode="0">
                  <c:v>46.013767325181298</c:v>
                </c:pt>
                <c:pt idx="9" formatCode="0">
                  <c:v>51.601800295020524</c:v>
                </c:pt>
                <c:pt idx="10" formatCode="0">
                  <c:v>44.013773830236111</c:v>
                </c:pt>
                <c:pt idx="12" formatCode="0">
                  <c:v>45.550136180409702</c:v>
                </c:pt>
                <c:pt idx="13" formatCode="0">
                  <c:v>49.252217144314081</c:v>
                </c:pt>
                <c:pt idx="15" formatCode="0">
                  <c:v>50.791202682935598</c:v>
                </c:pt>
                <c:pt idx="16" formatCode="0">
                  <c:v>47.136133845572139</c:v>
                </c:pt>
                <c:pt idx="17" formatCode="0">
                  <c:v>44.792753630830546</c:v>
                </c:pt>
                <c:pt idx="19" formatCode="0">
                  <c:v>51.078456475616896</c:v>
                </c:pt>
                <c:pt idx="20" formatCode="0">
                  <c:v>45.397124795987125</c:v>
                </c:pt>
                <c:pt idx="21" formatCode="0">
                  <c:v>46.793188152370718</c:v>
                </c:pt>
                <c:pt idx="23" formatCode="0">
                  <c:v>47.771683213901269</c:v>
                </c:pt>
                <c:pt idx="24" formatCode="0">
                  <c:v>43.115784160729902</c:v>
                </c:pt>
                <c:pt idx="25" formatCode="0">
                  <c:v>45.876809613450561</c:v>
                </c:pt>
                <c:pt idx="26" formatCode="0">
                  <c:v>48.912782313121866</c:v>
                </c:pt>
                <c:pt idx="27" formatCode="0">
                  <c:v>45.902056589857295</c:v>
                </c:pt>
                <c:pt idx="29" formatCode="0">
                  <c:v>47.799756905301138</c:v>
                </c:pt>
                <c:pt idx="30" formatCode="0">
                  <c:v>47.781651633771197</c:v>
                </c:pt>
                <c:pt idx="31" formatCode="0">
                  <c:v>49.040718005618807</c:v>
                </c:pt>
                <c:pt idx="32" formatCode="0">
                  <c:v>40.463209057448459</c:v>
                </c:pt>
                <c:pt idx="33" formatCode="0">
                  <c:v>48.455781073558306</c:v>
                </c:pt>
                <c:pt idx="35" formatCode="0">
                  <c:v>47.799756905301138</c:v>
                </c:pt>
                <c:pt idx="36" formatCode="0">
                  <c:v>44.650682781899512</c:v>
                </c:pt>
                <c:pt idx="37" formatCode="0">
                  <c:v>48.230497099336318</c:v>
                </c:pt>
                <c:pt idx="39" formatCode="0">
                  <c:v>45.321087241440772</c:v>
                </c:pt>
                <c:pt idx="40" formatCode="0">
                  <c:v>47.986054493200108</c:v>
                </c:pt>
              </c:numCache>
            </c:numRef>
          </c:val>
          <c:extLst>
            <c:ext xmlns:c16="http://schemas.microsoft.com/office/drawing/2014/chart" uri="{C3380CC4-5D6E-409C-BE32-E72D297353CC}">
              <c16:uniqueId val="{00000007-1BD4-4520-8EBF-117AA4E30BEC}"/>
            </c:ext>
          </c:extLst>
        </c:ser>
        <c:ser>
          <c:idx val="4"/>
          <c:order val="4"/>
          <c:tx>
            <c:strRef>
              <c:f>Dati!$G$329</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Dati!$B$330:$B$370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Dati!$G$330:$G$370</c:f>
              <c:numCache>
                <c:formatCode>General</c:formatCode>
                <c:ptCount val="41"/>
                <c:pt idx="0" formatCode="0">
                  <c:v>36.987248721717791</c:v>
                </c:pt>
                <c:pt idx="2" formatCode="0">
                  <c:v>37.07095046801696</c:v>
                </c:pt>
                <c:pt idx="3" formatCode="0">
                  <c:v>36.908990803727534</c:v>
                </c:pt>
                <c:pt idx="5" formatCode="0">
                  <c:v>41.389025521543246</c:v>
                </c:pt>
                <c:pt idx="6" formatCode="0">
                  <c:v>34.900275413449357</c:v>
                </c:pt>
                <c:pt idx="7" formatCode="0">
                  <c:v>38.25207537407892</c:v>
                </c:pt>
                <c:pt idx="8" formatCode="0">
                  <c:v>37.401210571645763</c:v>
                </c:pt>
                <c:pt idx="9" formatCode="0">
                  <c:v>31.02013376110316</c:v>
                </c:pt>
                <c:pt idx="10" formatCode="0">
                  <c:v>41.3381929063044</c:v>
                </c:pt>
                <c:pt idx="12" formatCode="0">
                  <c:v>37.055056762997872</c:v>
                </c:pt>
                <c:pt idx="13" formatCode="0">
                  <c:v>37.357431900898042</c:v>
                </c:pt>
                <c:pt idx="15" formatCode="0">
                  <c:v>30.101807647967185</c:v>
                </c:pt>
                <c:pt idx="16" formatCode="0">
                  <c:v>36.388548006895263</c:v>
                </c:pt>
                <c:pt idx="17" formatCode="0">
                  <c:v>40.869284723606519</c:v>
                </c:pt>
                <c:pt idx="19" formatCode="0">
                  <c:v>33.852680936409193</c:v>
                </c:pt>
                <c:pt idx="20" formatCode="0">
                  <c:v>39.715621510852216</c:v>
                </c:pt>
                <c:pt idx="21" formatCode="0">
                  <c:v>34.779224123352869</c:v>
                </c:pt>
                <c:pt idx="23" formatCode="0">
                  <c:v>31.639998171874179</c:v>
                </c:pt>
                <c:pt idx="24" formatCode="0">
                  <c:v>40.007795207154508</c:v>
                </c:pt>
                <c:pt idx="25" formatCode="0">
                  <c:v>38.159101936983951</c:v>
                </c:pt>
                <c:pt idx="26" formatCode="0">
                  <c:v>38.031275537414899</c:v>
                </c:pt>
                <c:pt idx="27" formatCode="0">
                  <c:v>39.845698176071473</c:v>
                </c:pt>
                <c:pt idx="29" formatCode="0">
                  <c:v>38.411573457160912</c:v>
                </c:pt>
                <c:pt idx="30" formatCode="0">
                  <c:v>34.716761539412389</c:v>
                </c:pt>
                <c:pt idx="31" formatCode="0">
                  <c:v>21.937031121392657</c:v>
                </c:pt>
                <c:pt idx="32" formatCode="0">
                  <c:v>45.496537889908645</c:v>
                </c:pt>
                <c:pt idx="33" formatCode="0">
                  <c:v>41.110929072868011</c:v>
                </c:pt>
                <c:pt idx="35" formatCode="0">
                  <c:v>38.411573457160912</c:v>
                </c:pt>
                <c:pt idx="36" formatCode="0">
                  <c:v>33.785687034918809</c:v>
                </c:pt>
                <c:pt idx="37" formatCode="0">
                  <c:v>38.940501025214637</c:v>
                </c:pt>
                <c:pt idx="39" formatCode="0">
                  <c:v>43.721688459726465</c:v>
                </c:pt>
                <c:pt idx="40" formatCode="0">
                  <c:v>30.756017808501529</c:v>
                </c:pt>
              </c:numCache>
            </c:numRef>
          </c:val>
          <c:extLst>
            <c:ext xmlns:c16="http://schemas.microsoft.com/office/drawing/2014/chart" uri="{C3380CC4-5D6E-409C-BE32-E72D297353CC}">
              <c16:uniqueId val="{00000008-1BD4-4520-8EBF-117AA4E30BEC}"/>
            </c:ext>
          </c:extLst>
        </c:ser>
        <c:ser>
          <c:idx val="5"/>
          <c:order val="5"/>
          <c:tx>
            <c:strRef>
              <c:f>Dati!$H$329</c:f>
              <c:strCache>
                <c:ptCount val="1"/>
                <c:pt idx="0">
                  <c:v>.</c:v>
                </c:pt>
              </c:strCache>
            </c:strRef>
          </c:tx>
          <c:spPr>
            <a:noFill/>
          </c:spPr>
          <c:invertIfNegative val="0"/>
          <c:dLbls>
            <c:delete val="1"/>
          </c:dLbls>
          <c:cat>
            <c:strRef>
              <c:f>Dati!$B$330:$B$370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Dati!$H$330:$H$370</c:f>
              <c:numCache>
                <c:formatCode>General</c:formatCode>
                <c:ptCount val="41"/>
                <c:pt idx="0" formatCode="0">
                  <c:v>12.726607285544546</c:v>
                </c:pt>
                <c:pt idx="2" formatCode="0">
                  <c:v>12.479051577655135</c:v>
                </c:pt>
                <c:pt idx="3" formatCode="0">
                  <c:v>12.958062364352458</c:v>
                </c:pt>
                <c:pt idx="5" formatCode="0">
                  <c:v>8.8247275819425397</c:v>
                </c:pt>
                <c:pt idx="6" formatCode="0">
                  <c:v>15.741117849455428</c:v>
                </c:pt>
                <c:pt idx="7" formatCode="0">
                  <c:v>11.329459170017394</c:v>
                </c:pt>
                <c:pt idx="8" formatCode="0">
                  <c:v>13.151732249599256</c:v>
                </c:pt>
                <c:pt idx="9" formatCode="0">
                  <c:v>13.944776090302632</c:v>
                </c:pt>
                <c:pt idx="10" formatCode="0">
                  <c:v>11.214743409885806</c:v>
                </c:pt>
                <c:pt idx="12" formatCode="0">
                  <c:v>13.961517203018744</c:v>
                </c:pt>
                <c:pt idx="13" formatCode="0">
                  <c:v>9.9570611012141939</c:v>
                </c:pt>
                <c:pt idx="15" formatCode="0">
                  <c:v>15.673699815523534</c:v>
                </c:pt>
                <c:pt idx="16" formatCode="0">
                  <c:v>13.042028293958914</c:v>
                </c:pt>
                <c:pt idx="17" formatCode="0">
                  <c:v>10.904671791989252</c:v>
                </c:pt>
                <c:pt idx="19" formatCode="0">
                  <c:v>11.635572734400228</c:v>
                </c:pt>
                <c:pt idx="20" formatCode="0">
                  <c:v>11.453963839586976</c:v>
                </c:pt>
                <c:pt idx="21" formatCode="0">
                  <c:v>14.994297870702731</c:v>
                </c:pt>
                <c:pt idx="23" formatCode="0">
                  <c:v>17.155028760650865</c:v>
                </c:pt>
                <c:pt idx="24" formatCode="0">
                  <c:v>13.443130778541907</c:v>
                </c:pt>
                <c:pt idx="25" formatCode="0">
                  <c:v>12.530798595991804</c:v>
                </c:pt>
                <c:pt idx="26" formatCode="0">
                  <c:v>9.6226522958895515</c:v>
                </c:pt>
                <c:pt idx="27" formatCode="0">
                  <c:v>10.818955380497549</c:v>
                </c:pt>
                <c:pt idx="29" formatCode="0">
                  <c:v>10.355379783964267</c:v>
                </c:pt>
                <c:pt idx="30" formatCode="0">
                  <c:v>14.068296973242731</c:v>
                </c:pt>
                <c:pt idx="31" formatCode="0">
                  <c:v>25.588961019414846</c:v>
                </c:pt>
                <c:pt idx="32" formatCode="0">
                  <c:v>10.606963199069213</c:v>
                </c:pt>
                <c:pt idx="33" formatCode="0">
                  <c:v>7</c:v>
                </c:pt>
                <c:pt idx="35" formatCode="0">
                  <c:v>10.355379783964267</c:v>
                </c:pt>
                <c:pt idx="36" formatCode="0">
                  <c:v>18.130340329607996</c:v>
                </c:pt>
                <c:pt idx="37" formatCode="0">
                  <c:v>9.3957120218753616</c:v>
                </c:pt>
                <c:pt idx="38" formatCode="0">
                  <c:v>96.566710146426317</c:v>
                </c:pt>
                <c:pt idx="39" formatCode="0">
                  <c:v>7.52393444525908</c:v>
                </c:pt>
                <c:pt idx="40" formatCode="0">
                  <c:v>17.824637844724684</c:v>
                </c:pt>
              </c:numCache>
            </c:numRef>
          </c:val>
          <c:extLst>
            <c:ext xmlns:c16="http://schemas.microsoft.com/office/drawing/2014/chart" uri="{C3380CC4-5D6E-409C-BE32-E72D297353CC}">
              <c16:uniqueId val="{00000009-1BD4-4520-8EBF-117AA4E30BEC}"/>
            </c:ext>
          </c:extLst>
        </c:ser>
        <c:ser>
          <c:idx val="6"/>
          <c:order val="6"/>
          <c:tx>
            <c:strRef>
              <c:f>Dati!$I$329</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Dati!$B$330:$B$370</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Dati!$I$330:$I$370</c:f>
              <c:numCache>
                <c:formatCode>General</c:formatCode>
                <c:ptCount val="41"/>
                <c:pt idx="0" formatCode="0">
                  <c:v>8.310663090296071</c:v>
                </c:pt>
                <c:pt idx="2" formatCode="0">
                  <c:v>7.8622685592246349</c:v>
                </c:pt>
                <c:pt idx="3" formatCode="0">
                  <c:v>8.729894755002892</c:v>
                </c:pt>
                <c:pt idx="5" formatCode="0">
                  <c:v>5.1320846753675893</c:v>
                </c:pt>
                <c:pt idx="6" formatCode="0">
                  <c:v>10.775995276796793</c:v>
                </c:pt>
                <c:pt idx="7" formatCode="0">
                  <c:v>6.182957036568272</c:v>
                </c:pt>
                <c:pt idx="8" formatCode="0">
                  <c:v>9.3527383834169395</c:v>
                </c:pt>
                <c:pt idx="9" formatCode="0">
                  <c:v>10.464979325863679</c:v>
                </c:pt>
                <c:pt idx="10" formatCode="0">
                  <c:v>6.2316621970688715</c:v>
                </c:pt>
                <c:pt idx="12" formatCode="0">
                  <c:v>9.2616448622804732</c:v>
                </c:pt>
                <c:pt idx="13" formatCode="0">
                  <c:v>6.3975023377273113</c:v>
                </c:pt>
                <c:pt idx="15" formatCode="0">
                  <c:v>12.01058709236387</c:v>
                </c:pt>
                <c:pt idx="16" formatCode="0">
                  <c:v>7.4240985411132483</c:v>
                </c:pt>
                <c:pt idx="17" formatCode="0">
                  <c:v>9.4993456853392839</c:v>
                </c:pt>
                <c:pt idx="19" formatCode="0">
                  <c:v>9.1624137958538938</c:v>
                </c:pt>
                <c:pt idx="20" formatCode="0">
                  <c:v>7.6246979484845623</c:v>
                </c:pt>
                <c:pt idx="21" formatCode="0">
                  <c:v>8.8349402697429209</c:v>
                </c:pt>
                <c:pt idx="23" formatCode="0">
                  <c:v>11.992866184939144</c:v>
                </c:pt>
                <c:pt idx="24" formatCode="0">
                  <c:v>7.7927824705728161</c:v>
                </c:pt>
                <c:pt idx="25" formatCode="0">
                  <c:v>7.982289770836215</c:v>
                </c:pt>
                <c:pt idx="26" formatCode="0">
                  <c:v>7.1454233149176973</c:v>
                </c:pt>
                <c:pt idx="27" formatCode="0">
                  <c:v>5.0381030537949849</c:v>
                </c:pt>
                <c:pt idx="29" formatCode="0">
                  <c:v>5.7775230231288539</c:v>
                </c:pt>
                <c:pt idx="30" formatCode="0">
                  <c:v>6.317534147527553</c:v>
                </c:pt>
                <c:pt idx="31" formatCode="0">
                  <c:v>22.677647032784538</c:v>
                </c:pt>
                <c:pt idx="32" formatCode="0">
                  <c:v>8.8441699464129933</c:v>
                </c:pt>
                <c:pt idx="33" formatCode="0">
                  <c:v>4.421423190955128</c:v>
                </c:pt>
                <c:pt idx="35" formatCode="0">
                  <c:v>5.7775230231288539</c:v>
                </c:pt>
                <c:pt idx="36" formatCode="0">
                  <c:v>10.982416478413965</c:v>
                </c:pt>
                <c:pt idx="37" formatCode="0">
                  <c:v>8.0785787066611405</c:v>
                </c:pt>
                <c:pt idx="39" formatCode="0">
                  <c:v>6.2667695373730723</c:v>
                </c:pt>
                <c:pt idx="40" formatCode="0">
                  <c:v>9.849843417690213</c:v>
                </c:pt>
              </c:numCache>
            </c:numRef>
          </c:val>
          <c:extLst>
            <c:ext xmlns:c16="http://schemas.microsoft.com/office/drawing/2014/chart" uri="{C3380CC4-5D6E-409C-BE32-E72D297353CC}">
              <c16:uniqueId val="{0000000A-1BD4-4520-8EBF-117AA4E30BEC}"/>
            </c:ext>
          </c:extLst>
        </c:ser>
        <c:dLbls>
          <c:dLblPos val="ctr"/>
          <c:showLegendKey val="0"/>
          <c:showVal val="1"/>
          <c:showCatName val="0"/>
          <c:showSerName val="0"/>
          <c:showPercent val="0"/>
          <c:showBubbleSize val="0"/>
        </c:dLbls>
        <c:gapWidth val="20"/>
        <c:overlap val="100"/>
        <c:axId val="332171528"/>
        <c:axId val="332164864"/>
      </c:barChart>
      <c:catAx>
        <c:axId val="332171528"/>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2164864"/>
        <c:crossesAt val="18.2"/>
        <c:auto val="1"/>
        <c:lblAlgn val="ctr"/>
        <c:lblOffset val="100"/>
        <c:tickLblSkip val="1"/>
        <c:tickMarkSkip val="1"/>
        <c:noMultiLvlLbl val="0"/>
      </c:catAx>
      <c:valAx>
        <c:axId val="332164864"/>
        <c:scaling>
          <c:orientation val="minMax"/>
          <c:max val="145"/>
          <c:min val="0"/>
        </c:scaling>
        <c:delete val="1"/>
        <c:axPos val="t"/>
        <c:numFmt formatCode="0" sourceLinked="1"/>
        <c:majorTickMark val="out"/>
        <c:minorTickMark val="none"/>
        <c:tickLblPos val="nextTo"/>
        <c:crossAx val="332171528"/>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5729112200435729"/>
          <c:y val="7.9907469969969974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5171728111212702"/>
          <c:y val="9.5638487311272585E-2"/>
          <c:w val="0.62213078641065322"/>
          <c:h val="0.8896289169641578"/>
        </c:manualLayout>
      </c:layout>
      <c:barChart>
        <c:barDir val="bar"/>
        <c:grouping val="stacked"/>
        <c:varyColors val="0"/>
        <c:ser>
          <c:idx val="0"/>
          <c:order val="0"/>
          <c:tx>
            <c:strRef>
              <c:f>Dati!$C$375</c:f>
              <c:strCache>
                <c:ptCount val="1"/>
                <c:pt idx="0">
                  <c:v>.</c:v>
                </c:pt>
              </c:strCache>
            </c:strRef>
          </c:tx>
          <c:spPr>
            <a:noFill/>
          </c:spPr>
          <c:invertIfNegative val="0"/>
          <c:dLbls>
            <c:delete val="1"/>
          </c:dLbls>
          <c:cat>
            <c:strRef>
              <c:f>Dati!$B$376:$B$416</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Dati!$C$376:$C$416</c:f>
              <c:numCache>
                <c:formatCode>0</c:formatCode>
                <c:ptCount val="41"/>
                <c:pt idx="0">
                  <c:v>18.198371887998402</c:v>
                </c:pt>
                <c:pt idx="1">
                  <c:v>36.702992645456447</c:v>
                </c:pt>
                <c:pt idx="2">
                  <c:v>16.580974696144843</c:v>
                </c:pt>
                <c:pt idx="3">
                  <c:v>19.710576141722662</c:v>
                </c:pt>
                <c:pt idx="4">
                  <c:v>36.702992645456447</c:v>
                </c:pt>
                <c:pt idx="5">
                  <c:v>14.245405561059558</c:v>
                </c:pt>
                <c:pt idx="6">
                  <c:v>19.534726315013906</c:v>
                </c:pt>
                <c:pt idx="7">
                  <c:v>17.023729538594086</c:v>
                </c:pt>
                <c:pt idx="8">
                  <c:v>15.700590252938943</c:v>
                </c:pt>
                <c:pt idx="9">
                  <c:v>18.425127213325879</c:v>
                </c:pt>
                <c:pt idx="10">
                  <c:v>22.653487306181056</c:v>
                </c:pt>
                <c:pt idx="11">
                  <c:v>36.702992645456447</c:v>
                </c:pt>
                <c:pt idx="12">
                  <c:v>20.004671644168095</c:v>
                </c:pt>
                <c:pt idx="13">
                  <c:v>15.106227428720594</c:v>
                </c:pt>
                <c:pt idx="14">
                  <c:v>36.702992645456447</c:v>
                </c:pt>
                <c:pt idx="15">
                  <c:v>7</c:v>
                </c:pt>
                <c:pt idx="16">
                  <c:v>17.633828099037508</c:v>
                </c:pt>
                <c:pt idx="17">
                  <c:v>23.40309969560991</c:v>
                </c:pt>
                <c:pt idx="18">
                  <c:v>36.702992645456447</c:v>
                </c:pt>
                <c:pt idx="19">
                  <c:v>23.079707970397102</c:v>
                </c:pt>
                <c:pt idx="20">
                  <c:v>18.015916696424888</c:v>
                </c:pt>
                <c:pt idx="21">
                  <c:v>16.081186903913483</c:v>
                </c:pt>
                <c:pt idx="22">
                  <c:v>36.702992645456447</c:v>
                </c:pt>
                <c:pt idx="23">
                  <c:v>12.642852161135721</c:v>
                </c:pt>
                <c:pt idx="24">
                  <c:v>18.113156003812396</c:v>
                </c:pt>
                <c:pt idx="25">
                  <c:v>17.611320073192658</c:v>
                </c:pt>
                <c:pt idx="26">
                  <c:v>24.801424745011609</c:v>
                </c:pt>
                <c:pt idx="27">
                  <c:v>18.671915862877228</c:v>
                </c:pt>
                <c:pt idx="28">
                  <c:v>36.702992645456447</c:v>
                </c:pt>
                <c:pt idx="29">
                  <c:v>16.373220208919804</c:v>
                </c:pt>
                <c:pt idx="30">
                  <c:v>15.162140808692946</c:v>
                </c:pt>
                <c:pt idx="31">
                  <c:v>19.394187809171967</c:v>
                </c:pt>
                <c:pt idx="32">
                  <c:v>22.410918659050282</c:v>
                </c:pt>
                <c:pt idx="33">
                  <c:v>22.00097107689178</c:v>
                </c:pt>
                <c:pt idx="34">
                  <c:v>36.702992645456447</c:v>
                </c:pt>
                <c:pt idx="35">
                  <c:v>16.373220208919804</c:v>
                </c:pt>
                <c:pt idx="36">
                  <c:v>15.315329359421785</c:v>
                </c:pt>
                <c:pt idx="37">
                  <c:v>23.188538873404067</c:v>
                </c:pt>
                <c:pt idx="38">
                  <c:v>36.702992645456447</c:v>
                </c:pt>
                <c:pt idx="39">
                  <c:v>25.116726276783155</c:v>
                </c:pt>
                <c:pt idx="40">
                  <c:v>9.6584895527936112</c:v>
                </c:pt>
              </c:numCache>
            </c:numRef>
          </c:val>
          <c:extLst>
            <c:ext xmlns:c16="http://schemas.microsoft.com/office/drawing/2014/chart" uri="{C3380CC4-5D6E-409C-BE32-E72D297353CC}">
              <c16:uniqueId val="{00000000-78D9-4109-A9EC-41EDF4660CEC}"/>
            </c:ext>
          </c:extLst>
        </c:ser>
        <c:ser>
          <c:idx val="1"/>
          <c:order val="1"/>
          <c:tx>
            <c:strRef>
              <c:f>Dati!$D$375</c:f>
              <c:strCache>
                <c:ptCount val="1"/>
                <c:pt idx="0">
                  <c:v>Pilnīgi nepiekrīt</c:v>
                </c:pt>
              </c:strCache>
            </c:strRef>
          </c:tx>
          <c:spPr>
            <a:solidFill>
              <a:srgbClr val="12313A"/>
            </a:solidFill>
          </c:spPr>
          <c:invertIfNegative val="0"/>
          <c:dLbls>
            <c:dLbl>
              <c:idx val="6"/>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8D9-4109-A9EC-41EDF4660CEC}"/>
                </c:ext>
              </c:extLst>
            </c:dLbl>
            <c:dLbl>
              <c:idx val="17"/>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7677423747276685E-2"/>
                      <c:h val="4.3727852852852855E-2"/>
                    </c:manualLayout>
                  </c15:layout>
                </c:ext>
                <c:ext xmlns:c16="http://schemas.microsoft.com/office/drawing/2014/chart" uri="{C3380CC4-5D6E-409C-BE32-E72D297353CC}">
                  <c16:uniqueId val="{00000002-78D9-4109-A9EC-41EDF4660CEC}"/>
                </c:ext>
              </c:extLst>
            </c:dLbl>
            <c:dLbl>
              <c:idx val="19"/>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layout>
                    <c:manualLayout>
                      <c:w val="2.5948120915032676E-2"/>
                      <c:h val="3.8960585585585579E-2"/>
                    </c:manualLayout>
                  </c15:layout>
                </c:ext>
                <c:ext xmlns:c16="http://schemas.microsoft.com/office/drawing/2014/chart" uri="{C3380CC4-5D6E-409C-BE32-E72D297353CC}">
                  <c16:uniqueId val="{00000003-78D9-4109-A9EC-41EDF4660CEC}"/>
                </c:ext>
              </c:extLst>
            </c:dLbl>
            <c:dLbl>
              <c:idx val="30"/>
              <c:layout>
                <c:manualLayout>
                  <c:x val="-1.1611383442265795E-2"/>
                  <c:y val="8.7398890260461573E-17"/>
                </c:manualLayout>
              </c:layout>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00C1-4EE9-95A4-47EC0F40A135}"/>
                </c:ext>
              </c:extLst>
            </c:dLbl>
            <c:dLbl>
              <c:idx val="33"/>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78D9-4109-A9EC-41EDF4660CEC}"/>
                </c:ext>
              </c:extLst>
            </c:dLbl>
            <c:dLbl>
              <c:idx val="36"/>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2489515250544663E-2"/>
                      <c:h val="2.9426051051051047E-2"/>
                    </c:manualLayout>
                  </c15:layout>
                </c:ext>
                <c:ext xmlns:c16="http://schemas.microsoft.com/office/drawing/2014/chart" uri="{C3380CC4-5D6E-409C-BE32-E72D297353CC}">
                  <c16:uniqueId val="{00000006-78D9-4109-A9EC-41EDF4660CEC}"/>
                </c:ext>
              </c:extLst>
            </c:dLbl>
            <c:dLbl>
              <c:idx val="39"/>
              <c:spPr>
                <a:noFill/>
                <a:ln>
                  <a:noFill/>
                </a:ln>
                <a:effectLst/>
              </c:spPr>
              <c:txPr>
                <a:bodyPr wrap="square" lIns="38100" tIns="19050" rIns="38100" bIns="19050" anchor="ctr">
                  <a:spAutoFit/>
                </a:bodyPr>
                <a:lstStyle/>
                <a:p>
                  <a:pPr>
                    <a:defRPr b="1">
                      <a:solidFill>
                        <a:schemeClr val="tx1"/>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1D6-4B24-9AEE-5CE6C0511387}"/>
                </c:ext>
              </c:extLst>
            </c:dLbl>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Dati!$B$376:$B$416</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Dati!$D$376:$D$416</c:f>
              <c:numCache>
                <c:formatCode>General</c:formatCode>
                <c:ptCount val="41"/>
                <c:pt idx="0" formatCode="###0">
                  <c:v>4.0622302284634975</c:v>
                </c:pt>
                <c:pt idx="2" formatCode="###0">
                  <c:v>4.7421251895201806</c:v>
                </c:pt>
                <c:pt idx="3" formatCode="###0">
                  <c:v>3.4265545531413886</c:v>
                </c:pt>
                <c:pt idx="5" formatCode="###0">
                  <c:v>7.0723853302365427</c:v>
                </c:pt>
                <c:pt idx="6" formatCode="###0">
                  <c:v>1.7949219905782647</c:v>
                </c:pt>
                <c:pt idx="7" formatCode="###0">
                  <c:v>2.8538040939409166</c:v>
                </c:pt>
                <c:pt idx="8" formatCode="###0">
                  <c:v>6.6923094113866801</c:v>
                </c:pt>
                <c:pt idx="9" formatCode="###0">
                  <c:v>4.1600437690451102</c:v>
                </c:pt>
                <c:pt idx="10" formatCode="###0">
                  <c:v>3.402771068115126</c:v>
                </c:pt>
                <c:pt idx="12" formatCode="###0">
                  <c:v>3.5118823923301239</c:v>
                </c:pt>
                <c:pt idx="13" formatCode="###0">
                  <c:v>4.9840176254967998</c:v>
                </c:pt>
                <c:pt idx="15" formatCode="###0">
                  <c:v>10.328133930641522</c:v>
                </c:pt>
                <c:pt idx="16" formatCode="###0">
                  <c:v>3.8915663185975413</c:v>
                </c:pt>
                <c:pt idx="17" formatCode="###0">
                  <c:v>2.4686460835086952</c:v>
                </c:pt>
                <c:pt idx="19" formatCode="###0">
                  <c:v>2.2092213833613328</c:v>
                </c:pt>
                <c:pt idx="20" formatCode="###0">
                  <c:v>4.0052682076996664</c:v>
                </c:pt>
                <c:pt idx="21" formatCode="###0">
                  <c:v>5.0383914094020579</c:v>
                </c:pt>
                <c:pt idx="23" formatCode="###0">
                  <c:v>4.4111596202212429</c:v>
                </c:pt>
                <c:pt idx="24" formatCode="###0">
                  <c:v>4.8169481855818503</c:v>
                </c:pt>
                <c:pt idx="25" formatCode="###0">
                  <c:v>2.9701778912895223</c:v>
                </c:pt>
                <c:pt idx="26" formatCode="###0">
                  <c:v>4.0794546363225628</c:v>
                </c:pt>
                <c:pt idx="27" formatCode="###0">
                  <c:v>4.9882928600964362</c:v>
                </c:pt>
                <c:pt idx="29" formatCode="###0">
                  <c:v>5.7383027069254746</c:v>
                </c:pt>
                <c:pt idx="30" formatCode="###0">
                  <c:v>2.2473917214431967</c:v>
                </c:pt>
                <c:pt idx="31" formatCode="###0">
                  <c:v>5.5206040668933891</c:v>
                </c:pt>
                <c:pt idx="32" formatCode="###0">
                  <c:v>3.8861790683180835</c:v>
                </c:pt>
                <c:pt idx="33" formatCode="###0">
                  <c:v>2.0916399199537161</c:v>
                </c:pt>
                <c:pt idx="35" formatCode="###0">
                  <c:v>5.7383027069254746</c:v>
                </c:pt>
                <c:pt idx="36" formatCode="###0">
                  <c:v>2.4654766065867655</c:v>
                </c:pt>
                <c:pt idx="37" formatCode="###0">
                  <c:v>4.0323311877153722</c:v>
                </c:pt>
                <c:pt idx="39" formatCode="###0">
                  <c:v>1.9478781362779227</c:v>
                </c:pt>
                <c:pt idx="40" formatCode="###0">
                  <c:v>6.5595503700729054</c:v>
                </c:pt>
              </c:numCache>
            </c:numRef>
          </c:val>
          <c:extLst>
            <c:ext xmlns:c16="http://schemas.microsoft.com/office/drawing/2014/chart" uri="{C3380CC4-5D6E-409C-BE32-E72D297353CC}">
              <c16:uniqueId val="{00000007-78D9-4109-A9EC-41EDF4660CEC}"/>
            </c:ext>
          </c:extLst>
        </c:ser>
        <c:ser>
          <c:idx val="2"/>
          <c:order val="2"/>
          <c:tx>
            <c:strRef>
              <c:f>Dati!$E$375</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Dati!$B$376:$B$416</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Dati!$E$376:$E$416</c:f>
              <c:numCache>
                <c:formatCode>General</c:formatCode>
                <c:ptCount val="41"/>
                <c:pt idx="0" formatCode="###0">
                  <c:v>14.442390528994547</c:v>
                </c:pt>
                <c:pt idx="2" formatCode="###0">
                  <c:v>15.379892759791426</c:v>
                </c:pt>
                <c:pt idx="3" formatCode="###0">
                  <c:v>13.565861950592398</c:v>
                </c:pt>
                <c:pt idx="5" formatCode="###0">
                  <c:v>15.385201754160347</c:v>
                </c:pt>
                <c:pt idx="6" formatCode="###0">
                  <c:v>15.373344339864278</c:v>
                </c:pt>
                <c:pt idx="7" formatCode="###0">
                  <c:v>16.825459012921446</c:v>
                </c:pt>
                <c:pt idx="8" formatCode="###0">
                  <c:v>14.310092981130824</c:v>
                </c:pt>
                <c:pt idx="9" formatCode="###0">
                  <c:v>14.117821663085458</c:v>
                </c:pt>
                <c:pt idx="10" formatCode="###0">
                  <c:v>10.646734271160266</c:v>
                </c:pt>
                <c:pt idx="12" formatCode="###0">
                  <c:v>13.18643860895823</c:v>
                </c:pt>
                <c:pt idx="13" formatCode="###0">
                  <c:v>16.612747591239053</c:v>
                </c:pt>
                <c:pt idx="15" formatCode="###0">
                  <c:v>19.374858714814927</c:v>
                </c:pt>
                <c:pt idx="16" formatCode="###0">
                  <c:v>15.177598227821397</c:v>
                </c:pt>
                <c:pt idx="17" formatCode="###0">
                  <c:v>10.831246866337843</c:v>
                </c:pt>
                <c:pt idx="19" formatCode="###0">
                  <c:v>11.414063291698014</c:v>
                </c:pt>
                <c:pt idx="20" formatCode="###0">
                  <c:v>14.681807741331893</c:v>
                </c:pt>
                <c:pt idx="21" formatCode="###0">
                  <c:v>15.583414332140906</c:v>
                </c:pt>
                <c:pt idx="23" formatCode="###0">
                  <c:v>19.648980864099485</c:v>
                </c:pt>
                <c:pt idx="24" formatCode="###0">
                  <c:v>13.772888456062201</c:v>
                </c:pt>
                <c:pt idx="25" formatCode="###0">
                  <c:v>16.121494680974266</c:v>
                </c:pt>
                <c:pt idx="26" formatCode="###0">
                  <c:v>7.8221132641222759</c:v>
                </c:pt>
                <c:pt idx="27" formatCode="###0">
                  <c:v>13.042783922482782</c:v>
                </c:pt>
                <c:pt idx="29" formatCode="###0">
                  <c:v>14.591469729611168</c:v>
                </c:pt>
                <c:pt idx="30" formatCode="###0">
                  <c:v>19.293460115320304</c:v>
                </c:pt>
                <c:pt idx="31" formatCode="###0">
                  <c:v>11.788200769391088</c:v>
                </c:pt>
                <c:pt idx="32" formatCode="###0">
                  <c:v>10.405894918088082</c:v>
                </c:pt>
                <c:pt idx="33" formatCode="###0">
                  <c:v>12.610381648610948</c:v>
                </c:pt>
                <c:pt idx="35" formatCode="###0">
                  <c:v>14.591469729611168</c:v>
                </c:pt>
                <c:pt idx="36" formatCode="###0">
                  <c:v>18.922186679447897</c:v>
                </c:pt>
                <c:pt idx="37" formatCode="###0">
                  <c:v>9.4821225843370094</c:v>
                </c:pt>
                <c:pt idx="39" formatCode="###0">
                  <c:v>9.6383882323953696</c:v>
                </c:pt>
                <c:pt idx="40" formatCode="###0">
                  <c:v>20.484952722589931</c:v>
                </c:pt>
              </c:numCache>
            </c:numRef>
          </c:val>
          <c:extLst>
            <c:ext xmlns:c16="http://schemas.microsoft.com/office/drawing/2014/chart" uri="{C3380CC4-5D6E-409C-BE32-E72D297353CC}">
              <c16:uniqueId val="{00000008-78D9-4109-A9EC-41EDF4660CEC}"/>
            </c:ext>
          </c:extLst>
        </c:ser>
        <c:ser>
          <c:idx val="3"/>
          <c:order val="3"/>
          <c:tx>
            <c:strRef>
              <c:f>Dati!$F$375</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Dati!$B$376:$B$416</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Dati!$F$376:$F$416</c:f>
              <c:numCache>
                <c:formatCode>General</c:formatCode>
                <c:ptCount val="41"/>
                <c:pt idx="0" formatCode="###0">
                  <c:v>41.124522701729987</c:v>
                </c:pt>
                <c:pt idx="2" formatCode="###0">
                  <c:v>37.069609844455947</c:v>
                </c:pt>
                <c:pt idx="3" formatCode="###0">
                  <c:v>44.915710483021755</c:v>
                </c:pt>
                <c:pt idx="5" formatCode="###0">
                  <c:v>40.346310155783748</c:v>
                </c:pt>
                <c:pt idx="6" formatCode="###0">
                  <c:v>41.894599034266747</c:v>
                </c:pt>
                <c:pt idx="7" formatCode="###0">
                  <c:v>38.876695997009712</c:v>
                </c:pt>
                <c:pt idx="8" formatCode="###0">
                  <c:v>40.396696379396893</c:v>
                </c:pt>
                <c:pt idx="9" formatCode="###0">
                  <c:v>44.313835855337743</c:v>
                </c:pt>
                <c:pt idx="10" formatCode="###0">
                  <c:v>40.807170635249982</c:v>
                </c:pt>
                <c:pt idx="12" formatCode="###0">
                  <c:v>41.451855215103251</c:v>
                </c:pt>
                <c:pt idx="13" formatCode="###0">
                  <c:v>40.875026639855911</c:v>
                </c:pt>
                <c:pt idx="15" formatCode="###0">
                  <c:v>36.835592156476906</c:v>
                </c:pt>
                <c:pt idx="16" formatCode="###0">
                  <c:v>41.114237014537345</c:v>
                </c:pt>
                <c:pt idx="17" formatCode="###0">
                  <c:v>42.55978859100437</c:v>
                </c:pt>
                <c:pt idx="19" formatCode="###0">
                  <c:v>43.99186424100759</c:v>
                </c:pt>
                <c:pt idx="20" formatCode="###0">
                  <c:v>41.464983477500859</c:v>
                </c:pt>
                <c:pt idx="21" formatCode="###0">
                  <c:v>39.269282041104717</c:v>
                </c:pt>
                <c:pt idx="23" formatCode="###0">
                  <c:v>37.965100968853164</c:v>
                </c:pt>
                <c:pt idx="24" formatCode="###0">
                  <c:v>39.091172349525962</c:v>
                </c:pt>
                <c:pt idx="25" formatCode="###0">
                  <c:v>43.019403481274921</c:v>
                </c:pt>
                <c:pt idx="26" formatCode="###0">
                  <c:v>46.660624887927113</c:v>
                </c:pt>
                <c:pt idx="27" formatCode="###0">
                  <c:v>40.867483153903628</c:v>
                </c:pt>
                <c:pt idx="29" formatCode="###0">
                  <c:v>38.826820641328894</c:v>
                </c:pt>
                <c:pt idx="30" formatCode="###0">
                  <c:v>39.869698496150768</c:v>
                </c:pt>
                <c:pt idx="31" formatCode="###0">
                  <c:v>43.554764611475029</c:v>
                </c:pt>
                <c:pt idx="32" formatCode="###0">
                  <c:v>36.108039907660427</c:v>
                </c:pt>
                <c:pt idx="33" formatCode="###0">
                  <c:v>52.690931270041055</c:v>
                </c:pt>
                <c:pt idx="35" formatCode="###0">
                  <c:v>38.826820641328894</c:v>
                </c:pt>
                <c:pt idx="36" formatCode="###0">
                  <c:v>43.096410733998574</c:v>
                </c:pt>
                <c:pt idx="37" formatCode="###0">
                  <c:v>41.398359119542064</c:v>
                </c:pt>
                <c:pt idx="39" formatCode="###0">
                  <c:v>43.922285150296524</c:v>
                </c:pt>
                <c:pt idx="40" formatCode="###0">
                  <c:v>37.296827597779853</c:v>
                </c:pt>
              </c:numCache>
            </c:numRef>
          </c:val>
          <c:extLst>
            <c:ext xmlns:c16="http://schemas.microsoft.com/office/drawing/2014/chart" uri="{C3380CC4-5D6E-409C-BE32-E72D297353CC}">
              <c16:uniqueId val="{00000009-78D9-4109-A9EC-41EDF4660CEC}"/>
            </c:ext>
          </c:extLst>
        </c:ser>
        <c:ser>
          <c:idx val="4"/>
          <c:order val="4"/>
          <c:tx>
            <c:strRef>
              <c:f>Dati!$G$375</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Dati!$B$376:$B$416</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Dati!$G$376:$G$416</c:f>
              <c:numCache>
                <c:formatCode>General</c:formatCode>
                <c:ptCount val="41"/>
                <c:pt idx="0" formatCode="###0">
                  <c:v>30.136920474862283</c:v>
                </c:pt>
                <c:pt idx="2" formatCode="###0">
                  <c:v>32.059013347109456</c:v>
                </c:pt>
                <c:pt idx="3" formatCode="###0">
                  <c:v>28.33983746265902</c:v>
                </c:pt>
                <c:pt idx="5" formatCode="###0">
                  <c:v>29.124418142639527</c:v>
                </c:pt>
                <c:pt idx="6" formatCode="###0">
                  <c:v>29.559882073200111</c:v>
                </c:pt>
                <c:pt idx="7" formatCode="###0">
                  <c:v>31.980563748691345</c:v>
                </c:pt>
                <c:pt idx="8" formatCode="###0">
                  <c:v>27.527474592452421</c:v>
                </c:pt>
                <c:pt idx="9" formatCode="###0">
                  <c:v>26.294485854810645</c:v>
                </c:pt>
                <c:pt idx="10" formatCode="###0">
                  <c:v>36.064293097256481</c:v>
                </c:pt>
                <c:pt idx="12" formatCode="###0">
                  <c:v>32.575484273576642</c:v>
                </c:pt>
                <c:pt idx="13" formatCode="###0">
                  <c:v>26.164534799662448</c:v>
                </c:pt>
                <c:pt idx="15" formatCode="###0">
                  <c:v>23.963547421613036</c:v>
                </c:pt>
                <c:pt idx="16" formatCode="###0">
                  <c:v>29.085383007699253</c:v>
                </c:pt>
                <c:pt idx="17" formatCode="###0">
                  <c:v>35.012586339099883</c:v>
                </c:pt>
                <c:pt idx="19" formatCode="###0">
                  <c:v>33.222022943644255</c:v>
                </c:pt>
                <c:pt idx="20" formatCode="###0">
                  <c:v>30.795481367864756</c:v>
                </c:pt>
                <c:pt idx="21" formatCode="###0">
                  <c:v>27.741502981447443</c:v>
                </c:pt>
                <c:pt idx="23" formatCode="###0">
                  <c:v>21.898996141539179</c:v>
                </c:pt>
                <c:pt idx="24" formatCode="###0">
                  <c:v>30.665426498932945</c:v>
                </c:pt>
                <c:pt idx="25" formatCode="###0">
                  <c:v>31.608084010806923</c:v>
                </c:pt>
                <c:pt idx="26" formatCode="###0">
                  <c:v>35.016472893068126</c:v>
                </c:pt>
                <c:pt idx="27" formatCode="###0">
                  <c:v>32.86419554267809</c:v>
                </c:pt>
                <c:pt idx="29" formatCode="###0">
                  <c:v>31.877391185639734</c:v>
                </c:pt>
                <c:pt idx="30" formatCode="###0">
                  <c:v>30.95335656277058</c:v>
                </c:pt>
                <c:pt idx="31" formatCode="###0">
                  <c:v>20.584756680090397</c:v>
                </c:pt>
                <c:pt idx="32" formatCode="###0">
                  <c:v>37.830213923979613</c:v>
                </c:pt>
                <c:pt idx="33" formatCode="###0">
                  <c:v>23.988273942707348</c:v>
                </c:pt>
                <c:pt idx="35" formatCode="###0">
                  <c:v>31.877391185639734</c:v>
                </c:pt>
                <c:pt idx="36" formatCode="###0">
                  <c:v>24.914325080884034</c:v>
                </c:pt>
                <c:pt idx="37" formatCode="###0">
                  <c:v>33.929334111709124</c:v>
                </c:pt>
                <c:pt idx="39" formatCode="###0">
                  <c:v>36.713450788070304</c:v>
                </c:pt>
                <c:pt idx="40" formatCode="###0">
                  <c:v>23.958897060044738</c:v>
                </c:pt>
              </c:numCache>
            </c:numRef>
          </c:val>
          <c:extLst>
            <c:ext xmlns:c16="http://schemas.microsoft.com/office/drawing/2014/chart" uri="{C3380CC4-5D6E-409C-BE32-E72D297353CC}">
              <c16:uniqueId val="{0000000A-78D9-4109-A9EC-41EDF4660CEC}"/>
            </c:ext>
          </c:extLst>
        </c:ser>
        <c:ser>
          <c:idx val="5"/>
          <c:order val="5"/>
          <c:tx>
            <c:strRef>
              <c:f>Dati!$H$375</c:f>
              <c:strCache>
                <c:ptCount val="1"/>
                <c:pt idx="0">
                  <c:v>.</c:v>
                </c:pt>
              </c:strCache>
            </c:strRef>
          </c:tx>
          <c:spPr>
            <a:noFill/>
          </c:spPr>
          <c:invertIfNegative val="0"/>
          <c:dLbls>
            <c:delete val="1"/>
          </c:dLbls>
          <c:cat>
            <c:strRef>
              <c:f>Dati!$B$376:$B$416</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Dati!$H$376:$H$416</c:f>
              <c:numCache>
                <c:formatCode>###0</c:formatCode>
                <c:ptCount val="41"/>
                <c:pt idx="0">
                  <c:v>17.415654604402974</c:v>
                </c:pt>
                <c:pt idx="1">
                  <c:v>88.67709778099524</c:v>
                </c:pt>
                <c:pt idx="2">
                  <c:v>19.548474589429837</c:v>
                </c:pt>
                <c:pt idx="3">
                  <c:v>15.421549835314465</c:v>
                </c:pt>
                <c:pt idx="4">
                  <c:v>88.67709778099524</c:v>
                </c:pt>
                <c:pt idx="5">
                  <c:v>19.206369482571965</c:v>
                </c:pt>
                <c:pt idx="6">
                  <c:v>17.222616673528378</c:v>
                </c:pt>
                <c:pt idx="7">
                  <c:v>17.819838035294183</c:v>
                </c:pt>
                <c:pt idx="8">
                  <c:v>20.752926809145926</c:v>
                </c:pt>
                <c:pt idx="9">
                  <c:v>18.068776070846852</c:v>
                </c:pt>
                <c:pt idx="10">
                  <c:v>11.805634048488777</c:v>
                </c:pt>
                <c:pt idx="11">
                  <c:v>88.67709778099524</c:v>
                </c:pt>
                <c:pt idx="12">
                  <c:v>14.649758292315347</c:v>
                </c:pt>
                <c:pt idx="13">
                  <c:v>21.637536341476881</c:v>
                </c:pt>
                <c:pt idx="14">
                  <c:v>88.67709778099524</c:v>
                </c:pt>
                <c:pt idx="15">
                  <c:v>27.877958202905297</c:v>
                </c:pt>
                <c:pt idx="16">
                  <c:v>18.477477758758646</c:v>
                </c:pt>
                <c:pt idx="17">
                  <c:v>11.104722850890987</c:v>
                </c:pt>
                <c:pt idx="18">
                  <c:v>88.67709778099524</c:v>
                </c:pt>
                <c:pt idx="19">
                  <c:v>11.463210596343394</c:v>
                </c:pt>
                <c:pt idx="20">
                  <c:v>16.416632935629629</c:v>
                </c:pt>
                <c:pt idx="21">
                  <c:v>21.666312758443084</c:v>
                </c:pt>
                <c:pt idx="22">
                  <c:v>88.67709778099524</c:v>
                </c:pt>
                <c:pt idx="23">
                  <c:v>28.813000670602896</c:v>
                </c:pt>
                <c:pt idx="24">
                  <c:v>18.920498932536333</c:v>
                </c:pt>
                <c:pt idx="25">
                  <c:v>14.049610288913399</c:v>
                </c:pt>
                <c:pt idx="26">
                  <c:v>7</c:v>
                </c:pt>
                <c:pt idx="27">
                  <c:v>14.945419084413523</c:v>
                </c:pt>
                <c:pt idx="28">
                  <c:v>88.67709778099524</c:v>
                </c:pt>
                <c:pt idx="29">
                  <c:v>17.972885954026609</c:v>
                </c:pt>
                <c:pt idx="30">
                  <c:v>17.854042722073892</c:v>
                </c:pt>
                <c:pt idx="31">
                  <c:v>24.537576489429817</c:v>
                </c:pt>
                <c:pt idx="32">
                  <c:v>14.7388439493552</c:v>
                </c:pt>
                <c:pt idx="33">
                  <c:v>11.997892568246833</c:v>
                </c:pt>
                <c:pt idx="34">
                  <c:v>88.67709778099524</c:v>
                </c:pt>
                <c:pt idx="35">
                  <c:v>17.972885954026609</c:v>
                </c:pt>
                <c:pt idx="36">
                  <c:v>20.666361966112632</c:v>
                </c:pt>
                <c:pt idx="37">
                  <c:v>13.349404549744051</c:v>
                </c:pt>
                <c:pt idx="38">
                  <c:v>88.67709778099524</c:v>
                </c:pt>
                <c:pt idx="39">
                  <c:v>8.0413618426284117</c:v>
                </c:pt>
                <c:pt idx="40">
                  <c:v>27.421373123170653</c:v>
                </c:pt>
              </c:numCache>
            </c:numRef>
          </c:val>
          <c:extLst>
            <c:ext xmlns:c16="http://schemas.microsoft.com/office/drawing/2014/chart" uri="{C3380CC4-5D6E-409C-BE32-E72D297353CC}">
              <c16:uniqueId val="{0000000B-78D9-4109-A9EC-41EDF4660CEC}"/>
            </c:ext>
          </c:extLst>
        </c:ser>
        <c:ser>
          <c:idx val="6"/>
          <c:order val="6"/>
          <c:tx>
            <c:strRef>
              <c:f>Dati!$I$375</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Dati!$B$376:$B$416</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Dati!$I$376:$I$416</c:f>
              <c:numCache>
                <c:formatCode>General</c:formatCode>
                <c:ptCount val="41"/>
                <c:pt idx="0" formatCode="###0">
                  <c:v>10.233936065949678</c:v>
                </c:pt>
                <c:pt idx="2" formatCode="###0">
                  <c:v>10.749358859122964</c:v>
                </c:pt>
                <c:pt idx="3" formatCode="###0">
                  <c:v>9.7520355505853313</c:v>
                </c:pt>
                <c:pt idx="5" formatCode="###0">
                  <c:v>8.0716846171798373</c:v>
                </c:pt>
                <c:pt idx="6" formatCode="###0">
                  <c:v>11.377252562090543</c:v>
                </c:pt>
                <c:pt idx="7" formatCode="###0">
                  <c:v>9.4634771474367323</c:v>
                </c:pt>
                <c:pt idx="8" formatCode="###0">
                  <c:v>11.073426635633032</c:v>
                </c:pt>
                <c:pt idx="9" formatCode="###0">
                  <c:v>11.11381285772107</c:v>
                </c:pt>
                <c:pt idx="10" formatCode="###0">
                  <c:v>9.0790309282182058</c:v>
                </c:pt>
                <c:pt idx="12" formatCode="###0">
                  <c:v>9.2743395100319166</c:v>
                </c:pt>
                <c:pt idx="13" formatCode="###0">
                  <c:v>11.363673343745681</c:v>
                </c:pt>
                <c:pt idx="15" formatCode="###0">
                  <c:v>9.4978677764535728</c:v>
                </c:pt>
                <c:pt idx="16" formatCode="###0">
                  <c:v>10.731215431344591</c:v>
                </c:pt>
                <c:pt idx="17" formatCode="###0">
                  <c:v>9.127732120049199</c:v>
                </c:pt>
                <c:pt idx="19" formatCode="###0">
                  <c:v>9.1628281402888128</c:v>
                </c:pt>
                <c:pt idx="20" formatCode="###0">
                  <c:v>9.0524592056028812</c:v>
                </c:pt>
                <c:pt idx="21" formatCode="###0">
                  <c:v>12.367409235904866</c:v>
                </c:pt>
                <c:pt idx="23" formatCode="###0">
                  <c:v>16.075762405286984</c:v>
                </c:pt>
                <c:pt idx="24" formatCode="###0">
                  <c:v>11.653564509897084</c:v>
                </c:pt>
                <c:pt idx="25" formatCode="###0">
                  <c:v>6.2808399356543685</c:v>
                </c:pt>
                <c:pt idx="26" formatCode="###0">
                  <c:v>6.4213343185598566</c:v>
                </c:pt>
                <c:pt idx="27" formatCode="###0">
                  <c:v>8.2372445208390719</c:v>
                </c:pt>
                <c:pt idx="29" formatCode="###0">
                  <c:v>8.9660157364947697</c:v>
                </c:pt>
                <c:pt idx="30" formatCode="###0">
                  <c:v>7.6360931043150755</c:v>
                </c:pt>
                <c:pt idx="31" formatCode="###0">
                  <c:v>18.551673872150058</c:v>
                </c:pt>
                <c:pt idx="32" formatCode="###0">
                  <c:v>11.769672181953881</c:v>
                </c:pt>
                <c:pt idx="33" formatCode="###0">
                  <c:v>8.6187732186869752</c:v>
                </c:pt>
                <c:pt idx="35" formatCode="###0">
                  <c:v>8.9660157364947697</c:v>
                </c:pt>
                <c:pt idx="36" formatCode="###0">
                  <c:v>10.601600899082596</c:v>
                </c:pt>
                <c:pt idx="37" formatCode="###0">
                  <c:v>11.157852996696418</c:v>
                </c:pt>
                <c:pt idx="39" formatCode="###0">
                  <c:v>7.7779976929597581</c:v>
                </c:pt>
                <c:pt idx="40" formatCode="###0">
                  <c:v>11.699772249512646</c:v>
                </c:pt>
              </c:numCache>
            </c:numRef>
          </c:val>
          <c:extLst>
            <c:ext xmlns:c16="http://schemas.microsoft.com/office/drawing/2014/chart" uri="{C3380CC4-5D6E-409C-BE32-E72D297353CC}">
              <c16:uniqueId val="{0000000C-78D9-4109-A9EC-41EDF4660CEC}"/>
            </c:ext>
          </c:extLst>
        </c:ser>
        <c:dLbls>
          <c:dLblPos val="ctr"/>
          <c:showLegendKey val="0"/>
          <c:showVal val="1"/>
          <c:showCatName val="0"/>
          <c:showSerName val="0"/>
          <c:showPercent val="0"/>
          <c:showBubbleSize val="0"/>
        </c:dLbls>
        <c:gapWidth val="20"/>
        <c:overlap val="100"/>
        <c:axId val="332168392"/>
        <c:axId val="332165256"/>
      </c:barChart>
      <c:catAx>
        <c:axId val="332168392"/>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2165256"/>
        <c:crossesAt val="36.700000000000003"/>
        <c:auto val="1"/>
        <c:lblAlgn val="ctr"/>
        <c:lblOffset val="100"/>
        <c:tickLblSkip val="1"/>
        <c:tickMarkSkip val="1"/>
        <c:noMultiLvlLbl val="0"/>
      </c:catAx>
      <c:valAx>
        <c:axId val="332165256"/>
        <c:scaling>
          <c:orientation val="minMax"/>
          <c:max val="145"/>
          <c:min val="0"/>
        </c:scaling>
        <c:delete val="1"/>
        <c:axPos val="t"/>
        <c:numFmt formatCode="0" sourceLinked="1"/>
        <c:majorTickMark val="out"/>
        <c:minorTickMark val="none"/>
        <c:tickLblPos val="nextTo"/>
        <c:crossAx val="332168392"/>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518028484335772"/>
          <c:y val="0.13831369812950595"/>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885643821391484"/>
          <c:y val="0.13772336852054076"/>
          <c:w val="0.68796897715472494"/>
          <c:h val="0.84754423945182022"/>
        </c:manualLayout>
      </c:layout>
      <c:barChart>
        <c:barDir val="bar"/>
        <c:grouping val="stacked"/>
        <c:varyColors val="0"/>
        <c:ser>
          <c:idx val="0"/>
          <c:order val="0"/>
          <c:tx>
            <c:strRef>
              <c:f>Dati!$C$402</c:f>
              <c:strCache>
                <c:ptCount val="1"/>
                <c:pt idx="0">
                  <c:v>.</c:v>
                </c:pt>
              </c:strCache>
            </c:strRef>
          </c:tx>
          <c:spPr>
            <a:noFill/>
          </c:spPr>
          <c:invertIfNegative val="0"/>
          <c:dLbls>
            <c:delete val="1"/>
          </c:dLbls>
          <c:cat>
            <c:strRef>
              <c:f>Dati!$B$403:$B$410</c:f>
              <c:strCache>
                <c:ptCount val="8"/>
                <c:pt idx="0">
                  <c:v>Latvijā vakcīnas pret Covid-19 ir pieejamas ikvienam, kas to vēlas</c:v>
                </c:pt>
                <c:pt idx="1">
                  <c:v>Vakcinācija pret Covid-19 ir pienākums pret savu un citu līdzcilvēku veselību</c:v>
                </c:pt>
                <c:pt idx="2">
                  <c:v>Obligāta vakcinācija pret Covid-19 nav atbalstāma</c:v>
                </c:pt>
                <c:pt idx="3">
                  <c:v>Latvijas iedzīvotāju vakcinēšanās pret Covid-19 pozitīvi ietekmē Latvijas ekonomisko attīstību</c:v>
                </c:pt>
                <c:pt idx="4">
                  <c:v>Covid-19 pandēmija un ar to saistītā vakcinācija ir farmācijas industrijas afēra ar mērķi vairāk nopelnīt</c:v>
                </c:pt>
                <c:pt idx="5">
                  <c:v>Cīņu pret tādām pandēmijām kā Covid-19 un to sekām vislabāk koordinēt nevis nacionālā, bet Eiropas Savienības līmenī</c:v>
                </c:pt>
                <c:pt idx="6">
                  <c:v>Vakcinācija rada lielāku veselības apdraudējumu nekā saslimšana ar Covid-19</c:v>
                </c:pt>
                <c:pt idx="7">
                  <c:v>Lepojas ar Latvijas valsts iestāžu darbu Covid-19 pandēmijas laikā un ar šī darba rezultātiem</c:v>
                </c:pt>
              </c:strCache>
            </c:strRef>
          </c:cat>
          <c:val>
            <c:numRef>
              <c:f>Dati!$C$403:$C$410</c:f>
              <c:numCache>
                <c:formatCode>0</c:formatCode>
                <c:ptCount val="8"/>
                <c:pt idx="0">
                  <c:v>59.352888093227229</c:v>
                </c:pt>
                <c:pt idx="1">
                  <c:v>39.399989997954542</c:v>
                </c:pt>
                <c:pt idx="2">
                  <c:v>34.581499189990815</c:v>
                </c:pt>
                <c:pt idx="3">
                  <c:v>28.003243611045324</c:v>
                </c:pt>
                <c:pt idx="4">
                  <c:v>30.547644036780866</c:v>
                </c:pt>
                <c:pt idx="5">
                  <c:v>33.083076441369329</c:v>
                </c:pt>
                <c:pt idx="6">
                  <c:v>13.133239941305593</c:v>
                </c:pt>
                <c:pt idx="7">
                  <c:v>7</c:v>
                </c:pt>
              </c:numCache>
            </c:numRef>
          </c:val>
          <c:extLst>
            <c:ext xmlns:c16="http://schemas.microsoft.com/office/drawing/2014/chart" uri="{C3380CC4-5D6E-409C-BE32-E72D297353CC}">
              <c16:uniqueId val="{00000000-6C36-4A67-B087-EE0777F1ED06}"/>
            </c:ext>
          </c:extLst>
        </c:ser>
        <c:ser>
          <c:idx val="1"/>
          <c:order val="1"/>
          <c:tx>
            <c:strRef>
              <c:f>Dati!$D$402</c:f>
              <c:strCache>
                <c:ptCount val="1"/>
                <c:pt idx="0">
                  <c:v>Pilnīgi nepiekrīt</c:v>
                </c:pt>
              </c:strCache>
            </c:strRef>
          </c:tx>
          <c:spPr>
            <a:solidFill>
              <a:srgbClr val="12313A"/>
            </a:solidFill>
          </c:spPr>
          <c:invertIfNegative val="0"/>
          <c:dLbls>
            <c:dLbl>
              <c:idx val="0"/>
              <c:spPr>
                <a:noFill/>
                <a:ln>
                  <a:noFill/>
                </a:ln>
                <a:effectLst/>
              </c:spPr>
              <c:txPr>
                <a:bodyPr wrap="square" lIns="38100" tIns="19050" rIns="38100" bIns="19050" anchor="ctr">
                  <a:spAutoFit/>
                </a:bodyPr>
                <a:lstStyle/>
                <a:p>
                  <a:pPr>
                    <a:defRPr sz="1100"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C36-4A67-B087-EE0777F1ED06}"/>
                </c:ext>
              </c:extLst>
            </c:dLbl>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Dati!$B$403:$B$410</c:f>
              <c:strCache>
                <c:ptCount val="8"/>
                <c:pt idx="0">
                  <c:v>Latvijā vakcīnas pret Covid-19 ir pieejamas ikvienam, kas to vēlas</c:v>
                </c:pt>
                <c:pt idx="1">
                  <c:v>Vakcinācija pret Covid-19 ir pienākums pret savu un citu līdzcilvēku veselību</c:v>
                </c:pt>
                <c:pt idx="2">
                  <c:v>Obligāta vakcinācija pret Covid-19 nav atbalstāma</c:v>
                </c:pt>
                <c:pt idx="3">
                  <c:v>Latvijas iedzīvotāju vakcinēšanās pret Covid-19 pozitīvi ietekmē Latvijas ekonomisko attīstību</c:v>
                </c:pt>
                <c:pt idx="4">
                  <c:v>Covid-19 pandēmija un ar to saistītā vakcinācija ir farmācijas industrijas afēra ar mērķi vairāk nopelnīt</c:v>
                </c:pt>
                <c:pt idx="5">
                  <c:v>Cīņu pret tādām pandēmijām kā Covid-19 un to sekām vislabāk koordinēt nevis nacionālā, bet Eiropas Savienības līmenī</c:v>
                </c:pt>
                <c:pt idx="6">
                  <c:v>Vakcinācija rada lielāku veselības apdraudējumu nekā saslimšana ar Covid-19</c:v>
                </c:pt>
                <c:pt idx="7">
                  <c:v>Lepojas ar Latvijas valsts iestāžu darbu Covid-19 pandēmijas laikā un ar šī darba rezultātiem</c:v>
                </c:pt>
              </c:strCache>
            </c:strRef>
          </c:cat>
          <c:val>
            <c:numRef>
              <c:f>Dati!$D$403:$D$410</c:f>
              <c:numCache>
                <c:formatCode>###0</c:formatCode>
                <c:ptCount val="8"/>
                <c:pt idx="0" formatCode="####">
                  <c:v>0.97060754828069318</c:v>
                </c:pt>
                <c:pt idx="1">
                  <c:v>8.7542876739310529</c:v>
                </c:pt>
                <c:pt idx="2">
                  <c:v>12.409844555935271</c:v>
                </c:pt>
                <c:pt idx="3">
                  <c:v>12.67007430592467</c:v>
                </c:pt>
                <c:pt idx="4">
                  <c:v>10.931639271667692</c:v>
                </c:pt>
                <c:pt idx="5">
                  <c:v>8.7160487082632869</c:v>
                </c:pt>
                <c:pt idx="6">
                  <c:v>22.477344663595066</c:v>
                </c:pt>
                <c:pt idx="7">
                  <c:v>22.443724920204176</c:v>
                </c:pt>
              </c:numCache>
            </c:numRef>
          </c:val>
          <c:extLst>
            <c:ext xmlns:c16="http://schemas.microsoft.com/office/drawing/2014/chart" uri="{C3380CC4-5D6E-409C-BE32-E72D297353CC}">
              <c16:uniqueId val="{00000002-6C36-4A67-B087-EE0777F1ED06}"/>
            </c:ext>
          </c:extLst>
        </c:ser>
        <c:ser>
          <c:idx val="2"/>
          <c:order val="2"/>
          <c:tx>
            <c:strRef>
              <c:f>Dati!$E$402</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Dati!$B$403:$B$410</c:f>
              <c:strCache>
                <c:ptCount val="8"/>
                <c:pt idx="0">
                  <c:v>Latvijā vakcīnas pret Covid-19 ir pieejamas ikvienam, kas to vēlas</c:v>
                </c:pt>
                <c:pt idx="1">
                  <c:v>Vakcinācija pret Covid-19 ir pienākums pret savu un citu līdzcilvēku veselību</c:v>
                </c:pt>
                <c:pt idx="2">
                  <c:v>Obligāta vakcinācija pret Covid-19 nav atbalstāma</c:v>
                </c:pt>
                <c:pt idx="3">
                  <c:v>Latvijas iedzīvotāju vakcinēšanās pret Covid-19 pozitīvi ietekmē Latvijas ekonomisko attīstību</c:v>
                </c:pt>
                <c:pt idx="4">
                  <c:v>Covid-19 pandēmija un ar to saistītā vakcinācija ir farmācijas industrijas afēra ar mērķi vairāk nopelnīt</c:v>
                </c:pt>
                <c:pt idx="5">
                  <c:v>Cīņu pret tādām pandēmijām kā Covid-19 un to sekām vislabāk koordinēt nevis nacionālā, bet Eiropas Savienības līmenī</c:v>
                </c:pt>
                <c:pt idx="6">
                  <c:v>Vakcinācija rada lielāku veselības apdraudējumu nekā saslimšana ar Covid-19</c:v>
                </c:pt>
                <c:pt idx="7">
                  <c:v>Lepojas ar Latvijas valsts iestāžu darbu Covid-19 pandēmijas laikā un ar šī darba rezultātiem</c:v>
                </c:pt>
              </c:strCache>
            </c:strRef>
          </c:cat>
          <c:val>
            <c:numRef>
              <c:f>Dati!$E$403:$E$410</c:f>
              <c:numCache>
                <c:formatCode>###0</c:formatCode>
                <c:ptCount val="8"/>
                <c:pt idx="0" formatCode="####">
                  <c:v>3.5730281349551869</c:v>
                </c:pt>
                <c:pt idx="1">
                  <c:v>15.74224610457752</c:v>
                </c:pt>
                <c:pt idx="2">
                  <c:v>16.905180030537025</c:v>
                </c:pt>
                <c:pt idx="3">
                  <c:v>23.223205859493117</c:v>
                </c:pt>
                <c:pt idx="4">
                  <c:v>22.417240468014555</c:v>
                </c:pt>
                <c:pt idx="5">
                  <c:v>22.097398626830497</c:v>
                </c:pt>
                <c:pt idx="6">
                  <c:v>28.285939171562458</c:v>
                </c:pt>
                <c:pt idx="7">
                  <c:v>34.452798856258937</c:v>
                </c:pt>
              </c:numCache>
            </c:numRef>
          </c:val>
          <c:extLst>
            <c:ext xmlns:c16="http://schemas.microsoft.com/office/drawing/2014/chart" uri="{C3380CC4-5D6E-409C-BE32-E72D297353CC}">
              <c16:uniqueId val="{00000003-6C36-4A67-B087-EE0777F1ED06}"/>
            </c:ext>
          </c:extLst>
        </c:ser>
        <c:ser>
          <c:idx val="3"/>
          <c:order val="3"/>
          <c:tx>
            <c:strRef>
              <c:f>Dati!$F$402</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sz="1100"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Dati!$B$403:$B$410</c:f>
              <c:strCache>
                <c:ptCount val="8"/>
                <c:pt idx="0">
                  <c:v>Latvijā vakcīnas pret Covid-19 ir pieejamas ikvienam, kas to vēlas</c:v>
                </c:pt>
                <c:pt idx="1">
                  <c:v>Vakcinācija pret Covid-19 ir pienākums pret savu un citu līdzcilvēku veselību</c:v>
                </c:pt>
                <c:pt idx="2">
                  <c:v>Obligāta vakcinācija pret Covid-19 nav atbalstāma</c:v>
                </c:pt>
                <c:pt idx="3">
                  <c:v>Latvijas iedzīvotāju vakcinēšanās pret Covid-19 pozitīvi ietekmē Latvijas ekonomisko attīstību</c:v>
                </c:pt>
                <c:pt idx="4">
                  <c:v>Covid-19 pandēmija un ar to saistītā vakcinācija ir farmācijas industrijas afēra ar mērķi vairāk nopelnīt</c:v>
                </c:pt>
                <c:pt idx="5">
                  <c:v>Cīņu pret tādām pandēmijām kā Covid-19 un to sekām vislabāk koordinēt nevis nacionālā, bet Eiropas Savienības līmenī</c:v>
                </c:pt>
                <c:pt idx="6">
                  <c:v>Vakcinācija rada lielāku veselības apdraudējumu nekā saslimšana ar Covid-19</c:v>
                </c:pt>
                <c:pt idx="7">
                  <c:v>Lepojas ar Latvijas valsts iestāžu darbu Covid-19 pandēmijas laikā un ar šī darba rezultātiem</c:v>
                </c:pt>
              </c:strCache>
            </c:strRef>
          </c:cat>
          <c:val>
            <c:numRef>
              <c:f>Dati!$F$403:$F$410</c:f>
              <c:numCache>
                <c:formatCode>###0</c:formatCode>
                <c:ptCount val="8"/>
                <c:pt idx="0" formatCode="####">
                  <c:v>30.959317036965093</c:v>
                </c:pt>
                <c:pt idx="1">
                  <c:v>33.32745931912963</c:v>
                </c:pt>
                <c:pt idx="2">
                  <c:v>28.345376872684199</c:v>
                </c:pt>
                <c:pt idx="3">
                  <c:v>30.38581292005745</c:v>
                </c:pt>
                <c:pt idx="4">
                  <c:v>24.093253050834491</c:v>
                </c:pt>
                <c:pt idx="5">
                  <c:v>28.497407577097217</c:v>
                </c:pt>
                <c:pt idx="6">
                  <c:v>20.013045334673027</c:v>
                </c:pt>
                <c:pt idx="7">
                  <c:v>23.800176559478189</c:v>
                </c:pt>
              </c:numCache>
            </c:numRef>
          </c:val>
          <c:extLst>
            <c:ext xmlns:c16="http://schemas.microsoft.com/office/drawing/2014/chart" uri="{C3380CC4-5D6E-409C-BE32-E72D297353CC}">
              <c16:uniqueId val="{00000004-6C36-4A67-B087-EE0777F1ED06}"/>
            </c:ext>
          </c:extLst>
        </c:ser>
        <c:ser>
          <c:idx val="4"/>
          <c:order val="4"/>
          <c:tx>
            <c:strRef>
              <c:f>Dati!$G$402</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Dati!$B$403:$B$410</c:f>
              <c:strCache>
                <c:ptCount val="8"/>
                <c:pt idx="0">
                  <c:v>Latvijā vakcīnas pret Covid-19 ir pieejamas ikvienam, kas to vēlas</c:v>
                </c:pt>
                <c:pt idx="1">
                  <c:v>Vakcinācija pret Covid-19 ir pienākums pret savu un citu līdzcilvēku veselību</c:v>
                </c:pt>
                <c:pt idx="2">
                  <c:v>Obligāta vakcinācija pret Covid-19 nav atbalstāma</c:v>
                </c:pt>
                <c:pt idx="3">
                  <c:v>Latvijas iedzīvotāju vakcinēšanās pret Covid-19 pozitīvi ietekmē Latvijas ekonomisko attīstību</c:v>
                </c:pt>
                <c:pt idx="4">
                  <c:v>Covid-19 pandēmija un ar to saistītā vakcinācija ir farmācijas industrijas afēra ar mērķi vairāk nopelnīt</c:v>
                </c:pt>
                <c:pt idx="5">
                  <c:v>Cīņu pret tādām pandēmijām kā Covid-19 un to sekām vislabāk koordinēt nevis nacionālā, bet Eiropas Savienības līmenī</c:v>
                </c:pt>
                <c:pt idx="6">
                  <c:v>Vakcinācija rada lielāku veselības apdraudējumu nekā saslimšana ar Covid-19</c:v>
                </c:pt>
                <c:pt idx="7">
                  <c:v>Lepojas ar Latvijas valsts iestāžu darbu Covid-19 pandēmijas laikā un ar šī darba rezultātiem</c:v>
                </c:pt>
              </c:strCache>
            </c:strRef>
          </c:cat>
          <c:val>
            <c:numRef>
              <c:f>Dati!$G$403:$G$410</c:f>
              <c:numCache>
                <c:formatCode>###0</c:formatCode>
                <c:ptCount val="8"/>
                <c:pt idx="0" formatCode="####">
                  <c:v>58.944911663492881</c:v>
                </c:pt>
                <c:pt idx="1">
                  <c:v>32.832366079791981</c:v>
                </c:pt>
                <c:pt idx="2">
                  <c:v>31.615897781941271</c:v>
                </c:pt>
                <c:pt idx="3">
                  <c:v>17.602777731679538</c:v>
                </c:pt>
                <c:pt idx="4">
                  <c:v>20.117925985034184</c:v>
                </c:pt>
                <c:pt idx="5">
                  <c:v>14.755419834972432</c:v>
                </c:pt>
                <c:pt idx="6">
                  <c:v>12.899768463768739</c:v>
                </c:pt>
                <c:pt idx="7">
                  <c:v>6.2447790327015662</c:v>
                </c:pt>
              </c:numCache>
            </c:numRef>
          </c:val>
          <c:extLst>
            <c:ext xmlns:c16="http://schemas.microsoft.com/office/drawing/2014/chart" uri="{C3380CC4-5D6E-409C-BE32-E72D297353CC}">
              <c16:uniqueId val="{00000005-6C36-4A67-B087-EE0777F1ED06}"/>
            </c:ext>
          </c:extLst>
        </c:ser>
        <c:ser>
          <c:idx val="5"/>
          <c:order val="5"/>
          <c:tx>
            <c:strRef>
              <c:f>Dati!$H$402</c:f>
              <c:strCache>
                <c:ptCount val="1"/>
                <c:pt idx="0">
                  <c:v>.</c:v>
                </c:pt>
              </c:strCache>
            </c:strRef>
          </c:tx>
          <c:spPr>
            <a:noFill/>
          </c:spPr>
          <c:invertIfNegative val="0"/>
          <c:dLbls>
            <c:delete val="1"/>
          </c:dLbls>
          <c:cat>
            <c:strRef>
              <c:f>Dati!$B$403:$B$410</c:f>
              <c:strCache>
                <c:ptCount val="8"/>
                <c:pt idx="0">
                  <c:v>Latvijā vakcīnas pret Covid-19 ir pieejamas ikvienam, kas to vēlas</c:v>
                </c:pt>
                <c:pt idx="1">
                  <c:v>Vakcinācija pret Covid-19 ir pienākums pret savu un citu līdzcilvēku veselību</c:v>
                </c:pt>
                <c:pt idx="2">
                  <c:v>Obligāta vakcinācija pret Covid-19 nav atbalstāma</c:v>
                </c:pt>
                <c:pt idx="3">
                  <c:v>Latvijas iedzīvotāju vakcinēšanās pret Covid-19 pozitīvi ietekmē Latvijas ekonomisko attīstību</c:v>
                </c:pt>
                <c:pt idx="4">
                  <c:v>Covid-19 pandēmija un ar to saistītā vakcinācija ir farmācijas industrijas afēra ar mērķi vairāk nopelnīt</c:v>
                </c:pt>
                <c:pt idx="5">
                  <c:v>Cīņu pret tādām pandēmijām kā Covid-19 un to sekām vislabāk koordinēt nevis nacionālā, bet Eiropas Savienības līmenī</c:v>
                </c:pt>
                <c:pt idx="6">
                  <c:v>Vakcinācija rada lielāku veselības apdraudējumu nekā saslimšana ar Covid-19</c:v>
                </c:pt>
                <c:pt idx="7">
                  <c:v>Lepojas ar Latvijas valsts iestāžu darbu Covid-19 pandēmijas laikā un ar šī darba rezultātiem</c:v>
                </c:pt>
              </c:strCache>
            </c:strRef>
          </c:cat>
          <c:val>
            <c:numRef>
              <c:f>Dati!$H$403:$H$410</c:f>
              <c:numCache>
                <c:formatCode>0</c:formatCode>
                <c:ptCount val="8"/>
                <c:pt idx="0">
                  <c:v>7.0000000000000036</c:v>
                </c:pt>
                <c:pt idx="1">
                  <c:v>30.744403301536366</c:v>
                </c:pt>
                <c:pt idx="2">
                  <c:v>36.942954045832508</c:v>
                </c:pt>
                <c:pt idx="3">
                  <c:v>48.915638048720993</c:v>
                </c:pt>
                <c:pt idx="4">
                  <c:v>52.69304966458931</c:v>
                </c:pt>
                <c:pt idx="5">
                  <c:v>53.651401288388328</c:v>
                </c:pt>
                <c:pt idx="6" formatCode="###0">
                  <c:v>63.991414902016217</c:v>
                </c:pt>
                <c:pt idx="7">
                  <c:v>66.859273108278217</c:v>
                </c:pt>
              </c:numCache>
            </c:numRef>
          </c:val>
          <c:extLst>
            <c:ext xmlns:c16="http://schemas.microsoft.com/office/drawing/2014/chart" uri="{C3380CC4-5D6E-409C-BE32-E72D297353CC}">
              <c16:uniqueId val="{00000006-6C36-4A67-B087-EE0777F1ED06}"/>
            </c:ext>
          </c:extLst>
        </c:ser>
        <c:ser>
          <c:idx val="6"/>
          <c:order val="6"/>
          <c:tx>
            <c:strRef>
              <c:f>Dati!$I$402</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sz="1100"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Dati!$B$403:$B$410</c:f>
              <c:strCache>
                <c:ptCount val="8"/>
                <c:pt idx="0">
                  <c:v>Latvijā vakcīnas pret Covid-19 ir pieejamas ikvienam, kas to vēlas</c:v>
                </c:pt>
                <c:pt idx="1">
                  <c:v>Vakcinācija pret Covid-19 ir pienākums pret savu un citu līdzcilvēku veselību</c:v>
                </c:pt>
                <c:pt idx="2">
                  <c:v>Obligāta vakcinācija pret Covid-19 nav atbalstāma</c:v>
                </c:pt>
                <c:pt idx="3">
                  <c:v>Latvijas iedzīvotāju vakcinēšanās pret Covid-19 pozitīvi ietekmē Latvijas ekonomisko attīstību</c:v>
                </c:pt>
                <c:pt idx="4">
                  <c:v>Covid-19 pandēmija un ar to saistītā vakcinācija ir farmācijas industrijas afēra ar mērķi vairāk nopelnīt</c:v>
                </c:pt>
                <c:pt idx="5">
                  <c:v>Cīņu pret tādām pandēmijām kā Covid-19 un to sekām vislabāk koordinēt nevis nacionālā, bet Eiropas Savienības līmenī</c:v>
                </c:pt>
                <c:pt idx="6">
                  <c:v>Vakcinācija rada lielāku veselības apdraudējumu nekā saslimšana ar Covid-19</c:v>
                </c:pt>
                <c:pt idx="7">
                  <c:v>Lepojas ar Latvijas valsts iestāžu darbu Covid-19 pandēmijas laikā un ar šī darba rezultātiem</c:v>
                </c:pt>
              </c:strCache>
            </c:strRef>
          </c:cat>
          <c:val>
            <c:numRef>
              <c:f>Dati!$I$403:$I$410</c:f>
              <c:numCache>
                <c:formatCode>###0</c:formatCode>
                <c:ptCount val="8"/>
                <c:pt idx="0" formatCode="####">
                  <c:v>5.5521356163060505</c:v>
                </c:pt>
                <c:pt idx="1">
                  <c:v>9.3436408225697889</c:v>
                </c:pt>
                <c:pt idx="2">
                  <c:v>10.723700758902233</c:v>
                </c:pt>
                <c:pt idx="3">
                  <c:v>16.118129182845212</c:v>
                </c:pt>
                <c:pt idx="4">
                  <c:v>22.43994122444904</c:v>
                </c:pt>
                <c:pt idx="5">
                  <c:v>25.93372525283651</c:v>
                </c:pt>
                <c:pt idx="6">
                  <c:v>16.323902366400699</c:v>
                </c:pt>
                <c:pt idx="7">
                  <c:v>13.058520631357098</c:v>
                </c:pt>
              </c:numCache>
            </c:numRef>
          </c:val>
          <c:extLst>
            <c:ext xmlns:c16="http://schemas.microsoft.com/office/drawing/2014/chart" uri="{C3380CC4-5D6E-409C-BE32-E72D297353CC}">
              <c16:uniqueId val="{00000007-6C36-4A67-B087-EE0777F1ED06}"/>
            </c:ext>
          </c:extLst>
        </c:ser>
        <c:dLbls>
          <c:dLblPos val="ctr"/>
          <c:showLegendKey val="0"/>
          <c:showVal val="1"/>
          <c:showCatName val="0"/>
          <c:showSerName val="0"/>
          <c:showPercent val="0"/>
          <c:showBubbleSize val="0"/>
        </c:dLbls>
        <c:gapWidth val="20"/>
        <c:overlap val="100"/>
        <c:axId val="332166040"/>
        <c:axId val="332166432"/>
      </c:barChart>
      <c:catAx>
        <c:axId val="332166040"/>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lv-LV"/>
          </a:p>
        </c:txPr>
        <c:crossAx val="332166432"/>
        <c:crossesAt val="63.9"/>
        <c:auto val="1"/>
        <c:lblAlgn val="ctr"/>
        <c:lblOffset val="100"/>
        <c:tickLblSkip val="1"/>
        <c:tickMarkSkip val="1"/>
        <c:noMultiLvlLbl val="0"/>
      </c:catAx>
      <c:valAx>
        <c:axId val="332166432"/>
        <c:scaling>
          <c:orientation val="minMax"/>
          <c:max val="200"/>
          <c:min val="0"/>
        </c:scaling>
        <c:delete val="1"/>
        <c:axPos val="t"/>
        <c:numFmt formatCode="0" sourceLinked="1"/>
        <c:majorTickMark val="out"/>
        <c:minorTickMark val="none"/>
        <c:tickLblPos val="nextTo"/>
        <c:crossAx val="332166040"/>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4177335774316617"/>
          <c:y val="9.182566851853155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185777632043043"/>
          <c:y val="9.5638487311272585E-2"/>
          <c:w val="0.67350054416823157"/>
          <c:h val="0.8896289169641578"/>
        </c:manualLayout>
      </c:layout>
      <c:barChart>
        <c:barDir val="bar"/>
        <c:grouping val="stacked"/>
        <c:varyColors val="0"/>
        <c:ser>
          <c:idx val="0"/>
          <c:order val="0"/>
          <c:tx>
            <c:strRef>
              <c:f>Dati!$C$673</c:f>
              <c:strCache>
                <c:ptCount val="1"/>
                <c:pt idx="0">
                  <c:v>.</c:v>
                </c:pt>
              </c:strCache>
            </c:strRef>
          </c:tx>
          <c:spPr>
            <a:noFill/>
          </c:spPr>
          <c:invertIfNegative val="0"/>
          <c:dLbls>
            <c:delete val="1"/>
          </c:dLbls>
          <c:cat>
            <c:strRef>
              <c:f>Dati!$B$674:$B$711</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Dati!$C$674:$C$711</c:f>
              <c:numCache>
                <c:formatCode>General</c:formatCode>
                <c:ptCount val="38"/>
                <c:pt idx="0" formatCode="0">
                  <c:v>9.9071794187193944</c:v>
                </c:pt>
                <c:pt idx="2" formatCode="0">
                  <c:v>10.447380899002967</c:v>
                </c:pt>
                <c:pt idx="3" formatCode="0">
                  <c:v>9.4021117826016525</c:v>
                </c:pt>
                <c:pt idx="5" formatCode="0">
                  <c:v>9.3517062478278241</c:v>
                </c:pt>
                <c:pt idx="6" formatCode="0">
                  <c:v>10.283953129456291</c:v>
                </c:pt>
                <c:pt idx="7" formatCode="0">
                  <c:v>9.7424316214856841</c:v>
                </c:pt>
                <c:pt idx="8" formatCode="0">
                  <c:v>9.4495875100334619</c:v>
                </c:pt>
                <c:pt idx="9" formatCode="0">
                  <c:v>10.350772484979075</c:v>
                </c:pt>
                <c:pt idx="10" formatCode="0">
                  <c:v>10.018357933231526</c:v>
                </c:pt>
                <c:pt idx="12" formatCode="0">
                  <c:v>10.394576777585131</c:v>
                </c:pt>
                <c:pt idx="13" formatCode="0">
                  <c:v>9.078620637374776</c:v>
                </c:pt>
                <c:pt idx="15" formatCode="0">
                  <c:v>8.6321631666922194</c:v>
                </c:pt>
                <c:pt idx="16" formatCode="0">
                  <c:v>10.448233923537339</c:v>
                </c:pt>
                <c:pt idx="17" formatCode="0">
                  <c:v>8.8591876915905878</c:v>
                </c:pt>
                <c:pt idx="19" formatCode="0">
                  <c:v>9.1640711159962933</c:v>
                </c:pt>
                <c:pt idx="20" formatCode="0">
                  <c:v>10.227170543674134</c:v>
                </c:pt>
                <c:pt idx="21" formatCode="0">
                  <c:v>9.8302472028016634</c:v>
                </c:pt>
                <c:pt idx="23" formatCode="0">
                  <c:v>7.7246981433225654</c:v>
                </c:pt>
                <c:pt idx="24" formatCode="0">
                  <c:v>8.5045064696207184</c:v>
                </c:pt>
                <c:pt idx="25" formatCode="0">
                  <c:v>13.887112418698752</c:v>
                </c:pt>
                <c:pt idx="26" formatCode="0">
                  <c:v>9.0263278697826408</c:v>
                </c:pt>
                <c:pt idx="27" formatCode="0">
                  <c:v>10.242594370292098</c:v>
                </c:pt>
                <c:pt idx="29" formatCode="0">
                  <c:v>10.798619553092079</c:v>
                </c:pt>
                <c:pt idx="30" formatCode="0">
                  <c:v>9.5754148099756708</c:v>
                </c:pt>
                <c:pt idx="31" formatCode="0">
                  <c:v>12.927470259325652</c:v>
                </c:pt>
                <c:pt idx="32" formatCode="0">
                  <c:v>8.7146199043867849</c:v>
                </c:pt>
                <c:pt idx="33" formatCode="0">
                  <c:v>7</c:v>
                </c:pt>
                <c:pt idx="35" formatCode="0">
                  <c:v>10.798619553092079</c:v>
                </c:pt>
                <c:pt idx="36" formatCode="0">
                  <c:v>7.7331680132368854</c:v>
                </c:pt>
                <c:pt idx="37" formatCode="0">
                  <c:v>11.312282638905319</c:v>
                </c:pt>
              </c:numCache>
            </c:numRef>
          </c:val>
          <c:extLst>
            <c:ext xmlns:c16="http://schemas.microsoft.com/office/drawing/2014/chart" uri="{C3380CC4-5D6E-409C-BE32-E72D297353CC}">
              <c16:uniqueId val="{00000000-A7B6-4FB6-AB63-9D090ECA8A78}"/>
            </c:ext>
          </c:extLst>
        </c:ser>
        <c:ser>
          <c:idx val="1"/>
          <c:order val="1"/>
          <c:tx>
            <c:strRef>
              <c:f>Dati!$D$673</c:f>
              <c:strCache>
                <c:ptCount val="1"/>
                <c:pt idx="0">
                  <c:v>Pilnīgi nepiekrīt</c:v>
                </c:pt>
              </c:strCache>
            </c:strRef>
          </c:tx>
          <c:spPr>
            <a:solidFill>
              <a:srgbClr val="12313A"/>
            </a:solidFill>
          </c:spPr>
          <c:invertIfNegative val="0"/>
          <c:dLbls>
            <c:dLbl>
              <c:idx val="7"/>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3.3187186185471444E-2"/>
                      <c:h val="2.6678887531015074E-2"/>
                    </c:manualLayout>
                  </c15:layout>
                </c:ext>
                <c:ext xmlns:c16="http://schemas.microsoft.com/office/drawing/2014/chart" uri="{C3380CC4-5D6E-409C-BE32-E72D297353CC}">
                  <c16:uniqueId val="{00000000-901C-4773-8DAE-73AE80A3CA3D}"/>
                </c:ext>
              </c:extLst>
            </c:dLbl>
            <c:dLbl>
              <c:idx val="23"/>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6202262757694515E-2"/>
                      <c:h val="3.6085249787060694E-2"/>
                    </c:manualLayout>
                  </c15:layout>
                </c:ext>
                <c:ext xmlns:c16="http://schemas.microsoft.com/office/drawing/2014/chart" uri="{C3380CC4-5D6E-409C-BE32-E72D297353CC}">
                  <c16:uniqueId val="{00000000-A8AC-4DB4-A624-8BD8E9DB6A57}"/>
                </c:ext>
              </c:extLst>
            </c:dLbl>
            <c:dLbl>
              <c:idx val="32"/>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B6-4FB6-AB63-9D090ECA8A78}"/>
                </c:ext>
              </c:extLst>
            </c:dLbl>
            <c:dLbl>
              <c:idx val="33"/>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7B6-4FB6-AB63-9D090ECA8A78}"/>
                </c:ext>
              </c:extLst>
            </c:dLbl>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Dati!$B$674:$B$711</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Dati!$D$674:$D$711</c:f>
              <c:numCache>
                <c:formatCode>General</c:formatCode>
                <c:ptCount val="38"/>
                <c:pt idx="0" formatCode="0">
                  <c:v>0.97060754828069318</c:v>
                </c:pt>
                <c:pt idx="2" formatCode="0">
                  <c:v>0.59002530339921455</c:v>
                </c:pt>
                <c:pt idx="3" formatCode="0">
                  <c:v>1.3264373299202554</c:v>
                </c:pt>
                <c:pt idx="5" formatCode="0">
                  <c:v>1.0804319336800676</c:v>
                </c:pt>
                <c:pt idx="6" formatCode="0">
                  <c:v>0.61364861004039495</c:v>
                </c:pt>
                <c:pt idx="7" formatCode="0">
                  <c:v>1.8645757113655084</c:v>
                </c:pt>
                <c:pt idx="8" formatCode="0">
                  <c:v>0.55113051581661832</c:v>
                </c:pt>
                <c:pt idx="9" formatCode="0">
                  <c:v>1.1728467907019897</c:v>
                </c:pt>
                <c:pt idx="10" formatCode="0">
                  <c:v>0.53504350682208579</c:v>
                </c:pt>
                <c:pt idx="12" formatCode="0">
                  <c:v>0.8086060498545331</c:v>
                </c:pt>
                <c:pt idx="13" formatCode="0">
                  <c:v>1.2390412116453373</c:v>
                </c:pt>
                <c:pt idx="15" formatCode="0">
                  <c:v>1.2507626658253321</c:v>
                </c:pt>
                <c:pt idx="16" formatCode="0">
                  <c:v>0.86544401624833012</c:v>
                </c:pt>
                <c:pt idx="17" formatCode="0">
                  <c:v>1.1636933782605059</c:v>
                </c:pt>
                <c:pt idx="19" formatCode="0">
                  <c:v>1.1480515030686007</c:v>
                </c:pt>
                <c:pt idx="20" formatCode="0.0">
                  <c:v>0.4015226490425905</c:v>
                </c:pt>
                <c:pt idx="21" formatCode="0">
                  <c:v>1.6620993268612831</c:v>
                </c:pt>
                <c:pt idx="23" formatCode="0">
                  <c:v>2.3616916657896878</c:v>
                </c:pt>
                <c:pt idx="24" formatCode="0">
                  <c:v>0.5643536167216574</c:v>
                </c:pt>
                <c:pt idx="25" formatCode="0">
                  <c:v>0.56370268325652118</c:v>
                </c:pt>
                <c:pt idx="26" formatCode="0">
                  <c:v>0.53578539836052075</c:v>
                </c:pt>
                <c:pt idx="27" formatCode="0">
                  <c:v>0</c:v>
                </c:pt>
                <c:pt idx="29" formatCode="0.0">
                  <c:v>0.30709723507195524</c:v>
                </c:pt>
                <c:pt idx="30" formatCode="0.0">
                  <c:v>0.37132407002824896</c:v>
                </c:pt>
                <c:pt idx="31" formatCode="0">
                  <c:v>0</c:v>
                </c:pt>
                <c:pt idx="32" formatCode="0">
                  <c:v>2.5647448735703047</c:v>
                </c:pt>
                <c:pt idx="33" formatCode="0">
                  <c:v>2.6515021132357388</c:v>
                </c:pt>
                <c:pt idx="35" formatCode="0.0">
                  <c:v>0.30709723507195524</c:v>
                </c:pt>
                <c:pt idx="36" formatCode="0">
                  <c:v>1.5862964890992988</c:v>
                </c:pt>
                <c:pt idx="37" formatCode="0">
                  <c:v>1.0000580450917593</c:v>
                </c:pt>
              </c:numCache>
            </c:numRef>
          </c:val>
          <c:extLst>
            <c:ext xmlns:c16="http://schemas.microsoft.com/office/drawing/2014/chart" uri="{C3380CC4-5D6E-409C-BE32-E72D297353CC}">
              <c16:uniqueId val="{00000003-A7B6-4FB6-AB63-9D090ECA8A78}"/>
            </c:ext>
          </c:extLst>
        </c:ser>
        <c:ser>
          <c:idx val="2"/>
          <c:order val="2"/>
          <c:tx>
            <c:strRef>
              <c:f>Dati!$E$673</c:f>
              <c:strCache>
                <c:ptCount val="1"/>
                <c:pt idx="0">
                  <c:v>Drīzāk nepiekrīt</c:v>
                </c:pt>
              </c:strCache>
            </c:strRef>
          </c:tx>
          <c:spPr>
            <a:solidFill>
              <a:srgbClr val="3288A0"/>
            </a:solidFill>
          </c:spPr>
          <c:invertIfNegative val="0"/>
          <c:dLbls>
            <c:dLbl>
              <c:idx val="25"/>
              <c:delete val="1"/>
              <c:extLst>
                <c:ext xmlns:c15="http://schemas.microsoft.com/office/drawing/2012/chart" uri="{CE6537A1-D6FC-4f65-9D91-7224C49458BB}"/>
                <c:ext xmlns:c16="http://schemas.microsoft.com/office/drawing/2014/chart" uri="{C3380CC4-5D6E-409C-BE32-E72D297353CC}">
                  <c16:uniqueId val="{00000004-A7B6-4FB6-AB63-9D090ECA8A78}"/>
                </c:ext>
              </c:extLst>
            </c:dLbl>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Dati!$B$674:$B$711</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Dati!$E$674:$E$711</c:f>
              <c:numCache>
                <c:formatCode>General</c:formatCode>
                <c:ptCount val="38"/>
                <c:pt idx="0" formatCode="0">
                  <c:v>3.5730281349551869</c:v>
                </c:pt>
                <c:pt idx="2" formatCode="0">
                  <c:v>3.4134088995530925</c:v>
                </c:pt>
                <c:pt idx="3" formatCode="0">
                  <c:v>3.7222659894333661</c:v>
                </c:pt>
                <c:pt idx="5" formatCode="0">
                  <c:v>4.0186769204473833</c:v>
                </c:pt>
                <c:pt idx="6" formatCode="0">
                  <c:v>3.5532133624585875</c:v>
                </c:pt>
                <c:pt idx="7" formatCode="0">
                  <c:v>2.8438077691040813</c:v>
                </c:pt>
                <c:pt idx="8" formatCode="0">
                  <c:v>4.4500970761051937</c:v>
                </c:pt>
                <c:pt idx="9" formatCode="0">
                  <c:v>2.9271958262742097</c:v>
                </c:pt>
                <c:pt idx="10" formatCode="0">
                  <c:v>3.8974136619016626</c:v>
                </c:pt>
                <c:pt idx="12" formatCode="0">
                  <c:v>3.2476322745156092</c:v>
                </c:pt>
                <c:pt idx="13" formatCode="0">
                  <c:v>4.1331532529351618</c:v>
                </c:pt>
                <c:pt idx="15" formatCode="0">
                  <c:v>4.5678892694377238</c:v>
                </c:pt>
                <c:pt idx="16" formatCode="0">
                  <c:v>3.1371371621696054</c:v>
                </c:pt>
                <c:pt idx="17" formatCode="0">
                  <c:v>4.4279340321041811</c:v>
                </c:pt>
                <c:pt idx="19" formatCode="0">
                  <c:v>4.1386924828903808</c:v>
                </c:pt>
                <c:pt idx="20" formatCode="0">
                  <c:v>3.8221219092385503</c:v>
                </c:pt>
                <c:pt idx="21" formatCode="0">
                  <c:v>2.9584685722923267</c:v>
                </c:pt>
                <c:pt idx="23" formatCode="0">
                  <c:v>4.3644252928430207</c:v>
                </c:pt>
                <c:pt idx="24" formatCode="0">
                  <c:v>5.3819550156128972</c:v>
                </c:pt>
                <c:pt idx="25" formatCode="0">
                  <c:v>0</c:v>
                </c:pt>
                <c:pt idx="26" formatCode="0">
                  <c:v>4.8887018338121129</c:v>
                </c:pt>
                <c:pt idx="27" formatCode="0">
                  <c:v>4.2082207316631761</c:v>
                </c:pt>
                <c:pt idx="29" formatCode="0">
                  <c:v>3.3450983137912393</c:v>
                </c:pt>
                <c:pt idx="30" formatCode="0">
                  <c:v>4.5040762219513546</c:v>
                </c:pt>
                <c:pt idx="31" formatCode="0">
                  <c:v>1.5233448426296214</c:v>
                </c:pt>
                <c:pt idx="32" formatCode="0">
                  <c:v>3.1714503239981853</c:v>
                </c:pt>
                <c:pt idx="33" formatCode="0">
                  <c:v>4.7993129887195352</c:v>
                </c:pt>
                <c:pt idx="35" formatCode="0">
                  <c:v>3.3450983137912393</c:v>
                </c:pt>
                <c:pt idx="36" formatCode="0">
                  <c:v>5.1313505996190898</c:v>
                </c:pt>
                <c:pt idx="37" formatCode="0">
                  <c:v>2.1384744179581938</c:v>
                </c:pt>
              </c:numCache>
            </c:numRef>
          </c:val>
          <c:extLst>
            <c:ext xmlns:c16="http://schemas.microsoft.com/office/drawing/2014/chart" uri="{C3380CC4-5D6E-409C-BE32-E72D297353CC}">
              <c16:uniqueId val="{00000005-A7B6-4FB6-AB63-9D090ECA8A78}"/>
            </c:ext>
          </c:extLst>
        </c:ser>
        <c:ser>
          <c:idx val="3"/>
          <c:order val="3"/>
          <c:tx>
            <c:strRef>
              <c:f>Dati!$F$673</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Dati!$B$674:$B$711</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Dati!$F$674:$F$711</c:f>
              <c:numCache>
                <c:formatCode>General</c:formatCode>
                <c:ptCount val="38"/>
                <c:pt idx="0" formatCode="0">
                  <c:v>30.959317036965093</c:v>
                </c:pt>
                <c:pt idx="2" formatCode="0">
                  <c:v>31.770933085826297</c:v>
                </c:pt>
                <c:pt idx="3" formatCode="0">
                  <c:v>30.200487203662195</c:v>
                </c:pt>
                <c:pt idx="5" formatCode="0">
                  <c:v>24.190316319897146</c:v>
                </c:pt>
                <c:pt idx="6" formatCode="0">
                  <c:v>27.785322430348053</c:v>
                </c:pt>
                <c:pt idx="7" formatCode="0">
                  <c:v>34.637370773823406</c:v>
                </c:pt>
                <c:pt idx="8" formatCode="0">
                  <c:v>26.355823693607086</c:v>
                </c:pt>
                <c:pt idx="9" formatCode="0">
                  <c:v>34.401214876050496</c:v>
                </c:pt>
                <c:pt idx="10" formatCode="0">
                  <c:v>35.214029219501441</c:v>
                </c:pt>
                <c:pt idx="12" formatCode="0">
                  <c:v>28.030680950594654</c:v>
                </c:pt>
                <c:pt idx="13" formatCode="0">
                  <c:v>35.432890239961537</c:v>
                </c:pt>
                <c:pt idx="15" formatCode="0">
                  <c:v>38.922617079564844</c:v>
                </c:pt>
                <c:pt idx="16" formatCode="0">
                  <c:v>32.363498067672268</c:v>
                </c:pt>
                <c:pt idx="17" formatCode="0">
                  <c:v>24.54055164882142</c:v>
                </c:pt>
                <c:pt idx="19" formatCode="0">
                  <c:v>28.828879581061937</c:v>
                </c:pt>
                <c:pt idx="20" formatCode="0">
                  <c:v>30.16070509116668</c:v>
                </c:pt>
                <c:pt idx="21" formatCode="0">
                  <c:v>33.083259879450821</c:v>
                </c:pt>
                <c:pt idx="23" formatCode="0">
                  <c:v>39.355175995773912</c:v>
                </c:pt>
                <c:pt idx="24" formatCode="0">
                  <c:v>26.870702918768266</c:v>
                </c:pt>
                <c:pt idx="25" formatCode="0">
                  <c:v>33.51632772168221</c:v>
                </c:pt>
                <c:pt idx="26" formatCode="0">
                  <c:v>26.251553617411744</c:v>
                </c:pt>
                <c:pt idx="27" formatCode="0">
                  <c:v>25.832329718321503</c:v>
                </c:pt>
                <c:pt idx="29" formatCode="0">
                  <c:v>25.900513457376629</c:v>
                </c:pt>
                <c:pt idx="30" formatCode="0">
                  <c:v>33.601948423126103</c:v>
                </c:pt>
                <c:pt idx="31" formatCode="0">
                  <c:v>25.904623651168595</c:v>
                </c:pt>
                <c:pt idx="32" formatCode="0">
                  <c:v>28.170732155268343</c:v>
                </c:pt>
                <c:pt idx="33" formatCode="0">
                  <c:v>46.462950210128398</c:v>
                </c:pt>
                <c:pt idx="35" formatCode="0">
                  <c:v>25.900513457376629</c:v>
                </c:pt>
                <c:pt idx="36" formatCode="0">
                  <c:v>35.514124379206798</c:v>
                </c:pt>
                <c:pt idx="37" formatCode="0">
                  <c:v>31.333375348357468</c:v>
                </c:pt>
              </c:numCache>
            </c:numRef>
          </c:val>
          <c:extLst>
            <c:ext xmlns:c16="http://schemas.microsoft.com/office/drawing/2014/chart" uri="{C3380CC4-5D6E-409C-BE32-E72D297353CC}">
              <c16:uniqueId val="{00000006-A7B6-4FB6-AB63-9D090ECA8A78}"/>
            </c:ext>
          </c:extLst>
        </c:ser>
        <c:ser>
          <c:idx val="4"/>
          <c:order val="4"/>
          <c:tx>
            <c:strRef>
              <c:f>Dati!$G$673</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Dati!$B$674:$B$711</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Dati!$G$674:$G$711</c:f>
              <c:numCache>
                <c:formatCode>General</c:formatCode>
                <c:ptCount val="38"/>
                <c:pt idx="0" formatCode="0">
                  <c:v>58.944911663492881</c:v>
                </c:pt>
                <c:pt idx="2" formatCode="0">
                  <c:v>57.809197859553286</c:v>
                </c:pt>
                <c:pt idx="3" formatCode="0">
                  <c:v>60.006760449914239</c:v>
                </c:pt>
                <c:pt idx="5" formatCode="0">
                  <c:v>64.561824183302505</c:v>
                </c:pt>
                <c:pt idx="6" formatCode="0">
                  <c:v>61.497105137275774</c:v>
                </c:pt>
                <c:pt idx="7" formatCode="0">
                  <c:v>56.349247550992196</c:v>
                </c:pt>
                <c:pt idx="8" formatCode="0">
                  <c:v>62.588304971317761</c:v>
                </c:pt>
                <c:pt idx="9" formatCode="0">
                  <c:v>54.375816174272295</c:v>
                </c:pt>
                <c:pt idx="10" formatCode="0">
                  <c:v>56.944799177778549</c:v>
                </c:pt>
                <c:pt idx="12" formatCode="0">
                  <c:v>63.224530129926428</c:v>
                </c:pt>
                <c:pt idx="13" formatCode="0">
                  <c:v>52.436020049527649</c:v>
                </c:pt>
                <c:pt idx="15" formatCode="0">
                  <c:v>45.466875168647483</c:v>
                </c:pt>
                <c:pt idx="16" formatCode="0">
                  <c:v>58.312021914146193</c:v>
                </c:pt>
                <c:pt idx="17" formatCode="0">
                  <c:v>65.082932240845608</c:v>
                </c:pt>
                <c:pt idx="19" formatCode="0">
                  <c:v>60.494333711664297</c:v>
                </c:pt>
                <c:pt idx="20" formatCode="0">
                  <c:v>59.223795840535345</c:v>
                </c:pt>
                <c:pt idx="21" formatCode="0">
                  <c:v>57.812726225004063</c:v>
                </c:pt>
                <c:pt idx="23" formatCode="0">
                  <c:v>48.857383751118356</c:v>
                </c:pt>
                <c:pt idx="24" formatCode="0">
                  <c:v>62.400524028258914</c:v>
                </c:pt>
                <c:pt idx="25" formatCode="0">
                  <c:v>61.473994231363243</c:v>
                </c:pt>
                <c:pt idx="26" formatCode="0">
                  <c:v>63.36479054018352</c:v>
                </c:pt>
                <c:pt idx="27" formatCode="0">
                  <c:v>62.30044945459386</c:v>
                </c:pt>
                <c:pt idx="29" formatCode="0">
                  <c:v>64.093736961321355</c:v>
                </c:pt>
                <c:pt idx="30" formatCode="0">
                  <c:v>59.399825463494167</c:v>
                </c:pt>
                <c:pt idx="31" formatCode="0">
                  <c:v>65.600462132684967</c:v>
                </c:pt>
                <c:pt idx="32" formatCode="0">
                  <c:v>54.61877236745238</c:v>
                </c:pt>
                <c:pt idx="33" formatCode="0">
                  <c:v>44.662161523611069</c:v>
                </c:pt>
                <c:pt idx="35" formatCode="0">
                  <c:v>64.093736961321355</c:v>
                </c:pt>
                <c:pt idx="36" formatCode="0">
                  <c:v>53.016585946110219</c:v>
                </c:pt>
                <c:pt idx="37" formatCode="0">
                  <c:v>59.950563508078751</c:v>
                </c:pt>
              </c:numCache>
            </c:numRef>
          </c:val>
          <c:extLst>
            <c:ext xmlns:c16="http://schemas.microsoft.com/office/drawing/2014/chart" uri="{C3380CC4-5D6E-409C-BE32-E72D297353CC}">
              <c16:uniqueId val="{00000007-A7B6-4FB6-AB63-9D090ECA8A78}"/>
            </c:ext>
          </c:extLst>
        </c:ser>
        <c:ser>
          <c:idx val="5"/>
          <c:order val="5"/>
          <c:tx>
            <c:strRef>
              <c:f>Dati!$H$673</c:f>
              <c:strCache>
                <c:ptCount val="1"/>
                <c:pt idx="0">
                  <c:v>.</c:v>
                </c:pt>
              </c:strCache>
            </c:strRef>
          </c:tx>
          <c:spPr>
            <a:noFill/>
          </c:spPr>
          <c:invertIfNegative val="0"/>
          <c:dLbls>
            <c:delete val="1"/>
          </c:dLbls>
          <c:cat>
            <c:strRef>
              <c:f>Dati!$B$674:$B$711</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Dati!$H$674:$H$711</c:f>
              <c:numCache>
                <c:formatCode>General</c:formatCode>
                <c:ptCount val="38"/>
                <c:pt idx="0" formatCode="####">
                  <c:v>12.086093252587478</c:v>
                </c:pt>
                <c:pt idx="2" formatCode="####">
                  <c:v>12.410191007665869</c:v>
                </c:pt>
                <c:pt idx="3" formatCode="####">
                  <c:v>11.783074299469018</c:v>
                </c:pt>
                <c:pt idx="5" formatCode="####">
                  <c:v>13.238181449845801</c:v>
                </c:pt>
                <c:pt idx="6" formatCode="####">
                  <c:v>12.707894385421625</c:v>
                </c:pt>
                <c:pt idx="7" formatCode="####">
                  <c:v>11.00370362822985</c:v>
                </c:pt>
                <c:pt idx="8" formatCode="####">
                  <c:v>13.046193288120605</c:v>
                </c:pt>
                <c:pt idx="9" formatCode="####">
                  <c:v>13.213290902722662</c:v>
                </c:pt>
                <c:pt idx="10" formatCode="####">
                  <c:v>9.8314935557654621</c:v>
                </c:pt>
                <c:pt idx="12" formatCode="####">
                  <c:v>10.73511087252437</c:v>
                </c:pt>
                <c:pt idx="13" formatCode="####">
                  <c:v>14.121411663556266</c:v>
                </c:pt>
                <c:pt idx="15" formatCode="####">
                  <c:v>17.600829704833124</c:v>
                </c:pt>
                <c:pt idx="16" formatCode="####">
                  <c:v>11.314801971226991</c:v>
                </c:pt>
                <c:pt idx="17" formatCode="####">
                  <c:v>12.366838063378424</c:v>
                </c:pt>
                <c:pt idx="19" formatCode="####">
                  <c:v>12.667108660319219</c:v>
                </c:pt>
                <c:pt idx="20" formatCode="####">
                  <c:v>12.605821021343427</c:v>
                </c:pt>
                <c:pt idx="21" formatCode="####">
                  <c:v>11.094335848590568</c:v>
                </c:pt>
                <c:pt idx="23" formatCode="####">
                  <c:v>13.777762206153184</c:v>
                </c:pt>
                <c:pt idx="24" formatCode="####">
                  <c:v>12.719095006018271</c:v>
                </c:pt>
                <c:pt idx="25" formatCode="####">
                  <c:v>7</c:v>
                </c:pt>
                <c:pt idx="26" formatCode="####">
                  <c:v>12.373977795450188</c:v>
                </c:pt>
                <c:pt idx="27" formatCode="####">
                  <c:v>13.857542780130089</c:v>
                </c:pt>
                <c:pt idx="29" formatCode="####">
                  <c:v>11.996071534347468</c:v>
                </c:pt>
                <c:pt idx="30" formatCode="####">
                  <c:v>8.9885480664251816</c:v>
                </c:pt>
                <c:pt idx="31" formatCode="####">
                  <c:v>10.485236169191889</c:v>
                </c:pt>
                <c:pt idx="32" formatCode="####">
                  <c:v>19.200817430324729</c:v>
                </c:pt>
                <c:pt idx="33" formatCode="####">
                  <c:v>10.865210219305986</c:v>
                </c:pt>
                <c:pt idx="35" formatCode="####">
                  <c:v>11.996071534347468</c:v>
                </c:pt>
                <c:pt idx="36" formatCode="####">
                  <c:v>13.459611627728435</c:v>
                </c:pt>
                <c:pt idx="37" formatCode="####">
                  <c:v>10.706383096609233</c:v>
                </c:pt>
              </c:numCache>
            </c:numRef>
          </c:val>
          <c:extLst>
            <c:ext xmlns:c16="http://schemas.microsoft.com/office/drawing/2014/chart" uri="{C3380CC4-5D6E-409C-BE32-E72D297353CC}">
              <c16:uniqueId val="{00000008-A7B6-4FB6-AB63-9D090ECA8A78}"/>
            </c:ext>
          </c:extLst>
        </c:ser>
        <c:ser>
          <c:idx val="6"/>
          <c:order val="6"/>
          <c:tx>
            <c:strRef>
              <c:f>Dati!$I$673</c:f>
              <c:strCache>
                <c:ptCount val="1"/>
                <c:pt idx="0">
                  <c:v>Grūti pateikt</c:v>
                </c:pt>
              </c:strCache>
            </c:strRef>
          </c:tx>
          <c:spPr>
            <a:solidFill>
              <a:schemeClr val="bg1">
                <a:lumMod val="75000"/>
              </a:schemeClr>
            </a:solidFill>
          </c:spPr>
          <c:invertIfNegative val="0"/>
          <c:dLbls>
            <c:dLbl>
              <c:idx val="30"/>
              <c:spPr>
                <a:noFill/>
                <a:ln>
                  <a:noFill/>
                </a:ln>
                <a:effectLst/>
              </c:spPr>
              <c:txPr>
                <a:bodyPr wrap="square" lIns="38100" tIns="19050" rIns="38100" bIns="19050" anchor="ctr">
                  <a:noAutofit/>
                </a:bodyPr>
                <a:lstStyle/>
                <a:p>
                  <a:pPr>
                    <a:defRPr b="1"/>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9-A7B6-4FB6-AB63-9D090ECA8A78}"/>
                </c:ext>
              </c:extLst>
            </c:dLbl>
            <c:dLbl>
              <c:idx val="33"/>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7B6-4FB6-AB63-9D090ECA8A78}"/>
                </c:ext>
              </c:extLst>
            </c:dLbl>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Dati!$B$674:$B$711</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Dati!$I$674:$I$711</c:f>
              <c:numCache>
                <c:formatCode>General</c:formatCode>
                <c:ptCount val="38"/>
                <c:pt idx="0" formatCode="####">
                  <c:v>5.5521356163060505</c:v>
                </c:pt>
                <c:pt idx="2" formatCode="####">
                  <c:v>6.4164348516681482</c:v>
                </c:pt>
                <c:pt idx="3" formatCode="####">
                  <c:v>4.7440490270698286</c:v>
                </c:pt>
                <c:pt idx="5" formatCode="####">
                  <c:v>6.1487506426728729</c:v>
                </c:pt>
                <c:pt idx="6" formatCode="####">
                  <c:v>6.5507104598771564</c:v>
                </c:pt>
                <c:pt idx="7" formatCode="####">
                  <c:v>4.3049981947149094</c:v>
                </c:pt>
                <c:pt idx="8" formatCode="####">
                  <c:v>6.0546437431532132</c:v>
                </c:pt>
                <c:pt idx="9" formatCode="####">
                  <c:v>7.1229263327010228</c:v>
                </c:pt>
                <c:pt idx="10" formatCode="####">
                  <c:v>3.408714433996312</c:v>
                </c:pt>
                <c:pt idx="12" formatCode="####">
                  <c:v>4.6885505951089081</c:v>
                </c:pt>
                <c:pt idx="13" formatCode="####">
                  <c:v>6.7588952459302378</c:v>
                </c:pt>
                <c:pt idx="15" formatCode="####">
                  <c:v>9.7918558165245848</c:v>
                </c:pt>
                <c:pt idx="16" formatCode="####">
                  <c:v>5.3218988397637546</c:v>
                </c:pt>
                <c:pt idx="17" formatCode="####">
                  <c:v>4.784888699968306</c:v>
                </c:pt>
                <c:pt idx="19" formatCode="####">
                  <c:v>5.3900427213147948</c:v>
                </c:pt>
                <c:pt idx="20" formatCode="####">
                  <c:v>6.3918545100169553</c:v>
                </c:pt>
                <c:pt idx="21" formatCode="####">
                  <c:v>4.4834459963914988</c:v>
                </c:pt>
                <c:pt idx="22" formatCode="####">
                  <c:v>0</c:v>
                </c:pt>
                <c:pt idx="23" formatCode="####">
                  <c:v>5.0613232944750877</c:v>
                </c:pt>
                <c:pt idx="24" formatCode="####">
                  <c:v>4.7824644206382949</c:v>
                </c:pt>
                <c:pt idx="25" formatCode="####">
                  <c:v>4.4459753636980412</c:v>
                </c:pt>
                <c:pt idx="26" formatCode="####">
                  <c:v>4.959168610232032</c:v>
                </c:pt>
                <c:pt idx="27" formatCode="####">
                  <c:v>7.659000095421475</c:v>
                </c:pt>
                <c:pt idx="29" formatCode="####">
                  <c:v>6.3535540324388871</c:v>
                </c:pt>
                <c:pt idx="30" formatCode="####">
                  <c:v>2.1228258214000388</c:v>
                </c:pt>
                <c:pt idx="31" formatCode="####">
                  <c:v>6.9715693735167665</c:v>
                </c:pt>
                <c:pt idx="32" formatCode="####">
                  <c:v>11.474300279710899</c:v>
                </c:pt>
                <c:pt idx="33" formatCode="####">
                  <c:v>1.4240731643052953</c:v>
                </c:pt>
                <c:pt idx="35" formatCode="####">
                  <c:v>6.3535540324388871</c:v>
                </c:pt>
                <c:pt idx="36" formatCode="####">
                  <c:v>4.7516425859644746</c:v>
                </c:pt>
                <c:pt idx="37" formatCode="####">
                  <c:v>5.577528680513784</c:v>
                </c:pt>
              </c:numCache>
            </c:numRef>
          </c:val>
          <c:extLst>
            <c:ext xmlns:c16="http://schemas.microsoft.com/office/drawing/2014/chart" uri="{C3380CC4-5D6E-409C-BE32-E72D297353CC}">
              <c16:uniqueId val="{0000000B-A7B6-4FB6-AB63-9D090ECA8A78}"/>
            </c:ext>
          </c:extLst>
        </c:ser>
        <c:dLbls>
          <c:dLblPos val="ctr"/>
          <c:showLegendKey val="0"/>
          <c:showVal val="1"/>
          <c:showCatName val="0"/>
          <c:showSerName val="0"/>
          <c:showPercent val="0"/>
          <c:showBubbleSize val="0"/>
        </c:dLbls>
        <c:gapWidth val="20"/>
        <c:overlap val="100"/>
        <c:axId val="332167608"/>
        <c:axId val="332167216"/>
      </c:barChart>
      <c:catAx>
        <c:axId val="332167608"/>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2167216"/>
        <c:crossesAt val="14.5"/>
        <c:auto val="1"/>
        <c:lblAlgn val="ctr"/>
        <c:lblOffset val="100"/>
        <c:tickLblSkip val="1"/>
        <c:tickMarkSkip val="1"/>
        <c:noMultiLvlLbl val="0"/>
      </c:catAx>
      <c:valAx>
        <c:axId val="332167216"/>
        <c:scaling>
          <c:orientation val="minMax"/>
          <c:max val="135"/>
          <c:min val="0"/>
        </c:scaling>
        <c:delete val="1"/>
        <c:axPos val="t"/>
        <c:numFmt formatCode="0" sourceLinked="1"/>
        <c:majorTickMark val="out"/>
        <c:minorTickMark val="none"/>
        <c:tickLblPos val="nextTo"/>
        <c:crossAx val="332167608"/>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481716628435618"/>
          <c:y val="9.5638487311272585E-2"/>
          <c:w val="0.67054586527422866"/>
          <c:h val="0.8896289169641578"/>
        </c:manualLayout>
      </c:layout>
      <c:barChart>
        <c:barDir val="bar"/>
        <c:grouping val="stacked"/>
        <c:varyColors val="0"/>
        <c:ser>
          <c:idx val="0"/>
          <c:order val="0"/>
          <c:tx>
            <c:strRef>
              <c:f>Dati!$C$415</c:f>
              <c:strCache>
                <c:ptCount val="1"/>
                <c:pt idx="0">
                  <c:v>.</c:v>
                </c:pt>
              </c:strCache>
            </c:strRef>
          </c:tx>
          <c:spPr>
            <a:noFill/>
          </c:spPr>
          <c:invertIfNegative val="0"/>
          <c:dLbls>
            <c:delete val="1"/>
          </c:dLbls>
          <c:cat>
            <c:strRef>
              <c:f>Dati!$B$416:$B$453</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Dati!$C$416:$C$453</c:f>
              <c:numCache>
                <c:formatCode>General</c:formatCode>
                <c:ptCount val="38"/>
                <c:pt idx="0" formatCode="0">
                  <c:v>19.980177577867202</c:v>
                </c:pt>
                <c:pt idx="2" formatCode="0">
                  <c:v>18.419840681199272</c:v>
                </c:pt>
                <c:pt idx="3" formatCode="0">
                  <c:v>21.439032647152992</c:v>
                </c:pt>
                <c:pt idx="5" formatCode="0">
                  <c:v>18.148799829522314</c:v>
                </c:pt>
                <c:pt idx="6" formatCode="0">
                  <c:v>23.327808485596144</c:v>
                </c:pt>
                <c:pt idx="7" formatCode="0">
                  <c:v>19.381577853518586</c:v>
                </c:pt>
                <c:pt idx="8" formatCode="0">
                  <c:v>15.2063953051609</c:v>
                </c:pt>
                <c:pt idx="9" formatCode="0">
                  <c:v>16.926882968157337</c:v>
                </c:pt>
                <c:pt idx="10" formatCode="0">
                  <c:v>26.453877371544852</c:v>
                </c:pt>
                <c:pt idx="12" formatCode="0">
                  <c:v>18.457721137305796</c:v>
                </c:pt>
                <c:pt idx="13" formatCode="0">
                  <c:v>22.621250865896858</c:v>
                </c:pt>
                <c:pt idx="15" formatCode="0">
                  <c:v>8.9485195290780162</c:v>
                </c:pt>
                <c:pt idx="16" formatCode="0">
                  <c:v>18.111525124335778</c:v>
                </c:pt>
                <c:pt idx="17" formatCode="0">
                  <c:v>28.664631767537081</c:v>
                </c:pt>
                <c:pt idx="19" formatCode="0">
                  <c:v>26.496669487301954</c:v>
                </c:pt>
                <c:pt idx="20" formatCode="0">
                  <c:v>18.158863654218731</c:v>
                </c:pt>
                <c:pt idx="21" formatCode="0">
                  <c:v>19.309373744845537</c:v>
                </c:pt>
                <c:pt idx="23" formatCode="0">
                  <c:v>10.794074423274456</c:v>
                </c:pt>
                <c:pt idx="24" formatCode="0">
                  <c:v>23.229454290124472</c:v>
                </c:pt>
                <c:pt idx="25" formatCode="0">
                  <c:v>18.59827438805134</c:v>
                </c:pt>
                <c:pt idx="26" formatCode="0">
                  <c:v>22.005839448117506</c:v>
                </c:pt>
                <c:pt idx="27" formatCode="0">
                  <c:v>25.050561470331068</c:v>
                </c:pt>
                <c:pt idx="29" formatCode="0">
                  <c:v>22.067379163131612</c:v>
                </c:pt>
                <c:pt idx="30" formatCode="0">
                  <c:v>21.477867416269689</c:v>
                </c:pt>
                <c:pt idx="31" formatCode="0">
                  <c:v>6.9999999999999964</c:v>
                </c:pt>
                <c:pt idx="32" formatCode="0">
                  <c:v>20.62654617098422</c:v>
                </c:pt>
                <c:pt idx="33" formatCode="0">
                  <c:v>23.192546972009239</c:v>
                </c:pt>
                <c:pt idx="35" formatCode="0">
                  <c:v>22.067379163131612</c:v>
                </c:pt>
                <c:pt idx="36" formatCode="0">
                  <c:v>16.697817668729492</c:v>
                </c:pt>
                <c:pt idx="37" formatCode="0">
                  <c:v>21.330885978572475</c:v>
                </c:pt>
              </c:numCache>
            </c:numRef>
          </c:val>
          <c:extLst>
            <c:ext xmlns:c16="http://schemas.microsoft.com/office/drawing/2014/chart" uri="{C3380CC4-5D6E-409C-BE32-E72D297353CC}">
              <c16:uniqueId val="{00000000-8232-4FCD-89A2-5E200680CDD6}"/>
            </c:ext>
          </c:extLst>
        </c:ser>
        <c:ser>
          <c:idx val="1"/>
          <c:order val="1"/>
          <c:tx>
            <c:strRef>
              <c:f>Dati!$D$415</c:f>
              <c:strCache>
                <c:ptCount val="1"/>
                <c:pt idx="0">
                  <c:v>Pilnīgi nepiekrīt</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Dati!$B$416:$B$453</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Dati!$D$416:$D$453</c:f>
              <c:numCache>
                <c:formatCode>General</c:formatCode>
                <c:ptCount val="38"/>
                <c:pt idx="0" formatCode="###0">
                  <c:v>8.7542876739310529</c:v>
                </c:pt>
                <c:pt idx="2" formatCode="###0">
                  <c:v>8.5501850056371662</c:v>
                </c:pt>
                <c:pt idx="3" formatCode="###0">
                  <c:v>8.9451158296525044</c:v>
                </c:pt>
                <c:pt idx="5" formatCode="###0">
                  <c:v>6.2099861671099639</c:v>
                </c:pt>
                <c:pt idx="6" formatCode="###0">
                  <c:v>6.4876708128696716</c:v>
                </c:pt>
                <c:pt idx="7" formatCode="###0">
                  <c:v>8.4865477532955467</c:v>
                </c:pt>
                <c:pt idx="8" formatCode="###0">
                  <c:v>11.526422607277285</c:v>
                </c:pt>
                <c:pt idx="9" formatCode="###0">
                  <c:v>8.9011795247568664</c:v>
                </c:pt>
                <c:pt idx="10" formatCode="###0">
                  <c:v>9.5479641045469457</c:v>
                </c:pt>
                <c:pt idx="12" formatCode="###0">
                  <c:v>10.890586873660796</c:v>
                </c:pt>
                <c:pt idx="13" formatCode="###0">
                  <c:v>5.4926128707226187</c:v>
                </c:pt>
                <c:pt idx="15" formatCode="###0">
                  <c:v>8.0567080131301836</c:v>
                </c:pt>
                <c:pt idx="16" formatCode="###0">
                  <c:v>9.067655800743653</c:v>
                </c:pt>
                <c:pt idx="17" formatCode="###0">
                  <c:v>8.1338953952204509</c:v>
                </c:pt>
                <c:pt idx="19" formatCode="###0">
                  <c:v>5.9289249882766031</c:v>
                </c:pt>
                <c:pt idx="20" formatCode="###0">
                  <c:v>7.8779020689398447</c:v>
                </c:pt>
                <c:pt idx="21" formatCode="###0">
                  <c:v>11.321388240056818</c:v>
                </c:pt>
                <c:pt idx="23" formatCode="###0">
                  <c:v>12.951073388026119</c:v>
                </c:pt>
                <c:pt idx="24" formatCode="###0">
                  <c:v>7.8830543983030639</c:v>
                </c:pt>
                <c:pt idx="25" formatCode="###0">
                  <c:v>6.8852123651175345</c:v>
                </c:pt>
                <c:pt idx="26" formatCode="###0">
                  <c:v>8.8436817923208668</c:v>
                </c:pt>
                <c:pt idx="27" formatCode="###0">
                  <c:v>6.2551744965149449</c:v>
                </c:pt>
                <c:pt idx="29" formatCode="###0">
                  <c:v>8.3943303612691906</c:v>
                </c:pt>
                <c:pt idx="30" formatCode="###0">
                  <c:v>5.6558797415834832</c:v>
                </c:pt>
                <c:pt idx="31" formatCode="###0">
                  <c:v>17.689861990911417</c:v>
                </c:pt>
                <c:pt idx="32" formatCode="###0">
                  <c:v>10.45437807311926</c:v>
                </c:pt>
                <c:pt idx="33" formatCode="###0">
                  <c:v>5.0617580639892656</c:v>
                </c:pt>
                <c:pt idx="35" formatCode="###0">
                  <c:v>8.3943303612691906</c:v>
                </c:pt>
                <c:pt idx="36" formatCode="###0">
                  <c:v>8.6127089264977403</c:v>
                </c:pt>
                <c:pt idx="37" formatCode="###0">
                  <c:v>9.2804106053004158</c:v>
                </c:pt>
              </c:numCache>
            </c:numRef>
          </c:val>
          <c:extLst>
            <c:ext xmlns:c16="http://schemas.microsoft.com/office/drawing/2014/chart" uri="{C3380CC4-5D6E-409C-BE32-E72D297353CC}">
              <c16:uniqueId val="{00000001-8232-4FCD-89A2-5E200680CDD6}"/>
            </c:ext>
          </c:extLst>
        </c:ser>
        <c:ser>
          <c:idx val="2"/>
          <c:order val="2"/>
          <c:tx>
            <c:strRef>
              <c:f>Dati!$E$415</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Dati!$B$416:$B$453</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Dati!$E$416:$E$453</c:f>
              <c:numCache>
                <c:formatCode>General</c:formatCode>
                <c:ptCount val="38"/>
                <c:pt idx="0" formatCode="###0">
                  <c:v>15.74224610457752</c:v>
                </c:pt>
                <c:pt idx="2" formatCode="###0">
                  <c:v>17.506685669539333</c:v>
                </c:pt>
                <c:pt idx="3" formatCode="###0">
                  <c:v>14.092562879570275</c:v>
                </c:pt>
                <c:pt idx="5" formatCode="###0">
                  <c:v>20.117925359743495</c:v>
                </c:pt>
                <c:pt idx="6" formatCode="###0">
                  <c:v>14.661232057909958</c:v>
                </c:pt>
                <c:pt idx="7" formatCode="###0">
                  <c:v>16.608585749561641</c:v>
                </c:pt>
                <c:pt idx="8" formatCode="###0">
                  <c:v>17.743893443937591</c:v>
                </c:pt>
                <c:pt idx="9" formatCode="###0">
                  <c:v>18.64864886346157</c:v>
                </c:pt>
                <c:pt idx="10" formatCode="###0">
                  <c:v>8.4748698802839755</c:v>
                </c:pt>
                <c:pt idx="12" formatCode="###0">
                  <c:v>15.128403345409181</c:v>
                </c:pt>
                <c:pt idx="13" formatCode="###0">
                  <c:v>16.362847619756298</c:v>
                </c:pt>
                <c:pt idx="15" formatCode="###0">
                  <c:v>27.471483814167573</c:v>
                </c:pt>
                <c:pt idx="16" formatCode="###0">
                  <c:v>17.297530431296344</c:v>
                </c:pt>
                <c:pt idx="17" formatCode="###0">
                  <c:v>7.6781841936182449</c:v>
                </c:pt>
                <c:pt idx="19" formatCode="###0">
                  <c:v>12.051116880797217</c:v>
                </c:pt>
                <c:pt idx="20" formatCode="###0">
                  <c:v>18.439945633217196</c:v>
                </c:pt>
                <c:pt idx="21" formatCode="###0">
                  <c:v>13.845949371473417</c:v>
                </c:pt>
                <c:pt idx="23" formatCode="###0">
                  <c:v>20.7315635450752</c:v>
                </c:pt>
                <c:pt idx="24" formatCode="###0">
                  <c:v>13.364202667948238</c:v>
                </c:pt>
                <c:pt idx="25" formatCode="###0">
                  <c:v>18.993224603206897</c:v>
                </c:pt>
                <c:pt idx="26" formatCode="###0">
                  <c:v>13.627190115937401</c:v>
                </c:pt>
                <c:pt idx="27" formatCode="###0">
                  <c:v>13.170975389529756</c:v>
                </c:pt>
                <c:pt idx="29" formatCode="###0">
                  <c:v>14.015001831974971</c:v>
                </c:pt>
                <c:pt idx="30" formatCode="###0">
                  <c:v>17.342964198522601</c:v>
                </c:pt>
                <c:pt idx="31" formatCode="###0">
                  <c:v>19.786849365464359</c:v>
                </c:pt>
                <c:pt idx="32" formatCode="###0">
                  <c:v>13.395787112272297</c:v>
                </c:pt>
                <c:pt idx="33" formatCode="###0">
                  <c:v>16.222406320377267</c:v>
                </c:pt>
                <c:pt idx="35" formatCode="###0">
                  <c:v>14.015001831974971</c:v>
                </c:pt>
                <c:pt idx="36" formatCode="###0">
                  <c:v>19.166184761148543</c:v>
                </c:pt>
                <c:pt idx="37" formatCode="###0">
                  <c:v>13.865414772502882</c:v>
                </c:pt>
              </c:numCache>
            </c:numRef>
          </c:val>
          <c:extLst>
            <c:ext xmlns:c16="http://schemas.microsoft.com/office/drawing/2014/chart" uri="{C3380CC4-5D6E-409C-BE32-E72D297353CC}">
              <c16:uniqueId val="{00000002-8232-4FCD-89A2-5E200680CDD6}"/>
            </c:ext>
          </c:extLst>
        </c:ser>
        <c:ser>
          <c:idx val="3"/>
          <c:order val="3"/>
          <c:tx>
            <c:strRef>
              <c:f>Dati!$F$415</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Dati!$B$416:$B$453</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Dati!$F$416:$F$453</c:f>
              <c:numCache>
                <c:formatCode>General</c:formatCode>
                <c:ptCount val="38"/>
                <c:pt idx="0" formatCode="###0">
                  <c:v>33.32745931912963</c:v>
                </c:pt>
                <c:pt idx="2" formatCode="###0">
                  <c:v>33.032306105765443</c:v>
                </c:pt>
                <c:pt idx="3" formatCode="###0">
                  <c:v>33.603416237441145</c:v>
                </c:pt>
                <c:pt idx="5" formatCode="###0">
                  <c:v>37.15847950783759</c:v>
                </c:pt>
                <c:pt idx="6" formatCode="###0">
                  <c:v>37.962792333802554</c:v>
                </c:pt>
                <c:pt idx="7" formatCode="###0">
                  <c:v>33.259242475542742</c:v>
                </c:pt>
                <c:pt idx="8" formatCode="###0">
                  <c:v>32.139708115706945</c:v>
                </c:pt>
                <c:pt idx="9" formatCode="###0">
                  <c:v>24.989630664769493</c:v>
                </c:pt>
                <c:pt idx="10" formatCode="###0">
                  <c:v>36.337392919789437</c:v>
                </c:pt>
                <c:pt idx="12" formatCode="###0">
                  <c:v>30.905998164114695</c:v>
                </c:pt>
                <c:pt idx="13" formatCode="###0">
                  <c:v>37.339066151112242</c:v>
                </c:pt>
                <c:pt idx="15" formatCode="###0">
                  <c:v>39.645292085368141</c:v>
                </c:pt>
                <c:pt idx="16" formatCode="###0">
                  <c:v>34.052057450942783</c:v>
                </c:pt>
                <c:pt idx="17" formatCode="###0">
                  <c:v>29.290470126026072</c:v>
                </c:pt>
                <c:pt idx="19" formatCode="###0">
                  <c:v>36.139359862667959</c:v>
                </c:pt>
                <c:pt idx="20" formatCode="###0">
                  <c:v>32.388757536699252</c:v>
                </c:pt>
                <c:pt idx="21" formatCode="###0">
                  <c:v>33.246761548494</c:v>
                </c:pt>
                <c:pt idx="23" formatCode="###0">
                  <c:v>38.667352229425568</c:v>
                </c:pt>
                <c:pt idx="24" formatCode="###0">
                  <c:v>36.492370895953307</c:v>
                </c:pt>
                <c:pt idx="25" formatCode="###0">
                  <c:v>34.592583489377319</c:v>
                </c:pt>
                <c:pt idx="26" formatCode="###0">
                  <c:v>35.497510576179423</c:v>
                </c:pt>
                <c:pt idx="27" formatCode="###0">
                  <c:v>30.842045208671781</c:v>
                </c:pt>
                <c:pt idx="29" formatCode="###0">
                  <c:v>32.144882460397689</c:v>
                </c:pt>
                <c:pt idx="30" formatCode="###0">
                  <c:v>36.951795124791168</c:v>
                </c:pt>
                <c:pt idx="31" formatCode="###0">
                  <c:v>27.263581443842504</c:v>
                </c:pt>
                <c:pt idx="32" formatCode="###0">
                  <c:v>31.161279232796215</c:v>
                </c:pt>
                <c:pt idx="33" formatCode="###0">
                  <c:v>37.802381069364962</c:v>
                </c:pt>
                <c:pt idx="35" formatCode="###0">
                  <c:v>32.144882460397689</c:v>
                </c:pt>
                <c:pt idx="36" formatCode="###0">
                  <c:v>33.866226304528077</c:v>
                </c:pt>
                <c:pt idx="37" formatCode="###0">
                  <c:v>33.979108955023541</c:v>
                </c:pt>
              </c:numCache>
            </c:numRef>
          </c:val>
          <c:extLst>
            <c:ext xmlns:c16="http://schemas.microsoft.com/office/drawing/2014/chart" uri="{C3380CC4-5D6E-409C-BE32-E72D297353CC}">
              <c16:uniqueId val="{00000003-8232-4FCD-89A2-5E200680CDD6}"/>
            </c:ext>
          </c:extLst>
        </c:ser>
        <c:ser>
          <c:idx val="4"/>
          <c:order val="4"/>
          <c:tx>
            <c:strRef>
              <c:f>Dati!$G$415</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Dati!$B$416:$B$453</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Dati!$G$416:$G$453</c:f>
              <c:numCache>
                <c:formatCode>General</c:formatCode>
                <c:ptCount val="38"/>
                <c:pt idx="0" formatCode="###0">
                  <c:v>32.832366079791981</c:v>
                </c:pt>
                <c:pt idx="2" formatCode="###0">
                  <c:v>33.015935589680105</c:v>
                </c:pt>
                <c:pt idx="3" formatCode="###0">
                  <c:v>32.660735638546591</c:v>
                </c:pt>
                <c:pt idx="5" formatCode="###0">
                  <c:v>25.277090463003617</c:v>
                </c:pt>
                <c:pt idx="6" formatCode="###0">
                  <c:v>33.098454752387973</c:v>
                </c:pt>
                <c:pt idx="7" formatCode="###0">
                  <c:v>31.978803815580982</c:v>
                </c:pt>
                <c:pt idx="8" formatCode="###0">
                  <c:v>30.273884706432113</c:v>
                </c:pt>
                <c:pt idx="9" formatCode="###0">
                  <c:v>35.718332729429008</c:v>
                </c:pt>
                <c:pt idx="10" formatCode="###0">
                  <c:v>37.208875394266968</c:v>
                </c:pt>
                <c:pt idx="12" formatCode="###0">
                  <c:v>36.218327357480447</c:v>
                </c:pt>
                <c:pt idx="13" formatCode="###0">
                  <c:v>27.6417578653631</c:v>
                </c:pt>
                <c:pt idx="15" formatCode="###0">
                  <c:v>14.193307078018671</c:v>
                </c:pt>
                <c:pt idx="16" formatCode="###0">
                  <c:v>30.381859293557518</c:v>
                </c:pt>
                <c:pt idx="17" formatCode="###0">
                  <c:v>45.590105947945297</c:v>
                </c:pt>
                <c:pt idx="19" formatCode="###0">
                  <c:v>37.632545604276658</c:v>
                </c:pt>
                <c:pt idx="20" formatCode="###0">
                  <c:v>32.185106385471364</c:v>
                </c:pt>
                <c:pt idx="21" formatCode="###0">
                  <c:v>31.38956823287241</c:v>
                </c:pt>
                <c:pt idx="23" formatCode="###0">
                  <c:v>16.959359646673779</c:v>
                </c:pt>
                <c:pt idx="24" formatCode="###0">
                  <c:v>32.049781043756205</c:v>
                </c:pt>
                <c:pt idx="25" formatCode="###0">
                  <c:v>31.192718816238347</c:v>
                </c:pt>
                <c:pt idx="26" formatCode="###0">
                  <c:v>36.693537745105431</c:v>
                </c:pt>
                <c:pt idx="27" formatCode="###0">
                  <c:v>44.11057459104687</c:v>
                </c:pt>
                <c:pt idx="29" formatCode="###0">
                  <c:v>37.621773697421126</c:v>
                </c:pt>
                <c:pt idx="30" formatCode="###0">
                  <c:v>35.200850815599274</c:v>
                </c:pt>
                <c:pt idx="31" formatCode="###0">
                  <c:v>20.12248744616296</c:v>
                </c:pt>
                <c:pt idx="32" formatCode="###0">
                  <c:v>30.561036976538865</c:v>
                </c:pt>
                <c:pt idx="33" formatCode="###0">
                  <c:v>31.101575015925736</c:v>
                </c:pt>
                <c:pt idx="35" formatCode="###0">
                  <c:v>37.621773697421126</c:v>
                </c:pt>
                <c:pt idx="36" formatCode="###0">
                  <c:v>26.728434164891777</c:v>
                </c:pt>
                <c:pt idx="37" formatCode="###0">
                  <c:v>34.400079424386981</c:v>
                </c:pt>
              </c:numCache>
            </c:numRef>
          </c:val>
          <c:extLst>
            <c:ext xmlns:c16="http://schemas.microsoft.com/office/drawing/2014/chart" uri="{C3380CC4-5D6E-409C-BE32-E72D297353CC}">
              <c16:uniqueId val="{00000004-8232-4FCD-89A2-5E200680CDD6}"/>
            </c:ext>
          </c:extLst>
        </c:ser>
        <c:ser>
          <c:idx val="5"/>
          <c:order val="5"/>
          <c:tx>
            <c:strRef>
              <c:f>Dati!$H$415</c:f>
              <c:strCache>
                <c:ptCount val="1"/>
                <c:pt idx="0">
                  <c:v>.</c:v>
                </c:pt>
              </c:strCache>
            </c:strRef>
          </c:tx>
          <c:spPr>
            <a:noFill/>
          </c:spPr>
          <c:invertIfNegative val="0"/>
          <c:dLbls>
            <c:delete val="1"/>
          </c:dLbls>
          <c:cat>
            <c:strRef>
              <c:f>Dati!$B$416:$B$453</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Dati!$H$416:$H$453</c:f>
              <c:numCache>
                <c:formatCode>General</c:formatCode>
                <c:ptCount val="38"/>
                <c:pt idx="0" formatCode="###0">
                  <c:v>15.792794400797035</c:v>
                </c:pt>
                <c:pt idx="2" formatCode="###0">
                  <c:v>15.9043781042731</c:v>
                </c:pt>
                <c:pt idx="3" formatCode="###0">
                  <c:v>15.688467923730911</c:v>
                </c:pt>
                <c:pt idx="5" formatCode="###0">
                  <c:v>19.51704982887744</c:v>
                </c:pt>
                <c:pt idx="6" formatCode="###0">
                  <c:v>10.891372713528121</c:v>
                </c:pt>
                <c:pt idx="7" formatCode="###0">
                  <c:v>16.714573508594924</c:v>
                </c:pt>
                <c:pt idx="8" formatCode="###0">
                  <c:v>19.539026977579589</c:v>
                </c:pt>
                <c:pt idx="9" formatCode="###0">
                  <c:v>21.244656405520146</c:v>
                </c:pt>
                <c:pt idx="10" formatCode="###0">
                  <c:v>8.4063514856622419</c:v>
                </c:pt>
                <c:pt idx="12" formatCode="###0">
                  <c:v>14.828294278123504</c:v>
                </c:pt>
                <c:pt idx="13" formatCode="###0">
                  <c:v>16.971795783243302</c:v>
                </c:pt>
                <c:pt idx="15" formatCode="###0">
                  <c:v>28.114020636331837</c:v>
                </c:pt>
                <c:pt idx="16" formatCode="###0">
                  <c:v>17.518703055218346</c:v>
                </c:pt>
                <c:pt idx="17" formatCode="###0">
                  <c:v>7.0720437257472781</c:v>
                </c:pt>
                <c:pt idx="19" formatCode="###0">
                  <c:v>8.1807143327740306</c:v>
                </c:pt>
                <c:pt idx="20" formatCode="###0">
                  <c:v>17.378755877548031</c:v>
                </c:pt>
                <c:pt idx="21" formatCode="###0">
                  <c:v>17.316290018352241</c:v>
                </c:pt>
                <c:pt idx="23" formatCode="###0">
                  <c:v>26.325907923619305</c:v>
                </c:pt>
                <c:pt idx="24" formatCode="###0">
                  <c:v>13.410467860009135</c:v>
                </c:pt>
                <c:pt idx="25" formatCode="###0">
                  <c:v>16.167317494102981</c:v>
                </c:pt>
                <c:pt idx="26" formatCode="###0">
                  <c:v>9.7615714784337939</c:v>
                </c:pt>
                <c:pt idx="27" formatCode="###0">
                  <c:v>6.9999999999999964</c:v>
                </c:pt>
                <c:pt idx="29" formatCode="###0">
                  <c:v>12.185963641899832</c:v>
                </c:pt>
                <c:pt idx="30" formatCode="###0">
                  <c:v>9.7999738593282046</c:v>
                </c:pt>
                <c:pt idx="31" formatCode="###0">
                  <c:v>34.566550909713179</c:v>
                </c:pt>
                <c:pt idx="32" formatCode="###0">
                  <c:v>20.230303590383567</c:v>
                </c:pt>
                <c:pt idx="33" formatCode="###0">
                  <c:v>13.048663714427953</c:v>
                </c:pt>
                <c:pt idx="35" formatCode="###0">
                  <c:v>12.185963641899832</c:v>
                </c:pt>
                <c:pt idx="36" formatCode="###0">
                  <c:v>21.35795933029879</c:v>
                </c:pt>
                <c:pt idx="37" formatCode="###0">
                  <c:v>13.573431420308125</c:v>
                </c:pt>
              </c:numCache>
            </c:numRef>
          </c:val>
          <c:extLst>
            <c:ext xmlns:c16="http://schemas.microsoft.com/office/drawing/2014/chart" uri="{C3380CC4-5D6E-409C-BE32-E72D297353CC}">
              <c16:uniqueId val="{00000005-8232-4FCD-89A2-5E200680CDD6}"/>
            </c:ext>
          </c:extLst>
        </c:ser>
        <c:ser>
          <c:idx val="6"/>
          <c:order val="6"/>
          <c:tx>
            <c:strRef>
              <c:f>Dati!$I$415</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Dati!$B$416:$B$453</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Dati!$I$416:$I$453</c:f>
              <c:numCache>
                <c:formatCode>General</c:formatCode>
                <c:ptCount val="38"/>
                <c:pt idx="0" formatCode="###0">
                  <c:v>9.3436408225697889</c:v>
                </c:pt>
                <c:pt idx="2" formatCode="###0">
                  <c:v>7.8948876293779318</c:v>
                </c:pt>
                <c:pt idx="3" formatCode="###0">
                  <c:v>10.698169414789373</c:v>
                </c:pt>
                <c:pt idx="5" formatCode="###0">
                  <c:v>11.236518502305341</c:v>
                </c:pt>
                <c:pt idx="6" formatCode="###0">
                  <c:v>7.7898500430297863</c:v>
                </c:pt>
                <c:pt idx="7" formatCode="###0">
                  <c:v>9.6668202060192137</c:v>
                </c:pt>
                <c:pt idx="8" formatCode="###0">
                  <c:v>8.3160911266459294</c:v>
                </c:pt>
                <c:pt idx="9" formatCode="###0">
                  <c:v>11.742208217583075</c:v>
                </c:pt>
                <c:pt idx="10" formatCode="###0">
                  <c:v>8.4308977011127411</c:v>
                </c:pt>
                <c:pt idx="12" formatCode="###0">
                  <c:v>6.8566842593350321</c:v>
                </c:pt>
                <c:pt idx="13" formatCode="###0">
                  <c:v>13.163715493045641</c:v>
                </c:pt>
                <c:pt idx="15" formatCode="###0">
                  <c:v>10.633209009315395</c:v>
                </c:pt>
                <c:pt idx="16" formatCode="###0">
                  <c:v>9.2008970234598255</c:v>
                </c:pt>
                <c:pt idx="17" formatCode="###0">
                  <c:v>9.3073443371899245</c:v>
                </c:pt>
                <c:pt idx="19" formatCode="###0">
                  <c:v>8.2480526639815768</c:v>
                </c:pt>
                <c:pt idx="20" formatCode="###0">
                  <c:v>9.1082883756723856</c:v>
                </c:pt>
                <c:pt idx="21" formatCode="###0">
                  <c:v>10.196332607103344</c:v>
                </c:pt>
                <c:pt idx="23" formatCode="###0">
                  <c:v>10.69065119079939</c:v>
                </c:pt>
                <c:pt idx="24" formatCode="###0">
                  <c:v>10.210590994039233</c:v>
                </c:pt>
                <c:pt idx="25" formatCode="###0">
                  <c:v>8.3362607260599049</c:v>
                </c:pt>
                <c:pt idx="26" formatCode="###0">
                  <c:v>5.3380797704568073</c:v>
                </c:pt>
                <c:pt idx="27" formatCode="###0">
                  <c:v>5.6212303142366506</c:v>
                </c:pt>
                <c:pt idx="29" formatCode="###0">
                  <c:v>7.8240116489370646</c:v>
                </c:pt>
                <c:pt idx="30" formatCode="###0">
                  <c:v>4.8485101195033922</c:v>
                </c:pt>
                <c:pt idx="31" formatCode="###0">
                  <c:v>15.137219753618718</c:v>
                </c:pt>
                <c:pt idx="32" formatCode="###0">
                  <c:v>14.427518605273447</c:v>
                </c:pt>
                <c:pt idx="33" formatCode="###0">
                  <c:v>9.8118795303428232</c:v>
                </c:pt>
                <c:pt idx="35" formatCode="###0">
                  <c:v>7.8240116489370646</c:v>
                </c:pt>
                <c:pt idx="36" formatCode="###0">
                  <c:v>11.626445842933721</c:v>
                </c:pt>
                <c:pt idx="37" formatCode="###0">
                  <c:v>8.4749862427861604</c:v>
                </c:pt>
              </c:numCache>
            </c:numRef>
          </c:val>
          <c:extLst>
            <c:ext xmlns:c16="http://schemas.microsoft.com/office/drawing/2014/chart" uri="{C3380CC4-5D6E-409C-BE32-E72D297353CC}">
              <c16:uniqueId val="{00000006-8232-4FCD-89A2-5E200680CDD6}"/>
            </c:ext>
          </c:extLst>
        </c:ser>
        <c:dLbls>
          <c:dLblPos val="ctr"/>
          <c:showLegendKey val="0"/>
          <c:showVal val="1"/>
          <c:showCatName val="0"/>
          <c:showSerName val="0"/>
          <c:showPercent val="0"/>
          <c:showBubbleSize val="0"/>
        </c:dLbls>
        <c:gapWidth val="20"/>
        <c:overlap val="100"/>
        <c:axId val="332360000"/>
        <c:axId val="332360392"/>
      </c:barChart>
      <c:catAx>
        <c:axId val="332360000"/>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2360392"/>
        <c:crossesAt val="44.5"/>
        <c:auto val="1"/>
        <c:lblAlgn val="ctr"/>
        <c:lblOffset val="100"/>
        <c:tickLblSkip val="1"/>
        <c:tickMarkSkip val="1"/>
        <c:noMultiLvlLbl val="0"/>
      </c:catAx>
      <c:valAx>
        <c:axId val="332360392"/>
        <c:scaling>
          <c:orientation val="minMax"/>
          <c:max val="145"/>
          <c:min val="0"/>
        </c:scaling>
        <c:delete val="1"/>
        <c:axPos val="t"/>
        <c:numFmt formatCode="0" sourceLinked="1"/>
        <c:majorTickMark val="out"/>
        <c:minorTickMark val="none"/>
        <c:tickLblPos val="nextTo"/>
        <c:crossAx val="332360000"/>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481716628435618"/>
          <c:y val="9.5638487311272585E-2"/>
          <c:w val="0.67054586527422866"/>
          <c:h val="0.8896289169641578"/>
        </c:manualLayout>
      </c:layout>
      <c:barChart>
        <c:barDir val="bar"/>
        <c:grouping val="stacked"/>
        <c:varyColors val="0"/>
        <c:ser>
          <c:idx val="0"/>
          <c:order val="0"/>
          <c:tx>
            <c:strRef>
              <c:f>Dati!$C$630</c:f>
              <c:strCache>
                <c:ptCount val="1"/>
                <c:pt idx="0">
                  <c:v>.</c:v>
                </c:pt>
              </c:strCache>
            </c:strRef>
          </c:tx>
          <c:spPr>
            <a:noFill/>
          </c:spPr>
          <c:invertIfNegative val="0"/>
          <c:dLbls>
            <c:delete val="1"/>
          </c:dLbls>
          <c:cat>
            <c:strRef>
              <c:f>Dati!$B$631:$B$668</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Dati!$C$631:$C$668</c:f>
              <c:numCache>
                <c:formatCode>General</c:formatCode>
                <c:ptCount val="38"/>
                <c:pt idx="0" formatCode="0">
                  <c:v>15.905049418904404</c:v>
                </c:pt>
                <c:pt idx="2" formatCode="0">
                  <c:v>15.197608119725142</c:v>
                </c:pt>
                <c:pt idx="3" formatCode="0">
                  <c:v>16.566479862377058</c:v>
                </c:pt>
                <c:pt idx="5" formatCode="0">
                  <c:v>18.14077493498019</c:v>
                </c:pt>
                <c:pt idx="6" formatCode="0">
                  <c:v>14.414891055634133</c:v>
                </c:pt>
                <c:pt idx="7" formatCode="0">
                  <c:v>13.792118610060886</c:v>
                </c:pt>
                <c:pt idx="8" formatCode="0">
                  <c:v>21.004379308074721</c:v>
                </c:pt>
                <c:pt idx="9" formatCode="0">
                  <c:v>16.513839962605285</c:v>
                </c:pt>
                <c:pt idx="10" formatCode="0">
                  <c:v>12.495340496844545</c:v>
                </c:pt>
                <c:pt idx="12" formatCode="0">
                  <c:v>12.608673751513759</c:v>
                </c:pt>
                <c:pt idx="13" formatCode="0">
                  <c:v>20.999531211675162</c:v>
                </c:pt>
                <c:pt idx="15" formatCode="0">
                  <c:v>28.444461485703425</c:v>
                </c:pt>
                <c:pt idx="16" formatCode="0">
                  <c:v>17.367099008053557</c:v>
                </c:pt>
                <c:pt idx="17" formatCode="0">
                  <c:v>7.8278206353740885</c:v>
                </c:pt>
                <c:pt idx="19" formatCode="0">
                  <c:v>7</c:v>
                </c:pt>
                <c:pt idx="20" formatCode="0">
                  <c:v>17.876360861133186</c:v>
                </c:pt>
                <c:pt idx="21" formatCode="0">
                  <c:v>17.528887787245772</c:v>
                </c:pt>
                <c:pt idx="23" formatCode="0">
                  <c:v>26.73189554248728</c:v>
                </c:pt>
                <c:pt idx="24" formatCode="0">
                  <c:v>13.526878446293413</c:v>
                </c:pt>
                <c:pt idx="25" formatCode="0">
                  <c:v>18.281098237795703</c:v>
                </c:pt>
                <c:pt idx="26" formatCode="0">
                  <c:v>14.005779884075167</c:v>
                </c:pt>
                <c:pt idx="27" formatCode="0">
                  <c:v>13.524488385852274</c:v>
                </c:pt>
                <c:pt idx="29" formatCode="0">
                  <c:v>12.771018473077291</c:v>
                </c:pt>
                <c:pt idx="30" formatCode="0">
                  <c:v>10.459042754659635</c:v>
                </c:pt>
                <c:pt idx="31" formatCode="0">
                  <c:v>24.549962460018627</c:v>
                </c:pt>
                <c:pt idx="32" formatCode="0">
                  <c:v>13.69834211095608</c:v>
                </c:pt>
                <c:pt idx="33" formatCode="0">
                  <c:v>28.035770528301029</c:v>
                </c:pt>
                <c:pt idx="35" formatCode="0">
                  <c:v>12.771018473077291</c:v>
                </c:pt>
                <c:pt idx="36" formatCode="0">
                  <c:v>21.077634616740269</c:v>
                </c:pt>
                <c:pt idx="37" formatCode="0">
                  <c:v>13.615204474475149</c:v>
                </c:pt>
              </c:numCache>
            </c:numRef>
          </c:val>
          <c:extLst>
            <c:ext xmlns:c16="http://schemas.microsoft.com/office/drawing/2014/chart" uri="{C3380CC4-5D6E-409C-BE32-E72D297353CC}">
              <c16:uniqueId val="{00000000-1564-480C-B78F-DD0A7868D8CC}"/>
            </c:ext>
          </c:extLst>
        </c:ser>
        <c:ser>
          <c:idx val="1"/>
          <c:order val="1"/>
          <c:tx>
            <c:strRef>
              <c:f>Dati!$D$630</c:f>
              <c:strCache>
                <c:ptCount val="1"/>
                <c:pt idx="0">
                  <c:v>Pilnīgi nepiekrīt</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Dati!$B$631:$B$668</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Dati!$D$631:$D$668</c:f>
              <c:numCache>
                <c:formatCode>General</c:formatCode>
                <c:ptCount val="38"/>
                <c:pt idx="0" formatCode="###0">
                  <c:v>12.409844555935271</c:v>
                </c:pt>
                <c:pt idx="2" formatCode="###0">
                  <c:v>11.360161514557301</c:v>
                </c:pt>
                <c:pt idx="3" formatCode="###0">
                  <c:v>13.391257883613207</c:v>
                </c:pt>
                <c:pt idx="5" formatCode="###0">
                  <c:v>13.141643669125152</c:v>
                </c:pt>
                <c:pt idx="6" formatCode="###0">
                  <c:v>11.866370101850693</c:v>
                </c:pt>
                <c:pt idx="7" formatCode="###0">
                  <c:v>12.133092929353063</c:v>
                </c:pt>
                <c:pt idx="8" formatCode="###0">
                  <c:v>11.057545394856467</c:v>
                </c:pt>
                <c:pt idx="9" formatCode="###0">
                  <c:v>13.0646085914348</c:v>
                </c:pt>
                <c:pt idx="10" formatCode="###0">
                  <c:v>13.827600480001916</c:v>
                </c:pt>
                <c:pt idx="12" formatCode="###0">
                  <c:v>13.941136748807498</c:v>
                </c:pt>
                <c:pt idx="13" formatCode="###0">
                  <c:v>9.8854577936586914</c:v>
                </c:pt>
                <c:pt idx="15" formatCode="###0">
                  <c:v>7.2977434224498916</c:v>
                </c:pt>
                <c:pt idx="16" formatCode="###0">
                  <c:v>11.563194462426571</c:v>
                </c:pt>
                <c:pt idx="17" formatCode="###0">
                  <c:v>16.381968164767574</c:v>
                </c:pt>
                <c:pt idx="19" formatCode="###0">
                  <c:v>16.970598291507667</c:v>
                </c:pt>
                <c:pt idx="20" formatCode="###0">
                  <c:v>11.005599464171199</c:v>
                </c:pt>
                <c:pt idx="21" formatCode="###0">
                  <c:v>12.11735685022648</c:v>
                </c:pt>
                <c:pt idx="23" formatCode="###0">
                  <c:v>7.3169942482606825</c:v>
                </c:pt>
                <c:pt idx="24" formatCode="###0">
                  <c:v>11.909084161899919</c:v>
                </c:pt>
                <c:pt idx="25" formatCode="###0">
                  <c:v>9.982256786231094</c:v>
                </c:pt>
                <c:pt idx="26" formatCode="###0">
                  <c:v>11.414062249750634</c:v>
                </c:pt>
                <c:pt idx="27" formatCode="###0">
                  <c:v>17.805216994440247</c:v>
                </c:pt>
                <c:pt idx="29" formatCode="###0">
                  <c:v>13.651815607409487</c:v>
                </c:pt>
                <c:pt idx="30" formatCode="###0">
                  <c:v>15.407316022588915</c:v>
                </c:pt>
                <c:pt idx="31" formatCode="###0">
                  <c:v>8.6927125216870991</c:v>
                </c:pt>
                <c:pt idx="32" formatCode="###0">
                  <c:v>11.602255273373846</c:v>
                </c:pt>
                <c:pt idx="33" formatCode="###0">
                  <c:v>8.3582866510020164</c:v>
                </c:pt>
                <c:pt idx="35" formatCode="###0">
                  <c:v>13.651815607409487</c:v>
                </c:pt>
                <c:pt idx="36" formatCode="###0">
                  <c:v>10.681133896515361</c:v>
                </c:pt>
                <c:pt idx="37" formatCode="###0">
                  <c:v>12.972837484826533</c:v>
                </c:pt>
              </c:numCache>
            </c:numRef>
          </c:val>
          <c:extLst>
            <c:ext xmlns:c16="http://schemas.microsoft.com/office/drawing/2014/chart" uri="{C3380CC4-5D6E-409C-BE32-E72D297353CC}">
              <c16:uniqueId val="{00000001-1564-480C-B78F-DD0A7868D8CC}"/>
            </c:ext>
          </c:extLst>
        </c:ser>
        <c:ser>
          <c:idx val="2"/>
          <c:order val="2"/>
          <c:tx>
            <c:strRef>
              <c:f>Dati!$E$630</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Dati!$B$631:$B$668</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Dati!$E$631:$E$668</c:f>
              <c:numCache>
                <c:formatCode>General</c:formatCode>
                <c:ptCount val="38"/>
                <c:pt idx="0" formatCode="###0">
                  <c:v>16.905180030537025</c:v>
                </c:pt>
                <c:pt idx="2" formatCode="###0">
                  <c:v>18.662304371094258</c:v>
                </c:pt>
                <c:pt idx="3" formatCode="###0">
                  <c:v>15.262336259386437</c:v>
                </c:pt>
                <c:pt idx="5" formatCode="###0">
                  <c:v>13.93765540127136</c:v>
                </c:pt>
                <c:pt idx="6" formatCode="###0">
                  <c:v>18.938812847891878</c:v>
                </c:pt>
                <c:pt idx="7" formatCode="###0">
                  <c:v>19.294862465962755</c:v>
                </c:pt>
                <c:pt idx="8" formatCode="###0">
                  <c:v>13.158149302445512</c:v>
                </c:pt>
                <c:pt idx="9" formatCode="###0">
                  <c:v>15.641625451336619</c:v>
                </c:pt>
                <c:pt idx="10" formatCode="###0">
                  <c:v>18.897133028530241</c:v>
                </c:pt>
                <c:pt idx="12" formatCode="###0">
                  <c:v>18.670263505055445</c:v>
                </c:pt>
                <c:pt idx="13" formatCode="###0">
                  <c:v>14.335085000042847</c:v>
                </c:pt>
                <c:pt idx="15" formatCode="###0">
                  <c:v>9.4778690972233868</c:v>
                </c:pt>
                <c:pt idx="16" formatCode="###0">
                  <c:v>16.289780534896572</c:v>
                </c:pt>
                <c:pt idx="17" formatCode="###0">
                  <c:v>21.010285205235039</c:v>
                </c:pt>
                <c:pt idx="19" formatCode="###0">
                  <c:v>21.249475713869035</c:v>
                </c:pt>
                <c:pt idx="20" formatCode="###0">
                  <c:v>16.338113680072318</c:v>
                </c:pt>
                <c:pt idx="21" formatCode="###0">
                  <c:v>15.573829367904452</c:v>
                </c:pt>
                <c:pt idx="23" formatCode="###0">
                  <c:v>11.171184214628738</c:v>
                </c:pt>
                <c:pt idx="24" formatCode="###0">
                  <c:v>19.78411139718337</c:v>
                </c:pt>
                <c:pt idx="25" formatCode="###0">
                  <c:v>16.956718981349905</c:v>
                </c:pt>
                <c:pt idx="26" formatCode="###0">
                  <c:v>19.800231871550899</c:v>
                </c:pt>
                <c:pt idx="27" formatCode="###0">
                  <c:v>13.89036862508418</c:v>
                </c:pt>
                <c:pt idx="29" formatCode="###0">
                  <c:v>18.797239924889922</c:v>
                </c:pt>
                <c:pt idx="30" formatCode="###0">
                  <c:v>19.353715228128152</c:v>
                </c:pt>
                <c:pt idx="31" formatCode="###0">
                  <c:v>11.977399023670978</c:v>
                </c:pt>
                <c:pt idx="32" formatCode="###0">
                  <c:v>19.919476621046776</c:v>
                </c:pt>
                <c:pt idx="33" formatCode="###0">
                  <c:v>8.8260168260736531</c:v>
                </c:pt>
                <c:pt idx="35" formatCode="###0">
                  <c:v>18.797239924889922</c:v>
                </c:pt>
                <c:pt idx="36" formatCode="###0">
                  <c:v>13.461305492121069</c:v>
                </c:pt>
                <c:pt idx="37" formatCode="###0">
                  <c:v>18.632032046075018</c:v>
                </c:pt>
              </c:numCache>
            </c:numRef>
          </c:val>
          <c:extLst>
            <c:ext xmlns:c16="http://schemas.microsoft.com/office/drawing/2014/chart" uri="{C3380CC4-5D6E-409C-BE32-E72D297353CC}">
              <c16:uniqueId val="{00000002-1564-480C-B78F-DD0A7868D8CC}"/>
            </c:ext>
          </c:extLst>
        </c:ser>
        <c:ser>
          <c:idx val="3"/>
          <c:order val="3"/>
          <c:tx>
            <c:strRef>
              <c:f>Dati!$F$630</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Dati!$B$631:$B$668</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Dati!$F$631:$F$668</c:f>
              <c:numCache>
                <c:formatCode>General</c:formatCode>
                <c:ptCount val="38"/>
                <c:pt idx="0" formatCode="###0">
                  <c:v>28.345376872684199</c:v>
                </c:pt>
                <c:pt idx="2" formatCode="###0">
                  <c:v>28.198498190643338</c:v>
                </c:pt>
                <c:pt idx="3" formatCode="###0">
                  <c:v>28.48270279910621</c:v>
                </c:pt>
                <c:pt idx="5" formatCode="###0">
                  <c:v>31.145388712799647</c:v>
                </c:pt>
                <c:pt idx="6" formatCode="###0">
                  <c:v>31.397529631695829</c:v>
                </c:pt>
                <c:pt idx="7" formatCode="###0">
                  <c:v>27.961634643119787</c:v>
                </c:pt>
                <c:pt idx="8" formatCode="###0">
                  <c:v>29.905620842617587</c:v>
                </c:pt>
                <c:pt idx="9" formatCode="###0">
                  <c:v>25.519230961829567</c:v>
                </c:pt>
                <c:pt idx="10" formatCode="###0">
                  <c:v>25.171479550018802</c:v>
                </c:pt>
                <c:pt idx="12" formatCode="###0">
                  <c:v>26.195477328458892</c:v>
                </c:pt>
                <c:pt idx="13" formatCode="###0">
                  <c:v>31.574611447581805</c:v>
                </c:pt>
                <c:pt idx="15" formatCode="###0">
                  <c:v>28.92194176491595</c:v>
                </c:pt>
                <c:pt idx="16" formatCode="###0">
                  <c:v>29.681037836016898</c:v>
                </c:pt>
                <c:pt idx="17" formatCode="###0">
                  <c:v>24.536233658104013</c:v>
                </c:pt>
                <c:pt idx="19" formatCode="###0">
                  <c:v>27.084743939296771</c:v>
                </c:pt>
                <c:pt idx="20" formatCode="###0">
                  <c:v>30.003083623917174</c:v>
                </c:pt>
                <c:pt idx="21" formatCode="###0">
                  <c:v>26.691676240731134</c:v>
                </c:pt>
                <c:pt idx="23" formatCode="###0">
                  <c:v>31.511931527453282</c:v>
                </c:pt>
                <c:pt idx="24" formatCode="###0">
                  <c:v>26.96145456370547</c:v>
                </c:pt>
                <c:pt idx="25" formatCode="###0">
                  <c:v>32.696148600367927</c:v>
                </c:pt>
                <c:pt idx="26" formatCode="###0">
                  <c:v>32.246719154679475</c:v>
                </c:pt>
                <c:pt idx="27" formatCode="###0">
                  <c:v>23.830392186423371</c:v>
                </c:pt>
                <c:pt idx="29" formatCode="###0">
                  <c:v>24.152762971495299</c:v>
                </c:pt>
                <c:pt idx="30" formatCode="###0">
                  <c:v>27.079505071289404</c:v>
                </c:pt>
                <c:pt idx="31" formatCode="###0">
                  <c:v>30.524371820674471</c:v>
                </c:pt>
                <c:pt idx="32" formatCode="###0">
                  <c:v>22.926826683334603</c:v>
                </c:pt>
                <c:pt idx="33" formatCode="###0">
                  <c:v>45.257367227449606</c:v>
                </c:pt>
                <c:pt idx="35" formatCode="###0">
                  <c:v>24.152762971495299</c:v>
                </c:pt>
                <c:pt idx="36" formatCode="###0">
                  <c:v>34.93250471474483</c:v>
                </c:pt>
                <c:pt idx="37" formatCode="###0">
                  <c:v>25.638858267835221</c:v>
                </c:pt>
              </c:numCache>
            </c:numRef>
          </c:val>
          <c:extLst>
            <c:ext xmlns:c16="http://schemas.microsoft.com/office/drawing/2014/chart" uri="{C3380CC4-5D6E-409C-BE32-E72D297353CC}">
              <c16:uniqueId val="{00000003-1564-480C-B78F-DD0A7868D8CC}"/>
            </c:ext>
          </c:extLst>
        </c:ser>
        <c:ser>
          <c:idx val="4"/>
          <c:order val="4"/>
          <c:tx>
            <c:strRef>
              <c:f>Dati!$G$630</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Dati!$B$631:$B$668</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Dati!$G$631:$G$668</c:f>
              <c:numCache>
                <c:formatCode>General</c:formatCode>
                <c:ptCount val="38"/>
                <c:pt idx="0" formatCode="###0">
                  <c:v>31.615897781941271</c:v>
                </c:pt>
                <c:pt idx="2" formatCode="###0">
                  <c:v>30.090432969331555</c:v>
                </c:pt>
                <c:pt idx="3" formatCode="###0">
                  <c:v>33.042148791992361</c:v>
                </c:pt>
                <c:pt idx="5" formatCode="###0">
                  <c:v>31.551048720297043</c:v>
                </c:pt>
                <c:pt idx="6" formatCode="###0">
                  <c:v>24.087889554342709</c:v>
                </c:pt>
                <c:pt idx="7" formatCode="###0">
                  <c:v>33.492114385473272</c:v>
                </c:pt>
                <c:pt idx="8" formatCode="###0">
                  <c:v>34.255343422168039</c:v>
                </c:pt>
                <c:pt idx="9" formatCode="###0">
                  <c:v>32.771800822802398</c:v>
                </c:pt>
                <c:pt idx="10" formatCode="###0">
                  <c:v>33.611909814419548</c:v>
                </c:pt>
                <c:pt idx="12" formatCode="###0">
                  <c:v>32.605503473959338</c:v>
                </c:pt>
                <c:pt idx="13" formatCode="###0">
                  <c:v>30.197527118467406</c:v>
                </c:pt>
                <c:pt idx="15" formatCode="###0">
                  <c:v>40.123122946384953</c:v>
                </c:pt>
                <c:pt idx="16" formatCode="###0">
                  <c:v>32.75412976507711</c:v>
                </c:pt>
                <c:pt idx="17" formatCode="###0">
                  <c:v>25.739429031469463</c:v>
                </c:pt>
                <c:pt idx="19" formatCode="###0">
                  <c:v>22.19403779017177</c:v>
                </c:pt>
                <c:pt idx="20" formatCode="###0">
                  <c:v>31.662141045492405</c:v>
                </c:pt>
                <c:pt idx="21" formatCode="###0">
                  <c:v>36.120423702091166</c:v>
                </c:pt>
                <c:pt idx="23" formatCode="###0">
                  <c:v>42.987940510535779</c:v>
                </c:pt>
                <c:pt idx="24" formatCode="###0">
                  <c:v>29.756944675278973</c:v>
                </c:pt>
                <c:pt idx="25" formatCode="###0">
                  <c:v>30.172684855609834</c:v>
                </c:pt>
                <c:pt idx="26" formatCode="###0">
                  <c:v>25.518336510812791</c:v>
                </c:pt>
                <c:pt idx="27" formatCode="###0">
                  <c:v>33.770831254240626</c:v>
                </c:pt>
                <c:pt idx="29" formatCode="###0">
                  <c:v>27.881104723749587</c:v>
                </c:pt>
                <c:pt idx="30" formatCode="###0">
                  <c:v>33.248830635337256</c:v>
                </c:pt>
                <c:pt idx="31" formatCode="###0">
                  <c:v>42.408123444250499</c:v>
                </c:pt>
                <c:pt idx="32" formatCode="###0">
                  <c:v>27.900492855381433</c:v>
                </c:pt>
                <c:pt idx="33" formatCode="###0">
                  <c:v>32.454004311959842</c:v>
                </c:pt>
                <c:pt idx="35" formatCode="###0">
                  <c:v>27.881104723749587</c:v>
                </c:pt>
                <c:pt idx="36" formatCode="###0">
                  <c:v>33.21073434507705</c:v>
                </c:pt>
                <c:pt idx="37" formatCode="###0">
                  <c:v>33.788364835437427</c:v>
                </c:pt>
              </c:numCache>
            </c:numRef>
          </c:val>
          <c:extLst>
            <c:ext xmlns:c16="http://schemas.microsoft.com/office/drawing/2014/chart" uri="{C3380CC4-5D6E-409C-BE32-E72D297353CC}">
              <c16:uniqueId val="{00000004-1564-480C-B78F-DD0A7868D8CC}"/>
            </c:ext>
          </c:extLst>
        </c:ser>
        <c:ser>
          <c:idx val="5"/>
          <c:order val="5"/>
          <c:tx>
            <c:strRef>
              <c:f>Dati!$H$630</c:f>
              <c:strCache>
                <c:ptCount val="1"/>
                <c:pt idx="0">
                  <c:v>.</c:v>
                </c:pt>
              </c:strCache>
            </c:strRef>
          </c:tx>
          <c:spPr>
            <a:noFill/>
          </c:spPr>
          <c:invertIfNegative val="0"/>
          <c:dLbls>
            <c:delete val="1"/>
          </c:dLbls>
          <c:cat>
            <c:strRef>
              <c:f>Dati!$B$631:$B$668</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Dati!$H$631:$H$668</c:f>
              <c:numCache>
                <c:formatCode>General</c:formatCode>
                <c:ptCount val="38"/>
                <c:pt idx="0" formatCode="###0">
                  <c:v>24.750096884783972</c:v>
                </c:pt>
                <c:pt idx="2" formatCode="###0">
                  <c:v>26.422440379434544</c:v>
                </c:pt>
                <c:pt idx="3" formatCode="###0">
                  <c:v>23.18651994831087</c:v>
                </c:pt>
                <c:pt idx="5" formatCode="###0">
                  <c:v>22.014934106312747</c:v>
                </c:pt>
                <c:pt idx="6" formatCode="###0">
                  <c:v>29.225952353370904</c:v>
                </c:pt>
                <c:pt idx="7" formatCode="###0">
                  <c:v>23.257622510816383</c:v>
                </c:pt>
                <c:pt idx="8" formatCode="###0">
                  <c:v>20.550407274623815</c:v>
                </c:pt>
                <c:pt idx="9" formatCode="###0">
                  <c:v>26.420339754777476</c:v>
                </c:pt>
                <c:pt idx="10" formatCode="###0">
                  <c:v>25.927982174971092</c:v>
                </c:pt>
                <c:pt idx="12" formatCode="###0">
                  <c:v>25.910390736991211</c:v>
                </c:pt>
                <c:pt idx="13" formatCode="###0">
                  <c:v>22.93923297336023</c:v>
                </c:pt>
                <c:pt idx="15" formatCode="###0">
                  <c:v>15.666306828108539</c:v>
                </c:pt>
                <c:pt idx="16" formatCode="###0">
                  <c:v>22.276203938315433</c:v>
                </c:pt>
                <c:pt idx="17" formatCode="###0">
                  <c:v>34.435708849835962</c:v>
                </c:pt>
                <c:pt idx="19" formatCode="###0">
                  <c:v>35.4325898099409</c:v>
                </c:pt>
                <c:pt idx="20" formatCode="###0">
                  <c:v>23.046146869999863</c:v>
                </c:pt>
                <c:pt idx="21" formatCode="###0">
                  <c:v>21.899271596587141</c:v>
                </c:pt>
                <c:pt idx="23" formatCode="###0">
                  <c:v>10.211499501420381</c:v>
                </c:pt>
                <c:pt idx="24" formatCode="###0">
                  <c:v>27.992972300424999</c:v>
                </c:pt>
                <c:pt idx="25" formatCode="###0">
                  <c:v>21.842538083431684</c:v>
                </c:pt>
                <c:pt idx="26" formatCode="###0">
                  <c:v>26.946315873917179</c:v>
                </c:pt>
                <c:pt idx="27" formatCode="###0">
                  <c:v>27.110148098745444</c:v>
                </c:pt>
                <c:pt idx="29" formatCode="###0">
                  <c:v>32.677503844164555</c:v>
                </c:pt>
                <c:pt idx="30" formatCode="###0">
                  <c:v>24.383035832782781</c:v>
                </c:pt>
                <c:pt idx="31" formatCode="###0">
                  <c:v>11.778876274484471</c:v>
                </c:pt>
                <c:pt idx="32" formatCode="###0">
                  <c:v>33.884052000693409</c:v>
                </c:pt>
                <c:pt idx="33" formatCode="###0">
                  <c:v>6.9999999999999929</c:v>
                </c:pt>
                <c:pt idx="35" formatCode="###0">
                  <c:v>32.677503844164555</c:v>
                </c:pt>
                <c:pt idx="36" formatCode="###0">
                  <c:v>16.568132479587561</c:v>
                </c:pt>
                <c:pt idx="37" formatCode="###0">
                  <c:v>25.284148436136793</c:v>
                </c:pt>
              </c:numCache>
            </c:numRef>
          </c:val>
          <c:extLst>
            <c:ext xmlns:c16="http://schemas.microsoft.com/office/drawing/2014/chart" uri="{C3380CC4-5D6E-409C-BE32-E72D297353CC}">
              <c16:uniqueId val="{00000005-1564-480C-B78F-DD0A7868D8CC}"/>
            </c:ext>
          </c:extLst>
        </c:ser>
        <c:ser>
          <c:idx val="6"/>
          <c:order val="6"/>
          <c:tx>
            <c:strRef>
              <c:f>Dati!$I$630</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Dati!$B$631:$B$668</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Dati!$I$631:$I$668</c:f>
              <c:numCache>
                <c:formatCode>General</c:formatCode>
                <c:ptCount val="38"/>
                <c:pt idx="0" formatCode="###0">
                  <c:v>10.723700758902233</c:v>
                </c:pt>
                <c:pt idx="2" formatCode="###0">
                  <c:v>11.688602954373552</c:v>
                </c:pt>
                <c:pt idx="3" formatCode="###0">
                  <c:v>9.8215542659016979</c:v>
                </c:pt>
                <c:pt idx="5" formatCode="###0">
                  <c:v>10.224263496506801</c:v>
                </c:pt>
                <c:pt idx="6" formatCode="###0">
                  <c:v>13.709397864218833</c:v>
                </c:pt>
                <c:pt idx="7" formatCode="###0">
                  <c:v>7.1182955760912332</c:v>
                </c:pt>
                <c:pt idx="8" formatCode="###0">
                  <c:v>11.623341037912253</c:v>
                </c:pt>
                <c:pt idx="9" formatCode="###0">
                  <c:v>13.002734172596615</c:v>
                </c:pt>
                <c:pt idx="10" formatCode="###0">
                  <c:v>8.4918771270295537</c:v>
                </c:pt>
                <c:pt idx="12" formatCode="###0">
                  <c:v>8.5876189437190291</c:v>
                </c:pt>
                <c:pt idx="13" formatCode="###0">
                  <c:v>14.007318640249162</c:v>
                </c:pt>
                <c:pt idx="15" formatCode="###0">
                  <c:v>14.179322769025783</c:v>
                </c:pt>
                <c:pt idx="16" formatCode="###0">
                  <c:v>9.7118574015829982</c:v>
                </c:pt>
                <c:pt idx="17" formatCode="###0">
                  <c:v>12.332083940423921</c:v>
                </c:pt>
                <c:pt idx="19" formatCode="###0">
                  <c:v>12.501144265154741</c:v>
                </c:pt>
                <c:pt idx="20" formatCode="###0">
                  <c:v>10.991062186346978</c:v>
                </c:pt>
                <c:pt idx="21" formatCode="###0">
                  <c:v>9.4967138390467376</c:v>
                </c:pt>
                <c:pt idx="23" formatCode="###0">
                  <c:v>7.0119494991215667</c:v>
                </c:pt>
                <c:pt idx="24" formatCode="###0">
                  <c:v>11.588405201932295</c:v>
                </c:pt>
                <c:pt idx="25" formatCode="###0">
                  <c:v>10.192190776441231</c:v>
                </c:pt>
                <c:pt idx="26" formatCode="###0">
                  <c:v>11.020650213206125</c:v>
                </c:pt>
                <c:pt idx="27" formatCode="###0">
                  <c:v>10.703190939811565</c:v>
                </c:pt>
                <c:pt idx="29" formatCode="###0">
                  <c:v>15.517076772455757</c:v>
                </c:pt>
                <c:pt idx="30" formatCode="###0">
                  <c:v>4.9106330426561966</c:v>
                </c:pt>
                <c:pt idx="31" formatCode="###0">
                  <c:v>6.3973931897169347</c:v>
                </c:pt>
                <c:pt idx="32" formatCode="###0">
                  <c:v>17.650948566863416</c:v>
                </c:pt>
                <c:pt idx="33" formatCode="###0">
                  <c:v>5.1043249835149123</c:v>
                </c:pt>
                <c:pt idx="35" formatCode="###0">
                  <c:v>15.517076772455757</c:v>
                </c:pt>
                <c:pt idx="36" formatCode="###0">
                  <c:v>7.7143215515415502</c:v>
                </c:pt>
                <c:pt idx="37" formatCode="###0">
                  <c:v>8.9679073658257789</c:v>
                </c:pt>
              </c:numCache>
            </c:numRef>
          </c:val>
          <c:extLst>
            <c:ext xmlns:c16="http://schemas.microsoft.com/office/drawing/2014/chart" uri="{C3380CC4-5D6E-409C-BE32-E72D297353CC}">
              <c16:uniqueId val="{00000006-1564-480C-B78F-DD0A7868D8CC}"/>
            </c:ext>
          </c:extLst>
        </c:ser>
        <c:dLbls>
          <c:dLblPos val="ctr"/>
          <c:showLegendKey val="0"/>
          <c:showVal val="1"/>
          <c:showCatName val="0"/>
          <c:showSerName val="0"/>
          <c:showPercent val="0"/>
          <c:showBubbleSize val="0"/>
        </c:dLbls>
        <c:gapWidth val="20"/>
        <c:overlap val="100"/>
        <c:axId val="332355296"/>
        <c:axId val="332357648"/>
      </c:barChart>
      <c:catAx>
        <c:axId val="332355296"/>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2357648"/>
        <c:crossesAt val="45.2"/>
        <c:auto val="1"/>
        <c:lblAlgn val="ctr"/>
        <c:lblOffset val="100"/>
        <c:tickLblSkip val="1"/>
        <c:tickMarkSkip val="1"/>
        <c:noMultiLvlLbl val="0"/>
      </c:catAx>
      <c:valAx>
        <c:axId val="332357648"/>
        <c:scaling>
          <c:orientation val="minMax"/>
          <c:max val="150"/>
          <c:min val="0"/>
        </c:scaling>
        <c:delete val="1"/>
        <c:axPos val="t"/>
        <c:numFmt formatCode="0" sourceLinked="1"/>
        <c:majorTickMark val="out"/>
        <c:minorTickMark val="none"/>
        <c:tickLblPos val="nextTo"/>
        <c:crossAx val="332355296"/>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211741527167718"/>
          <c:y val="9.5638487311272585E-2"/>
          <c:w val="0.69788258472832287"/>
          <c:h val="0.8896289169641578"/>
        </c:manualLayout>
      </c:layout>
      <c:barChart>
        <c:barDir val="bar"/>
        <c:grouping val="stacked"/>
        <c:varyColors val="0"/>
        <c:ser>
          <c:idx val="0"/>
          <c:order val="0"/>
          <c:tx>
            <c:strRef>
              <c:f>Dati!$C$11</c:f>
              <c:strCache>
                <c:ptCount val="1"/>
                <c:pt idx="0">
                  <c:v>.</c:v>
                </c:pt>
              </c:strCache>
            </c:strRef>
          </c:tx>
          <c:spPr>
            <a:noFill/>
          </c:spPr>
          <c:invertIfNegative val="0"/>
          <c:dLbls>
            <c:delete val="1"/>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Dati!$C$12:$C$52</c:f>
              <c:numCache>
                <c:formatCode>General</c:formatCode>
                <c:ptCount val="41"/>
                <c:pt idx="0" formatCode="0">
                  <c:v>8.9878970898615371</c:v>
                </c:pt>
                <c:pt idx="2" formatCode="0">
                  <c:v>9.3142073176195641</c:v>
                </c:pt>
                <c:pt idx="3" formatCode="0">
                  <c:v>9.6683485327869665</c:v>
                </c:pt>
                <c:pt idx="5" formatCode="0">
                  <c:v>7.2885015813958578</c:v>
                </c:pt>
                <c:pt idx="6" formatCode="0">
                  <c:v>9.2905070582164164</c:v>
                </c:pt>
                <c:pt idx="7" formatCode="0">
                  <c:v>7</c:v>
                </c:pt>
                <c:pt idx="8" formatCode="0">
                  <c:v>12.257147625424988</c:v>
                </c:pt>
                <c:pt idx="9" formatCode="0">
                  <c:v>11.674888776100659</c:v>
                </c:pt>
                <c:pt idx="10" formatCode="0">
                  <c:v>8.3554111429528142</c:v>
                </c:pt>
                <c:pt idx="12" formatCode="0">
                  <c:v>9.1782246773837119</c:v>
                </c:pt>
                <c:pt idx="13" formatCode="0">
                  <c:v>9.9655366106315704</c:v>
                </c:pt>
                <c:pt idx="15" formatCode="0">
                  <c:v>12.257147625424988</c:v>
                </c:pt>
                <c:pt idx="16" formatCode="0">
                  <c:v>9.8906187704421278</c:v>
                </c:pt>
                <c:pt idx="17" formatCode="0">
                  <c:v>7.5254031297329194</c:v>
                </c:pt>
                <c:pt idx="19" formatCode="0">
                  <c:v>9.9644429099779721</c:v>
                </c:pt>
                <c:pt idx="20" formatCode="0">
                  <c:v>10.393956488443219</c:v>
                </c:pt>
                <c:pt idx="21" formatCode="0">
                  <c:v>8.0455657081159853</c:v>
                </c:pt>
                <c:pt idx="23" formatCode="0">
                  <c:v>9.9034404565186271</c:v>
                </c:pt>
                <c:pt idx="24" formatCode="0">
                  <c:v>9.164694628256127</c:v>
                </c:pt>
                <c:pt idx="25" formatCode="0">
                  <c:v>10.979156019772265</c:v>
                </c:pt>
                <c:pt idx="26" formatCode="0">
                  <c:v>11.694288241202266</c:v>
                </c:pt>
                <c:pt idx="27" formatCode="0">
                  <c:v>8.252074576073035</c:v>
                </c:pt>
                <c:pt idx="29" formatCode="0">
                  <c:v>8.8943898430862536</c:v>
                </c:pt>
                <c:pt idx="30" formatCode="0">
                  <c:v>10.12786383852024</c:v>
                </c:pt>
                <c:pt idx="31" formatCode="0">
                  <c:v>10.020194421817763</c:v>
                </c:pt>
                <c:pt idx="32" formatCode="0">
                  <c:v>8.6556200387217803</c:v>
                </c:pt>
                <c:pt idx="33" formatCode="0">
                  <c:v>10.366882648239161</c:v>
                </c:pt>
                <c:pt idx="35" formatCode="0">
                  <c:v>8.8943898430862536</c:v>
                </c:pt>
                <c:pt idx="36" formatCode="0">
                  <c:v>8.3454035689542323</c:v>
                </c:pt>
                <c:pt idx="37" formatCode="0">
                  <c:v>11.359529275563585</c:v>
                </c:pt>
                <c:pt idx="38" formatCode="0">
                  <c:v>12.257147625424988</c:v>
                </c:pt>
                <c:pt idx="39" formatCode="0">
                  <c:v>9.4469497640000828</c:v>
                </c:pt>
                <c:pt idx="40" formatCode="0">
                  <c:v>9.2958792354637154</c:v>
                </c:pt>
              </c:numCache>
            </c:numRef>
          </c:val>
          <c:extLst>
            <c:ext xmlns:c16="http://schemas.microsoft.com/office/drawing/2014/chart" uri="{C3380CC4-5D6E-409C-BE32-E72D297353CC}">
              <c16:uniqueId val="{00000000-98E8-4C98-9FA6-DB1BB22A7BD9}"/>
            </c:ext>
          </c:extLst>
        </c:ser>
        <c:ser>
          <c:idx val="1"/>
          <c:order val="1"/>
          <c:tx>
            <c:strRef>
              <c:f>Dati!$D$11</c:f>
              <c:strCache>
                <c:ptCount val="1"/>
                <c:pt idx="0">
                  <c:v>Ļoti mazs</c:v>
                </c:pt>
              </c:strCache>
            </c:strRef>
          </c:tx>
          <c:spPr>
            <a:solidFill>
              <a:srgbClr val="12313A"/>
            </a:solidFill>
          </c:spPr>
          <c:invertIfNegative val="0"/>
          <c:dLbls>
            <c:dLbl>
              <c:idx val="9"/>
              <c:layout>
                <c:manualLayout>
                  <c:x val="-2.4835760517799416E-2"/>
                  <c:y val="4.1458447944065102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9B6-464C-99B0-FBC9AA13F858}"/>
                </c:ext>
              </c:extLst>
            </c:dLbl>
            <c:dLbl>
              <c:idx val="26"/>
              <c:layout>
                <c:manualLayout>
                  <c:x val="-2.4835760517799354E-2"/>
                  <c:y val="-"/>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9B6-464C-99B0-FBC9AA13F858}"/>
                </c:ext>
              </c:extLst>
            </c:dLbl>
            <c:dLbl>
              <c:idx val="37"/>
              <c:layout>
                <c:manualLayout>
                  <c:x val="-2.4835760517799354E-2"/>
                  <c:y val="-"/>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9B6-464C-99B0-FBC9AA13F858}"/>
                </c:ext>
              </c:extLst>
            </c:dLbl>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Dati!$D$12:$D$52</c:f>
              <c:numCache>
                <c:formatCode>General</c:formatCode>
                <c:ptCount val="41"/>
                <c:pt idx="0" formatCode="###0">
                  <c:v>1</c:v>
                </c:pt>
                <c:pt idx="2" formatCode="###0.0">
                  <c:v>0.41270731849115622</c:v>
                </c:pt>
                <c:pt idx="3" formatCode="###0">
                  <c:v>0.56355712757115417</c:v>
                </c:pt>
                <c:pt idx="5" formatCode="###0">
                  <c:v>1.0178956788182358</c:v>
                </c:pt>
                <c:pt idx="6" formatCode="###0">
                  <c:v>0.61215879286117081</c:v>
                </c:pt>
                <c:pt idx="7" formatCode="###0">
                  <c:v>1.4830294239607542</c:v>
                </c:pt>
                <c:pt idx="8" formatCode="###0">
                  <c:v>0</c:v>
                </c:pt>
                <c:pt idx="9" formatCode="###0">
                  <c:v>0</c:v>
                </c:pt>
                <c:pt idx="10" formatCode="###0">
                  <c:v>0</c:v>
                </c:pt>
                <c:pt idx="12" formatCode="###0.0">
                  <c:v>0.15825850994452367</c:v>
                </c:pt>
                <c:pt idx="13" formatCode="###0">
                  <c:v>1.0220948950435762</c:v>
                </c:pt>
                <c:pt idx="15" formatCode="###0">
                  <c:v>0</c:v>
                </c:pt>
                <c:pt idx="16" formatCode="###0">
                  <c:v>0.73111846010760539</c:v>
                </c:pt>
                <c:pt idx="17" formatCode="###0">
                  <c:v>0</c:v>
                </c:pt>
                <c:pt idx="19" formatCode="###0">
                  <c:v>0</c:v>
                </c:pt>
                <c:pt idx="20" formatCode="###0.0">
                  <c:v>0.43949606426952936</c:v>
                </c:pt>
                <c:pt idx="21" formatCode="###0">
                  <c:v>0.79845562844993312</c:v>
                </c:pt>
                <c:pt idx="23" formatCode="###0">
                  <c:v>0</c:v>
                </c:pt>
                <c:pt idx="24" formatCode="###0">
                  <c:v>0.69206355088808902</c:v>
                </c:pt>
                <c:pt idx="25" formatCode="###0">
                  <c:v>0.60992612738826646</c:v>
                </c:pt>
                <c:pt idx="26" formatCode="###0">
                  <c:v>0</c:v>
                </c:pt>
                <c:pt idx="27" formatCode="###0">
                  <c:v>0.58618797811583456</c:v>
                </c:pt>
                <c:pt idx="29" formatCode="###0.0">
                  <c:v>0.29152520294955103</c:v>
                </c:pt>
                <c:pt idx="30" formatCode="###0">
                  <c:v>0.86442533581706948</c:v>
                </c:pt>
                <c:pt idx="31" formatCode="###0">
                  <c:v>1.4760152756622589</c:v>
                </c:pt>
                <c:pt idx="32" formatCode="###0">
                  <c:v>0</c:v>
                </c:pt>
                <c:pt idx="33" formatCode="###0">
                  <c:v>0</c:v>
                </c:pt>
                <c:pt idx="35" formatCode="###0.0">
                  <c:v>0.29152520294955103</c:v>
                </c:pt>
                <c:pt idx="36" formatCode="###0">
                  <c:v>1.1411308092285737</c:v>
                </c:pt>
                <c:pt idx="37" formatCode="###0">
                  <c:v>0</c:v>
                </c:pt>
                <c:pt idx="39" formatCode="###0.0">
                  <c:v>0.36201699643617941</c:v>
                </c:pt>
                <c:pt idx="40" formatCode="###0">
                  <c:v>0.6795860268090157</c:v>
                </c:pt>
              </c:numCache>
            </c:numRef>
          </c:val>
          <c:extLst>
            <c:ext xmlns:c16="http://schemas.microsoft.com/office/drawing/2014/chart" uri="{C3380CC4-5D6E-409C-BE32-E72D297353CC}">
              <c16:uniqueId val="{00000001-98E8-4C98-9FA6-DB1BB22A7BD9}"/>
            </c:ext>
          </c:extLst>
        </c:ser>
        <c:ser>
          <c:idx val="2"/>
          <c:order val="2"/>
          <c:tx>
            <c:strRef>
              <c:f>Dati!$E$11</c:f>
              <c:strCache>
                <c:ptCount val="1"/>
                <c:pt idx="0">
                  <c:v>Drīzāk mazs</c:v>
                </c:pt>
              </c:strCache>
            </c:strRef>
          </c:tx>
          <c:spPr>
            <a:solidFill>
              <a:srgbClr val="3288A0"/>
            </a:solidFill>
          </c:spPr>
          <c:invertIfNegative val="0"/>
          <c:dLbls>
            <c:dLbl>
              <c:idx val="8"/>
              <c:delete val="1"/>
              <c:extLst>
                <c:ext xmlns:c15="http://schemas.microsoft.com/office/drawing/2012/chart" uri="{CE6537A1-D6FC-4f65-9D91-7224C49458BB}"/>
                <c:ext xmlns:c16="http://schemas.microsoft.com/office/drawing/2014/chart" uri="{C3380CC4-5D6E-409C-BE32-E72D297353CC}">
                  <c16:uniqueId val="{00000002-98E8-4C98-9FA6-DB1BB22A7BD9}"/>
                </c:ext>
              </c:extLst>
            </c:dLbl>
            <c:dLbl>
              <c:idx val="9"/>
              <c:layout>
                <c:manualLayout>
                  <c:x val="-6.8500539374326411E-3"/>
                  <c:y val="2.2613960113960115E-3"/>
                </c:manualLayout>
              </c:layout>
              <c:spPr>
                <a:noFill/>
                <a:ln>
                  <a:noFill/>
                </a:ln>
                <a:effectLst/>
              </c:spPr>
              <c:txPr>
                <a:bodyPr wrap="square" lIns="38100" tIns="19050" rIns="38100" bIns="19050" anchor="ctr">
                  <a:spAutoFit/>
                </a:bodyPr>
                <a:lstStyle/>
                <a:p>
                  <a:pPr>
                    <a:defRPr b="1">
                      <a:solidFill>
                        <a:schemeClr val="tx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9B6-464C-99B0-FBC9AA13F858}"/>
                </c:ext>
              </c:extLst>
            </c:dLbl>
            <c:dLbl>
              <c:idx val="15"/>
              <c:delete val="1"/>
              <c:extLst>
                <c:ext xmlns:c15="http://schemas.microsoft.com/office/drawing/2012/chart" uri="{CE6537A1-D6FC-4f65-9D91-7224C49458BB}"/>
                <c:ext xmlns:c16="http://schemas.microsoft.com/office/drawing/2014/chart" uri="{C3380CC4-5D6E-409C-BE32-E72D297353CC}">
                  <c16:uniqueId val="{00000004-98E8-4C98-9FA6-DB1BB22A7BD9}"/>
                </c:ext>
              </c:extLst>
            </c:dLbl>
            <c:dLbl>
              <c:idx val="26"/>
              <c:layout>
                <c:manualLayout>
                  <c:x val="-9.9046655879180146E-3"/>
                  <c:y val="-"/>
                </c:manualLayout>
              </c:layout>
              <c:spPr>
                <a:noFill/>
                <a:ln>
                  <a:noFill/>
                </a:ln>
                <a:effectLst/>
              </c:spPr>
              <c:txPr>
                <a:bodyPr wrap="square" lIns="38100" tIns="19050" rIns="38100" bIns="19050" anchor="ctr">
                  <a:spAutoFit/>
                </a:bodyPr>
                <a:lstStyle/>
                <a:p>
                  <a:pPr>
                    <a:defRPr b="1">
                      <a:solidFill>
                        <a:schemeClr val="tx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9B6-464C-99B0-FBC9AA13F858}"/>
                </c:ext>
              </c:extLst>
            </c:dLbl>
            <c:dLbl>
              <c:idx val="37"/>
              <c:layout>
                <c:manualLayout>
                  <c:x val="-6.8500539374325778E-3"/>
                  <c:y val="-"/>
                </c:manualLayout>
              </c:layout>
              <c:spPr>
                <a:noFill/>
                <a:ln>
                  <a:noFill/>
                </a:ln>
                <a:effectLst/>
              </c:spPr>
              <c:txPr>
                <a:bodyPr wrap="square" lIns="38100" tIns="19050" rIns="38100" bIns="19050" anchor="ctr">
                  <a:spAutoFit/>
                </a:bodyPr>
                <a:lstStyle/>
                <a:p>
                  <a:pPr>
                    <a:defRPr b="1">
                      <a:solidFill>
                        <a:schemeClr val="tx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9B6-464C-99B0-FBC9AA13F858}"/>
                </c:ext>
              </c:extLst>
            </c:dLbl>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Dati!$E$12:$E$52</c:f>
              <c:numCache>
                <c:formatCode>General</c:formatCode>
                <c:ptCount val="41"/>
                <c:pt idx="0" formatCode="###0">
                  <c:v>2.2692505355634514</c:v>
                </c:pt>
                <c:pt idx="2" formatCode="###0">
                  <c:v>2.5302329893142677</c:v>
                </c:pt>
                <c:pt idx="3" formatCode="###0">
                  <c:v>2.0252419650668672</c:v>
                </c:pt>
                <c:pt idx="5" formatCode="###0">
                  <c:v>3.9507503652108942</c:v>
                </c:pt>
                <c:pt idx="6" formatCode="###0">
                  <c:v>2.3544817743474007</c:v>
                </c:pt>
                <c:pt idx="7" formatCode="###0">
                  <c:v>3.7741182014642338</c:v>
                </c:pt>
                <c:pt idx="8" formatCode="###0">
                  <c:v>0</c:v>
                </c:pt>
                <c:pt idx="9" formatCode="###0">
                  <c:v>0.58225884932432947</c:v>
                </c:pt>
                <c:pt idx="10" formatCode="###0">
                  <c:v>3.9017364824721739</c:v>
                </c:pt>
                <c:pt idx="12" formatCode="###0">
                  <c:v>2.9206644380967521</c:v>
                </c:pt>
                <c:pt idx="13" formatCode="###0">
                  <c:v>1.2695161197498404</c:v>
                </c:pt>
                <c:pt idx="15" formatCode="###0">
                  <c:v>0</c:v>
                </c:pt>
                <c:pt idx="16" formatCode="###0">
                  <c:v>1.6354103948752543</c:v>
                </c:pt>
                <c:pt idx="17" formatCode="###0">
                  <c:v>4.7317444956920687</c:v>
                </c:pt>
                <c:pt idx="19" formatCode="###0">
                  <c:v>2.2927047154470159</c:v>
                </c:pt>
                <c:pt idx="20" formatCode="###0">
                  <c:v>1.4236950727122382</c:v>
                </c:pt>
                <c:pt idx="21" formatCode="###0">
                  <c:v>3.4131262888590692</c:v>
                </c:pt>
                <c:pt idx="23" formatCode="###0">
                  <c:v>2.3537071689063618</c:v>
                </c:pt>
                <c:pt idx="24" formatCode="###0">
                  <c:v>2.4003894462807716</c:v>
                </c:pt>
                <c:pt idx="25" formatCode="###0">
                  <c:v>0.66806547826445672</c:v>
                </c:pt>
                <c:pt idx="26" formatCode="###0">
                  <c:v>0.56285938422272319</c:v>
                </c:pt>
                <c:pt idx="27" formatCode="###0">
                  <c:v>3.4188850712361187</c:v>
                </c:pt>
                <c:pt idx="29" formatCode="###0">
                  <c:v>3.071232579389183</c:v>
                </c:pt>
                <c:pt idx="30" formatCode="###0">
                  <c:v>1.2648584510876788</c:v>
                </c:pt>
                <c:pt idx="31" formatCode="###0">
                  <c:v>0.76093792794496551</c:v>
                </c:pt>
                <c:pt idx="32" formatCode="###0">
                  <c:v>3.6015275867032082</c:v>
                </c:pt>
                <c:pt idx="33" formatCode="###0">
                  <c:v>1.8902649771858278</c:v>
                </c:pt>
                <c:pt idx="35" formatCode="###0">
                  <c:v>3.071232579389183</c:v>
                </c:pt>
                <c:pt idx="36" formatCode="###0">
                  <c:v>2.7706132472421827</c:v>
                </c:pt>
                <c:pt idx="37" formatCode="###0">
                  <c:v>0.89761834986140276</c:v>
                </c:pt>
                <c:pt idx="39" formatCode="###0">
                  <c:v>2.4481808649887253</c:v>
                </c:pt>
                <c:pt idx="40" formatCode="###0">
                  <c:v>2.2816823631522558</c:v>
                </c:pt>
              </c:numCache>
            </c:numRef>
          </c:val>
          <c:extLst>
            <c:ext xmlns:c16="http://schemas.microsoft.com/office/drawing/2014/chart" uri="{C3380CC4-5D6E-409C-BE32-E72D297353CC}">
              <c16:uniqueId val="{00000007-98E8-4C98-9FA6-DB1BB22A7BD9}"/>
            </c:ext>
          </c:extLst>
        </c:ser>
        <c:ser>
          <c:idx val="3"/>
          <c:order val="3"/>
          <c:tx>
            <c:strRef>
              <c:f>Dati!$F$11</c:f>
              <c:strCache>
                <c:ptCount val="1"/>
                <c:pt idx="0">
                  <c:v>Drīzāk liels</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Dati!$F$12:$F$52</c:f>
              <c:numCache>
                <c:formatCode>General</c:formatCode>
                <c:ptCount val="41"/>
                <c:pt idx="0" formatCode="###0">
                  <c:v>35.907443216992903</c:v>
                </c:pt>
                <c:pt idx="2" formatCode="###0">
                  <c:v>33.727050025691156</c:v>
                </c:pt>
                <c:pt idx="3" formatCode="###0">
                  <c:v>37.946027106766607</c:v>
                </c:pt>
                <c:pt idx="5" formatCode="###0">
                  <c:v>39.634065277200492</c:v>
                </c:pt>
                <c:pt idx="6" formatCode="###0">
                  <c:v>36.549425719398904</c:v>
                </c:pt>
                <c:pt idx="7" formatCode="###0">
                  <c:v>35.810867114742898</c:v>
                </c:pt>
                <c:pt idx="8" formatCode="###0">
                  <c:v>38.236034550173216</c:v>
                </c:pt>
                <c:pt idx="9" formatCode="###0">
                  <c:v>33.35816774084941</c:v>
                </c:pt>
                <c:pt idx="10" formatCode="###0">
                  <c:v>33.450521310108087</c:v>
                </c:pt>
                <c:pt idx="12" formatCode="###0">
                  <c:v>34.628313478146801</c:v>
                </c:pt>
                <c:pt idx="13" formatCode="###0">
                  <c:v>38.391406651219114</c:v>
                </c:pt>
                <c:pt idx="15" formatCode="###0">
                  <c:v>29.382497046545364</c:v>
                </c:pt>
                <c:pt idx="16" formatCode="###0">
                  <c:v>35.397182781143492</c:v>
                </c:pt>
                <c:pt idx="17" formatCode="###0">
                  <c:v>39.431491393981581</c:v>
                </c:pt>
                <c:pt idx="19" formatCode="###0">
                  <c:v>42.635076239902943</c:v>
                </c:pt>
                <c:pt idx="20" formatCode="###0">
                  <c:v>34.378222580010551</c:v>
                </c:pt>
                <c:pt idx="21" formatCode="###0">
                  <c:v>34.735203851550942</c:v>
                </c:pt>
                <c:pt idx="23" formatCode="###0">
                  <c:v>34.989721562113274</c:v>
                </c:pt>
                <c:pt idx="24" formatCode="###0">
                  <c:v>35.471449198942373</c:v>
                </c:pt>
                <c:pt idx="25" formatCode="###0">
                  <c:v>36.788243584427462</c:v>
                </c:pt>
                <c:pt idx="26" formatCode="###0">
                  <c:v>34.335624823524505</c:v>
                </c:pt>
                <c:pt idx="27" formatCode="###0">
                  <c:v>38.9725439241166</c:v>
                </c:pt>
                <c:pt idx="29" formatCode="###0">
                  <c:v>39.893873170135961</c:v>
                </c:pt>
                <c:pt idx="30" formatCode="###0">
                  <c:v>35.217236575199294</c:v>
                </c:pt>
                <c:pt idx="31" formatCode="###0">
                  <c:v>27.335166856255935</c:v>
                </c:pt>
                <c:pt idx="32" formatCode="###0">
                  <c:v>32.993481002502918</c:v>
                </c:pt>
                <c:pt idx="33" formatCode="###0">
                  <c:v>38.598136756394368</c:v>
                </c:pt>
                <c:pt idx="35" formatCode="###0">
                  <c:v>39.893873170135961</c:v>
                </c:pt>
                <c:pt idx="36" formatCode="###0">
                  <c:v>32.21384734596041</c:v>
                </c:pt>
                <c:pt idx="37" formatCode="###0">
                  <c:v>35.72458204888018</c:v>
                </c:pt>
                <c:pt idx="39" formatCode="###0">
                  <c:v>39.140190712221404</c:v>
                </c:pt>
                <c:pt idx="40" formatCode="###0">
                  <c:v>33.547923866509926</c:v>
                </c:pt>
              </c:numCache>
            </c:numRef>
          </c:val>
          <c:extLst>
            <c:ext xmlns:c16="http://schemas.microsoft.com/office/drawing/2014/chart" uri="{C3380CC4-5D6E-409C-BE32-E72D297353CC}">
              <c16:uniqueId val="{00000008-98E8-4C98-9FA6-DB1BB22A7BD9}"/>
            </c:ext>
          </c:extLst>
        </c:ser>
        <c:ser>
          <c:idx val="4"/>
          <c:order val="4"/>
          <c:tx>
            <c:strRef>
              <c:f>Dati!$G$11</c:f>
              <c:strCache>
                <c:ptCount val="1"/>
                <c:pt idx="0">
                  <c:v>Ļoti liels</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Dati!$G$12:$G$52</c:f>
              <c:numCache>
                <c:formatCode>General</c:formatCode>
                <c:ptCount val="41"/>
                <c:pt idx="0" formatCode="###0">
                  <c:v>39.010030267266977</c:v>
                </c:pt>
                <c:pt idx="2" formatCode="###0">
                  <c:v>39.634818225918153</c:v>
                </c:pt>
                <c:pt idx="3" formatCode="###0">
                  <c:v>38.425877522655561</c:v>
                </c:pt>
                <c:pt idx="5" formatCode="###0">
                  <c:v>19.136043534708964</c:v>
                </c:pt>
                <c:pt idx="6" formatCode="###0">
                  <c:v>34.404096431628851</c:v>
                </c:pt>
                <c:pt idx="7" formatCode="###0">
                  <c:v>37.636521691117728</c:v>
                </c:pt>
                <c:pt idx="8" formatCode="###0">
                  <c:v>43.56117139809772</c:v>
                </c:pt>
                <c:pt idx="9" formatCode="###0">
                  <c:v>46.083043203951085</c:v>
                </c:pt>
                <c:pt idx="10" formatCode="###0">
                  <c:v>43.124788781740158</c:v>
                </c:pt>
                <c:pt idx="12" formatCode="###0">
                  <c:v>40.116751190155369</c:v>
                </c:pt>
                <c:pt idx="13" formatCode="###0">
                  <c:v>37.236478259815975</c:v>
                </c:pt>
                <c:pt idx="15" formatCode="###0">
                  <c:v>40.025071991050275</c:v>
                </c:pt>
                <c:pt idx="16" formatCode="###0">
                  <c:v>39.650178698556587</c:v>
                </c:pt>
                <c:pt idx="17" formatCode="###0">
                  <c:v>36.942001225003615</c:v>
                </c:pt>
                <c:pt idx="19" formatCode="###0">
                  <c:v>33.863949563316012</c:v>
                </c:pt>
                <c:pt idx="20" formatCode="###0">
                  <c:v>41.707080458062642</c:v>
                </c:pt>
                <c:pt idx="21" formatCode="###0">
                  <c:v>37.819979381742691</c:v>
                </c:pt>
                <c:pt idx="23" formatCode="###0">
                  <c:v>44.013040365634005</c:v>
                </c:pt>
                <c:pt idx="24" formatCode="###0">
                  <c:v>43.616873106965016</c:v>
                </c:pt>
                <c:pt idx="25" formatCode="###0">
                  <c:v>42.939202128829052</c:v>
                </c:pt>
                <c:pt idx="26" formatCode="###0">
                  <c:v>40.38719663070232</c:v>
                </c:pt>
                <c:pt idx="27" formatCode="###0">
                  <c:v>28.369248372883067</c:v>
                </c:pt>
                <c:pt idx="29" formatCode="###0">
                  <c:v>32.137828898119295</c:v>
                </c:pt>
                <c:pt idx="30" formatCode="###0">
                  <c:v>37.770156427621657</c:v>
                </c:pt>
                <c:pt idx="31" formatCode="###0">
                  <c:v>51.054152406737714</c:v>
                </c:pt>
                <c:pt idx="32" formatCode="###0">
                  <c:v>47.258888159985176</c:v>
                </c:pt>
                <c:pt idx="33" formatCode="###0">
                  <c:v>37.358646062708488</c:v>
                </c:pt>
                <c:pt idx="35" formatCode="###0">
                  <c:v>32.137828898119295</c:v>
                </c:pt>
                <c:pt idx="36" formatCode="###0">
                  <c:v>43.876064851180864</c:v>
                </c:pt>
                <c:pt idx="37" formatCode="###0">
                  <c:v>40.935692233946213</c:v>
                </c:pt>
                <c:pt idx="39" formatCode="###0">
                  <c:v>44.021717353353907</c:v>
                </c:pt>
                <c:pt idx="40" formatCode="###0">
                  <c:v>34.471811685400041</c:v>
                </c:pt>
              </c:numCache>
            </c:numRef>
          </c:val>
          <c:extLst>
            <c:ext xmlns:c16="http://schemas.microsoft.com/office/drawing/2014/chart" uri="{C3380CC4-5D6E-409C-BE32-E72D297353CC}">
              <c16:uniqueId val="{00000009-98E8-4C98-9FA6-DB1BB22A7BD9}"/>
            </c:ext>
          </c:extLst>
        </c:ser>
        <c:ser>
          <c:idx val="5"/>
          <c:order val="5"/>
          <c:tx>
            <c:strRef>
              <c:f>Dati!$H$11</c:f>
              <c:strCache>
                <c:ptCount val="1"/>
                <c:pt idx="0">
                  <c:v>.</c:v>
                </c:pt>
              </c:strCache>
            </c:strRef>
          </c:tx>
          <c:spPr>
            <a:noFill/>
          </c:spPr>
          <c:invertIfNegative val="0"/>
          <c:dLbls>
            <c:delete val="1"/>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Dati!$H$12:$H$52</c:f>
              <c:numCache>
                <c:formatCode>General</c:formatCode>
                <c:ptCount val="41"/>
                <c:pt idx="0" formatCode="###0">
                  <c:v>15.244434581315438</c:v>
                </c:pt>
                <c:pt idx="2" formatCode="###0">
                  <c:v>16.800039813966009</c:v>
                </c:pt>
                <c:pt idx="3" formatCode="###0">
                  <c:v>13.79000343615315</c:v>
                </c:pt>
                <c:pt idx="5" formatCode="###0">
                  <c:v>31.391799253665866</c:v>
                </c:pt>
                <c:pt idx="6" formatCode="###0">
                  <c:v>19.208385914547563</c:v>
                </c:pt>
                <c:pt idx="7" formatCode="###0">
                  <c:v>16.714519259714692</c:v>
                </c:pt>
                <c:pt idx="8" formatCode="###0">
                  <c:v>8.3647021173043825</c:v>
                </c:pt>
                <c:pt idx="9" formatCode="###0">
                  <c:v>10.720697120774823</c:v>
                </c:pt>
                <c:pt idx="10" formatCode="###0">
                  <c:v>13.586597973727073</c:v>
                </c:pt>
                <c:pt idx="12" formatCode="###0">
                  <c:v>15.416843397273148</c:v>
                </c:pt>
                <c:pt idx="13" formatCode="###0">
                  <c:v>14.534023154540229</c:v>
                </c:pt>
                <c:pt idx="15" formatCode="###0">
                  <c:v>20.754339027979679</c:v>
                </c:pt>
                <c:pt idx="16" formatCode="###0">
                  <c:v>15.114546585875239</c:v>
                </c:pt>
                <c:pt idx="17" formatCode="###0">
                  <c:v>13.788415446590122</c:v>
                </c:pt>
                <c:pt idx="19" formatCode="###0">
                  <c:v>13.662882262356362</c:v>
                </c:pt>
                <c:pt idx="20" formatCode="###0">
                  <c:v>14.076605027502126</c:v>
                </c:pt>
                <c:pt idx="21" formatCode="###0">
                  <c:v>17.606724832281685</c:v>
                </c:pt>
                <c:pt idx="23" formatCode="###0">
                  <c:v>11.159146137828039</c:v>
                </c:pt>
                <c:pt idx="24" formatCode="###0">
                  <c:v>11.073585759667928</c:v>
                </c:pt>
                <c:pt idx="25" formatCode="###0">
                  <c:v>10.434462352318803</c:v>
                </c:pt>
                <c:pt idx="26" formatCode="###0">
                  <c:v>15.439086611348493</c:v>
                </c:pt>
                <c:pt idx="27" formatCode="###0">
                  <c:v>22.820115768575654</c:v>
                </c:pt>
                <c:pt idx="29" formatCode="###0">
                  <c:v>18.130205997320061</c:v>
                </c:pt>
                <c:pt idx="30" formatCode="###0">
                  <c:v>17.174515062754367</c:v>
                </c:pt>
                <c:pt idx="31" formatCode="###0">
                  <c:v>11.772588802581669</c:v>
                </c:pt>
                <c:pt idx="32" formatCode="###0">
                  <c:v>9.9095389030872241</c:v>
                </c:pt>
                <c:pt idx="33" formatCode="###0">
                  <c:v>14.205125246472463</c:v>
                </c:pt>
                <c:pt idx="35" formatCode="###0">
                  <c:v>18.130205997320061</c:v>
                </c:pt>
                <c:pt idx="36" formatCode="###0">
                  <c:v>14.071995868434044</c:v>
                </c:pt>
                <c:pt idx="37" formatCode="###0">
                  <c:v>13.501633782748925</c:v>
                </c:pt>
                <c:pt idx="38" formatCode="###0">
                  <c:v>90.161908065575318</c:v>
                </c:pt>
                <c:pt idx="39" formatCode="###0">
                  <c:v>7.0000000000000071</c:v>
                </c:pt>
                <c:pt idx="40" formatCode="###0">
                  <c:v>22.142172513665351</c:v>
                </c:pt>
              </c:numCache>
            </c:numRef>
          </c:val>
          <c:extLst>
            <c:ext xmlns:c16="http://schemas.microsoft.com/office/drawing/2014/chart" uri="{C3380CC4-5D6E-409C-BE32-E72D297353CC}">
              <c16:uniqueId val="{0000000A-98E8-4C98-9FA6-DB1BB22A7BD9}"/>
            </c:ext>
          </c:extLst>
        </c:ser>
        <c:ser>
          <c:idx val="6"/>
          <c:order val="6"/>
          <c:tx>
            <c:strRef>
              <c:f>Dati!$I$11</c:f>
              <c:strCache>
                <c:ptCount val="1"/>
                <c:pt idx="0">
                  <c:v>Vidējs</c:v>
                </c:pt>
              </c:strCache>
            </c:strRef>
          </c:tx>
          <c:spPr>
            <a:solidFill>
              <a:srgbClr val="AEC87A"/>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Dati!$I$12:$I$52</c:f>
              <c:numCache>
                <c:formatCode>General</c:formatCode>
                <c:ptCount val="41"/>
                <c:pt idx="0" formatCode="###0">
                  <c:v>12.483104961962271</c:v>
                </c:pt>
                <c:pt idx="2" formatCode="###0">
                  <c:v>14.246580866234915</c:v>
                </c:pt>
                <c:pt idx="3" formatCode="###0">
                  <c:v>10.834322722687334</c:v>
                </c:pt>
                <c:pt idx="5" formatCode="###0">
                  <c:v>19.125591394996558</c:v>
                </c:pt>
                <c:pt idx="6" formatCode="###0">
                  <c:v>16.025951339319214</c:v>
                </c:pt>
                <c:pt idx="7" formatCode="###0">
                  <c:v>15.096773117664709</c:v>
                </c:pt>
                <c:pt idx="8" formatCode="###0">
                  <c:v>10.494497198922875</c:v>
                </c:pt>
                <c:pt idx="9" formatCode="###0">
                  <c:v>9.3779938146347792</c:v>
                </c:pt>
                <c:pt idx="10" formatCode="###0">
                  <c:v>7.6704282192127788</c:v>
                </c:pt>
                <c:pt idx="12" formatCode="###0">
                  <c:v>12.99099588176794</c:v>
                </c:pt>
                <c:pt idx="13" formatCode="###0">
                  <c:v>11.598324753633765</c:v>
                </c:pt>
                <c:pt idx="15" formatCode="###0">
                  <c:v>10.118448551484816</c:v>
                </c:pt>
                <c:pt idx="16" formatCode="###0">
                  <c:v>12.649899038883504</c:v>
                </c:pt>
                <c:pt idx="17" formatCode="###0">
                  <c:v>12.807004073029455</c:v>
                </c:pt>
                <c:pt idx="19" formatCode="###0">
                  <c:v>10.415329199221254</c:v>
                </c:pt>
                <c:pt idx="20" formatCode="###0">
                  <c:v>14.57908493272101</c:v>
                </c:pt>
                <c:pt idx="21" formatCode="###0">
                  <c:v>10.621912200341642</c:v>
                </c:pt>
                <c:pt idx="23" formatCode="###0">
                  <c:v>6.6620964297735199</c:v>
                </c:pt>
                <c:pt idx="24" formatCode="###0">
                  <c:v>9.3716964024617884</c:v>
                </c:pt>
                <c:pt idx="25" formatCode="###0">
                  <c:v>9.7972821426353356</c:v>
                </c:pt>
                <c:pt idx="26" formatCode="###0">
                  <c:v>15.831074385116469</c:v>
                </c:pt>
                <c:pt idx="27" formatCode="###0">
                  <c:v>18.205309347693003</c:v>
                </c:pt>
                <c:pt idx="29" formatCode="###0">
                  <c:v>14.177872653891221</c:v>
                </c:pt>
                <c:pt idx="30" formatCode="###0">
                  <c:v>16.06022434101143</c:v>
                </c:pt>
                <c:pt idx="31" formatCode="###0">
                  <c:v>8.5725075476420365</c:v>
                </c:pt>
                <c:pt idx="32" formatCode="###0">
                  <c:v>8.9955131813298532</c:v>
                </c:pt>
                <c:pt idx="33" formatCode="###0">
                  <c:v>9.6342647364280083</c:v>
                </c:pt>
                <c:pt idx="35" formatCode="###0">
                  <c:v>14.177872653891221</c:v>
                </c:pt>
                <c:pt idx="36" formatCode="###0">
                  <c:v>11.846508383657893</c:v>
                </c:pt>
                <c:pt idx="37" formatCode="###0">
                  <c:v>11.403852805797206</c:v>
                </c:pt>
                <c:pt idx="39" formatCode="###0">
                  <c:v>11.786479117899873</c:v>
                </c:pt>
                <c:pt idx="40" formatCode="###0">
                  <c:v>14.422169741067915</c:v>
                </c:pt>
              </c:numCache>
            </c:numRef>
          </c:val>
          <c:extLst>
            <c:ext xmlns:c16="http://schemas.microsoft.com/office/drawing/2014/chart" uri="{C3380CC4-5D6E-409C-BE32-E72D297353CC}">
              <c16:uniqueId val="{0000000B-98E8-4C98-9FA6-DB1BB22A7BD9}"/>
            </c:ext>
          </c:extLst>
        </c:ser>
        <c:ser>
          <c:idx val="7"/>
          <c:order val="7"/>
          <c:tx>
            <c:strRef>
              <c:f>Dati!$J$11</c:f>
              <c:strCache>
                <c:ptCount val="1"/>
                <c:pt idx="0">
                  <c:v>.</c:v>
                </c:pt>
              </c:strCache>
            </c:strRef>
          </c:tx>
          <c:spPr>
            <a:noFill/>
          </c:spPr>
          <c:invertIfNegative val="0"/>
          <c:dLbls>
            <c:delete val="1"/>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Dati!$J$12:$J$52</c:f>
              <c:numCache>
                <c:formatCode>General</c:formatCode>
                <c:ptCount val="41"/>
                <c:pt idx="0" formatCode="###0">
                  <c:v>13.642486433034287</c:v>
                </c:pt>
                <c:pt idx="2" formatCode="###0">
                  <c:v>11.879010528761643</c:v>
                </c:pt>
                <c:pt idx="3" formatCode="###0">
                  <c:v>15.291268672309224</c:v>
                </c:pt>
                <c:pt idx="5" formatCode="###0">
                  <c:v>7</c:v>
                </c:pt>
                <c:pt idx="6" formatCode="###0">
                  <c:v>10.099640055677344</c:v>
                </c:pt>
                <c:pt idx="7" formatCode="###0">
                  <c:v>11.028818277331849</c:v>
                </c:pt>
                <c:pt idx="8" formatCode="###0">
                  <c:v>15.631094196073683</c:v>
                </c:pt>
                <c:pt idx="9" formatCode="###0">
                  <c:v>16.747597580361777</c:v>
                </c:pt>
                <c:pt idx="10" formatCode="###0">
                  <c:v>18.455163175783781</c:v>
                </c:pt>
                <c:pt idx="12" formatCode="###0">
                  <c:v>13.134595513228618</c:v>
                </c:pt>
                <c:pt idx="13" formatCode="###0">
                  <c:v>14.527266641362793</c:v>
                </c:pt>
                <c:pt idx="15" formatCode="###0">
                  <c:v>16.007142843511744</c:v>
                </c:pt>
                <c:pt idx="16" formatCode="###0">
                  <c:v>13.475692356113054</c:v>
                </c:pt>
                <c:pt idx="17" formatCode="###0">
                  <c:v>13.318587321967103</c:v>
                </c:pt>
                <c:pt idx="18" formatCode="###0">
                  <c:v>26.125591394996558</c:v>
                </c:pt>
                <c:pt idx="19" formatCode="###0">
                  <c:v>15.710262195775304</c:v>
                </c:pt>
                <c:pt idx="20" formatCode="###0">
                  <c:v>11.546506462275548</c:v>
                </c:pt>
                <c:pt idx="21" formatCode="###0">
                  <c:v>15.503679194654916</c:v>
                </c:pt>
                <c:pt idx="22" formatCode="###0">
                  <c:v>26.125591394996558</c:v>
                </c:pt>
                <c:pt idx="23" formatCode="###0">
                  <c:v>19.463494965223038</c:v>
                </c:pt>
                <c:pt idx="24" formatCode="###0">
                  <c:v>16.753894992534768</c:v>
                </c:pt>
                <c:pt idx="25" formatCode="###0">
                  <c:v>16.328309252361223</c:v>
                </c:pt>
                <c:pt idx="26" formatCode="###0">
                  <c:v>10.294517009880089</c:v>
                </c:pt>
                <c:pt idx="27" formatCode="###0">
                  <c:v>7.9202820473035551</c:v>
                </c:pt>
                <c:pt idx="29" formatCode="###0">
                  <c:v>11.947718741105337</c:v>
                </c:pt>
                <c:pt idx="30" formatCode="###0">
                  <c:v>10.065367053985128</c:v>
                </c:pt>
                <c:pt idx="31" formatCode="###0">
                  <c:v>17.553083847354522</c:v>
                </c:pt>
                <c:pt idx="32" formatCode="###0">
                  <c:v>17.130078213666707</c:v>
                </c:pt>
                <c:pt idx="33" formatCode="###0">
                  <c:v>16.49132665856855</c:v>
                </c:pt>
                <c:pt idx="35" formatCode="###0">
                  <c:v>11.947718741105337</c:v>
                </c:pt>
                <c:pt idx="36" formatCode="###0">
                  <c:v>14.279083011338665</c:v>
                </c:pt>
                <c:pt idx="37" formatCode="###0">
                  <c:v>14.721738589199353</c:v>
                </c:pt>
                <c:pt idx="38" formatCode="###0">
                  <c:v>26.125591394996558</c:v>
                </c:pt>
                <c:pt idx="39" formatCode="###0">
                  <c:v>14.339112277096685</c:v>
                </c:pt>
                <c:pt idx="40" formatCode="###0">
                  <c:v>11.703421653928643</c:v>
                </c:pt>
              </c:numCache>
            </c:numRef>
          </c:val>
          <c:extLst>
            <c:ext xmlns:c16="http://schemas.microsoft.com/office/drawing/2014/chart" uri="{C3380CC4-5D6E-409C-BE32-E72D297353CC}">
              <c16:uniqueId val="{0000000C-98E8-4C98-9FA6-DB1BB22A7BD9}"/>
            </c:ext>
          </c:extLst>
        </c:ser>
        <c:ser>
          <c:idx val="8"/>
          <c:order val="8"/>
          <c:tx>
            <c:strRef>
              <c:f>Dati!$K$11</c:f>
              <c:strCache>
                <c:ptCount val="1"/>
                <c:pt idx="0">
                  <c:v>Grūti pateikt</c:v>
                </c:pt>
              </c:strCache>
            </c:strRef>
          </c:tx>
          <c:invertIfNegative val="0"/>
          <c:dLbls>
            <c:dLbl>
              <c:idx val="39"/>
              <c:spPr>
                <a:noFill/>
                <a:ln>
                  <a:noFill/>
                </a:ln>
                <a:effectLst/>
              </c:spPr>
              <c:txPr>
                <a:bodyPr wrap="square" lIns="38100" tIns="19050" rIns="38100" bIns="19050" anchor="ctr">
                  <a:noAutofit/>
                </a:bodyPr>
                <a:lstStyle/>
                <a:p>
                  <a:pPr>
                    <a:defRPr b="1"/>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9C71-49AE-992D-D60E404F336C}"/>
                </c:ext>
              </c:extLst>
            </c:dLbl>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Dati!$B$12:$B$52</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Dati!$K$12:$K$52</c:f>
              <c:numCache>
                <c:formatCode>General</c:formatCode>
                <c:ptCount val="41"/>
                <c:pt idx="0" formatCode="###0">
                  <c:v>9.8395035946298304</c:v>
                </c:pt>
                <c:pt idx="2" formatCode="###0">
                  <c:v>9.4486105743503614</c:v>
                </c:pt>
                <c:pt idx="3" formatCode="###0">
                  <c:v>10.204973555252373</c:v>
                </c:pt>
                <c:pt idx="5" formatCode="###0">
                  <c:v>17.135653749064844</c:v>
                </c:pt>
                <c:pt idx="6" formatCode="###0">
                  <c:v>10.053885942444412</c:v>
                </c:pt>
                <c:pt idx="7" formatCode="###0">
                  <c:v>6.1986904510498242</c:v>
                </c:pt>
                <c:pt idx="8" formatCode="###0">
                  <c:v>7.7082968528060176</c:v>
                </c:pt>
                <c:pt idx="9" formatCode="###0">
                  <c:v>10.598536391240389</c:v>
                </c:pt>
                <c:pt idx="10" formatCode="###0">
                  <c:v>11.852525206466868</c:v>
                </c:pt>
                <c:pt idx="12" formatCode="###0">
                  <c:v>9.1850165018888017</c:v>
                </c:pt>
                <c:pt idx="13" formatCode="###0">
                  <c:v>10.482179320537631</c:v>
                </c:pt>
                <c:pt idx="15" formatCode="###0">
                  <c:v>20.473982410919508</c:v>
                </c:pt>
                <c:pt idx="16" formatCode="###0">
                  <c:v>9.9362106264336827</c:v>
                </c:pt>
                <c:pt idx="17" formatCode="###0">
                  <c:v>6.0877588122932664</c:v>
                </c:pt>
                <c:pt idx="19" formatCode="###0">
                  <c:v>10.792940282112781</c:v>
                </c:pt>
                <c:pt idx="20" formatCode="###0">
                  <c:v>7.4724208922240916</c:v>
                </c:pt>
                <c:pt idx="21" formatCode="###0">
                  <c:v>12.611322649055703</c:v>
                </c:pt>
                <c:pt idx="23" formatCode="###0">
                  <c:v>11.981434473572888</c:v>
                </c:pt>
                <c:pt idx="24" formatCode="###0">
                  <c:v>8.4475282944620105</c:v>
                </c:pt>
                <c:pt idx="25" formatCode="###0">
                  <c:v>9.1972805384554182</c:v>
                </c:pt>
                <c:pt idx="26" formatCode="###0">
                  <c:v>8.8832447764339086</c:v>
                </c:pt>
                <c:pt idx="27" formatCode="###0">
                  <c:v>10.447825305955377</c:v>
                </c:pt>
                <c:pt idx="29" formatCode="###0">
                  <c:v>10.427667495514827</c:v>
                </c:pt>
                <c:pt idx="30" formatCode="###0">
                  <c:v>8.823098869262779</c:v>
                </c:pt>
                <c:pt idx="31" formatCode="###0">
                  <c:v>10.801219985757076</c:v>
                </c:pt>
                <c:pt idx="32" formatCode="###0">
                  <c:v>7.1505900694789286</c:v>
                </c:pt>
                <c:pt idx="33" formatCode="###0">
                  <c:v>12.518687467283364</c:v>
                </c:pt>
                <c:pt idx="35" formatCode="###0">
                  <c:v>10.427667495514827</c:v>
                </c:pt>
                <c:pt idx="36" formatCode="###0">
                  <c:v>8.1518353627299405</c:v>
                </c:pt>
                <c:pt idx="37" formatCode="###0">
                  <c:v>11.038254561514993</c:v>
                </c:pt>
                <c:pt idx="39" formatCode="###0">
                  <c:v>2.2414149550998039</c:v>
                </c:pt>
                <c:pt idx="40" formatCode="###0">
                  <c:v>14.596826317060922</c:v>
                </c:pt>
              </c:numCache>
            </c:numRef>
          </c:val>
          <c:extLst>
            <c:ext xmlns:c16="http://schemas.microsoft.com/office/drawing/2014/chart" uri="{C3380CC4-5D6E-409C-BE32-E72D297353CC}">
              <c16:uniqueId val="{0000000D-98E8-4C98-9FA6-DB1BB22A7BD9}"/>
            </c:ext>
          </c:extLst>
        </c:ser>
        <c:dLbls>
          <c:dLblPos val="ctr"/>
          <c:showLegendKey val="0"/>
          <c:showVal val="1"/>
          <c:showCatName val="0"/>
          <c:showSerName val="0"/>
          <c:showPercent val="0"/>
          <c:showBubbleSize val="0"/>
        </c:dLbls>
        <c:gapWidth val="20"/>
        <c:overlap val="100"/>
        <c:axId val="312938568"/>
        <c:axId val="312938952"/>
      </c:barChart>
      <c:catAx>
        <c:axId val="312938568"/>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12938952"/>
        <c:crossesAt val="12.3"/>
        <c:auto val="1"/>
        <c:lblAlgn val="ctr"/>
        <c:lblOffset val="100"/>
        <c:tickLblSkip val="1"/>
        <c:tickMarkSkip val="1"/>
        <c:noMultiLvlLbl val="0"/>
      </c:catAx>
      <c:valAx>
        <c:axId val="312938952"/>
        <c:scaling>
          <c:orientation val="minMax"/>
          <c:max val="150"/>
          <c:min val="0"/>
        </c:scaling>
        <c:delete val="1"/>
        <c:axPos val="t"/>
        <c:numFmt formatCode="0" sourceLinked="1"/>
        <c:majorTickMark val="out"/>
        <c:minorTickMark val="none"/>
        <c:tickLblPos val="nextTo"/>
        <c:crossAx val="312938568"/>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571895693093464"/>
          <c:y val="9.1825537903195947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78352003566161"/>
          <c:y val="9.5638487311272585E-2"/>
          <c:w val="0.67626392395673363"/>
          <c:h val="0.8896289169641578"/>
        </c:manualLayout>
      </c:layout>
      <c:barChart>
        <c:barDir val="bar"/>
        <c:grouping val="stacked"/>
        <c:varyColors val="0"/>
        <c:ser>
          <c:idx val="0"/>
          <c:order val="0"/>
          <c:tx>
            <c:strRef>
              <c:f>Dati!$C$501</c:f>
              <c:strCache>
                <c:ptCount val="1"/>
                <c:pt idx="0">
                  <c:v>.</c:v>
                </c:pt>
              </c:strCache>
            </c:strRef>
          </c:tx>
          <c:spPr>
            <a:noFill/>
          </c:spPr>
          <c:invertIfNegative val="0"/>
          <c:dLbls>
            <c:delete val="1"/>
          </c:dLbls>
          <c:cat>
            <c:strRef>
              <c:f>Dati!$B$502:$B$539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Dati!$C$502:$C$539</c:f>
              <c:numCache>
                <c:formatCode>General</c:formatCode>
                <c:ptCount val="38"/>
                <c:pt idx="0" formatCode="0">
                  <c:v>14.283297157532775</c:v>
                </c:pt>
                <c:pt idx="2" formatCode="0">
                  <c:v>14.096801839046492</c:v>
                </c:pt>
                <c:pt idx="3" formatCode="0">
                  <c:v>14.457663117443605</c:v>
                </c:pt>
                <c:pt idx="5" formatCode="0">
                  <c:v>17.925511938527443</c:v>
                </c:pt>
                <c:pt idx="6" formatCode="0">
                  <c:v>20.5622698765542</c:v>
                </c:pt>
                <c:pt idx="7" formatCode="0">
                  <c:v>12.558823569106913</c:v>
                </c:pt>
                <c:pt idx="8" formatCode="0">
                  <c:v>6.9999999999999964</c:v>
                </c:pt>
                <c:pt idx="9" formatCode="0">
                  <c:v>9.7283488249869521</c:v>
                </c:pt>
                <c:pt idx="10" formatCode="0">
                  <c:v>20.499099600051768</c:v>
                </c:pt>
                <c:pt idx="12" formatCode="0">
                  <c:v>14.098011308554689</c:v>
                </c:pt>
                <c:pt idx="13" formatCode="0">
                  <c:v>14.619480445575746</c:v>
                </c:pt>
                <c:pt idx="15" formatCode="0">
                  <c:v>9.0076605879256562</c:v>
                </c:pt>
                <c:pt idx="16" formatCode="0">
                  <c:v>12.788777928238872</c:v>
                </c:pt>
                <c:pt idx="17" formatCode="0">
                  <c:v>20.064957507188957</c:v>
                </c:pt>
                <c:pt idx="19" formatCode="0">
                  <c:v>16.720502985894079</c:v>
                </c:pt>
                <c:pt idx="20" formatCode="0">
                  <c:v>13.432635429700362</c:v>
                </c:pt>
                <c:pt idx="21" formatCode="0">
                  <c:v>14.26396555722701</c:v>
                </c:pt>
                <c:pt idx="23" formatCode="0">
                  <c:v>10.512727852827929</c:v>
                </c:pt>
                <c:pt idx="24" formatCode="0">
                  <c:v>17.760997711519291</c:v>
                </c:pt>
                <c:pt idx="25" formatCode="0">
                  <c:v>9.2745576101235834</c:v>
                </c:pt>
                <c:pt idx="26" formatCode="0">
                  <c:v>13.448539644802391</c:v>
                </c:pt>
                <c:pt idx="27" formatCode="0">
                  <c:v>13.866626745158552</c:v>
                </c:pt>
                <c:pt idx="29" formatCode="0">
                  <c:v>17.016925435037912</c:v>
                </c:pt>
                <c:pt idx="30" formatCode="0">
                  <c:v>8.2953703385203994</c:v>
                </c:pt>
                <c:pt idx="31" formatCode="0">
                  <c:v>9.6797990118147901</c:v>
                </c:pt>
                <c:pt idx="32" formatCode="0">
                  <c:v>18.826381663256669</c:v>
                </c:pt>
                <c:pt idx="33" formatCode="0">
                  <c:v>17.067082011353495</c:v>
                </c:pt>
                <c:pt idx="35" formatCode="0">
                  <c:v>17.016925435037912</c:v>
                </c:pt>
                <c:pt idx="36" formatCode="0">
                  <c:v>13.062415511906757</c:v>
                </c:pt>
                <c:pt idx="37" formatCode="0">
                  <c:v>12.750646454162755</c:v>
                </c:pt>
              </c:numCache>
            </c:numRef>
          </c:val>
          <c:extLst>
            <c:ext xmlns:c16="http://schemas.microsoft.com/office/drawing/2014/chart" uri="{C3380CC4-5D6E-409C-BE32-E72D297353CC}">
              <c16:uniqueId val="{00000000-0DA0-42B3-9CC0-CDA13C2F05DD}"/>
            </c:ext>
          </c:extLst>
        </c:ser>
        <c:ser>
          <c:idx val="1"/>
          <c:order val="1"/>
          <c:tx>
            <c:strRef>
              <c:f>Dati!$D$501</c:f>
              <c:strCache>
                <c:ptCount val="1"/>
                <c:pt idx="0">
                  <c:v>Pilnīgi nepiekrīt</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Dati!$B$502:$B$539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Dati!$D$502:$D$539</c:f>
              <c:numCache>
                <c:formatCode>General</c:formatCode>
                <c:ptCount val="38"/>
                <c:pt idx="0" formatCode="###0">
                  <c:v>12.67007430592467</c:v>
                </c:pt>
                <c:pt idx="2" formatCode="###0">
                  <c:v>12.155611829005368</c:v>
                </c:pt>
                <c:pt idx="3" formatCode="###0">
                  <c:v>13.151076962475162</c:v>
                </c:pt>
                <c:pt idx="5" formatCode="###0">
                  <c:v>8.2840201529851338</c:v>
                </c:pt>
                <c:pt idx="6" formatCode="###0">
                  <c:v>10.712390583130604</c:v>
                </c:pt>
                <c:pt idx="7" formatCode="###0">
                  <c:v>12.934076653565624</c:v>
                </c:pt>
                <c:pt idx="8" formatCode="###0">
                  <c:v>16.569078911429951</c:v>
                </c:pt>
                <c:pt idx="9" formatCode="###0">
                  <c:v>13.563393789542845</c:v>
                </c:pt>
                <c:pt idx="10" formatCode="###0">
                  <c:v>11.366688287745736</c:v>
                </c:pt>
                <c:pt idx="12" formatCode="###0">
                  <c:v>12.735610532713611</c:v>
                </c:pt>
                <c:pt idx="13" formatCode="###0">
                  <c:v>12.730048232147254</c:v>
                </c:pt>
                <c:pt idx="15" formatCode="###0">
                  <c:v>13.638307883703042</c:v>
                </c:pt>
                <c:pt idx="16" formatCode="###0">
                  <c:v>13.444727908891393</c:v>
                </c:pt>
                <c:pt idx="17" formatCode="###0">
                  <c:v>10.252865337500495</c:v>
                </c:pt>
                <c:pt idx="19" formatCode="###0">
                  <c:v>9.5083936615421045</c:v>
                </c:pt>
                <c:pt idx="20" formatCode="###0">
                  <c:v>13.354274167763544</c:v>
                </c:pt>
                <c:pt idx="21" formatCode="###0">
                  <c:v>13.268060141503357</c:v>
                </c:pt>
                <c:pt idx="23" formatCode="###0">
                  <c:v>16.892337645481003</c:v>
                </c:pt>
                <c:pt idx="24" formatCode="###0">
                  <c:v>7.9162281718703849</c:v>
                </c:pt>
                <c:pt idx="25" formatCode="###0">
                  <c:v>14.937460152596438</c:v>
                </c:pt>
                <c:pt idx="26" formatCode="###0">
                  <c:v>13.401921111781448</c:v>
                </c:pt>
                <c:pt idx="27" formatCode="###0">
                  <c:v>11.953997182238703</c:v>
                </c:pt>
                <c:pt idx="29" formatCode="###0">
                  <c:v>11.815772076675284</c:v>
                </c:pt>
                <c:pt idx="30" formatCode="###0">
                  <c:v>14.536380786875581</c:v>
                </c:pt>
                <c:pt idx="31" formatCode="###0">
                  <c:v>17.087482021342414</c:v>
                </c:pt>
                <c:pt idx="32" formatCode="###0">
                  <c:v>12.929564341111393</c:v>
                </c:pt>
                <c:pt idx="33" formatCode="###0">
                  <c:v>7.1333864947241805</c:v>
                </c:pt>
                <c:pt idx="35" formatCode="###0">
                  <c:v>11.815772076675284</c:v>
                </c:pt>
                <c:pt idx="36" formatCode="###0">
                  <c:v>12.817595144154247</c:v>
                </c:pt>
                <c:pt idx="37" formatCode="###0">
                  <c:v>13.400078542278791</c:v>
                </c:pt>
              </c:numCache>
            </c:numRef>
          </c:val>
          <c:extLst>
            <c:ext xmlns:c16="http://schemas.microsoft.com/office/drawing/2014/chart" uri="{C3380CC4-5D6E-409C-BE32-E72D297353CC}">
              <c16:uniqueId val="{00000001-0DA0-42B3-9CC0-CDA13C2F05DD}"/>
            </c:ext>
          </c:extLst>
        </c:ser>
        <c:ser>
          <c:idx val="2"/>
          <c:order val="2"/>
          <c:tx>
            <c:strRef>
              <c:f>Dati!$E$501</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Dati!$B$502:$B$539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Dati!$E$502:$E$539</c:f>
              <c:numCache>
                <c:formatCode>General</c:formatCode>
                <c:ptCount val="38"/>
                <c:pt idx="0" formatCode="###0">
                  <c:v>23.223205859493117</c:v>
                </c:pt>
                <c:pt idx="2" formatCode="###0">
                  <c:v>23.924163654898706</c:v>
                </c:pt>
                <c:pt idx="3" formatCode="###0">
                  <c:v>22.567837243031796</c:v>
                </c:pt>
                <c:pt idx="5" formatCode="###0">
                  <c:v>23.967045231437986</c:v>
                </c:pt>
                <c:pt idx="6" formatCode="###0">
                  <c:v>18.901916863265757</c:v>
                </c:pt>
                <c:pt idx="7" formatCode="###0">
                  <c:v>24.683677100278025</c:v>
                </c:pt>
                <c:pt idx="8" formatCode="###0">
                  <c:v>26.607498411520616</c:v>
                </c:pt>
                <c:pt idx="9" formatCode="###0">
                  <c:v>26.884834708420769</c:v>
                </c:pt>
                <c:pt idx="10" formatCode="###0">
                  <c:v>18.310789435153058</c:v>
                </c:pt>
                <c:pt idx="12" formatCode="###0">
                  <c:v>23.342955481682264</c:v>
                </c:pt>
                <c:pt idx="13" formatCode="###0">
                  <c:v>22.827048645227563</c:v>
                </c:pt>
                <c:pt idx="15" formatCode="###0">
                  <c:v>27.530608851321865</c:v>
                </c:pt>
                <c:pt idx="16" formatCode="###0">
                  <c:v>23.943071485820298</c:v>
                </c:pt>
                <c:pt idx="17" formatCode="###0">
                  <c:v>19.858754478261112</c:v>
                </c:pt>
                <c:pt idx="19" formatCode="###0">
                  <c:v>23.947680675514384</c:v>
                </c:pt>
                <c:pt idx="20" formatCode="###0">
                  <c:v>23.38966772548666</c:v>
                </c:pt>
                <c:pt idx="21" formatCode="###0">
                  <c:v>22.644551624220199</c:v>
                </c:pt>
                <c:pt idx="23" formatCode="###0">
                  <c:v>22.771511824641632</c:v>
                </c:pt>
                <c:pt idx="24" formatCode="###0">
                  <c:v>24.499351439560886</c:v>
                </c:pt>
                <c:pt idx="25" formatCode="###0">
                  <c:v>25.964559560230544</c:v>
                </c:pt>
                <c:pt idx="26" formatCode="###0">
                  <c:v>23.326116566366725</c:v>
                </c:pt>
                <c:pt idx="27" formatCode="###0">
                  <c:v>24.355953395553311</c:v>
                </c:pt>
                <c:pt idx="29" formatCode="###0">
                  <c:v>21.343879811237368</c:v>
                </c:pt>
                <c:pt idx="30" formatCode="###0">
                  <c:v>27.344826197554582</c:v>
                </c:pt>
                <c:pt idx="31" formatCode="###0">
                  <c:v>23.40929628979336</c:v>
                </c:pt>
                <c:pt idx="32" formatCode="###0">
                  <c:v>18.420631318582501</c:v>
                </c:pt>
                <c:pt idx="33" formatCode="###0">
                  <c:v>25.976108816872891</c:v>
                </c:pt>
                <c:pt idx="35" formatCode="###0">
                  <c:v>21.343879811237368</c:v>
                </c:pt>
                <c:pt idx="36" formatCode="###0">
                  <c:v>24.296566666889561</c:v>
                </c:pt>
                <c:pt idx="37" formatCode="###0">
                  <c:v>24.025852326509018</c:v>
                </c:pt>
              </c:numCache>
            </c:numRef>
          </c:val>
          <c:extLst>
            <c:ext xmlns:c16="http://schemas.microsoft.com/office/drawing/2014/chart" uri="{C3380CC4-5D6E-409C-BE32-E72D297353CC}">
              <c16:uniqueId val="{00000002-0DA0-42B3-9CC0-CDA13C2F05DD}"/>
            </c:ext>
          </c:extLst>
        </c:ser>
        <c:ser>
          <c:idx val="3"/>
          <c:order val="3"/>
          <c:tx>
            <c:strRef>
              <c:f>Dati!$F$501</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Dati!$B$502:$B$539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Dati!$F$502:$F$539</c:f>
              <c:numCache>
                <c:formatCode>General</c:formatCode>
                <c:ptCount val="38"/>
                <c:pt idx="0" formatCode="###0">
                  <c:v>30.38581292005745</c:v>
                </c:pt>
                <c:pt idx="2" formatCode="###0">
                  <c:v>32.302689971338594</c:v>
                </c:pt>
                <c:pt idx="3" formatCode="###0">
                  <c:v>28.593606500129209</c:v>
                </c:pt>
                <c:pt idx="5" formatCode="###0">
                  <c:v>30.184397065382385</c:v>
                </c:pt>
                <c:pt idx="6" formatCode="###0">
                  <c:v>38.216864384543442</c:v>
                </c:pt>
                <c:pt idx="7" formatCode="###0">
                  <c:v>30.149363884553935</c:v>
                </c:pt>
                <c:pt idx="8" formatCode="###0">
                  <c:v>24.884291097682265</c:v>
                </c:pt>
                <c:pt idx="9" formatCode="###0">
                  <c:v>25.987884852799134</c:v>
                </c:pt>
                <c:pt idx="10" formatCode="###0">
                  <c:v>32.873837574933503</c:v>
                </c:pt>
                <c:pt idx="12" formatCode="###0">
                  <c:v>31.126124806006434</c:v>
                </c:pt>
                <c:pt idx="13" formatCode="###0">
                  <c:v>29.342881072471286</c:v>
                </c:pt>
                <c:pt idx="15" formatCode="###0">
                  <c:v>21.725054131948134</c:v>
                </c:pt>
                <c:pt idx="16" formatCode="###0">
                  <c:v>31.605196665796811</c:v>
                </c:pt>
                <c:pt idx="17" formatCode="###0">
                  <c:v>29.922985275890703</c:v>
                </c:pt>
                <c:pt idx="19" formatCode="###0">
                  <c:v>33.219523967751933</c:v>
                </c:pt>
                <c:pt idx="20" formatCode="###0">
                  <c:v>32.294359112797189</c:v>
                </c:pt>
                <c:pt idx="21" formatCode="###0">
                  <c:v>26.404468156225306</c:v>
                </c:pt>
                <c:pt idx="23" formatCode="###0">
                  <c:v>32.216111891873688</c:v>
                </c:pt>
                <c:pt idx="24" formatCode="###0">
                  <c:v>32.351357859927269</c:v>
                </c:pt>
                <c:pt idx="25" formatCode="###0">
                  <c:v>31.688413357744796</c:v>
                </c:pt>
                <c:pt idx="26" formatCode="###0">
                  <c:v>31.227350862097627</c:v>
                </c:pt>
                <c:pt idx="27" formatCode="###0">
                  <c:v>28.268550239774907</c:v>
                </c:pt>
                <c:pt idx="29" formatCode="###0">
                  <c:v>25.511155364526971</c:v>
                </c:pt>
                <c:pt idx="30" formatCode="###0">
                  <c:v>35.122235348252374</c:v>
                </c:pt>
                <c:pt idx="31" formatCode="###0">
                  <c:v>23.693684854071616</c:v>
                </c:pt>
                <c:pt idx="32" formatCode="###0">
                  <c:v>31.628581263543715</c:v>
                </c:pt>
                <c:pt idx="33" formatCode="###0">
                  <c:v>38.433943582438211</c:v>
                </c:pt>
                <c:pt idx="35" formatCode="###0">
                  <c:v>25.511155364526971</c:v>
                </c:pt>
                <c:pt idx="36" formatCode="###0">
                  <c:v>30.779504423870982</c:v>
                </c:pt>
                <c:pt idx="37" formatCode="###0">
                  <c:v>35.031841881983581</c:v>
                </c:pt>
              </c:numCache>
            </c:numRef>
          </c:val>
          <c:extLst>
            <c:ext xmlns:c16="http://schemas.microsoft.com/office/drawing/2014/chart" uri="{C3380CC4-5D6E-409C-BE32-E72D297353CC}">
              <c16:uniqueId val="{00000003-0DA0-42B3-9CC0-CDA13C2F05DD}"/>
            </c:ext>
          </c:extLst>
        </c:ser>
        <c:ser>
          <c:idx val="4"/>
          <c:order val="4"/>
          <c:tx>
            <c:strRef>
              <c:f>Dati!$G$501</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Dati!$B$502:$B$539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Dati!$G$502:$G$539</c:f>
              <c:numCache>
                <c:formatCode>General</c:formatCode>
                <c:ptCount val="38"/>
                <c:pt idx="0" formatCode="###0">
                  <c:v>17.602777731679538</c:v>
                </c:pt>
                <c:pt idx="2" formatCode="###0">
                  <c:v>18.178643042255018</c:v>
                </c:pt>
                <c:pt idx="3" formatCode="###0">
                  <c:v>17.064365784007915</c:v>
                </c:pt>
                <c:pt idx="5" formatCode="###0">
                  <c:v>19.223357437325014</c:v>
                </c:pt>
                <c:pt idx="6" formatCode="###0">
                  <c:v>17.281797838135507</c:v>
                </c:pt>
                <c:pt idx="7" formatCode="###0">
                  <c:v>18.463828517760739</c:v>
                </c:pt>
                <c:pt idx="8" formatCode="###0">
                  <c:v>15.865281290302629</c:v>
                </c:pt>
                <c:pt idx="9" formatCode="###0">
                  <c:v>15.839723249731433</c:v>
                </c:pt>
                <c:pt idx="10" formatCode="###0">
                  <c:v>19.942494728523918</c:v>
                </c:pt>
                <c:pt idx="12" formatCode="###0">
                  <c:v>20.329752963424582</c:v>
                </c:pt>
                <c:pt idx="13" formatCode="###0">
                  <c:v>13.522215162968036</c:v>
                </c:pt>
                <c:pt idx="15" formatCode="###0">
                  <c:v>9.8270391125777081</c:v>
                </c:pt>
                <c:pt idx="16" formatCode="###0">
                  <c:v>15.911606523731193</c:v>
                </c:pt>
                <c:pt idx="17" formatCode="###0">
                  <c:v>24.737804846513342</c:v>
                </c:pt>
                <c:pt idx="19" formatCode="###0">
                  <c:v>18.331257139184924</c:v>
                </c:pt>
                <c:pt idx="20" formatCode="###0">
                  <c:v>16.642692093281035</c:v>
                </c:pt>
                <c:pt idx="21" formatCode="###0">
                  <c:v>18.56133580991602</c:v>
                </c:pt>
                <c:pt idx="23" formatCode="###0">
                  <c:v>10.494494142808964</c:v>
                </c:pt>
                <c:pt idx="24" formatCode="###0">
                  <c:v>15.423600643551948</c:v>
                </c:pt>
                <c:pt idx="25" formatCode="###0">
                  <c:v>15.615996338385852</c:v>
                </c:pt>
                <c:pt idx="26" formatCode="###0">
                  <c:v>17.034100563452625</c:v>
                </c:pt>
                <c:pt idx="27" formatCode="###0">
                  <c:v>25.288841165058901</c:v>
                </c:pt>
                <c:pt idx="29" formatCode="###0">
                  <c:v>20.549188755358781</c:v>
                </c:pt>
                <c:pt idx="30" formatCode="###0">
                  <c:v>19.199994243572693</c:v>
                </c:pt>
                <c:pt idx="31" formatCode="###0">
                  <c:v>13.38227290440982</c:v>
                </c:pt>
                <c:pt idx="32" formatCode="###0">
                  <c:v>18.158967357385286</c:v>
                </c:pt>
                <c:pt idx="33" formatCode="###0">
                  <c:v>10.728871347043839</c:v>
                </c:pt>
                <c:pt idx="35" formatCode="###0">
                  <c:v>20.549188755358781</c:v>
                </c:pt>
                <c:pt idx="36" formatCode="###0">
                  <c:v>14.763076075504639</c:v>
                </c:pt>
                <c:pt idx="37" formatCode="###0">
                  <c:v>17.585322462849252</c:v>
                </c:pt>
              </c:numCache>
            </c:numRef>
          </c:val>
          <c:extLst>
            <c:ext xmlns:c16="http://schemas.microsoft.com/office/drawing/2014/chart" uri="{C3380CC4-5D6E-409C-BE32-E72D297353CC}">
              <c16:uniqueId val="{00000004-0DA0-42B3-9CC0-CDA13C2F05DD}"/>
            </c:ext>
          </c:extLst>
        </c:ser>
        <c:ser>
          <c:idx val="5"/>
          <c:order val="5"/>
          <c:tx>
            <c:strRef>
              <c:f>Dati!$H$501</c:f>
              <c:strCache>
                <c:ptCount val="1"/>
                <c:pt idx="0">
                  <c:v>.</c:v>
                </c:pt>
              </c:strCache>
            </c:strRef>
          </c:tx>
          <c:spPr>
            <a:noFill/>
          </c:spPr>
          <c:invertIfNegative val="0"/>
          <c:dLbls>
            <c:delete val="1"/>
          </c:dLbls>
          <c:cat>
            <c:strRef>
              <c:f>Dati!$B$502:$B$539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Dati!$H$502:$H$539</c:f>
              <c:numCache>
                <c:formatCode>General</c:formatCode>
                <c:ptCount val="38"/>
                <c:pt idx="0" formatCode="###0">
                  <c:v>14.510071570941957</c:v>
                </c:pt>
                <c:pt idx="2" formatCode="###0">
                  <c:v>12.017329209085332</c:v>
                </c:pt>
                <c:pt idx="3" formatCode="###0">
                  <c:v>16.840689938541818</c:v>
                </c:pt>
                <c:pt idx="5" formatCode="###0">
                  <c:v>13.090907719971547</c:v>
                </c:pt>
                <c:pt idx="6" formatCode="###0">
                  <c:v>7</c:v>
                </c:pt>
                <c:pt idx="7" formatCode="###0">
                  <c:v>13.885469820364271</c:v>
                </c:pt>
                <c:pt idx="8" formatCode="###0">
                  <c:v>21.749089834694047</c:v>
                </c:pt>
                <c:pt idx="9" formatCode="###0">
                  <c:v>20.671054120148376</c:v>
                </c:pt>
                <c:pt idx="10" formatCode="###0">
                  <c:v>9.6823299192215231</c:v>
                </c:pt>
                <c:pt idx="12" formatCode="###0">
                  <c:v>11.042784453247929</c:v>
                </c:pt>
                <c:pt idx="13" formatCode="###0">
                  <c:v>19.633565987239621</c:v>
                </c:pt>
                <c:pt idx="15" formatCode="###0">
                  <c:v>30.946568978153103</c:v>
                </c:pt>
                <c:pt idx="16" formatCode="###0">
                  <c:v>14.98185903315094</c:v>
                </c:pt>
                <c:pt idx="17" formatCode="###0">
                  <c:v>7.8378721002749003</c:v>
                </c:pt>
                <c:pt idx="19" formatCode="###0">
                  <c:v>10.947881115742085</c:v>
                </c:pt>
                <c:pt idx="20" formatCode="###0">
                  <c:v>13.561611016600722</c:v>
                </c:pt>
                <c:pt idx="21" formatCode="###0">
                  <c:v>17.532858256537622</c:v>
                </c:pt>
                <c:pt idx="23" formatCode="###0">
                  <c:v>19.788056187996297</c:v>
                </c:pt>
                <c:pt idx="24" formatCode="###0">
                  <c:v>14.723703719199726</c:v>
                </c:pt>
                <c:pt idx="25" formatCode="###0">
                  <c:v>15.194252526548294</c:v>
                </c:pt>
                <c:pt idx="26" formatCode="###0">
                  <c:v>14.237210797128693</c:v>
                </c:pt>
                <c:pt idx="27" formatCode="###0">
                  <c:v>8.9412708178451368</c:v>
                </c:pt>
                <c:pt idx="29" formatCode="###0">
                  <c:v>16.43831810279319</c:v>
                </c:pt>
                <c:pt idx="30" formatCode="###0">
                  <c:v>8.1764326308538813</c:v>
                </c:pt>
                <c:pt idx="31" formatCode="###0">
                  <c:v>25.422704464197512</c:v>
                </c:pt>
                <c:pt idx="32" formatCode="###0">
                  <c:v>12.711113601749943</c:v>
                </c:pt>
                <c:pt idx="33" formatCode="###0">
                  <c:v>13.335847293196899</c:v>
                </c:pt>
                <c:pt idx="35" formatCode="###0">
                  <c:v>16.43831810279319</c:v>
                </c:pt>
                <c:pt idx="36" formatCode="###0">
                  <c:v>16.956081723303321</c:v>
                </c:pt>
                <c:pt idx="37" formatCode="###0">
                  <c:v>9.8814978778461153</c:v>
                </c:pt>
              </c:numCache>
            </c:numRef>
          </c:val>
          <c:extLst>
            <c:ext xmlns:c16="http://schemas.microsoft.com/office/drawing/2014/chart" uri="{C3380CC4-5D6E-409C-BE32-E72D297353CC}">
              <c16:uniqueId val="{00000005-0DA0-42B3-9CC0-CDA13C2F05DD}"/>
            </c:ext>
          </c:extLst>
        </c:ser>
        <c:ser>
          <c:idx val="6"/>
          <c:order val="6"/>
          <c:tx>
            <c:strRef>
              <c:f>Dati!$I$501</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Dati!$B$502:$B$539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Dati!$I$502:$I$539</c:f>
              <c:numCache>
                <c:formatCode>General</c:formatCode>
                <c:ptCount val="38"/>
                <c:pt idx="0" formatCode="###0">
                  <c:v>16.118129182845212</c:v>
                </c:pt>
                <c:pt idx="2" formatCode="###0">
                  <c:v>13.438891502502301</c:v>
                </c:pt>
                <c:pt idx="3" formatCode="###0">
                  <c:v>18.623113510355822</c:v>
                </c:pt>
                <c:pt idx="5" formatCode="###0">
                  <c:v>18.34118011286948</c:v>
                </c:pt>
                <c:pt idx="6" formatCode="###0">
                  <c:v>14.887030330924627</c:v>
                </c:pt>
                <c:pt idx="7" formatCode="###0">
                  <c:v>13.769053843841792</c:v>
                </c:pt>
                <c:pt idx="8" formatCode="###0">
                  <c:v>16.073850289064403</c:v>
                </c:pt>
                <c:pt idx="9" formatCode="###0">
                  <c:v>17.724163399505819</c:v>
                </c:pt>
                <c:pt idx="10" formatCode="###0">
                  <c:v>17.506189973643831</c:v>
                </c:pt>
                <c:pt idx="12" formatCode="###0">
                  <c:v>12.465556216173287</c:v>
                </c:pt>
                <c:pt idx="13" formatCode="###0">
                  <c:v>21.577806887185766</c:v>
                </c:pt>
                <c:pt idx="15" formatCode="###0">
                  <c:v>27.278990020449221</c:v>
                </c:pt>
                <c:pt idx="16" formatCode="###0">
                  <c:v>15.095397415760448</c:v>
                </c:pt>
                <c:pt idx="17" formatCode="###0">
                  <c:v>15.227590061834361</c:v>
                </c:pt>
                <c:pt idx="19" formatCode="###0">
                  <c:v>14.993144556006628</c:v>
                </c:pt>
                <c:pt idx="20" formatCode="###0">
                  <c:v>14.319006900671623</c:v>
                </c:pt>
                <c:pt idx="21" formatCode="###0">
                  <c:v>19.121584268135109</c:v>
                </c:pt>
                <c:pt idx="23" formatCode="###0">
                  <c:v>17.625544495194774</c:v>
                </c:pt>
                <c:pt idx="24" formatCode="###0">
                  <c:v>19.809461885089551</c:v>
                </c:pt>
                <c:pt idx="25" formatCode="###0">
                  <c:v>11.793570591042348</c:v>
                </c:pt>
                <c:pt idx="26" formatCode="###0">
                  <c:v>15.010510896301493</c:v>
                </c:pt>
                <c:pt idx="27" formatCode="###0">
                  <c:v>10.132658017374172</c:v>
                </c:pt>
                <c:pt idx="29" formatCode="###0">
                  <c:v>20.78000399220165</c:v>
                </c:pt>
                <c:pt idx="30" formatCode="###0">
                  <c:v>3.7965634237446904</c:v>
                </c:pt>
                <c:pt idx="31" formatCode="###0">
                  <c:v>22.427263930382743</c:v>
                </c:pt>
                <c:pt idx="32" formatCode="###0">
                  <c:v>18.862255719377185</c:v>
                </c:pt>
                <c:pt idx="33" formatCode="###0">
                  <c:v>17.727689758920924</c:v>
                </c:pt>
                <c:pt idx="35" formatCode="###0">
                  <c:v>20.78000399220165</c:v>
                </c:pt>
                <c:pt idx="36" formatCode="###0">
                  <c:v>17.34325768958043</c:v>
                </c:pt>
                <c:pt idx="37" formatCode="###0">
                  <c:v>9.9569047863793525</c:v>
                </c:pt>
              </c:numCache>
            </c:numRef>
          </c:val>
          <c:extLst>
            <c:ext xmlns:c16="http://schemas.microsoft.com/office/drawing/2014/chart" uri="{C3380CC4-5D6E-409C-BE32-E72D297353CC}">
              <c16:uniqueId val="{00000006-0DA0-42B3-9CC0-CDA13C2F05DD}"/>
            </c:ext>
          </c:extLst>
        </c:ser>
        <c:dLbls>
          <c:dLblPos val="ctr"/>
          <c:showLegendKey val="0"/>
          <c:showVal val="1"/>
          <c:showCatName val="0"/>
          <c:showSerName val="0"/>
          <c:showPercent val="0"/>
          <c:showBubbleSize val="0"/>
        </c:dLbls>
        <c:gapWidth val="20"/>
        <c:overlap val="100"/>
        <c:axId val="332356864"/>
        <c:axId val="332354120"/>
      </c:barChart>
      <c:catAx>
        <c:axId val="332356864"/>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2354120"/>
        <c:crossesAt val="50.2"/>
        <c:auto val="1"/>
        <c:lblAlgn val="ctr"/>
        <c:lblOffset val="100"/>
        <c:tickLblSkip val="1"/>
        <c:tickMarkSkip val="1"/>
        <c:noMultiLvlLbl val="0"/>
      </c:catAx>
      <c:valAx>
        <c:axId val="332354120"/>
        <c:scaling>
          <c:orientation val="minMax"/>
          <c:max val="145"/>
          <c:min val="0"/>
        </c:scaling>
        <c:delete val="1"/>
        <c:axPos val="t"/>
        <c:numFmt formatCode="0" sourceLinked="1"/>
        <c:majorTickMark val="out"/>
        <c:minorTickMark val="none"/>
        <c:tickLblPos val="nextTo"/>
        <c:crossAx val="332356864"/>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481716628435618"/>
          <c:y val="9.5638487311272585E-2"/>
          <c:w val="0.67054586527422866"/>
          <c:h val="0.8896289169641578"/>
        </c:manualLayout>
      </c:layout>
      <c:barChart>
        <c:barDir val="bar"/>
        <c:grouping val="stacked"/>
        <c:varyColors val="0"/>
        <c:ser>
          <c:idx val="0"/>
          <c:order val="0"/>
          <c:tx>
            <c:strRef>
              <c:f>Dati!$C$544</c:f>
              <c:strCache>
                <c:ptCount val="1"/>
                <c:pt idx="0">
                  <c:v>.</c:v>
                </c:pt>
              </c:strCache>
            </c:strRef>
          </c:tx>
          <c:spPr>
            <a:noFill/>
          </c:spPr>
          <c:invertIfNegative val="0"/>
          <c:dLbls>
            <c:delete val="1"/>
          </c:dLbls>
          <c:cat>
            <c:strRef>
              <c:f>Dati!$B$545:$B$582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Dati!$C$545:$C$582</c:f>
              <c:numCache>
                <c:formatCode>General</c:formatCode>
                <c:ptCount val="38"/>
                <c:pt idx="0" formatCode="0">
                  <c:v>14.481026110000855</c:v>
                </c:pt>
                <c:pt idx="2" formatCode="0">
                  <c:v>13.928048436163689</c:v>
                </c:pt>
                <c:pt idx="3" formatCode="0">
                  <c:v>14.998038996385777</c:v>
                </c:pt>
                <c:pt idx="5" formatCode="0">
                  <c:v>12.521864985311627</c:v>
                </c:pt>
                <c:pt idx="6" formatCode="0">
                  <c:v>12.91810551472053</c:v>
                </c:pt>
                <c:pt idx="7" formatCode="0">
                  <c:v>13.75526217548045</c:v>
                </c:pt>
                <c:pt idx="8" formatCode="0">
                  <c:v>20.219305776196645</c:v>
                </c:pt>
                <c:pt idx="9" formatCode="0">
                  <c:v>14.165102881383572</c:v>
                </c:pt>
                <c:pt idx="10" formatCode="0">
                  <c:v>11.852267331537924</c:v>
                </c:pt>
                <c:pt idx="12" formatCode="0">
                  <c:v>12.498244741353599</c:v>
                </c:pt>
                <c:pt idx="13" formatCode="0">
                  <c:v>17.691978547726311</c:v>
                </c:pt>
                <c:pt idx="15" formatCode="0">
                  <c:v>30.239219084191756</c:v>
                </c:pt>
                <c:pt idx="16" formatCode="0">
                  <c:v>15.333375033838308</c:v>
                </c:pt>
                <c:pt idx="17" formatCode="0">
                  <c:v>7.0000000000000036</c:v>
                </c:pt>
                <c:pt idx="19" formatCode="0">
                  <c:v>10.037576082340259</c:v>
                </c:pt>
                <c:pt idx="20" formatCode="0">
                  <c:v>15.077750603694934</c:v>
                </c:pt>
                <c:pt idx="21" formatCode="0">
                  <c:v>15.819926022360992</c:v>
                </c:pt>
                <c:pt idx="23" formatCode="0">
                  <c:v>21.751289183696151</c:v>
                </c:pt>
                <c:pt idx="24" formatCode="0">
                  <c:v>18.040566556740586</c:v>
                </c:pt>
                <c:pt idx="25" formatCode="0">
                  <c:v>10.714806863596262</c:v>
                </c:pt>
                <c:pt idx="26" formatCode="0">
                  <c:v>9.2870492587488833</c:v>
                </c:pt>
                <c:pt idx="27" formatCode="0">
                  <c:v>7.8446669173517307</c:v>
                </c:pt>
                <c:pt idx="29" formatCode="0">
                  <c:v>13.726180648005119</c:v>
                </c:pt>
                <c:pt idx="30" formatCode="0">
                  <c:v>8.1328243432641685</c:v>
                </c:pt>
                <c:pt idx="31" formatCode="0">
                  <c:v>25.654383901881971</c:v>
                </c:pt>
                <c:pt idx="32" formatCode="0">
                  <c:v>11.804145928408726</c:v>
                </c:pt>
                <c:pt idx="33" formatCode="0">
                  <c:v>20.681019861018473</c:v>
                </c:pt>
                <c:pt idx="35" formatCode="0">
                  <c:v>13.726180648005119</c:v>
                </c:pt>
                <c:pt idx="36" formatCode="0">
                  <c:v>19.906413612668565</c:v>
                </c:pt>
                <c:pt idx="37" formatCode="0">
                  <c:v>9.4463037036876614</c:v>
                </c:pt>
              </c:numCache>
            </c:numRef>
          </c:val>
          <c:extLst>
            <c:ext xmlns:c16="http://schemas.microsoft.com/office/drawing/2014/chart" uri="{C3380CC4-5D6E-409C-BE32-E72D297353CC}">
              <c16:uniqueId val="{00000000-FEDC-4D3D-B541-8275945F1C17}"/>
            </c:ext>
          </c:extLst>
        </c:ser>
        <c:ser>
          <c:idx val="1"/>
          <c:order val="1"/>
          <c:tx>
            <c:strRef>
              <c:f>Dati!$D$544</c:f>
              <c:strCache>
                <c:ptCount val="1"/>
                <c:pt idx="0">
                  <c:v>Pilnīgi nepiekrīt</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Dati!$B$545:$B$582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Dati!$D$545:$D$582</c:f>
              <c:numCache>
                <c:formatCode>General</c:formatCode>
                <c:ptCount val="38"/>
                <c:pt idx="0" formatCode="###0">
                  <c:v>10.931639271667692</c:v>
                </c:pt>
                <c:pt idx="2" formatCode="###0">
                  <c:v>11.458668449957916</c:v>
                </c:pt>
                <c:pt idx="3" formatCode="###0">
                  <c:v>10.438887231994656</c:v>
                </c:pt>
                <c:pt idx="5" formatCode="###0">
                  <c:v>14.127718337848526</c:v>
                </c:pt>
                <c:pt idx="6" formatCode="###0">
                  <c:v>8.8907253105523871</c:v>
                </c:pt>
                <c:pt idx="7" formatCode="###0">
                  <c:v>11.713368819390704</c:v>
                </c:pt>
                <c:pt idx="8" formatCode="###0">
                  <c:v>9.8887231267502944</c:v>
                </c:pt>
                <c:pt idx="9" formatCode="###0">
                  <c:v>11.73097338647834</c:v>
                </c:pt>
                <c:pt idx="10" formatCode="###0">
                  <c:v>11.047290689430968</c:v>
                </c:pt>
                <c:pt idx="12" formatCode="###0">
                  <c:v>12.078914980855814</c:v>
                </c:pt>
                <c:pt idx="13" formatCode="###0">
                  <c:v>8.7512278613287595</c:v>
                </c:pt>
                <c:pt idx="15" formatCode="###0">
                  <c:v>4.3602731138004902</c:v>
                </c:pt>
                <c:pt idx="16" formatCode="###0">
                  <c:v>9.5904475892230376</c:v>
                </c:pt>
                <c:pt idx="17" formatCode="###0">
                  <c:v>16.722933561213178</c:v>
                </c:pt>
                <c:pt idx="19" formatCode="###0">
                  <c:v>12.330356084863725</c:v>
                </c:pt>
                <c:pt idx="20" formatCode="###0">
                  <c:v>9.9664182037967031</c:v>
                </c:pt>
                <c:pt idx="21" formatCode="###0">
                  <c:v>11.572283399315655</c:v>
                </c:pt>
                <c:pt idx="23" formatCode="###0">
                  <c:v>6.2240027387054955</c:v>
                </c:pt>
                <c:pt idx="24" formatCode="###0">
                  <c:v>9.8593349578058707</c:v>
                </c:pt>
                <c:pt idx="25" formatCode="###0">
                  <c:v>10.38729880921567</c:v>
                </c:pt>
                <c:pt idx="26" formatCode="###0">
                  <c:v>11.723465566068434</c:v>
                </c:pt>
                <c:pt idx="27" formatCode="###0">
                  <c:v>16.585986118724865</c:v>
                </c:pt>
                <c:pt idx="29" formatCode="###0">
                  <c:v>12.793488817638552</c:v>
                </c:pt>
                <c:pt idx="30" formatCode="###0">
                  <c:v>11.223190183359161</c:v>
                </c:pt>
                <c:pt idx="31" formatCode="###0">
                  <c:v>6.3751999595759301</c:v>
                </c:pt>
                <c:pt idx="32" formatCode="###0">
                  <c:v>11.063449651391236</c:v>
                </c:pt>
                <c:pt idx="33" formatCode="###0">
                  <c:v>9.8328687789927098</c:v>
                </c:pt>
                <c:pt idx="35" formatCode="###0">
                  <c:v>12.793488817638552</c:v>
                </c:pt>
                <c:pt idx="36" formatCode="###0">
                  <c:v>9.2283969278531277</c:v>
                </c:pt>
                <c:pt idx="37" formatCode="###0">
                  <c:v>10.822807837263753</c:v>
                </c:pt>
              </c:numCache>
            </c:numRef>
          </c:val>
          <c:extLst>
            <c:ext xmlns:c16="http://schemas.microsoft.com/office/drawing/2014/chart" uri="{C3380CC4-5D6E-409C-BE32-E72D297353CC}">
              <c16:uniqueId val="{00000001-FEDC-4D3D-B541-8275945F1C17}"/>
            </c:ext>
          </c:extLst>
        </c:ser>
        <c:ser>
          <c:idx val="2"/>
          <c:order val="2"/>
          <c:tx>
            <c:strRef>
              <c:f>Dati!$E$544</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Dati!$B$545:$B$582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Dati!$E$545:$E$582</c:f>
              <c:numCache>
                <c:formatCode>General</c:formatCode>
                <c:ptCount val="38"/>
                <c:pt idx="0" formatCode="###0">
                  <c:v>22.417240468014555</c:v>
                </c:pt>
                <c:pt idx="2" formatCode="###0">
                  <c:v>22.443188963561497</c:v>
                </c:pt>
                <c:pt idx="3" formatCode="###0">
                  <c:v>22.392979621302668</c:v>
                </c:pt>
                <c:pt idx="5" formatCode="###0">
                  <c:v>21.180322526522946</c:v>
                </c:pt>
                <c:pt idx="6" formatCode="###0">
                  <c:v>26.021075024410184</c:v>
                </c:pt>
                <c:pt idx="7" formatCode="###0">
                  <c:v>22.361274854811949</c:v>
                </c:pt>
                <c:pt idx="8" formatCode="###0">
                  <c:v>17.721876946736163</c:v>
                </c:pt>
                <c:pt idx="9" formatCode="###0">
                  <c:v>21.93382958182119</c:v>
                </c:pt>
                <c:pt idx="10" formatCode="###0">
                  <c:v>24.930347828714211</c:v>
                </c:pt>
                <c:pt idx="12" formatCode="###0">
                  <c:v>23.252746127473689</c:v>
                </c:pt>
                <c:pt idx="13" formatCode="###0">
                  <c:v>21.386699440628032</c:v>
                </c:pt>
                <c:pt idx="15" formatCode="###0">
                  <c:v>13.230413651690856</c:v>
                </c:pt>
                <c:pt idx="16" formatCode="###0">
                  <c:v>22.906083226621753</c:v>
                </c:pt>
                <c:pt idx="17" formatCode="###0">
                  <c:v>24.106972288469919</c:v>
                </c:pt>
                <c:pt idx="19" formatCode="###0">
                  <c:v>25.461973682479119</c:v>
                </c:pt>
                <c:pt idx="20" formatCode="###0">
                  <c:v>22.785737042191464</c:v>
                </c:pt>
                <c:pt idx="21" formatCode="###0">
                  <c:v>20.437696428006454</c:v>
                </c:pt>
                <c:pt idx="23" formatCode="###0">
                  <c:v>19.854613927281456</c:v>
                </c:pt>
                <c:pt idx="24" formatCode="###0">
                  <c:v>19.930004335136644</c:v>
                </c:pt>
                <c:pt idx="25" formatCode="###0">
                  <c:v>26.727800176871167</c:v>
                </c:pt>
                <c:pt idx="26" formatCode="###0">
                  <c:v>26.819391024865784</c:v>
                </c:pt>
                <c:pt idx="27" formatCode="###0">
                  <c:v>23.399252813606505</c:v>
                </c:pt>
                <c:pt idx="29" formatCode="###0">
                  <c:v>21.310236384039428</c:v>
                </c:pt>
                <c:pt idx="30" formatCode="###0">
                  <c:v>28.473891323059771</c:v>
                </c:pt>
                <c:pt idx="31" formatCode="###0">
                  <c:v>15.8003219882252</c:v>
                </c:pt>
                <c:pt idx="32" formatCode="###0">
                  <c:v>24.962310269883137</c:v>
                </c:pt>
                <c:pt idx="33" formatCode="###0">
                  <c:v>17.316017209671916</c:v>
                </c:pt>
                <c:pt idx="35" formatCode="###0">
                  <c:v>21.310236384039428</c:v>
                </c:pt>
                <c:pt idx="36" formatCode="###0">
                  <c:v>18.69509530916141</c:v>
                </c:pt>
                <c:pt idx="37" formatCode="###0">
                  <c:v>27.560794308731687</c:v>
                </c:pt>
              </c:numCache>
            </c:numRef>
          </c:val>
          <c:extLst>
            <c:ext xmlns:c16="http://schemas.microsoft.com/office/drawing/2014/chart" uri="{C3380CC4-5D6E-409C-BE32-E72D297353CC}">
              <c16:uniqueId val="{00000002-FEDC-4D3D-B541-8275945F1C17}"/>
            </c:ext>
          </c:extLst>
        </c:ser>
        <c:ser>
          <c:idx val="3"/>
          <c:order val="3"/>
          <c:tx>
            <c:strRef>
              <c:f>Dati!$F$544</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Dati!$B$545:$B$582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Dati!$F$545:$F$582</c:f>
              <c:numCache>
                <c:formatCode>General</c:formatCode>
                <c:ptCount val="38"/>
                <c:pt idx="0" formatCode="###0">
                  <c:v>24.093253050834491</c:v>
                </c:pt>
                <c:pt idx="2" formatCode="###0">
                  <c:v>25.039240977748481</c:v>
                </c:pt>
                <c:pt idx="3" formatCode="###0">
                  <c:v>23.208790672479701</c:v>
                </c:pt>
                <c:pt idx="5" formatCode="###0">
                  <c:v>23.962656971960467</c:v>
                </c:pt>
                <c:pt idx="6" formatCode="###0">
                  <c:v>21.184032346511593</c:v>
                </c:pt>
                <c:pt idx="7" formatCode="###0">
                  <c:v>28.474244595803043</c:v>
                </c:pt>
                <c:pt idx="8" formatCode="###0">
                  <c:v>24.798541828288897</c:v>
                </c:pt>
                <c:pt idx="9" formatCode="###0">
                  <c:v>20.423573650512267</c:v>
                </c:pt>
                <c:pt idx="10" formatCode="###0">
                  <c:v>25.266931288832467</c:v>
                </c:pt>
                <c:pt idx="12" formatCode="###0">
                  <c:v>23.348022783450542</c:v>
                </c:pt>
                <c:pt idx="13" formatCode="###0">
                  <c:v>25.318272151732209</c:v>
                </c:pt>
                <c:pt idx="15" formatCode="###0">
                  <c:v>34.416425255723709</c:v>
                </c:pt>
                <c:pt idx="16" formatCode="###0">
                  <c:v>24.03957798715134</c:v>
                </c:pt>
                <c:pt idx="17" formatCode="###0">
                  <c:v>20.851231705704429</c:v>
                </c:pt>
                <c:pt idx="19" formatCode="###0">
                  <c:v>21.777454168185972</c:v>
                </c:pt>
                <c:pt idx="20" formatCode="###0">
                  <c:v>24.135773814986749</c:v>
                </c:pt>
                <c:pt idx="21" formatCode="###0">
                  <c:v>25.157855192195239</c:v>
                </c:pt>
                <c:pt idx="23" formatCode="###0">
                  <c:v>29.619477516652299</c:v>
                </c:pt>
                <c:pt idx="24" formatCode="###0">
                  <c:v>23.941800660166287</c:v>
                </c:pt>
                <c:pt idx="25" formatCode="###0">
                  <c:v>23.627903730362217</c:v>
                </c:pt>
                <c:pt idx="26" formatCode="###0">
                  <c:v>17.00871624377713</c:v>
                </c:pt>
                <c:pt idx="27" formatCode="###0">
                  <c:v>21.617136465676044</c:v>
                </c:pt>
                <c:pt idx="29" formatCode="###0">
                  <c:v>21.98603218369767</c:v>
                </c:pt>
                <c:pt idx="30" formatCode="###0">
                  <c:v>22.904835437900957</c:v>
                </c:pt>
                <c:pt idx="31" formatCode="###0">
                  <c:v>22.846547191598013</c:v>
                </c:pt>
                <c:pt idx="32" formatCode="###0">
                  <c:v>19.846931453211699</c:v>
                </c:pt>
                <c:pt idx="33" formatCode="###0">
                  <c:v>37.491335284535346</c:v>
                </c:pt>
                <c:pt idx="35" formatCode="###0">
                  <c:v>21.98603218369767</c:v>
                </c:pt>
                <c:pt idx="36" formatCode="###0">
                  <c:v>31.274126769387927</c:v>
                </c:pt>
                <c:pt idx="37" formatCode="###0">
                  <c:v>18.581607457679755</c:v>
                </c:pt>
              </c:numCache>
            </c:numRef>
          </c:val>
          <c:extLst>
            <c:ext xmlns:c16="http://schemas.microsoft.com/office/drawing/2014/chart" uri="{C3380CC4-5D6E-409C-BE32-E72D297353CC}">
              <c16:uniqueId val="{00000003-FEDC-4D3D-B541-8275945F1C17}"/>
            </c:ext>
          </c:extLst>
        </c:ser>
        <c:ser>
          <c:idx val="4"/>
          <c:order val="4"/>
          <c:tx>
            <c:strRef>
              <c:f>Dati!$G$544</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Dati!$B$545:$B$582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Dati!$G$545:$G$582</c:f>
              <c:numCache>
                <c:formatCode>General</c:formatCode>
                <c:ptCount val="38"/>
                <c:pt idx="0" formatCode="###0">
                  <c:v>20.117925985034184</c:v>
                </c:pt>
                <c:pt idx="2" formatCode="###0">
                  <c:v>20.629027208175806</c:v>
                </c:pt>
                <c:pt idx="3" formatCode="###0">
                  <c:v>19.640065971667468</c:v>
                </c:pt>
                <c:pt idx="5" formatCode="###0">
                  <c:v>19.333486929033313</c:v>
                </c:pt>
                <c:pt idx="6" formatCode="###0">
                  <c:v>17.768996545611227</c:v>
                </c:pt>
                <c:pt idx="7" formatCode="###0">
                  <c:v>18.464816197285174</c:v>
                </c:pt>
                <c:pt idx="8" formatCode="###0">
                  <c:v>20.912965636296157</c:v>
                </c:pt>
                <c:pt idx="9" formatCode="###0">
                  <c:v>23.979088202083172</c:v>
                </c:pt>
                <c:pt idx="10" formatCode="###0">
                  <c:v>20.143823525393945</c:v>
                </c:pt>
                <c:pt idx="12" formatCode="###0">
                  <c:v>22.59343694262002</c:v>
                </c:pt>
                <c:pt idx="13" formatCode="###0">
                  <c:v>16.467049895428783</c:v>
                </c:pt>
                <c:pt idx="15" formatCode="###0">
                  <c:v>24.045353779520539</c:v>
                </c:pt>
                <c:pt idx="16" formatCode="###0">
                  <c:v>20.582076012182391</c:v>
                </c:pt>
                <c:pt idx="17" formatCode="###0">
                  <c:v>17.571209141781154</c:v>
                </c:pt>
                <c:pt idx="19" formatCode="###0">
                  <c:v>17.499349057163695</c:v>
                </c:pt>
                <c:pt idx="20" formatCode="###0">
                  <c:v>20.515287576400343</c:v>
                </c:pt>
                <c:pt idx="21" formatCode="###0">
                  <c:v>20.844510684563616</c:v>
                </c:pt>
                <c:pt idx="23" formatCode="###0">
                  <c:v>26.070365712049856</c:v>
                </c:pt>
                <c:pt idx="24" formatCode="###0">
                  <c:v>20.860099866746999</c:v>
                </c:pt>
                <c:pt idx="25" formatCode="###0">
                  <c:v>15.742910884602869</c:v>
                </c:pt>
                <c:pt idx="26" formatCode="###0">
                  <c:v>20.898312209567418</c:v>
                </c:pt>
                <c:pt idx="27" formatCode="###0">
                  <c:v>19.597412208228256</c:v>
                </c:pt>
                <c:pt idx="29" formatCode="###0">
                  <c:v>15.828079715892086</c:v>
                </c:pt>
                <c:pt idx="30" formatCode="###0">
                  <c:v>28.482197435492349</c:v>
                </c:pt>
                <c:pt idx="31" formatCode="###0">
                  <c:v>26.39849117956124</c:v>
                </c:pt>
                <c:pt idx="32" formatCode="###0">
                  <c:v>15.773275549729366</c:v>
                </c:pt>
                <c:pt idx="33" formatCode="###0">
                  <c:v>15.151976703392183</c:v>
                </c:pt>
                <c:pt idx="35" formatCode="###0">
                  <c:v>15.828079715892086</c:v>
                </c:pt>
                <c:pt idx="36" formatCode="###0">
                  <c:v>19.186946437098612</c:v>
                </c:pt>
                <c:pt idx="37" formatCode="###0">
                  <c:v>25.576821776590467</c:v>
                </c:pt>
              </c:numCache>
            </c:numRef>
          </c:val>
          <c:extLst>
            <c:ext xmlns:c16="http://schemas.microsoft.com/office/drawing/2014/chart" uri="{C3380CC4-5D6E-409C-BE32-E72D297353CC}">
              <c16:uniqueId val="{00000004-FEDC-4D3D-B541-8275945F1C17}"/>
            </c:ext>
          </c:extLst>
        </c:ser>
        <c:ser>
          <c:idx val="5"/>
          <c:order val="5"/>
          <c:tx>
            <c:strRef>
              <c:f>Dati!$H$544</c:f>
              <c:strCache>
                <c:ptCount val="1"/>
                <c:pt idx="0">
                  <c:v>.</c:v>
                </c:pt>
              </c:strCache>
            </c:strRef>
          </c:tx>
          <c:spPr>
            <a:noFill/>
          </c:spPr>
          <c:invertIfNegative val="0"/>
          <c:dLbls>
            <c:delete val="1"/>
          </c:dLbls>
          <c:cat>
            <c:strRef>
              <c:f>Dati!$B$545:$B$582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Dati!$H$545:$H$582</c:f>
              <c:numCache>
                <c:formatCode>General</c:formatCode>
                <c:ptCount val="38"/>
                <c:pt idx="0" formatCode="###0">
                  <c:v>21.250599999375574</c:v>
                </c:pt>
                <c:pt idx="2" formatCode="###0">
                  <c:v>19.793510849319961</c:v>
                </c:pt>
                <c:pt idx="3" formatCode="###0">
                  <c:v>22.612922391097079</c:v>
                </c:pt>
                <c:pt idx="5" formatCode="###0">
                  <c:v>22.165635134250468</c:v>
                </c:pt>
                <c:pt idx="6" formatCode="###0">
                  <c:v>26.508750143121425</c:v>
                </c:pt>
                <c:pt idx="7" formatCode="###0">
                  <c:v>18.522718242156031</c:v>
                </c:pt>
                <c:pt idx="8" formatCode="###0">
                  <c:v>19.750271570659194</c:v>
                </c:pt>
                <c:pt idx="9" formatCode="###0">
                  <c:v>21.059117182648805</c:v>
                </c:pt>
                <c:pt idx="10" formatCode="###0">
                  <c:v>20.05102422101784</c:v>
                </c:pt>
                <c:pt idx="12" formatCode="###0">
                  <c:v>19.52031930917369</c:v>
                </c:pt>
                <c:pt idx="13" formatCode="###0">
                  <c:v>23.676456988083252</c:v>
                </c:pt>
                <c:pt idx="15" formatCode="###0">
                  <c:v>7</c:v>
                </c:pt>
                <c:pt idx="16" formatCode="###0">
                  <c:v>20.840125035910518</c:v>
                </c:pt>
                <c:pt idx="17" formatCode="###0">
                  <c:v>27.039338187758666</c:v>
                </c:pt>
                <c:pt idx="19" formatCode="###0">
                  <c:v>26.184975809894578</c:v>
                </c:pt>
                <c:pt idx="20" formatCode="###0">
                  <c:v>20.81071764385716</c:v>
                </c:pt>
                <c:pt idx="21" formatCode="###0">
                  <c:v>19.459413158485393</c:v>
                </c:pt>
                <c:pt idx="23" formatCode="###0">
                  <c:v>9.7719358065420927</c:v>
                </c:pt>
                <c:pt idx="24" formatCode="###0">
                  <c:v>20.659878508330962</c:v>
                </c:pt>
                <c:pt idx="25" formatCode="###0">
                  <c:v>26.09096442027916</c:v>
                </c:pt>
                <c:pt idx="26" formatCode="###0">
                  <c:v>27.554750581899697</c:v>
                </c:pt>
                <c:pt idx="27" formatCode="###0">
                  <c:v>24.247230361339948</c:v>
                </c:pt>
                <c:pt idx="29" formatCode="###0">
                  <c:v>27.647667135654491</c:v>
                </c:pt>
                <c:pt idx="30" formatCode="###0">
                  <c:v>14.074746161850943</c:v>
                </c:pt>
                <c:pt idx="31" formatCode="###0">
                  <c:v>16.216740664084995</c:v>
                </c:pt>
                <c:pt idx="32" formatCode="###0">
                  <c:v>29.841572032303187</c:v>
                </c:pt>
                <c:pt idx="33" formatCode="###0">
                  <c:v>12.818467047316723</c:v>
                </c:pt>
                <c:pt idx="35" formatCode="###0">
                  <c:v>27.647667135654491</c:v>
                </c:pt>
                <c:pt idx="36" formatCode="###0">
                  <c:v>15.00070582875771</c:v>
                </c:pt>
                <c:pt idx="37" formatCode="###0">
                  <c:v>21.303349800974029</c:v>
                </c:pt>
              </c:numCache>
            </c:numRef>
          </c:val>
          <c:extLst>
            <c:ext xmlns:c16="http://schemas.microsoft.com/office/drawing/2014/chart" uri="{C3380CC4-5D6E-409C-BE32-E72D297353CC}">
              <c16:uniqueId val="{00000005-FEDC-4D3D-B541-8275945F1C17}"/>
            </c:ext>
          </c:extLst>
        </c:ser>
        <c:ser>
          <c:idx val="6"/>
          <c:order val="6"/>
          <c:tx>
            <c:strRef>
              <c:f>Dati!$I$544</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Dati!$B$545:$B$582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Dati!$I$545:$I$582</c:f>
              <c:numCache>
                <c:formatCode>General</c:formatCode>
                <c:ptCount val="38"/>
                <c:pt idx="0" formatCode="###0">
                  <c:v>22.43994122444904</c:v>
                </c:pt>
                <c:pt idx="2" formatCode="###0">
                  <c:v>20.429874400556287</c:v>
                </c:pt>
                <c:pt idx="3" formatCode="###0">
                  <c:v>24.319276502555397</c:v>
                </c:pt>
                <c:pt idx="5" formatCode="###0">
                  <c:v>21.395815234634735</c:v>
                </c:pt>
                <c:pt idx="6" formatCode="###0">
                  <c:v>26.135170772914556</c:v>
                </c:pt>
                <c:pt idx="7" formatCode="###0">
                  <c:v>18.986295532709239</c:v>
                </c:pt>
                <c:pt idx="8" formatCode="###0">
                  <c:v>26.677892461928355</c:v>
                </c:pt>
                <c:pt idx="9" formatCode="###0">
                  <c:v>21.932535179105027</c:v>
                </c:pt>
                <c:pt idx="10" formatCode="###0">
                  <c:v>18.611606667628468</c:v>
                </c:pt>
                <c:pt idx="12" formatCode="###0">
                  <c:v>18.726879165600121</c:v>
                </c:pt>
                <c:pt idx="13" formatCode="###0">
                  <c:v>28.076750650882129</c:v>
                </c:pt>
                <c:pt idx="15" formatCode="###0">
                  <c:v>23.947534199264368</c:v>
                </c:pt>
                <c:pt idx="16" formatCode="###0">
                  <c:v>22.881815184821622</c:v>
                </c:pt>
                <c:pt idx="17" formatCode="###0">
                  <c:v>20.747653302831335</c:v>
                </c:pt>
                <c:pt idx="19" formatCode="###0">
                  <c:v>22.930867007307469</c:v>
                </c:pt>
                <c:pt idx="20" formatCode="###0">
                  <c:v>22.596783362624798</c:v>
                </c:pt>
                <c:pt idx="21" formatCode="###0">
                  <c:v>21.987654295919018</c:v>
                </c:pt>
                <c:pt idx="23" formatCode="###0">
                  <c:v>18.231540105310941</c:v>
                </c:pt>
                <c:pt idx="24" formatCode="###0">
                  <c:v>25.408760180144228</c:v>
                </c:pt>
                <c:pt idx="25" formatCode="###0">
                  <c:v>23.514086398948056</c:v>
                </c:pt>
                <c:pt idx="26" formatCode="###0">
                  <c:v>23.550114955721156</c:v>
                </c:pt>
                <c:pt idx="27" formatCode="###0">
                  <c:v>18.800212393764323</c:v>
                </c:pt>
                <c:pt idx="29" formatCode="###0">
                  <c:v>28.082162898732324</c:v>
                </c:pt>
                <c:pt idx="30" formatCode="###0">
                  <c:v>8.9158856201876748</c:v>
                </c:pt>
                <c:pt idx="31" formatCode="###0">
                  <c:v>28.57943968103957</c:v>
                </c:pt>
                <c:pt idx="32" formatCode="###0">
                  <c:v>28.354033075784638</c:v>
                </c:pt>
                <c:pt idx="33" formatCode="###0">
                  <c:v>20.207802023407893</c:v>
                </c:pt>
                <c:pt idx="35" formatCode="###0">
                  <c:v>28.082162898732324</c:v>
                </c:pt>
                <c:pt idx="36" formatCode="###0">
                  <c:v>21.615434556498784</c:v>
                </c:pt>
                <c:pt idx="37" formatCode="###0">
                  <c:v>17.457968619734316</c:v>
                </c:pt>
              </c:numCache>
            </c:numRef>
          </c:val>
          <c:extLst>
            <c:ext xmlns:c16="http://schemas.microsoft.com/office/drawing/2014/chart" uri="{C3380CC4-5D6E-409C-BE32-E72D297353CC}">
              <c16:uniqueId val="{00000006-FEDC-4D3D-B541-8275945F1C17}"/>
            </c:ext>
          </c:extLst>
        </c:ser>
        <c:dLbls>
          <c:dLblPos val="ctr"/>
          <c:showLegendKey val="0"/>
          <c:showVal val="1"/>
          <c:showCatName val="0"/>
          <c:showSerName val="0"/>
          <c:showPercent val="0"/>
          <c:showBubbleSize val="0"/>
        </c:dLbls>
        <c:gapWidth val="20"/>
        <c:overlap val="100"/>
        <c:axId val="332354904"/>
        <c:axId val="332357256"/>
      </c:barChart>
      <c:catAx>
        <c:axId val="332354904"/>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2357256"/>
        <c:crossesAt val="47.8"/>
        <c:auto val="1"/>
        <c:lblAlgn val="ctr"/>
        <c:lblOffset val="100"/>
        <c:tickLblSkip val="1"/>
        <c:tickMarkSkip val="1"/>
        <c:noMultiLvlLbl val="0"/>
      </c:catAx>
      <c:valAx>
        <c:axId val="332357256"/>
        <c:scaling>
          <c:orientation val="minMax"/>
          <c:max val="145"/>
          <c:min val="0"/>
        </c:scaling>
        <c:delete val="1"/>
        <c:axPos val="t"/>
        <c:numFmt formatCode="0" sourceLinked="1"/>
        <c:majorTickMark val="out"/>
        <c:minorTickMark val="none"/>
        <c:tickLblPos val="nextTo"/>
        <c:crossAx val="332354904"/>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1178757915787134"/>
          <c:y val="8.0067585083138909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1679263360176702"/>
          <c:y val="9.5638487311272585E-2"/>
          <c:w val="0.65705543168470826"/>
          <c:h val="0.8896289169641578"/>
        </c:manualLayout>
      </c:layout>
      <c:barChart>
        <c:barDir val="bar"/>
        <c:grouping val="stacked"/>
        <c:varyColors val="0"/>
        <c:ser>
          <c:idx val="0"/>
          <c:order val="0"/>
          <c:tx>
            <c:strRef>
              <c:f>Dati!$C$716</c:f>
              <c:strCache>
                <c:ptCount val="1"/>
                <c:pt idx="0">
                  <c:v>.</c:v>
                </c:pt>
              </c:strCache>
            </c:strRef>
          </c:tx>
          <c:spPr>
            <a:noFill/>
          </c:spPr>
          <c:invertIfNegative val="0"/>
          <c:dLbls>
            <c:delete val="1"/>
          </c:dLbls>
          <c:cat>
            <c:strRef>
              <c:f>Dati!$B$717:$B$754</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Dati!$C$717:$C$754</c:f>
              <c:numCache>
                <c:formatCode>General</c:formatCode>
                <c:ptCount val="38"/>
                <c:pt idx="0" formatCode="0">
                  <c:v>14.501325590424898</c:v>
                </c:pt>
                <c:pt idx="2" formatCode="0">
                  <c:v>14.830655771213777</c:v>
                </c:pt>
                <c:pt idx="3" formatCode="0">
                  <c:v>14.193414520233191</c:v>
                </c:pt>
                <c:pt idx="5" formatCode="0">
                  <c:v>12.931391780674314</c:v>
                </c:pt>
                <c:pt idx="6" formatCode="0">
                  <c:v>16.027300824241649</c:v>
                </c:pt>
                <c:pt idx="7" formatCode="0">
                  <c:v>16.868687807632121</c:v>
                </c:pt>
                <c:pt idx="8" formatCode="0">
                  <c:v>10.437203321430331</c:v>
                </c:pt>
                <c:pt idx="9" formatCode="0">
                  <c:v>14.874971468076971</c:v>
                </c:pt>
                <c:pt idx="10" formatCode="0">
                  <c:v>15.052486368657885</c:v>
                </c:pt>
                <c:pt idx="12" formatCode="0">
                  <c:v>14.747842814363608</c:v>
                </c:pt>
                <c:pt idx="13" formatCode="0">
                  <c:v>14.223444615024977</c:v>
                </c:pt>
                <c:pt idx="15" formatCode="0">
                  <c:v>20.055803761276401</c:v>
                </c:pt>
                <c:pt idx="16" formatCode="0">
                  <c:v>15.381941226860651</c:v>
                </c:pt>
                <c:pt idx="17" formatCode="0">
                  <c:v>10.291983966609017</c:v>
                </c:pt>
                <c:pt idx="19" formatCode="0">
                  <c:v>20.111411026897589</c:v>
                </c:pt>
                <c:pt idx="20" formatCode="0">
                  <c:v>13.178895252468468</c:v>
                </c:pt>
                <c:pt idx="21" formatCode="0">
                  <c:v>13.588343165551876</c:v>
                </c:pt>
                <c:pt idx="23" formatCode="0">
                  <c:v>17.896887501287541</c:v>
                </c:pt>
                <c:pt idx="24" formatCode="0">
                  <c:v>9.0988333095635952</c:v>
                </c:pt>
                <c:pt idx="25" formatCode="0">
                  <c:v>12.894819591534159</c:v>
                </c:pt>
                <c:pt idx="26" formatCode="0">
                  <c:v>7.0000000000000036</c:v>
                </c:pt>
                <c:pt idx="27" formatCode="0">
                  <c:v>20.618892441795804</c:v>
                </c:pt>
                <c:pt idx="29" formatCode="0">
                  <c:v>12.370597160282756</c:v>
                </c:pt>
                <c:pt idx="30" formatCode="0">
                  <c:v>9.4639014675735496</c:v>
                </c:pt>
                <c:pt idx="31" formatCode="0">
                  <c:v>23.879516902947799</c:v>
                </c:pt>
                <c:pt idx="32" formatCode="0">
                  <c:v>17.158576636040543</c:v>
                </c:pt>
                <c:pt idx="33" formatCode="0">
                  <c:v>17.05059326212173</c:v>
                </c:pt>
                <c:pt idx="35" formatCode="0">
                  <c:v>12.370597160282756</c:v>
                </c:pt>
                <c:pt idx="36" formatCode="0">
                  <c:v>19.905334062906341</c:v>
                </c:pt>
                <c:pt idx="37" formatCode="0">
                  <c:v>10.920081007069491</c:v>
                </c:pt>
              </c:numCache>
            </c:numRef>
          </c:val>
          <c:extLst>
            <c:ext xmlns:c16="http://schemas.microsoft.com/office/drawing/2014/chart" uri="{C3380CC4-5D6E-409C-BE32-E72D297353CC}">
              <c16:uniqueId val="{00000000-F12B-444B-84C6-9E51FA904FF5}"/>
            </c:ext>
          </c:extLst>
        </c:ser>
        <c:ser>
          <c:idx val="1"/>
          <c:order val="1"/>
          <c:tx>
            <c:strRef>
              <c:f>Dati!$D$716</c:f>
              <c:strCache>
                <c:ptCount val="1"/>
                <c:pt idx="0">
                  <c:v>Pilnīgi nepiekrīt</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Dati!$B$717:$B$754</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Dati!$D$717:$D$754</c:f>
              <c:numCache>
                <c:formatCode>General</c:formatCode>
                <c:ptCount val="38"/>
                <c:pt idx="0" formatCode="###0">
                  <c:v>8.7160487082632869</c:v>
                </c:pt>
                <c:pt idx="2" formatCode="###0">
                  <c:v>8.0465812210889514</c:v>
                </c:pt>
                <c:pt idx="3" formatCode="###0">
                  <c:v>9.3419750960016614</c:v>
                </c:pt>
                <c:pt idx="5" formatCode="###0">
                  <c:v>6.138324140832629</c:v>
                </c:pt>
                <c:pt idx="6" formatCode="###0">
                  <c:v>7.6262153480871335</c:v>
                </c:pt>
                <c:pt idx="7" formatCode="###0">
                  <c:v>7.5979911585724942</c:v>
                </c:pt>
                <c:pt idx="8" formatCode="###0">
                  <c:v>10.517503990583366</c:v>
                </c:pt>
                <c:pt idx="9" formatCode="###0">
                  <c:v>9.4828597442241112</c:v>
                </c:pt>
                <c:pt idx="10" formatCode="###0">
                  <c:v>9.6741219635002569</c:v>
                </c:pt>
                <c:pt idx="12" formatCode="###0">
                  <c:v>8.6569483025354579</c:v>
                </c:pt>
                <c:pt idx="13" formatCode="###0">
                  <c:v>8.9218828973858777</c:v>
                </c:pt>
                <c:pt idx="15" formatCode="###0">
                  <c:v>11.040393702598982</c:v>
                </c:pt>
                <c:pt idx="16" formatCode="###0">
                  <c:v>8.1868406374585216</c:v>
                </c:pt>
                <c:pt idx="17" formatCode="###0">
                  <c:v>9.3876023482728872</c:v>
                </c:pt>
                <c:pt idx="19" formatCode="###0">
                  <c:v>4.7652509729278565</c:v>
                </c:pt>
                <c:pt idx="20" formatCode="###0">
                  <c:v>8.8815674017604795</c:v>
                </c:pt>
                <c:pt idx="21" formatCode="###0">
                  <c:v>10.405249462033034</c:v>
                </c:pt>
                <c:pt idx="23" formatCode="###0">
                  <c:v>6.2750513110042796</c:v>
                </c:pt>
                <c:pt idx="24" formatCode="###0">
                  <c:v>8.787547790446121</c:v>
                </c:pt>
                <c:pt idx="25" formatCode="###0">
                  <c:v>8.6983099805838453</c:v>
                </c:pt>
                <c:pt idx="26" formatCode="###0">
                  <c:v>11.08003387289958</c:v>
                </c:pt>
                <c:pt idx="27" formatCode="###0">
                  <c:v>9.1106682892161714</c:v>
                </c:pt>
                <c:pt idx="29" formatCode="###0">
                  <c:v>11.700270091809593</c:v>
                </c:pt>
                <c:pt idx="30" formatCode="###0">
                  <c:v>9.2107626143066419</c:v>
                </c:pt>
                <c:pt idx="31" formatCode="###0">
                  <c:v>5.5523255662986859</c:v>
                </c:pt>
                <c:pt idx="32" formatCode="###0">
                  <c:v>7.3980168387919241</c:v>
                </c:pt>
                <c:pt idx="33" formatCode="###0">
                  <c:v>4.9696760906715616</c:v>
                </c:pt>
                <c:pt idx="35" formatCode="###0">
                  <c:v>11.700270091809593</c:v>
                </c:pt>
                <c:pt idx="36" formatCode="###0">
                  <c:v>2.9053162558687302</c:v>
                </c:pt>
                <c:pt idx="37" formatCode="###0">
                  <c:v>11.84616546316299</c:v>
                </c:pt>
              </c:numCache>
            </c:numRef>
          </c:val>
          <c:extLst>
            <c:ext xmlns:c16="http://schemas.microsoft.com/office/drawing/2014/chart" uri="{C3380CC4-5D6E-409C-BE32-E72D297353CC}">
              <c16:uniqueId val="{00000001-F12B-444B-84C6-9E51FA904FF5}"/>
            </c:ext>
          </c:extLst>
        </c:ser>
        <c:ser>
          <c:idx val="2"/>
          <c:order val="2"/>
          <c:tx>
            <c:strRef>
              <c:f>Dati!$E$716</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Dati!$B$717:$B$754</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Dati!$E$717:$E$754</c:f>
              <c:numCache>
                <c:formatCode>General</c:formatCode>
                <c:ptCount val="38"/>
                <c:pt idx="0" formatCode="###0">
                  <c:v>22.097398626830497</c:v>
                </c:pt>
                <c:pt idx="2" formatCode="###0">
                  <c:v>22.437535933215955</c:v>
                </c:pt>
                <c:pt idx="3" formatCode="###0">
                  <c:v>21.77938330928383</c:v>
                </c:pt>
                <c:pt idx="5" formatCode="###0">
                  <c:v>26.245057004011738</c:v>
                </c:pt>
                <c:pt idx="6" formatCode="###0">
                  <c:v>21.6612567531899</c:v>
                </c:pt>
                <c:pt idx="7" formatCode="###0">
                  <c:v>20.848093959314067</c:v>
                </c:pt>
                <c:pt idx="8" formatCode="###0">
                  <c:v>24.360065613504986</c:v>
                </c:pt>
                <c:pt idx="9" formatCode="###0">
                  <c:v>20.956941713217599</c:v>
                </c:pt>
                <c:pt idx="10" formatCode="###0">
                  <c:v>20.588164593360542</c:v>
                </c:pt>
                <c:pt idx="12" formatCode="###0">
                  <c:v>21.909981808619616</c:v>
                </c:pt>
                <c:pt idx="13" formatCode="###0">
                  <c:v>22.169445413107827</c:v>
                </c:pt>
                <c:pt idx="15" formatCode="###0">
                  <c:v>14.218575461643299</c:v>
                </c:pt>
                <c:pt idx="16" formatCode="###0">
                  <c:v>21.745991061199508</c:v>
                </c:pt>
                <c:pt idx="17" formatCode="###0">
                  <c:v>25.635186610636779</c:v>
                </c:pt>
                <c:pt idx="19" formatCode="###0">
                  <c:v>20.438110925693234</c:v>
                </c:pt>
                <c:pt idx="20" formatCode="###0">
                  <c:v>23.254310271289736</c:v>
                </c:pt>
                <c:pt idx="21" formatCode="###0">
                  <c:v>21.321180297933772</c:v>
                </c:pt>
                <c:pt idx="23" formatCode="###0">
                  <c:v>21.142834113226865</c:v>
                </c:pt>
                <c:pt idx="24" formatCode="###0">
                  <c:v>27.428391825508967</c:v>
                </c:pt>
                <c:pt idx="25" formatCode="###0">
                  <c:v>23.72164335340068</c:v>
                </c:pt>
                <c:pt idx="26" formatCode="###0">
                  <c:v>27.234739052619098</c:v>
                </c:pt>
                <c:pt idx="27" formatCode="###0">
                  <c:v>15.585212194506706</c:v>
                </c:pt>
                <c:pt idx="29" formatCode="###0">
                  <c:v>21.243905673426333</c:v>
                </c:pt>
                <c:pt idx="30" formatCode="###0">
                  <c:v>26.64010884363849</c:v>
                </c:pt>
                <c:pt idx="31" formatCode="###0">
                  <c:v>15.882930456272199</c:v>
                </c:pt>
                <c:pt idx="32" formatCode="###0">
                  <c:v>20.758179450686214</c:v>
                </c:pt>
                <c:pt idx="33" formatCode="###0">
                  <c:v>23.29450357272539</c:v>
                </c:pt>
                <c:pt idx="35" formatCode="###0">
                  <c:v>21.243905673426333</c:v>
                </c:pt>
                <c:pt idx="36" formatCode="###0">
                  <c:v>22.504122606743607</c:v>
                </c:pt>
                <c:pt idx="37" formatCode="###0">
                  <c:v>22.548526455286201</c:v>
                </c:pt>
              </c:numCache>
            </c:numRef>
          </c:val>
          <c:extLst>
            <c:ext xmlns:c16="http://schemas.microsoft.com/office/drawing/2014/chart" uri="{C3380CC4-5D6E-409C-BE32-E72D297353CC}">
              <c16:uniqueId val="{00000002-F12B-444B-84C6-9E51FA904FF5}"/>
            </c:ext>
          </c:extLst>
        </c:ser>
        <c:ser>
          <c:idx val="3"/>
          <c:order val="3"/>
          <c:tx>
            <c:strRef>
              <c:f>Dati!$F$716</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Dati!$B$717:$B$754</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Dati!$F$717:$F$754</c:f>
              <c:numCache>
                <c:formatCode>General</c:formatCode>
                <c:ptCount val="38"/>
                <c:pt idx="0" formatCode="###0">
                  <c:v>28.497407577097217</c:v>
                </c:pt>
                <c:pt idx="2" formatCode="###0">
                  <c:v>31.983765244443823</c:v>
                </c:pt>
                <c:pt idx="3" formatCode="###0">
                  <c:v>25.237797061436698</c:v>
                </c:pt>
                <c:pt idx="5" formatCode="###0">
                  <c:v>30.249983134126825</c:v>
                </c:pt>
                <c:pt idx="6" formatCode="###0">
                  <c:v>28.408300814604548</c:v>
                </c:pt>
                <c:pt idx="7" formatCode="###0">
                  <c:v>30.307162363639179</c:v>
                </c:pt>
                <c:pt idx="8" formatCode="###0">
                  <c:v>26.294341604200035</c:v>
                </c:pt>
                <c:pt idx="9" formatCode="###0">
                  <c:v>28.387561542838739</c:v>
                </c:pt>
                <c:pt idx="10" formatCode="###0">
                  <c:v>28.225216752336699</c:v>
                </c:pt>
                <c:pt idx="12" formatCode="###0">
                  <c:v>29.05279148529474</c:v>
                </c:pt>
                <c:pt idx="13" formatCode="###0">
                  <c:v>27.724720987617861</c:v>
                </c:pt>
                <c:pt idx="15" formatCode="###0">
                  <c:v>33.103139516254515</c:v>
                </c:pt>
                <c:pt idx="16" formatCode="###0">
                  <c:v>28.658959305010182</c:v>
                </c:pt>
                <c:pt idx="17" formatCode="###0">
                  <c:v>26.548219473833914</c:v>
                </c:pt>
                <c:pt idx="19" formatCode="###0">
                  <c:v>33.68310729674706</c:v>
                </c:pt>
                <c:pt idx="20" formatCode="###0">
                  <c:v>28.277473104658689</c:v>
                </c:pt>
                <c:pt idx="21" formatCode="###0">
                  <c:v>26.283873817173092</c:v>
                </c:pt>
                <c:pt idx="23" formatCode="###0">
                  <c:v>29.819274941106425</c:v>
                </c:pt>
                <c:pt idx="24" formatCode="###0">
                  <c:v>26.605008997342917</c:v>
                </c:pt>
                <c:pt idx="25" formatCode="###0">
                  <c:v>28.201503176227892</c:v>
                </c:pt>
                <c:pt idx="26" formatCode="###0">
                  <c:v>27.27880132937862</c:v>
                </c:pt>
                <c:pt idx="27" formatCode="###0">
                  <c:v>33.004620932698352</c:v>
                </c:pt>
                <c:pt idx="29" formatCode="###0">
                  <c:v>26.027070877591537</c:v>
                </c:pt>
                <c:pt idx="30" formatCode="###0">
                  <c:v>31.679426650559638</c:v>
                </c:pt>
                <c:pt idx="31" formatCode="###0">
                  <c:v>19.472225138214128</c:v>
                </c:pt>
                <c:pt idx="32" formatCode="###0">
                  <c:v>30.051088762582754</c:v>
                </c:pt>
                <c:pt idx="33" formatCode="###0">
                  <c:v>35.186889542699092</c:v>
                </c:pt>
                <c:pt idx="35" formatCode="###0">
                  <c:v>26.027070877591537</c:v>
                </c:pt>
                <c:pt idx="36" formatCode="###0">
                  <c:v>29.982721774441814</c:v>
                </c:pt>
                <c:pt idx="37" formatCode="###0">
                  <c:v>29.472662046081794</c:v>
                </c:pt>
              </c:numCache>
            </c:numRef>
          </c:val>
          <c:extLst>
            <c:ext xmlns:c16="http://schemas.microsoft.com/office/drawing/2014/chart" uri="{C3380CC4-5D6E-409C-BE32-E72D297353CC}">
              <c16:uniqueId val="{00000003-F12B-444B-84C6-9E51FA904FF5}"/>
            </c:ext>
          </c:extLst>
        </c:ser>
        <c:ser>
          <c:idx val="4"/>
          <c:order val="4"/>
          <c:tx>
            <c:strRef>
              <c:f>Dati!$G$716</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Dati!$B$717:$B$754</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Dati!$G$717:$G$754</c:f>
              <c:numCache>
                <c:formatCode>General</c:formatCode>
                <c:ptCount val="38"/>
                <c:pt idx="0" formatCode="###0">
                  <c:v>14.755419834972432</c:v>
                </c:pt>
                <c:pt idx="2" formatCode="###0">
                  <c:v>15.144339477994048</c:v>
                </c:pt>
                <c:pt idx="3" formatCode="###0">
                  <c:v>14.391794906292919</c:v>
                </c:pt>
                <c:pt idx="5" formatCode="###0">
                  <c:v>16.341266752892579</c:v>
                </c:pt>
                <c:pt idx="6" formatCode="###0">
                  <c:v>16.041061731242895</c:v>
                </c:pt>
                <c:pt idx="7" formatCode="###0">
                  <c:v>15.773347930716314</c:v>
                </c:pt>
                <c:pt idx="8" formatCode="###0">
                  <c:v>12.733572578310591</c:v>
                </c:pt>
                <c:pt idx="9" formatCode="###0">
                  <c:v>12.218545971884382</c:v>
                </c:pt>
                <c:pt idx="10" formatCode="###0">
                  <c:v>16.271942018011252</c:v>
                </c:pt>
                <c:pt idx="12" formatCode="###0">
                  <c:v>14.905071050085006</c:v>
                </c:pt>
                <c:pt idx="13" formatCode="###0">
                  <c:v>14.709430091288899</c:v>
                </c:pt>
                <c:pt idx="15" formatCode="###0">
                  <c:v>9.8327938159018</c:v>
                </c:pt>
                <c:pt idx="16" formatCode="###0">
                  <c:v>14.918850668986549</c:v>
                </c:pt>
                <c:pt idx="17" formatCode="###0">
                  <c:v>15.927817973870674</c:v>
                </c:pt>
                <c:pt idx="19" formatCode="###0">
                  <c:v>14.023401248471783</c:v>
                </c:pt>
                <c:pt idx="20" formatCode="###0">
                  <c:v>15.534322133956085</c:v>
                </c:pt>
                <c:pt idx="21" formatCode="###0">
                  <c:v>14.046120603708893</c:v>
                </c:pt>
                <c:pt idx="23" formatCode="###0">
                  <c:v>12.005299541531132</c:v>
                </c:pt>
                <c:pt idx="24" formatCode="###0">
                  <c:v>12.585330812139278</c:v>
                </c:pt>
                <c:pt idx="25" formatCode="###0">
                  <c:v>11.628824481548335</c:v>
                </c:pt>
                <c:pt idx="26" formatCode="###0">
                  <c:v>13.999198753920462</c:v>
                </c:pt>
                <c:pt idx="27" formatCode="###0">
                  <c:v>19.452038348684528</c:v>
                </c:pt>
                <c:pt idx="29" formatCode="###0">
                  <c:v>16.037982830304365</c:v>
                </c:pt>
                <c:pt idx="30" formatCode="###0">
                  <c:v>17.007501445124905</c:v>
                </c:pt>
                <c:pt idx="31" formatCode="###0">
                  <c:v>9.281109224248123</c:v>
                </c:pt>
                <c:pt idx="32" formatCode="###0">
                  <c:v>17.014302788755693</c:v>
                </c:pt>
                <c:pt idx="33" formatCode="###0">
                  <c:v>9.8992402918502442</c:v>
                </c:pt>
                <c:pt idx="35" formatCode="###0">
                  <c:v>16.037982830304365</c:v>
                </c:pt>
                <c:pt idx="36" formatCode="###0">
                  <c:v>16.672647234187583</c:v>
                </c:pt>
                <c:pt idx="37" formatCode="###0">
                  <c:v>11.365382407596076</c:v>
                </c:pt>
              </c:numCache>
            </c:numRef>
          </c:val>
          <c:extLst>
            <c:ext xmlns:c16="http://schemas.microsoft.com/office/drawing/2014/chart" uri="{C3380CC4-5D6E-409C-BE32-E72D297353CC}">
              <c16:uniqueId val="{00000004-F12B-444B-84C6-9E51FA904FF5}"/>
            </c:ext>
          </c:extLst>
        </c:ser>
        <c:ser>
          <c:idx val="5"/>
          <c:order val="5"/>
          <c:tx>
            <c:strRef>
              <c:f>Dati!$H$716</c:f>
              <c:strCache>
                <c:ptCount val="1"/>
                <c:pt idx="0">
                  <c:v>.</c:v>
                </c:pt>
              </c:strCache>
            </c:strRef>
          </c:tx>
          <c:spPr>
            <a:noFill/>
          </c:spPr>
          <c:invertIfNegative val="0"/>
          <c:dLbls>
            <c:delete val="1"/>
          </c:dLbls>
          <c:cat>
            <c:strRef>
              <c:f>Dati!$B$717:$B$754</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Dati!$H$717:$H$754</c:f>
              <c:numCache>
                <c:formatCode>General</c:formatCode>
                <c:ptCount val="38"/>
                <c:pt idx="0" formatCode="###0">
                  <c:v>16.203831869313237</c:v>
                </c:pt>
                <c:pt idx="2" formatCode="###0">
                  <c:v>12.328554558945008</c:v>
                </c:pt>
                <c:pt idx="3" formatCode="###0">
                  <c:v>19.82706731365327</c:v>
                </c:pt>
                <c:pt idx="5" formatCode="###0">
                  <c:v>12.865409394363478</c:v>
                </c:pt>
                <c:pt idx="6" formatCode="###0">
                  <c:v>15.007296735535444</c:v>
                </c:pt>
                <c:pt idx="7" formatCode="###0">
                  <c:v>13.376148987027392</c:v>
                </c:pt>
                <c:pt idx="8" formatCode="###0">
                  <c:v>20.428745098872255</c:v>
                </c:pt>
                <c:pt idx="9" formatCode="###0">
                  <c:v>18.850551766659763</c:v>
                </c:pt>
                <c:pt idx="10" formatCode="###0">
                  <c:v>14.959500511034932</c:v>
                </c:pt>
                <c:pt idx="12" formatCode="###0">
                  <c:v>15.498796746003137</c:v>
                </c:pt>
                <c:pt idx="13" formatCode="###0">
                  <c:v>17.022508202476121</c:v>
                </c:pt>
                <c:pt idx="15" formatCode="###0">
                  <c:v>16.520725949226566</c:v>
                </c:pt>
                <c:pt idx="16" formatCode="###0">
                  <c:v>15.878849307386151</c:v>
                </c:pt>
                <c:pt idx="17" formatCode="###0">
                  <c:v>16.980621833678295</c:v>
                </c:pt>
                <c:pt idx="19" formatCode="###0">
                  <c:v>11.750150736164038</c:v>
                </c:pt>
                <c:pt idx="20" formatCode="###0">
                  <c:v>15.644864042768113</c:v>
                </c:pt>
                <c:pt idx="21" formatCode="###0">
                  <c:v>19.126664860500899</c:v>
                </c:pt>
                <c:pt idx="23" formatCode="###0">
                  <c:v>17.632084798745328</c:v>
                </c:pt>
                <c:pt idx="24" formatCode="###0">
                  <c:v>20.26631947190069</c:v>
                </c:pt>
                <c:pt idx="25" formatCode="###0">
                  <c:v>19.626331623606657</c:v>
                </c:pt>
                <c:pt idx="26" formatCode="###0">
                  <c:v>18.178659198083803</c:v>
                </c:pt>
                <c:pt idx="27" formatCode="###0">
                  <c:v>7.0000000000000071</c:v>
                </c:pt>
                <c:pt idx="29" formatCode="###0">
                  <c:v>17.391605573486981</c:v>
                </c:pt>
                <c:pt idx="30" formatCode="###0">
                  <c:v>10.769731185698344</c:v>
                </c:pt>
                <c:pt idx="31" formatCode="###0">
                  <c:v>30.703324918920629</c:v>
                </c:pt>
                <c:pt idx="32" formatCode="###0">
                  <c:v>12.391267730044436</c:v>
                </c:pt>
                <c:pt idx="33" formatCode="###0">
                  <c:v>14.370529446833544</c:v>
                </c:pt>
                <c:pt idx="35" formatCode="###0">
                  <c:v>17.391605573486981</c:v>
                </c:pt>
                <c:pt idx="36" formatCode="###0">
                  <c:v>12.801290272753491</c:v>
                </c:pt>
                <c:pt idx="37" formatCode="###0">
                  <c:v>18.618614827705017</c:v>
                </c:pt>
              </c:numCache>
            </c:numRef>
          </c:val>
          <c:extLst>
            <c:ext xmlns:c16="http://schemas.microsoft.com/office/drawing/2014/chart" uri="{C3380CC4-5D6E-409C-BE32-E72D297353CC}">
              <c16:uniqueId val="{00000005-F12B-444B-84C6-9E51FA904FF5}"/>
            </c:ext>
          </c:extLst>
        </c:ser>
        <c:ser>
          <c:idx val="6"/>
          <c:order val="6"/>
          <c:tx>
            <c:strRef>
              <c:f>Dati!$I$716</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Dati!$B$717:$B$754</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Dati!$I$717:$I$754</c:f>
              <c:numCache>
                <c:formatCode>General</c:formatCode>
                <c:ptCount val="38"/>
                <c:pt idx="0" formatCode="###0">
                  <c:v>25.93372525283651</c:v>
                </c:pt>
                <c:pt idx="2" formatCode="###0">
                  <c:v>22.387778123257192</c:v>
                </c:pt>
                <c:pt idx="3" formatCode="###0">
                  <c:v>29.249049626984796</c:v>
                </c:pt>
                <c:pt idx="5" formatCode="###0">
                  <c:v>21.025368968136227</c:v>
                </c:pt>
                <c:pt idx="6" formatCode="###0">
                  <c:v>26.263165352875465</c:v>
                </c:pt>
                <c:pt idx="7" formatCode="###0">
                  <c:v>25.473404587758065</c:v>
                </c:pt>
                <c:pt idx="8" formatCode="###0">
                  <c:v>26.09451621340089</c:v>
                </c:pt>
                <c:pt idx="9" formatCode="###0">
                  <c:v>28.954091027835172</c:v>
                </c:pt>
                <c:pt idx="10" formatCode="###0">
                  <c:v>25.240554672791319</c:v>
                </c:pt>
                <c:pt idx="12" formatCode="###0">
                  <c:v>25.475207353465354</c:v>
                </c:pt>
                <c:pt idx="13" formatCode="###0">
                  <c:v>26.474520610599445</c:v>
                </c:pt>
                <c:pt idx="15" formatCode="###0">
                  <c:v>31.805097503601381</c:v>
                </c:pt>
                <c:pt idx="16" formatCode="###0">
                  <c:v>26.489358327345361</c:v>
                </c:pt>
                <c:pt idx="17" formatCode="###0">
                  <c:v>22.501173593385754</c:v>
                </c:pt>
                <c:pt idx="19" formatCode="###0">
                  <c:v>27.090129556160051</c:v>
                </c:pt>
                <c:pt idx="20" formatCode="###0">
                  <c:v>24.052327088335048</c:v>
                </c:pt>
                <c:pt idx="21" formatCode="###0">
                  <c:v>27.943575819151189</c:v>
                </c:pt>
                <c:pt idx="23" formatCode="###0">
                  <c:v>30.757540093131343</c:v>
                </c:pt>
                <c:pt idx="24" formatCode="###0">
                  <c:v>24.593720574562759</c:v>
                </c:pt>
                <c:pt idx="25" formatCode="###0">
                  <c:v>27.749719008239243</c:v>
                </c:pt>
                <c:pt idx="26" formatCode="###0">
                  <c:v>20.407226991182164</c:v>
                </c:pt>
                <c:pt idx="27" formatCode="###0">
                  <c:v>22.847460234894225</c:v>
                </c:pt>
                <c:pt idx="29" formatCode="###0">
                  <c:v>24.990770526868221</c:v>
                </c:pt>
                <c:pt idx="30" formatCode="###0">
                  <c:v>15.462200446370248</c:v>
                </c:pt>
                <c:pt idx="31" formatCode="###0">
                  <c:v>49.811409614966841</c:v>
                </c:pt>
                <c:pt idx="32" formatCode="###0">
                  <c:v>24.7784121591835</c:v>
                </c:pt>
                <c:pt idx="33" formatCode="###0">
                  <c:v>26.649690502053755</c:v>
                </c:pt>
                <c:pt idx="35" formatCode="###0">
                  <c:v>24.990770526868221</c:v>
                </c:pt>
                <c:pt idx="36" formatCode="###0">
                  <c:v>27.935192128758128</c:v>
                </c:pt>
                <c:pt idx="37" formatCode="###0">
                  <c:v>24.767263627872929</c:v>
                </c:pt>
              </c:numCache>
            </c:numRef>
          </c:val>
          <c:extLst>
            <c:ext xmlns:c16="http://schemas.microsoft.com/office/drawing/2014/chart" uri="{C3380CC4-5D6E-409C-BE32-E72D297353CC}">
              <c16:uniqueId val="{00000006-F12B-444B-84C6-9E51FA904FF5}"/>
            </c:ext>
          </c:extLst>
        </c:ser>
        <c:dLbls>
          <c:dLblPos val="ctr"/>
          <c:showLegendKey val="0"/>
          <c:showVal val="1"/>
          <c:showCatName val="0"/>
          <c:showSerName val="0"/>
          <c:showPercent val="0"/>
          <c:showBubbleSize val="0"/>
        </c:dLbls>
        <c:gapWidth val="20"/>
        <c:overlap val="100"/>
        <c:axId val="333427480"/>
        <c:axId val="333432968"/>
      </c:barChart>
      <c:catAx>
        <c:axId val="333427480"/>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3432968"/>
        <c:crossesAt val="45.3"/>
        <c:auto val="1"/>
        <c:lblAlgn val="ctr"/>
        <c:lblOffset val="100"/>
        <c:tickLblSkip val="1"/>
        <c:tickMarkSkip val="1"/>
        <c:noMultiLvlLbl val="0"/>
      </c:catAx>
      <c:valAx>
        <c:axId val="333432968"/>
        <c:scaling>
          <c:orientation val="minMax"/>
          <c:max val="160"/>
          <c:min val="0"/>
        </c:scaling>
        <c:delete val="1"/>
        <c:axPos val="t"/>
        <c:numFmt formatCode="0" sourceLinked="1"/>
        <c:majorTickMark val="out"/>
        <c:minorTickMark val="none"/>
        <c:tickLblPos val="nextTo"/>
        <c:crossAx val="333427480"/>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251392344111431"/>
          <c:y val="8.947394733918454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481716628435618"/>
          <c:y val="0.10232363070769915"/>
          <c:w val="0.6791914188183884"/>
          <c:h val="0.87833018553494069"/>
        </c:manualLayout>
      </c:layout>
      <c:barChart>
        <c:barDir val="bar"/>
        <c:grouping val="stacked"/>
        <c:varyColors val="0"/>
        <c:ser>
          <c:idx val="0"/>
          <c:order val="0"/>
          <c:tx>
            <c:strRef>
              <c:f>Dati!$C$458</c:f>
              <c:strCache>
                <c:ptCount val="1"/>
                <c:pt idx="0">
                  <c:v>.</c:v>
                </c:pt>
              </c:strCache>
            </c:strRef>
          </c:tx>
          <c:spPr>
            <a:noFill/>
          </c:spPr>
          <c:invertIfNegative val="0"/>
          <c:dLbls>
            <c:delete val="1"/>
          </c:dLbls>
          <c:cat>
            <c:strRef>
              <c:f>Dati!$B$459:$B$496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Dati!$C$459:$C$496</c:f>
              <c:numCache>
                <c:formatCode>General</c:formatCode>
                <c:ptCount val="38"/>
                <c:pt idx="0" formatCode="0">
                  <c:v>18.735396325819099</c:v>
                </c:pt>
                <c:pt idx="2" formatCode="0">
                  <c:v>17.349543702508353</c:v>
                </c:pt>
                <c:pt idx="3" formatCode="0">
                  <c:v>20.031115301072045</c:v>
                </c:pt>
                <c:pt idx="5" formatCode="0">
                  <c:v>20.225373787167577</c:v>
                </c:pt>
                <c:pt idx="6" formatCode="0">
                  <c:v>15.92645150768238</c:v>
                </c:pt>
                <c:pt idx="7" formatCode="0">
                  <c:v>18.014474811520486</c:v>
                </c:pt>
                <c:pt idx="8" formatCode="0">
                  <c:v>19.875611249810419</c:v>
                </c:pt>
                <c:pt idx="9" formatCode="0">
                  <c:v>18.142449832007941</c:v>
                </c:pt>
                <c:pt idx="10" formatCode="0">
                  <c:v>21.268392365033172</c:v>
                </c:pt>
                <c:pt idx="12" formatCode="0">
                  <c:v>12.388299937476489</c:v>
                </c:pt>
                <c:pt idx="13" formatCode="0">
                  <c:v>28.615795398704932</c:v>
                </c:pt>
                <c:pt idx="15" formatCode="0">
                  <c:v>30.335440121302408</c:v>
                </c:pt>
                <c:pt idx="16" formatCode="0">
                  <c:v>20.310651199887204</c:v>
                </c:pt>
                <c:pt idx="17" formatCode="0">
                  <c:v>10.65960394896809</c:v>
                </c:pt>
                <c:pt idx="19" formatCode="0">
                  <c:v>7</c:v>
                </c:pt>
                <c:pt idx="20" formatCode="0">
                  <c:v>20.975970972518585</c:v>
                </c:pt>
                <c:pt idx="21" formatCode="0">
                  <c:v>21.363500572884785</c:v>
                </c:pt>
                <c:pt idx="23" formatCode="0">
                  <c:v>28.53973478157922</c:v>
                </c:pt>
                <c:pt idx="24" formatCode="0">
                  <c:v>22.596210715047363</c:v>
                </c:pt>
                <c:pt idx="25" formatCode="0">
                  <c:v>13.46374470009108</c:v>
                </c:pt>
                <c:pt idx="26" formatCode="0">
                  <c:v>10.651297915377896</c:v>
                </c:pt>
                <c:pt idx="27" formatCode="0">
                  <c:v>8.3300514740421399</c:v>
                </c:pt>
                <c:pt idx="29" formatCode="0">
                  <c:v>14.51890156538995</c:v>
                </c:pt>
                <c:pt idx="30" formatCode="0">
                  <c:v>17.388887401193866</c:v>
                </c:pt>
                <c:pt idx="31" formatCode="0">
                  <c:v>26.73847277006476</c:v>
                </c:pt>
                <c:pt idx="32" formatCode="0">
                  <c:v>17.344287257436257</c:v>
                </c:pt>
                <c:pt idx="33" formatCode="0">
                  <c:v>25.828714655755938</c:v>
                </c:pt>
                <c:pt idx="35" formatCode="0">
                  <c:v>14.51890156538995</c:v>
                </c:pt>
                <c:pt idx="36" formatCode="0">
                  <c:v>28.281198163895933</c:v>
                </c:pt>
                <c:pt idx="37" formatCode="0">
                  <c:v>12.880077346788497</c:v>
                </c:pt>
              </c:numCache>
            </c:numRef>
          </c:val>
          <c:extLst>
            <c:ext xmlns:c16="http://schemas.microsoft.com/office/drawing/2014/chart" uri="{C3380CC4-5D6E-409C-BE32-E72D297353CC}">
              <c16:uniqueId val="{00000000-501C-4D5C-9BDC-B07D02361E1F}"/>
            </c:ext>
          </c:extLst>
        </c:ser>
        <c:ser>
          <c:idx val="1"/>
          <c:order val="1"/>
          <c:tx>
            <c:strRef>
              <c:f>Dati!$D$458</c:f>
              <c:strCache>
                <c:ptCount val="1"/>
                <c:pt idx="0">
                  <c:v>Pilnīgi nepiekrīt</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Dati!$B$459:$B$496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Dati!$D$459:$D$496</c:f>
              <c:numCache>
                <c:formatCode>General</c:formatCode>
                <c:ptCount val="38"/>
                <c:pt idx="0" formatCode="###0">
                  <c:v>22.477344663595066</c:v>
                </c:pt>
                <c:pt idx="2" formatCode="###0">
                  <c:v>24.2084570731827</c:v>
                </c:pt>
                <c:pt idx="3" formatCode="###0">
                  <c:v>20.858821048840159</c:v>
                </c:pt>
                <c:pt idx="5" formatCode="###0">
                  <c:v>17.075498341362291</c:v>
                </c:pt>
                <c:pt idx="6" formatCode="###0">
                  <c:v>19.948423878655273</c:v>
                </c:pt>
                <c:pt idx="7" formatCode="###0">
                  <c:v>28.641211430314463</c:v>
                </c:pt>
                <c:pt idx="8" formatCode="###0">
                  <c:v>22.531578305072166</c:v>
                </c:pt>
                <c:pt idx="9" formatCode="###0">
                  <c:v>22.705873341694137</c:v>
                </c:pt>
                <c:pt idx="10" formatCode="###0">
                  <c:v>20.477267794432883</c:v>
                </c:pt>
                <c:pt idx="12" formatCode="###0">
                  <c:v>28.334270962665418</c:v>
                </c:pt>
                <c:pt idx="13" formatCode="###0">
                  <c:v>13.271834014360737</c:v>
                </c:pt>
                <c:pt idx="15" formatCode="###0">
                  <c:v>8.8720224777258725</c:v>
                </c:pt>
                <c:pt idx="16" formatCode="###0">
                  <c:v>20.263255937521535</c:v>
                </c:pt>
                <c:pt idx="17" formatCode="###0">
                  <c:v>32.942544070388301</c:v>
                </c:pt>
                <c:pt idx="19" formatCode="###0">
                  <c:v>27.830980494260587</c:v>
                </c:pt>
                <c:pt idx="20" formatCode="###0">
                  <c:v>22.55699739866586</c:v>
                </c:pt>
                <c:pt idx="21" formatCode="###0">
                  <c:v>19.773082479268744</c:v>
                </c:pt>
                <c:pt idx="23" formatCode="###0">
                  <c:v>13.968779443885031</c:v>
                </c:pt>
                <c:pt idx="24" formatCode="###0">
                  <c:v>21.628847152310644</c:v>
                </c:pt>
                <c:pt idx="25" formatCode="###0">
                  <c:v>24.880021712161636</c:v>
                </c:pt>
                <c:pt idx="26" formatCode="###0">
                  <c:v>25.984070304704915</c:v>
                </c:pt>
                <c:pt idx="27" formatCode="###0">
                  <c:v>31.339433919694272</c:v>
                </c:pt>
                <c:pt idx="29" formatCode="###0">
                  <c:v>24.928642373493108</c:v>
                </c:pt>
                <c:pt idx="30" formatCode="###0">
                  <c:v>27.243245701021358</c:v>
                </c:pt>
                <c:pt idx="31" formatCode="###0">
                  <c:v>18.111238819508682</c:v>
                </c:pt>
                <c:pt idx="32" formatCode="###0">
                  <c:v>15.796736541212328</c:v>
                </c:pt>
                <c:pt idx="33" formatCode="###0">
                  <c:v>19.848557791602385</c:v>
                </c:pt>
                <c:pt idx="35" formatCode="###0">
                  <c:v>24.928642373493108</c:v>
                </c:pt>
                <c:pt idx="36" formatCode="###0">
                  <c:v>18.166599807599166</c:v>
                </c:pt>
                <c:pt idx="37" formatCode="###0">
                  <c:v>24.552591742912039</c:v>
                </c:pt>
              </c:numCache>
            </c:numRef>
          </c:val>
          <c:extLst>
            <c:ext xmlns:c16="http://schemas.microsoft.com/office/drawing/2014/chart" uri="{C3380CC4-5D6E-409C-BE32-E72D297353CC}">
              <c16:uniqueId val="{00000001-501C-4D5C-9BDC-B07D02361E1F}"/>
            </c:ext>
          </c:extLst>
        </c:ser>
        <c:ser>
          <c:idx val="2"/>
          <c:order val="2"/>
          <c:tx>
            <c:strRef>
              <c:f>Dati!$E$458</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Dati!$B$459:$B$496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Dati!$E$459:$E$496</c:f>
              <c:numCache>
                <c:formatCode>General</c:formatCode>
                <c:ptCount val="38"/>
                <c:pt idx="0" formatCode="###0">
                  <c:v>28.285939171562458</c:v>
                </c:pt>
                <c:pt idx="2" formatCode="###0">
                  <c:v>27.940679385285566</c:v>
                </c:pt>
                <c:pt idx="3" formatCode="###0">
                  <c:v>28.608743811064418</c:v>
                </c:pt>
                <c:pt idx="5" formatCode="###0">
                  <c:v>32.197808032446751</c:v>
                </c:pt>
                <c:pt idx="6" formatCode="###0">
                  <c:v>33.623804774638963</c:v>
                </c:pt>
                <c:pt idx="7" formatCode="###0">
                  <c:v>22.842993919141669</c:v>
                </c:pt>
                <c:pt idx="8" formatCode="###0">
                  <c:v>27.091490606094034</c:v>
                </c:pt>
                <c:pt idx="9" formatCode="###0">
                  <c:v>28.650356987274542</c:v>
                </c:pt>
                <c:pt idx="10" formatCode="###0">
                  <c:v>27.753020001510563</c:v>
                </c:pt>
                <c:pt idx="12" formatCode="###0">
                  <c:v>28.776109260834716</c:v>
                </c:pt>
                <c:pt idx="13" formatCode="###0">
                  <c:v>27.611050747910951</c:v>
                </c:pt>
                <c:pt idx="15" formatCode="###0">
                  <c:v>30.29121756194834</c:v>
                </c:pt>
                <c:pt idx="16" formatCode="###0">
                  <c:v>28.92477302356788</c:v>
                </c:pt>
                <c:pt idx="17" formatCode="###0">
                  <c:v>25.896532141620227</c:v>
                </c:pt>
                <c:pt idx="19" formatCode="###0">
                  <c:v>34.667699666716032</c:v>
                </c:pt>
                <c:pt idx="20" formatCode="###0">
                  <c:v>25.965711789792177</c:v>
                </c:pt>
                <c:pt idx="21" formatCode="###0">
                  <c:v>28.36209710882309</c:v>
                </c:pt>
                <c:pt idx="23" formatCode="###0">
                  <c:v>26.990165935512366</c:v>
                </c:pt>
                <c:pt idx="24" formatCode="###0">
                  <c:v>25.273622293618615</c:v>
                </c:pt>
                <c:pt idx="25" formatCode="###0">
                  <c:v>31.154913748723903</c:v>
                </c:pt>
                <c:pt idx="26" formatCode="###0">
                  <c:v>32.863311940893809</c:v>
                </c:pt>
                <c:pt idx="27" formatCode="###0">
                  <c:v>29.829194767240207</c:v>
                </c:pt>
                <c:pt idx="29" formatCode="###0">
                  <c:v>30.051136222093564</c:v>
                </c:pt>
                <c:pt idx="30" formatCode="###0">
                  <c:v>24.866547058761395</c:v>
                </c:pt>
                <c:pt idx="31" formatCode="###0">
                  <c:v>24.648968571403174</c:v>
                </c:pt>
                <c:pt idx="32" formatCode="###0">
                  <c:v>36.357656362328036</c:v>
                </c:pt>
                <c:pt idx="33" formatCode="###0">
                  <c:v>23.821407713618292</c:v>
                </c:pt>
                <c:pt idx="35" formatCode="###0">
                  <c:v>30.051136222093564</c:v>
                </c:pt>
                <c:pt idx="36" formatCode="###0">
                  <c:v>23.050882189481516</c:v>
                </c:pt>
                <c:pt idx="37" formatCode="###0">
                  <c:v>32.06601107127608</c:v>
                </c:pt>
              </c:numCache>
            </c:numRef>
          </c:val>
          <c:extLst>
            <c:ext xmlns:c16="http://schemas.microsoft.com/office/drawing/2014/chart" uri="{C3380CC4-5D6E-409C-BE32-E72D297353CC}">
              <c16:uniqueId val="{00000002-501C-4D5C-9BDC-B07D02361E1F}"/>
            </c:ext>
          </c:extLst>
        </c:ser>
        <c:ser>
          <c:idx val="3"/>
          <c:order val="3"/>
          <c:tx>
            <c:strRef>
              <c:f>Dati!$F$458</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Dati!$B$459:$B$496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Dati!$F$459:$F$496</c:f>
              <c:numCache>
                <c:formatCode>General</c:formatCode>
                <c:ptCount val="38"/>
                <c:pt idx="0" formatCode="###0">
                  <c:v>20.013045334673027</c:v>
                </c:pt>
                <c:pt idx="2" formatCode="###0">
                  <c:v>19.475760660718755</c:v>
                </c:pt>
                <c:pt idx="3" formatCode="###0">
                  <c:v>20.51538586890096</c:v>
                </c:pt>
                <c:pt idx="5" formatCode="###0">
                  <c:v>27.393469961481788</c:v>
                </c:pt>
                <c:pt idx="6" formatCode="###0">
                  <c:v>17.213572794889178</c:v>
                </c:pt>
                <c:pt idx="7" formatCode="###0">
                  <c:v>19.883238845010414</c:v>
                </c:pt>
                <c:pt idx="8" formatCode="###0">
                  <c:v>19.575319203964405</c:v>
                </c:pt>
                <c:pt idx="9" formatCode="###0">
                  <c:v>18.182260979258277</c:v>
                </c:pt>
                <c:pt idx="10" formatCode="###0">
                  <c:v>21.985774039958674</c:v>
                </c:pt>
                <c:pt idx="12" formatCode="###0">
                  <c:v>15.465795568699814</c:v>
                </c:pt>
                <c:pt idx="13" formatCode="###0">
                  <c:v>27.454446015233877</c:v>
                </c:pt>
                <c:pt idx="15" formatCode="###0">
                  <c:v>27.659840433257227</c:v>
                </c:pt>
                <c:pt idx="16" formatCode="###0">
                  <c:v>22.123182974474826</c:v>
                </c:pt>
                <c:pt idx="17" formatCode="###0">
                  <c:v>11.784835523507244</c:v>
                </c:pt>
                <c:pt idx="19" formatCode="###0">
                  <c:v>13.115626206646551</c:v>
                </c:pt>
                <c:pt idx="20" formatCode="###0">
                  <c:v>21.396208440708136</c:v>
                </c:pt>
                <c:pt idx="21" formatCode="###0">
                  <c:v>21.467148960345117</c:v>
                </c:pt>
                <c:pt idx="23" formatCode="###0">
                  <c:v>25.348826414632683</c:v>
                </c:pt>
                <c:pt idx="24" formatCode="###0">
                  <c:v>26.333902937253985</c:v>
                </c:pt>
                <c:pt idx="25" formatCode="###0">
                  <c:v>18.819862526506469</c:v>
                </c:pt>
                <c:pt idx="26" formatCode="###0">
                  <c:v>15.483064376044684</c:v>
                </c:pt>
                <c:pt idx="27" formatCode="###0">
                  <c:v>15.005805446519185</c:v>
                </c:pt>
                <c:pt idx="29" formatCode="###0">
                  <c:v>21.322359322913666</c:v>
                </c:pt>
                <c:pt idx="30" formatCode="###0">
                  <c:v>19.447484495927547</c:v>
                </c:pt>
                <c:pt idx="31" formatCode="###0">
                  <c:v>17.335385535733419</c:v>
                </c:pt>
                <c:pt idx="32" formatCode="###0">
                  <c:v>15.633142063302795</c:v>
                </c:pt>
                <c:pt idx="33" formatCode="###0">
                  <c:v>25.416750955428654</c:v>
                </c:pt>
                <c:pt idx="35" formatCode="###0">
                  <c:v>21.322359322913666</c:v>
                </c:pt>
                <c:pt idx="36" formatCode="###0">
                  <c:v>23.92861331973317</c:v>
                </c:pt>
                <c:pt idx="37" formatCode="###0">
                  <c:v>14.451668461837437</c:v>
                </c:pt>
              </c:numCache>
            </c:numRef>
          </c:val>
          <c:extLst>
            <c:ext xmlns:c16="http://schemas.microsoft.com/office/drawing/2014/chart" uri="{C3380CC4-5D6E-409C-BE32-E72D297353CC}">
              <c16:uniqueId val="{00000003-501C-4D5C-9BDC-B07D02361E1F}"/>
            </c:ext>
          </c:extLst>
        </c:ser>
        <c:ser>
          <c:idx val="4"/>
          <c:order val="4"/>
          <c:tx>
            <c:strRef>
              <c:f>Dati!$G$458</c:f>
              <c:strCache>
                <c:ptCount val="1"/>
                <c:pt idx="0">
                  <c:v>Pilnīgi piekrīt</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Dati!$B$459:$B$496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Dati!$G$459:$G$496</c:f>
              <c:numCache>
                <c:formatCode>General</c:formatCode>
                <c:ptCount val="38"/>
                <c:pt idx="0" formatCode="###0">
                  <c:v>12.899768463768739</c:v>
                </c:pt>
                <c:pt idx="2" formatCode="###0">
                  <c:v>13.071588192668917</c:v>
                </c:pt>
                <c:pt idx="3" formatCode="###0">
                  <c:v>12.739123616463885</c:v>
                </c:pt>
                <c:pt idx="5" formatCode="###0">
                  <c:v>9.1891018042025916</c:v>
                </c:pt>
                <c:pt idx="6" formatCode="###0">
                  <c:v>12.599614088435345</c:v>
                </c:pt>
                <c:pt idx="7" formatCode="###0">
                  <c:v>12.980482980355381</c:v>
                </c:pt>
                <c:pt idx="8" formatCode="###0">
                  <c:v>13.116603239087928</c:v>
                </c:pt>
                <c:pt idx="9" formatCode="###0">
                  <c:v>14.645446020843279</c:v>
                </c:pt>
                <c:pt idx="10" formatCode="###0">
                  <c:v>12.932359607012941</c:v>
                </c:pt>
                <c:pt idx="12" formatCode="###0">
                  <c:v>11.446886712928524</c:v>
                </c:pt>
                <c:pt idx="13" formatCode="###0">
                  <c:v>15.098197012838634</c:v>
                </c:pt>
                <c:pt idx="15" formatCode="###0">
                  <c:v>12.559175861291118</c:v>
                </c:pt>
                <c:pt idx="16" formatCode="###0">
                  <c:v>13.159554305087642</c:v>
                </c:pt>
                <c:pt idx="17" formatCode="###0">
                  <c:v>12.307453059281723</c:v>
                </c:pt>
                <c:pt idx="19" formatCode="###0">
                  <c:v>9.4943884513230952</c:v>
                </c:pt>
                <c:pt idx="20" formatCode="###0">
                  <c:v>12.94171734705003</c:v>
                </c:pt>
                <c:pt idx="21" formatCode="###0">
                  <c:v>14.493379530847466</c:v>
                </c:pt>
                <c:pt idx="23" formatCode="###0">
                  <c:v>17.641002129590564</c:v>
                </c:pt>
                <c:pt idx="24" formatCode="###0">
                  <c:v>12.534201716550413</c:v>
                </c:pt>
                <c:pt idx="25" formatCode="###0">
                  <c:v>8.1393642459455666</c:v>
                </c:pt>
                <c:pt idx="26" formatCode="###0">
                  <c:v>12.027063534673594</c:v>
                </c:pt>
                <c:pt idx="27" formatCode="###0">
                  <c:v>11.661085003811205</c:v>
                </c:pt>
                <c:pt idx="29" formatCode="###0">
                  <c:v>10.826039566054565</c:v>
                </c:pt>
                <c:pt idx="30" formatCode="###0">
                  <c:v>15.332375125736442</c:v>
                </c:pt>
                <c:pt idx="31" formatCode="###0">
                  <c:v>13.310156358424114</c:v>
                </c:pt>
                <c:pt idx="32" formatCode="###0">
                  <c:v>12.234188005363315</c:v>
                </c:pt>
                <c:pt idx="33" formatCode="###0">
                  <c:v>14.04560788662565</c:v>
                </c:pt>
                <c:pt idx="35" formatCode="###0">
                  <c:v>10.826039566054565</c:v>
                </c:pt>
                <c:pt idx="36" formatCode="###0">
                  <c:v>16.87587616210989</c:v>
                </c:pt>
                <c:pt idx="37" formatCode="###0">
                  <c:v>10.790901597100421</c:v>
                </c:pt>
              </c:numCache>
            </c:numRef>
          </c:val>
          <c:extLst>
            <c:ext xmlns:c16="http://schemas.microsoft.com/office/drawing/2014/chart" uri="{C3380CC4-5D6E-409C-BE32-E72D297353CC}">
              <c16:uniqueId val="{00000004-501C-4D5C-9BDC-B07D02361E1F}"/>
            </c:ext>
          </c:extLst>
        </c:ser>
        <c:ser>
          <c:idx val="5"/>
          <c:order val="5"/>
          <c:tx>
            <c:strRef>
              <c:f>Dati!$H$458</c:f>
              <c:strCache>
                <c:ptCount val="1"/>
                <c:pt idx="0">
                  <c:v>.</c:v>
                </c:pt>
              </c:strCache>
            </c:strRef>
          </c:tx>
          <c:spPr>
            <a:noFill/>
          </c:spPr>
          <c:invertIfNegative val="0"/>
          <c:dLbls>
            <c:delete val="1"/>
          </c:dLbls>
          <c:cat>
            <c:strRef>
              <c:f>Dati!$B$459:$B$496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Dati!$H$459:$H$496</c:f>
              <c:numCache>
                <c:formatCode>General</c:formatCode>
                <c:ptCount val="38"/>
                <c:pt idx="0" formatCode="###0">
                  <c:v>17.077014745781479</c:v>
                </c:pt>
                <c:pt idx="2" formatCode="###0">
                  <c:v>17.442479690835569</c:v>
                </c:pt>
                <c:pt idx="3" formatCode="###0">
                  <c:v>16.735319058858398</c:v>
                </c:pt>
                <c:pt idx="5" formatCode="###0">
                  <c:v>13.407256778538862</c:v>
                </c:pt>
                <c:pt idx="6" formatCode="###0">
                  <c:v>20.176641660898721</c:v>
                </c:pt>
                <c:pt idx="7" formatCode="###0">
                  <c:v>17.126106718857447</c:v>
                </c:pt>
                <c:pt idx="8" formatCode="###0">
                  <c:v>17.297906101170909</c:v>
                </c:pt>
                <c:pt idx="9" formatCode="###0">
                  <c:v>17.162121544121685</c:v>
                </c:pt>
                <c:pt idx="10" formatCode="###0">
                  <c:v>15.071694897251628</c:v>
                </c:pt>
                <c:pt idx="12" formatCode="###0">
                  <c:v>23.077146262594905</c:v>
                </c:pt>
                <c:pt idx="13" formatCode="###0">
                  <c:v>7.4371855161507341</c:v>
                </c:pt>
                <c:pt idx="15" formatCode="###0">
                  <c:v>9.7708122496749006</c:v>
                </c:pt>
                <c:pt idx="16" formatCode="###0">
                  <c:v>14.707091264660775</c:v>
                </c:pt>
                <c:pt idx="17" formatCode="###0">
                  <c:v>25.897539961434276</c:v>
                </c:pt>
                <c:pt idx="19" formatCode="###0">
                  <c:v>27.379813886253594</c:v>
                </c:pt>
                <c:pt idx="20" formatCode="###0">
                  <c:v>15.651902756465077</c:v>
                </c:pt>
                <c:pt idx="21" formatCode="###0">
                  <c:v>14.02930005303066</c:v>
                </c:pt>
                <c:pt idx="23" formatCode="###0">
                  <c:v>6.9999999999999964</c:v>
                </c:pt>
                <c:pt idx="24" formatCode="###0">
                  <c:v>11.121723890418846</c:v>
                </c:pt>
                <c:pt idx="25" formatCode="###0">
                  <c:v>23.030601771771209</c:v>
                </c:pt>
                <c:pt idx="26" formatCode="###0">
                  <c:v>22.479700633504965</c:v>
                </c:pt>
                <c:pt idx="27" formatCode="###0">
                  <c:v>23.322938093892851</c:v>
                </c:pt>
                <c:pt idx="29" formatCode="###0">
                  <c:v>17.841429655255016</c:v>
                </c:pt>
                <c:pt idx="30" formatCode="###0">
                  <c:v>15.209968922559256</c:v>
                </c:pt>
                <c:pt idx="31" formatCode="###0">
                  <c:v>19.344286650065708</c:v>
                </c:pt>
                <c:pt idx="32" formatCode="###0">
                  <c:v>22.122498475557133</c:v>
                </c:pt>
                <c:pt idx="33" formatCode="###0">
                  <c:v>10.52746970216894</c:v>
                </c:pt>
                <c:pt idx="35" formatCode="###0">
                  <c:v>17.841429655255016</c:v>
                </c:pt>
                <c:pt idx="36" formatCode="###0">
                  <c:v>9.1853390623801836</c:v>
                </c:pt>
                <c:pt idx="37" formatCode="###0">
                  <c:v>24.747258485285386</c:v>
                </c:pt>
              </c:numCache>
            </c:numRef>
          </c:val>
          <c:extLst>
            <c:ext xmlns:c16="http://schemas.microsoft.com/office/drawing/2014/chart" uri="{C3380CC4-5D6E-409C-BE32-E72D297353CC}">
              <c16:uniqueId val="{00000005-501C-4D5C-9BDC-B07D02361E1F}"/>
            </c:ext>
          </c:extLst>
        </c:ser>
        <c:ser>
          <c:idx val="6"/>
          <c:order val="6"/>
          <c:tx>
            <c:strRef>
              <c:f>Dati!$I$458</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Dati!$B$459:$B$496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Dati!$I$459:$I$496</c:f>
              <c:numCache>
                <c:formatCode>General</c:formatCode>
                <c:ptCount val="38"/>
                <c:pt idx="0" formatCode="###0">
                  <c:v>16.323902366400699</c:v>
                </c:pt>
                <c:pt idx="2" formatCode="###0">
                  <c:v>15.303514688144059</c:v>
                </c:pt>
                <c:pt idx="3" formatCode="###0">
                  <c:v>17.27792565473047</c:v>
                </c:pt>
                <c:pt idx="5" formatCode="###0">
                  <c:v>14.144121860506571</c:v>
                </c:pt>
                <c:pt idx="6" formatCode="###0">
                  <c:v>16.614584463381178</c:v>
                </c:pt>
                <c:pt idx="7" formatCode="###0">
                  <c:v>15.652072825178188</c:v>
                </c:pt>
                <c:pt idx="8" formatCode="###0">
                  <c:v>17.685008645781345</c:v>
                </c:pt>
                <c:pt idx="9" formatCode="###0">
                  <c:v>15.816062670929767</c:v>
                </c:pt>
                <c:pt idx="10" formatCode="###0">
                  <c:v>16.851578557084999</c:v>
                </c:pt>
                <c:pt idx="12" formatCode="###0">
                  <c:v>15.976937494871709</c:v>
                </c:pt>
                <c:pt idx="13" formatCode="###0">
                  <c:v>16.564472209655715</c:v>
                </c:pt>
                <c:pt idx="15" formatCode="###0">
                  <c:v>20.617743665777404</c:v>
                </c:pt>
                <c:pt idx="16" formatCode="###0">
                  <c:v>15.529233759348259</c:v>
                </c:pt>
                <c:pt idx="17" formatCode="###0">
                  <c:v>17.068635205202501</c:v>
                </c:pt>
                <c:pt idx="19" formatCode="###0">
                  <c:v>14.891305181053731</c:v>
                </c:pt>
                <c:pt idx="20" formatCode="###0">
                  <c:v>17.139365023783832</c:v>
                </c:pt>
                <c:pt idx="21" formatCode="###0">
                  <c:v>15.904291920715563</c:v>
                </c:pt>
                <c:pt idx="23" formatCode="###0">
                  <c:v>16.051226076379407</c:v>
                </c:pt>
                <c:pt idx="24" formatCode="###0">
                  <c:v>14.229425900266383</c:v>
                </c:pt>
                <c:pt idx="25" formatCode="###0">
                  <c:v>17.005837766662424</c:v>
                </c:pt>
                <c:pt idx="26" formatCode="###0">
                  <c:v>13.642489843682924</c:v>
                </c:pt>
                <c:pt idx="27" formatCode="###0">
                  <c:v>12.164480862735134</c:v>
                </c:pt>
                <c:pt idx="29" formatCode="###0">
                  <c:v>12.87182251544515</c:v>
                </c:pt>
                <c:pt idx="30" formatCode="###0">
                  <c:v>13.110347618553188</c:v>
                </c:pt>
                <c:pt idx="31" formatCode="###0">
                  <c:v>26.594250714930567</c:v>
                </c:pt>
                <c:pt idx="32" formatCode="###0">
                  <c:v>19.978277027793599</c:v>
                </c:pt>
                <c:pt idx="33" formatCode="###0">
                  <c:v>16.867675652725065</c:v>
                </c:pt>
                <c:pt idx="35" formatCode="###0">
                  <c:v>12.87182251544515</c:v>
                </c:pt>
                <c:pt idx="36" formatCode="###0">
                  <c:v>17.978028521076133</c:v>
                </c:pt>
                <c:pt idx="37" formatCode="###0">
                  <c:v>18.138827126873998</c:v>
                </c:pt>
              </c:numCache>
            </c:numRef>
          </c:val>
          <c:extLst>
            <c:ext xmlns:c16="http://schemas.microsoft.com/office/drawing/2014/chart" uri="{C3380CC4-5D6E-409C-BE32-E72D297353CC}">
              <c16:uniqueId val="{00000006-501C-4D5C-9BDC-B07D02361E1F}"/>
            </c:ext>
          </c:extLst>
        </c:ser>
        <c:dLbls>
          <c:dLblPos val="ctr"/>
          <c:showLegendKey val="0"/>
          <c:showVal val="1"/>
          <c:showCatName val="0"/>
          <c:showSerName val="0"/>
          <c:showPercent val="0"/>
          <c:showBubbleSize val="0"/>
        </c:dLbls>
        <c:gapWidth val="20"/>
        <c:overlap val="100"/>
        <c:axId val="333429832"/>
        <c:axId val="333430616"/>
      </c:barChart>
      <c:catAx>
        <c:axId val="333429832"/>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3430616"/>
        <c:crossesAt val="69.5"/>
        <c:auto val="1"/>
        <c:lblAlgn val="ctr"/>
        <c:lblOffset val="100"/>
        <c:tickLblSkip val="1"/>
        <c:tickMarkSkip val="1"/>
        <c:noMultiLvlLbl val="0"/>
      </c:catAx>
      <c:valAx>
        <c:axId val="333430616"/>
        <c:scaling>
          <c:orientation val="minMax"/>
          <c:max val="150"/>
          <c:min val="0"/>
        </c:scaling>
        <c:delete val="1"/>
        <c:axPos val="t"/>
        <c:numFmt formatCode="0" sourceLinked="1"/>
        <c:majorTickMark val="out"/>
        <c:minorTickMark val="none"/>
        <c:tickLblPos val="nextTo"/>
        <c:crossAx val="333429832"/>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783515802974587"/>
          <c:y val="9.5638487311272585E-2"/>
          <c:w val="0.67626396846994996"/>
          <c:h val="0.8896289169641578"/>
        </c:manualLayout>
      </c:layout>
      <c:barChart>
        <c:barDir val="bar"/>
        <c:grouping val="stacked"/>
        <c:varyColors val="0"/>
        <c:ser>
          <c:idx val="0"/>
          <c:order val="0"/>
          <c:tx>
            <c:strRef>
              <c:f>Dati!$C$587</c:f>
              <c:strCache>
                <c:ptCount val="1"/>
                <c:pt idx="0">
                  <c:v>.</c:v>
                </c:pt>
              </c:strCache>
            </c:strRef>
          </c:tx>
          <c:spPr>
            <a:noFill/>
          </c:spPr>
          <c:invertIfNegative val="0"/>
          <c:dLbls>
            <c:delete val="1"/>
          </c:dLbls>
          <c:cat>
            <c:strRef>
              <c:f>Dati!$B$588:$B$625</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Dati!$C$588:$C$625</c:f>
              <c:numCache>
                <c:formatCode>General</c:formatCode>
                <c:ptCount val="38"/>
                <c:pt idx="0" formatCode="0">
                  <c:v>17.868747965336837</c:v>
                </c:pt>
                <c:pt idx="2" formatCode="0">
                  <c:v>19.163765333035229</c:v>
                </c:pt>
                <c:pt idx="3" formatCode="0">
                  <c:v>16.657956465299712</c:v>
                </c:pt>
                <c:pt idx="5" formatCode="0">
                  <c:v>22.237110859037124</c:v>
                </c:pt>
                <c:pt idx="6" formatCode="0">
                  <c:v>23.334915300325484</c:v>
                </c:pt>
                <c:pt idx="7" formatCode="0">
                  <c:v>12.649523058396376</c:v>
                </c:pt>
                <c:pt idx="8" formatCode="0">
                  <c:v>13.413585005993141</c:v>
                </c:pt>
                <c:pt idx="9" formatCode="0">
                  <c:v>18.119536435002857</c:v>
                </c:pt>
                <c:pt idx="10" formatCode="0">
                  <c:v>20.521884012784469</c:v>
                </c:pt>
                <c:pt idx="12" formatCode="0">
                  <c:v>16.24401057212868</c:v>
                </c:pt>
                <c:pt idx="13" formatCode="0">
                  <c:v>20.207752999033687</c:v>
                </c:pt>
                <c:pt idx="15" formatCode="0">
                  <c:v>12.89706476090381</c:v>
                </c:pt>
                <c:pt idx="16" formatCode="0">
                  <c:v>16.198707546354996</c:v>
                </c:pt>
                <c:pt idx="17" formatCode="0">
                  <c:v>24.026370216287745</c:v>
                </c:pt>
                <c:pt idx="19" formatCode="0">
                  <c:v>23.096571715028432</c:v>
                </c:pt>
                <c:pt idx="20" formatCode="0">
                  <c:v>18.35709037278524</c:v>
                </c:pt>
                <c:pt idx="21" formatCode="0">
                  <c:v>14.667104080759813</c:v>
                </c:pt>
                <c:pt idx="23" formatCode="0">
                  <c:v>6.9999999999999929</c:v>
                </c:pt>
                <c:pt idx="24" formatCode="0">
                  <c:v>23.524181893874591</c:v>
                </c:pt>
                <c:pt idx="25" formatCode="0">
                  <c:v>18.225845411078048</c:v>
                </c:pt>
                <c:pt idx="26" formatCode="0">
                  <c:v>17.852364890103864</c:v>
                </c:pt>
                <c:pt idx="27" formatCode="0">
                  <c:v>19.939577994473989</c:v>
                </c:pt>
                <c:pt idx="29" formatCode="0">
                  <c:v>25.509802357129413</c:v>
                </c:pt>
                <c:pt idx="30" formatCode="0">
                  <c:v>12.699685109886239</c:v>
                </c:pt>
                <c:pt idx="31" formatCode="0">
                  <c:v>12.861224473240021</c:v>
                </c:pt>
                <c:pt idx="32" formatCode="0">
                  <c:v>20.231411374568196</c:v>
                </c:pt>
                <c:pt idx="33" formatCode="0">
                  <c:v>10.159590669051532</c:v>
                </c:pt>
                <c:pt idx="35" formatCode="0">
                  <c:v>25.509802357129413</c:v>
                </c:pt>
                <c:pt idx="36" formatCode="0">
                  <c:v>14.285893372379384</c:v>
                </c:pt>
                <c:pt idx="37" formatCode="0">
                  <c:v>13.767280512515583</c:v>
                </c:pt>
              </c:numCache>
            </c:numRef>
          </c:val>
          <c:extLst>
            <c:ext xmlns:c16="http://schemas.microsoft.com/office/drawing/2014/chart" uri="{C3380CC4-5D6E-409C-BE32-E72D297353CC}">
              <c16:uniqueId val="{00000000-775B-4A4D-B32F-42A896321E6D}"/>
            </c:ext>
          </c:extLst>
        </c:ser>
        <c:ser>
          <c:idx val="1"/>
          <c:order val="1"/>
          <c:tx>
            <c:strRef>
              <c:f>Dati!$D$587</c:f>
              <c:strCache>
                <c:ptCount val="1"/>
                <c:pt idx="0">
                  <c:v>Pilnīgi nepiekrīt</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Dati!$B$588:$B$625</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Dati!$D$588:$D$625</c:f>
              <c:numCache>
                <c:formatCode>General</c:formatCode>
                <c:ptCount val="38"/>
                <c:pt idx="0" formatCode="###0">
                  <c:v>22.443724920204176</c:v>
                </c:pt>
                <c:pt idx="2" formatCode="###0">
                  <c:v>23.089761022263339</c:v>
                </c:pt>
                <c:pt idx="3" formatCode="###0">
                  <c:v>21.83970597760063</c:v>
                </c:pt>
                <c:pt idx="5" formatCode="###0">
                  <c:v>19.291270298221274</c:v>
                </c:pt>
                <c:pt idx="6" formatCode="###0">
                  <c:v>21.291577079019554</c:v>
                </c:pt>
                <c:pt idx="7" formatCode="###0">
                  <c:v>25.210880584205611</c:v>
                </c:pt>
                <c:pt idx="8" formatCode="###0">
                  <c:v>24.859600078361595</c:v>
                </c:pt>
                <c:pt idx="9" formatCode="###0">
                  <c:v>21.626061990366761</c:v>
                </c:pt>
                <c:pt idx="10" formatCode="###0">
                  <c:v>20.165585470694673</c:v>
                </c:pt>
                <c:pt idx="12" formatCode="###0">
                  <c:v>23.820681892280522</c:v>
                </c:pt>
                <c:pt idx="13" formatCode="###0">
                  <c:v>20.558212361250273</c:v>
                </c:pt>
                <c:pt idx="15" formatCode="###0">
                  <c:v>25.705266579791701</c:v>
                </c:pt>
                <c:pt idx="16" formatCode="###0">
                  <c:v>22.57211161510827</c:v>
                </c:pt>
                <c:pt idx="17" formatCode="###0">
                  <c:v>21.02551039738043</c:v>
                </c:pt>
                <c:pt idx="19" formatCode="###0">
                  <c:v>13.025534591080389</c:v>
                </c:pt>
                <c:pt idx="20" formatCode="###0">
                  <c:v>26.509640012101656</c:v>
                </c:pt>
                <c:pt idx="21" formatCode="###0">
                  <c:v>21.454565874518945</c:v>
                </c:pt>
                <c:pt idx="23" formatCode="###0">
                  <c:v>26.28372764711942</c:v>
                </c:pt>
                <c:pt idx="24" formatCode="###0">
                  <c:v>19.877575464369436</c:v>
                </c:pt>
                <c:pt idx="25" formatCode="###0">
                  <c:v>17.859745973244358</c:v>
                </c:pt>
                <c:pt idx="26" formatCode="###0">
                  <c:v>24.758699155331616</c:v>
                </c:pt>
                <c:pt idx="27" formatCode="###0">
                  <c:v>23.754994387373557</c:v>
                </c:pt>
                <c:pt idx="29" formatCode="###0">
                  <c:v>17.558740449488674</c:v>
                </c:pt>
                <c:pt idx="30" formatCode="###0">
                  <c:v>28.882343300801363</c:v>
                </c:pt>
                <c:pt idx="31" formatCode="###0">
                  <c:v>27.095815439587316</c:v>
                </c:pt>
                <c:pt idx="32" formatCode="###0">
                  <c:v>22.250147192275406</c:v>
                </c:pt>
                <c:pt idx="33" formatCode="###0">
                  <c:v>18.928088961266436</c:v>
                </c:pt>
                <c:pt idx="35" formatCode="###0">
                  <c:v>17.558740449488674</c:v>
                </c:pt>
                <c:pt idx="36" formatCode="###0">
                  <c:v>23.546460688770214</c:v>
                </c:pt>
                <c:pt idx="37" formatCode="###0">
                  <c:v>26.339932747856984</c:v>
                </c:pt>
              </c:numCache>
            </c:numRef>
          </c:val>
          <c:extLst>
            <c:ext xmlns:c16="http://schemas.microsoft.com/office/drawing/2014/chart" uri="{C3380CC4-5D6E-409C-BE32-E72D297353CC}">
              <c16:uniqueId val="{00000001-775B-4A4D-B32F-42A896321E6D}"/>
            </c:ext>
          </c:extLst>
        </c:ser>
        <c:ser>
          <c:idx val="2"/>
          <c:order val="2"/>
          <c:tx>
            <c:strRef>
              <c:f>Dati!$E$587</c:f>
              <c:strCache>
                <c:ptCount val="1"/>
                <c:pt idx="0">
                  <c:v>Drīzāk nepiekrīt</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Dati!$B$588:$B$625</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Dati!$E$588:$E$625</c:f>
              <c:numCache>
                <c:formatCode>General</c:formatCode>
                <c:ptCount val="38"/>
                <c:pt idx="0" formatCode="###0">
                  <c:v>34.452798856258937</c:v>
                </c:pt>
                <c:pt idx="2" formatCode="###0">
                  <c:v>32.511745386501381</c:v>
                </c:pt>
                <c:pt idx="3" formatCode="###0">
                  <c:v>36.267609298899607</c:v>
                </c:pt>
                <c:pt idx="5" formatCode="###0">
                  <c:v>33.236890584541548</c:v>
                </c:pt>
                <c:pt idx="6" formatCode="###0">
                  <c:v>30.138779362454912</c:v>
                </c:pt>
                <c:pt idx="7" formatCode="###0">
                  <c:v>36.904868099197962</c:v>
                </c:pt>
                <c:pt idx="8" formatCode="###0">
                  <c:v>36.492086657445213</c:v>
                </c:pt>
                <c:pt idx="9" formatCode="###0">
                  <c:v>35.019673316430328</c:v>
                </c:pt>
                <c:pt idx="10" formatCode="###0">
                  <c:v>34.077802258320808</c:v>
                </c:pt>
                <c:pt idx="12" formatCode="###0">
                  <c:v>34.700579277390752</c:v>
                </c:pt>
                <c:pt idx="13" formatCode="###0">
                  <c:v>33.999306381515993</c:v>
                </c:pt>
                <c:pt idx="15" formatCode="###0">
                  <c:v>36.162940401104443</c:v>
                </c:pt>
                <c:pt idx="16" formatCode="###0">
                  <c:v>35.994452580336684</c:v>
                </c:pt>
                <c:pt idx="17" formatCode="###0">
                  <c:v>29.713391128131775</c:v>
                </c:pt>
                <c:pt idx="19" formatCode="###0">
                  <c:v>38.643165435691131</c:v>
                </c:pt>
                <c:pt idx="20" formatCode="###0">
                  <c:v>29.898541356913054</c:v>
                </c:pt>
                <c:pt idx="21" formatCode="###0">
                  <c:v>38.643601786521188</c:v>
                </c:pt>
                <c:pt idx="23" formatCode="###0">
                  <c:v>41.481544094680537</c:v>
                </c:pt>
                <c:pt idx="24" formatCode="###0">
                  <c:v>31.363514383555923</c:v>
                </c:pt>
                <c:pt idx="25" formatCode="###0">
                  <c:v>38.679680357477544</c:v>
                </c:pt>
                <c:pt idx="26" formatCode="###0">
                  <c:v>32.154207696364473</c:v>
                </c:pt>
                <c:pt idx="27" formatCode="###0">
                  <c:v>31.070699359952403</c:v>
                </c:pt>
                <c:pt idx="29" formatCode="###0">
                  <c:v>31.696728935181863</c:v>
                </c:pt>
                <c:pt idx="30" formatCode="###0">
                  <c:v>33.183243331112344</c:v>
                </c:pt>
                <c:pt idx="31" formatCode="###0">
                  <c:v>34.808231828972616</c:v>
                </c:pt>
                <c:pt idx="32" formatCode="###0">
                  <c:v>32.283713174956347</c:v>
                </c:pt>
                <c:pt idx="33" formatCode="###0">
                  <c:v>45.677592111481978</c:v>
                </c:pt>
                <c:pt idx="35" formatCode="###0">
                  <c:v>31.696728935181863</c:v>
                </c:pt>
                <c:pt idx="36" formatCode="###0">
                  <c:v>36.932917680650355</c:v>
                </c:pt>
                <c:pt idx="37" formatCode="###0">
                  <c:v>34.658058481427382</c:v>
                </c:pt>
              </c:numCache>
            </c:numRef>
          </c:val>
          <c:extLst>
            <c:ext xmlns:c16="http://schemas.microsoft.com/office/drawing/2014/chart" uri="{C3380CC4-5D6E-409C-BE32-E72D297353CC}">
              <c16:uniqueId val="{00000002-775B-4A4D-B32F-42A896321E6D}"/>
            </c:ext>
          </c:extLst>
        </c:ser>
        <c:ser>
          <c:idx val="3"/>
          <c:order val="3"/>
          <c:tx>
            <c:strRef>
              <c:f>Dati!$F$587</c:f>
              <c:strCache>
                <c:ptCount val="1"/>
                <c:pt idx="0">
                  <c:v>Drīzāk piekrīt</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Dati!$B$588:$B$625</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Dati!$F$588:$F$625</c:f>
              <c:numCache>
                <c:formatCode>General</c:formatCode>
                <c:ptCount val="38"/>
                <c:pt idx="0" formatCode="###0">
                  <c:v>23.800176559478189</c:v>
                </c:pt>
                <c:pt idx="2" formatCode="###0">
                  <c:v>24.446614254380162</c:v>
                </c:pt>
                <c:pt idx="3" formatCode="###0">
                  <c:v>23.195782142990915</c:v>
                </c:pt>
                <c:pt idx="5" formatCode="###0">
                  <c:v>24.172728248370358</c:v>
                </c:pt>
                <c:pt idx="6" formatCode="###0">
                  <c:v>25.476977171047096</c:v>
                </c:pt>
                <c:pt idx="7" formatCode="###0">
                  <c:v>22.233928611533518</c:v>
                </c:pt>
                <c:pt idx="8" formatCode="###0">
                  <c:v>20.92810742008794</c:v>
                </c:pt>
                <c:pt idx="9" formatCode="###0">
                  <c:v>23.331670659301729</c:v>
                </c:pt>
                <c:pt idx="10" formatCode="###0">
                  <c:v>27.32677725100374</c:v>
                </c:pt>
                <c:pt idx="12" formatCode="###0">
                  <c:v>23.314216737788339</c:v>
                </c:pt>
                <c:pt idx="13" formatCode="###0">
                  <c:v>24.609363324553343</c:v>
                </c:pt>
                <c:pt idx="15" formatCode="###0">
                  <c:v>15.088543535413411</c:v>
                </c:pt>
                <c:pt idx="16" formatCode="###0">
                  <c:v>23.667039132860783</c:v>
                </c:pt>
                <c:pt idx="17" formatCode="###0">
                  <c:v>27.019684609701347</c:v>
                </c:pt>
                <c:pt idx="19" formatCode="###0">
                  <c:v>32.841618151503823</c:v>
                </c:pt>
                <c:pt idx="20" formatCode="###0">
                  <c:v>22.840502236971304</c:v>
                </c:pt>
                <c:pt idx="21" formatCode="###0">
                  <c:v>20.728058849274479</c:v>
                </c:pt>
                <c:pt idx="23" formatCode="###0">
                  <c:v>18.98250769233179</c:v>
                </c:pt>
                <c:pt idx="24" formatCode="###0">
                  <c:v>29.801721999834314</c:v>
                </c:pt>
                <c:pt idx="25" formatCode="###0">
                  <c:v>24.792826921721936</c:v>
                </c:pt>
                <c:pt idx="26" formatCode="###0">
                  <c:v>22.20305572858274</c:v>
                </c:pt>
                <c:pt idx="27" formatCode="###0">
                  <c:v>23.36439488187823</c:v>
                </c:pt>
                <c:pt idx="29" formatCode="###0">
                  <c:v>27.317207401027758</c:v>
                </c:pt>
                <c:pt idx="30" formatCode="###0">
                  <c:v>26.195929551006085</c:v>
                </c:pt>
                <c:pt idx="31" formatCode="###0">
                  <c:v>16.464395578330649</c:v>
                </c:pt>
                <c:pt idx="32" formatCode="###0">
                  <c:v>21.683462802727522</c:v>
                </c:pt>
                <c:pt idx="33" formatCode="###0">
                  <c:v>20.084901846612208</c:v>
                </c:pt>
                <c:pt idx="35" formatCode="###0">
                  <c:v>27.317207401027758</c:v>
                </c:pt>
                <c:pt idx="36" formatCode="###0">
                  <c:v>21.105863487138048</c:v>
                </c:pt>
                <c:pt idx="37" formatCode="###0">
                  <c:v>23.033479792755735</c:v>
                </c:pt>
              </c:numCache>
            </c:numRef>
          </c:val>
          <c:extLst>
            <c:ext xmlns:c16="http://schemas.microsoft.com/office/drawing/2014/chart" uri="{C3380CC4-5D6E-409C-BE32-E72D297353CC}">
              <c16:uniqueId val="{00000003-775B-4A4D-B32F-42A896321E6D}"/>
            </c:ext>
          </c:extLst>
        </c:ser>
        <c:ser>
          <c:idx val="4"/>
          <c:order val="4"/>
          <c:tx>
            <c:strRef>
              <c:f>Dati!$G$587</c:f>
              <c:strCache>
                <c:ptCount val="1"/>
                <c:pt idx="0">
                  <c:v>Pilnīgi piekrīt</c:v>
                </c:pt>
              </c:strCache>
            </c:strRef>
          </c:tx>
          <c:spPr>
            <a:solidFill>
              <a:srgbClr val="B48900"/>
            </a:solidFill>
          </c:spPr>
          <c:invertIfNegative val="0"/>
          <c:dLbls>
            <c:dLbl>
              <c:idx val="15"/>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75B-4A4D-B32F-42A896321E6D}"/>
                </c:ext>
              </c:extLst>
            </c:dLbl>
            <c:dLbl>
              <c:idx val="30"/>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7948489771763535E-2"/>
                      <c:h val="3.3733659223049293E-2"/>
                    </c:manualLayout>
                  </c15:layout>
                </c:ext>
                <c:ext xmlns:c16="http://schemas.microsoft.com/office/drawing/2014/chart" uri="{C3380CC4-5D6E-409C-BE32-E72D297353CC}">
                  <c16:uniqueId val="{00000005-775B-4A4D-B32F-42A896321E6D}"/>
                </c:ext>
              </c:extLst>
            </c:dLbl>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Dati!$B$588:$B$625</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Dati!$G$588:$G$625</c:f>
              <c:numCache>
                <c:formatCode>General</c:formatCode>
                <c:ptCount val="38"/>
                <c:pt idx="0" formatCode="###0">
                  <c:v>6.2447790327015662</c:v>
                </c:pt>
                <c:pt idx="2" formatCode="###0">
                  <c:v>7.7205778224854482</c:v>
                </c:pt>
                <c:pt idx="3" formatCode="###0">
                  <c:v>4.8649638464301459</c:v>
                </c:pt>
                <c:pt idx="5" formatCode="###0">
                  <c:v>4.0572359843590773</c:v>
                </c:pt>
                <c:pt idx="6" formatCode="###0">
                  <c:v>7.0826248115658066</c:v>
                </c:pt>
                <c:pt idx="7" formatCode="###0">
                  <c:v>6.1606612553264606</c:v>
                </c:pt>
                <c:pt idx="8" formatCode="###0">
                  <c:v>4.4230356962325779</c:v>
                </c:pt>
                <c:pt idx="9" formatCode="###0">
                  <c:v>6.4697835675377799</c:v>
                </c:pt>
                <c:pt idx="10" formatCode="###0">
                  <c:v>8.3364769224718085</c:v>
                </c:pt>
                <c:pt idx="12" formatCode="###0">
                  <c:v>5.3343627868433838</c:v>
                </c:pt>
                <c:pt idx="13" formatCode="###0">
                  <c:v>7.7635193950145629</c:v>
                </c:pt>
                <c:pt idx="15" formatCode="###0">
                  <c:v>1.0504343009623611</c:v>
                </c:pt>
                <c:pt idx="16" formatCode="###0">
                  <c:v>5.3690619615635704</c:v>
                </c:pt>
                <c:pt idx="17" formatCode="###0">
                  <c:v>10.322668587436484</c:v>
                </c:pt>
                <c:pt idx="19" formatCode="###0">
                  <c:v>5.2295802028257716</c:v>
                </c:pt>
                <c:pt idx="20" formatCode="###0">
                  <c:v>7.2882593753534568</c:v>
                </c:pt>
                <c:pt idx="21" formatCode="###0">
                  <c:v>5.3112835549805428</c:v>
                </c:pt>
                <c:pt idx="23" formatCode="###0">
                  <c:v>2.576793268510261</c:v>
                </c:pt>
                <c:pt idx="24" formatCode="###0">
                  <c:v>4.1178337443754875</c:v>
                </c:pt>
                <c:pt idx="25" formatCode="###0">
                  <c:v>6.7653414266606013</c:v>
                </c:pt>
                <c:pt idx="26" formatCode="###0">
                  <c:v>5.3380154650924201</c:v>
                </c:pt>
                <c:pt idx="27" formatCode="###0">
                  <c:v>13.1974281244335</c:v>
                </c:pt>
                <c:pt idx="29" formatCode="###0">
                  <c:v>9.7675311904995041</c:v>
                </c:pt>
                <c:pt idx="30" formatCode="###0">
                  <c:v>2.4188242195524201</c:v>
                </c:pt>
                <c:pt idx="31" formatCode="###0">
                  <c:v>4.9909967507824984</c:v>
                </c:pt>
                <c:pt idx="32" formatCode="###0">
                  <c:v>7.9802950736823304</c:v>
                </c:pt>
                <c:pt idx="33" formatCode="###0">
                  <c:v>3.5419179025582741</c:v>
                </c:pt>
                <c:pt idx="35" formatCode="###0">
                  <c:v>9.7675311904995041</c:v>
                </c:pt>
                <c:pt idx="36" formatCode="###0">
                  <c:v>5.4085788463089823</c:v>
                </c:pt>
                <c:pt idx="37" formatCode="###0">
                  <c:v>3.4790236244925508</c:v>
                </c:pt>
              </c:numCache>
            </c:numRef>
          </c:val>
          <c:extLst>
            <c:ext xmlns:c16="http://schemas.microsoft.com/office/drawing/2014/chart" uri="{C3380CC4-5D6E-409C-BE32-E72D297353CC}">
              <c16:uniqueId val="{00000006-775B-4A4D-B32F-42A896321E6D}"/>
            </c:ext>
          </c:extLst>
        </c:ser>
        <c:ser>
          <c:idx val="5"/>
          <c:order val="5"/>
          <c:tx>
            <c:strRef>
              <c:f>Dati!$H$587</c:f>
              <c:strCache>
                <c:ptCount val="1"/>
                <c:pt idx="0">
                  <c:v>.</c:v>
                </c:pt>
              </c:strCache>
            </c:strRef>
          </c:tx>
          <c:spPr>
            <a:noFill/>
          </c:spPr>
          <c:invertIfNegative val="0"/>
          <c:dLbls>
            <c:delete val="1"/>
          </c:dLbls>
          <c:cat>
            <c:strRef>
              <c:f>Dati!$B$588:$B$625</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Dati!$H$588:$H$625</c:f>
              <c:numCache>
                <c:formatCode>General</c:formatCode>
                <c:ptCount val="38"/>
                <c:pt idx="0" formatCode="###0">
                  <c:v>15.026242762149842</c:v>
                </c:pt>
                <c:pt idx="2" formatCode="###0">
                  <c:v>12.904006277463985</c:v>
                </c:pt>
                <c:pt idx="3" formatCode="###0">
                  <c:v>17.010452364908538</c:v>
                </c:pt>
                <c:pt idx="5" formatCode="###0">
                  <c:v>16.841234121600163</c:v>
                </c:pt>
                <c:pt idx="6" formatCode="###0">
                  <c:v>12.511596371716692</c:v>
                </c:pt>
                <c:pt idx="7" formatCode="###0">
                  <c:v>16.676608487469618</c:v>
                </c:pt>
                <c:pt idx="8" formatCode="###0">
                  <c:v>19.720055238009081</c:v>
                </c:pt>
                <c:pt idx="9" formatCode="###0">
                  <c:v>15.269744127490085</c:v>
                </c:pt>
                <c:pt idx="10" formatCode="###0">
                  <c:v>9.4079441808540452</c:v>
                </c:pt>
                <c:pt idx="12" formatCode="###0">
                  <c:v>16.422618829697871</c:v>
                </c:pt>
                <c:pt idx="13" formatCode="###0">
                  <c:v>12.698315634761691</c:v>
                </c:pt>
                <c:pt idx="15" formatCode="###0">
                  <c:v>28.932220517953827</c:v>
                </c:pt>
                <c:pt idx="16" formatCode="###0">
                  <c:v>16.035097259905239</c:v>
                </c:pt>
                <c:pt idx="17" formatCode="###0">
                  <c:v>7.7288451571917669</c:v>
                </c:pt>
                <c:pt idx="19" formatCode="###0">
                  <c:v>7</c:v>
                </c:pt>
                <c:pt idx="20" formatCode="###0">
                  <c:v>14.942436742004837</c:v>
                </c:pt>
                <c:pt idx="21" formatCode="###0">
                  <c:v>19.031855950074576</c:v>
                </c:pt>
                <c:pt idx="23" formatCode="###0">
                  <c:v>23.511897393487548</c:v>
                </c:pt>
                <c:pt idx="24" formatCode="###0">
                  <c:v>11.151642610119794</c:v>
                </c:pt>
                <c:pt idx="25" formatCode="###0">
                  <c:v>13.513030005947058</c:v>
                </c:pt>
                <c:pt idx="26" formatCode="###0">
                  <c:v>17.530127160654438</c:v>
                </c:pt>
                <c:pt idx="27" formatCode="###0">
                  <c:v>8.5093753480178655</c:v>
                </c:pt>
                <c:pt idx="29" formatCode="###0">
                  <c:v>7.9864597628023333</c:v>
                </c:pt>
                <c:pt idx="30" formatCode="###0">
                  <c:v>16.456444583771091</c:v>
                </c:pt>
                <c:pt idx="31" formatCode="###0">
                  <c:v>23.615806025216447</c:v>
                </c:pt>
                <c:pt idx="32" formatCode="###0">
                  <c:v>15.407440477919742</c:v>
                </c:pt>
                <c:pt idx="33" formatCode="###0">
                  <c:v>21.444378605159113</c:v>
                </c:pt>
                <c:pt idx="35" formatCode="###0">
                  <c:v>7.9864597628023333</c:v>
                </c:pt>
                <c:pt idx="36" formatCode="###0">
                  <c:v>18.556756020882563</c:v>
                </c:pt>
                <c:pt idx="37" formatCode="###0">
                  <c:v>18.558694937081313</c:v>
                </c:pt>
              </c:numCache>
            </c:numRef>
          </c:val>
          <c:extLst>
            <c:ext xmlns:c16="http://schemas.microsoft.com/office/drawing/2014/chart" uri="{C3380CC4-5D6E-409C-BE32-E72D297353CC}">
              <c16:uniqueId val="{00000007-775B-4A4D-B32F-42A896321E6D}"/>
            </c:ext>
          </c:extLst>
        </c:ser>
        <c:ser>
          <c:idx val="6"/>
          <c:order val="6"/>
          <c:tx>
            <c:strRef>
              <c:f>Dati!$I$587</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Dati!$B$588:$B$625</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Dati!$I$588:$I$625</c:f>
              <c:numCache>
                <c:formatCode>General</c:formatCode>
                <c:ptCount val="38"/>
                <c:pt idx="0" formatCode="###0">
                  <c:v>13.058520631357098</c:v>
                </c:pt>
                <c:pt idx="2" formatCode="###0">
                  <c:v>12.231301514369671</c:v>
                </c:pt>
                <c:pt idx="3" formatCode="###0">
                  <c:v>13.831938734078557</c:v>
                </c:pt>
                <c:pt idx="5" formatCode="###0">
                  <c:v>19.241874884507741</c:v>
                </c:pt>
                <c:pt idx="6" formatCode="###0">
                  <c:v>16.010041575912574</c:v>
                </c:pt>
                <c:pt idx="7" formatCode="###0">
                  <c:v>9.4896614497365892</c:v>
                </c:pt>
                <c:pt idx="8" formatCode="###0">
                  <c:v>13.297170147872535</c:v>
                </c:pt>
                <c:pt idx="9" formatCode="###0">
                  <c:v>13.552810466363393</c:v>
                </c:pt>
                <c:pt idx="10" formatCode="###0">
                  <c:v>10.093358097509032</c:v>
                </c:pt>
                <c:pt idx="12" formatCode="###0">
                  <c:v>12.830159305697169</c:v>
                </c:pt>
                <c:pt idx="13" formatCode="###0">
                  <c:v>13.069598537665733</c:v>
                </c:pt>
                <c:pt idx="15" formatCode="###0">
                  <c:v>21.992815182728044</c:v>
                </c:pt>
                <c:pt idx="16" formatCode="###0">
                  <c:v>12.397334710130828</c:v>
                </c:pt>
                <c:pt idx="17" formatCode="###0">
                  <c:v>11.918745277349968</c:v>
                </c:pt>
                <c:pt idx="19" formatCode="###0">
                  <c:v>10.260101618898883</c:v>
                </c:pt>
                <c:pt idx="20" formatCode="###0">
                  <c:v>13.46305701866058</c:v>
                </c:pt>
                <c:pt idx="21" formatCode="###0">
                  <c:v>13.86248993470481</c:v>
                </c:pt>
                <c:pt idx="23" formatCode="###0">
                  <c:v>10.67542729735804</c:v>
                </c:pt>
                <c:pt idx="24" formatCode="###0">
                  <c:v>14.839354407864869</c:v>
                </c:pt>
                <c:pt idx="25" formatCode="###0">
                  <c:v>11.902405320895557</c:v>
                </c:pt>
                <c:pt idx="26" formatCode="###0">
                  <c:v>15.546021954628678</c:v>
                </c:pt>
                <c:pt idx="27" formatCode="###0">
                  <c:v>8.6124832463622987</c:v>
                </c:pt>
                <c:pt idx="29" formatCode="###0">
                  <c:v>13.659792023802265</c:v>
                </c:pt>
                <c:pt idx="30" formatCode="###0">
                  <c:v>9.3196595975277177</c:v>
                </c:pt>
                <c:pt idx="31" formatCode="###0">
                  <c:v>16.640560402326866</c:v>
                </c:pt>
                <c:pt idx="32" formatCode="###0">
                  <c:v>15.802381756358484</c:v>
                </c:pt>
                <c:pt idx="33" formatCode="###0">
                  <c:v>11.767499178081145</c:v>
                </c:pt>
                <c:pt idx="35" formatCode="###0">
                  <c:v>13.659792023802265</c:v>
                </c:pt>
                <c:pt idx="36" formatCode="###0">
                  <c:v>13.006179297132249</c:v>
                </c:pt>
                <c:pt idx="37" formatCode="###0">
                  <c:v>12.489505353467349</c:v>
                </c:pt>
              </c:numCache>
            </c:numRef>
          </c:val>
          <c:extLst>
            <c:ext xmlns:c16="http://schemas.microsoft.com/office/drawing/2014/chart" uri="{C3380CC4-5D6E-409C-BE32-E72D297353CC}">
              <c16:uniqueId val="{00000008-775B-4A4D-B32F-42A896321E6D}"/>
            </c:ext>
          </c:extLst>
        </c:ser>
        <c:dLbls>
          <c:dLblPos val="ctr"/>
          <c:showLegendKey val="0"/>
          <c:showVal val="1"/>
          <c:showCatName val="0"/>
          <c:showSerName val="0"/>
          <c:showPercent val="0"/>
          <c:showBubbleSize val="0"/>
        </c:dLbls>
        <c:gapWidth val="20"/>
        <c:overlap val="100"/>
        <c:axId val="333428264"/>
        <c:axId val="333433752"/>
      </c:barChart>
      <c:catAx>
        <c:axId val="333428264"/>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3433752"/>
        <c:crossesAt val="74.8"/>
        <c:auto val="1"/>
        <c:lblAlgn val="ctr"/>
        <c:lblOffset val="100"/>
        <c:tickLblSkip val="1"/>
        <c:tickMarkSkip val="1"/>
        <c:noMultiLvlLbl val="0"/>
      </c:catAx>
      <c:valAx>
        <c:axId val="333433752"/>
        <c:scaling>
          <c:orientation val="minMax"/>
          <c:max val="145"/>
          <c:min val="0"/>
        </c:scaling>
        <c:delete val="1"/>
        <c:axPos val="t"/>
        <c:numFmt formatCode="0" sourceLinked="1"/>
        <c:majorTickMark val="out"/>
        <c:minorTickMark val="none"/>
        <c:tickLblPos val="nextTo"/>
        <c:crossAx val="333428264"/>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7014308695284046"/>
          <c:y val="0.1152875051802735"/>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885643821391484"/>
          <c:y val="0.10153905926232905"/>
          <c:w val="0.68796897715472494"/>
          <c:h val="0.88372850186489849"/>
        </c:manualLayout>
      </c:layout>
      <c:barChart>
        <c:barDir val="bar"/>
        <c:grouping val="stacked"/>
        <c:varyColors val="0"/>
        <c:ser>
          <c:idx val="0"/>
          <c:order val="0"/>
          <c:tx>
            <c:strRef>
              <c:f>Dati!$C$781</c:f>
              <c:strCache>
                <c:ptCount val="1"/>
                <c:pt idx="0">
                  <c:v>.</c:v>
                </c:pt>
              </c:strCache>
            </c:strRef>
          </c:tx>
          <c:spPr>
            <a:noFill/>
          </c:spPr>
          <c:invertIfNegative val="0"/>
          <c:dLbls>
            <c:delete val="1"/>
          </c:dLbls>
          <c:cat>
            <c:strRef>
              <c:f>Dati!$B$782:$B$784</c:f>
              <c:strCache>
                <c:ptCount val="3"/>
                <c:pt idx="0">
                  <c:v>Jau bija vismaz vienu reizi vakcinējies/-usies pret Covid-19 līdz valdības 8. oktobra lēmumam izsludināt Latvijā ārkārtas stāvokli</c:v>
                </c:pt>
                <c:pt idx="1">
                  <c:v>Pats/-i vai kāds no tuviniekiem vai draugu loka līdz šim ir smagi saslimis ar Covid-19 vai pat nomiris</c:v>
                </c:pt>
                <c:pt idx="2">
                  <c:v>Ir to cilvēku riska grupā, kuriem saslimšana ar Covid-19 var izraisīt smagus veselības traucējumus vai pat būt ar letālu iznākumu</c:v>
                </c:pt>
              </c:strCache>
            </c:strRef>
          </c:cat>
          <c:val>
            <c:numRef>
              <c:f>Dati!$C$782:$C$784</c:f>
              <c:numCache>
                <c:formatCode>0</c:formatCode>
                <c:ptCount val="3"/>
                <c:pt idx="0">
                  <c:v>40.005532862690259</c:v>
                </c:pt>
                <c:pt idx="1">
                  <c:v>10.564029036841767</c:v>
                </c:pt>
                <c:pt idx="2">
                  <c:v>7</c:v>
                </c:pt>
              </c:numCache>
            </c:numRef>
          </c:val>
          <c:extLst>
            <c:ext xmlns:c16="http://schemas.microsoft.com/office/drawing/2014/chart" uri="{C3380CC4-5D6E-409C-BE32-E72D297353CC}">
              <c16:uniqueId val="{00000000-BDAE-40A6-BC4D-B14B67C84646}"/>
            </c:ext>
          </c:extLst>
        </c:ser>
        <c:ser>
          <c:idx val="1"/>
          <c:order val="1"/>
          <c:tx>
            <c:strRef>
              <c:f>Dati!$D$781</c:f>
              <c:strCache>
                <c:ptCount val="1"/>
                <c:pt idx="0">
                  <c:v>Nē</c:v>
                </c:pt>
              </c:strCache>
            </c:strRef>
          </c:tx>
          <c:spPr>
            <a:solidFill>
              <a:srgbClr val="12313A"/>
            </a:solidFill>
          </c:spPr>
          <c:invertIfNegative val="0"/>
          <c:dLbls>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Dati!$B$782:$B$784</c:f>
              <c:strCache>
                <c:ptCount val="3"/>
                <c:pt idx="0">
                  <c:v>Jau bija vismaz vienu reizi vakcinējies/-usies pret Covid-19 līdz valdības 8. oktobra lēmumam izsludināt Latvijā ārkārtas stāvokli</c:v>
                </c:pt>
                <c:pt idx="1">
                  <c:v>Pats/-i vai kāds no tuviniekiem vai draugu loka līdz šim ir smagi saslimis ar Covid-19 vai pat nomiris</c:v>
                </c:pt>
                <c:pt idx="2">
                  <c:v>Ir to cilvēku riska grupā, kuriem saslimšana ar Covid-19 var izraisīt smagus veselības traucējumus vai pat būt ar letālu iznākumu</c:v>
                </c:pt>
              </c:strCache>
            </c:strRef>
          </c:cat>
          <c:val>
            <c:numRef>
              <c:f>Dati!$D$782:$D$784</c:f>
              <c:numCache>
                <c:formatCode>###0</c:formatCode>
                <c:ptCount val="3"/>
                <c:pt idx="0" formatCode="0">
                  <c:v>30.651522087004967</c:v>
                </c:pt>
                <c:pt idx="1">
                  <c:v>60.093025912853456</c:v>
                </c:pt>
                <c:pt idx="2">
                  <c:v>63.657054949695222</c:v>
                </c:pt>
              </c:numCache>
            </c:numRef>
          </c:val>
          <c:extLst>
            <c:ext xmlns:c16="http://schemas.microsoft.com/office/drawing/2014/chart" uri="{C3380CC4-5D6E-409C-BE32-E72D297353CC}">
              <c16:uniqueId val="{00000001-BDAE-40A6-BC4D-B14B67C84646}"/>
            </c:ext>
          </c:extLst>
        </c:ser>
        <c:ser>
          <c:idx val="2"/>
          <c:order val="2"/>
          <c:tx>
            <c:strRef>
              <c:f>Dati!$E$781</c:f>
              <c:strCache>
                <c:ptCount val="1"/>
                <c:pt idx="0">
                  <c:v>Jā</c:v>
                </c:pt>
              </c:strCache>
            </c:strRef>
          </c:tx>
          <c:spPr>
            <a:solidFill>
              <a:srgbClr val="B48900"/>
            </a:solidFill>
          </c:spPr>
          <c:invertIfNegative val="0"/>
          <c:dLbls>
            <c:spPr>
              <a:noFill/>
              <a:ln>
                <a:noFill/>
              </a:ln>
              <a:effectLst/>
            </c:spPr>
            <c:txPr>
              <a:bodyPr wrap="square" lIns="38100" tIns="19050" rIns="38100" bIns="19050" anchor="ctr">
                <a:spAutoFit/>
              </a:bodyPr>
              <a:lstStyle/>
              <a:p>
                <a:pPr>
                  <a:defRPr sz="1100"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Dati!$B$782:$B$784</c:f>
              <c:strCache>
                <c:ptCount val="3"/>
                <c:pt idx="0">
                  <c:v>Jau bija vismaz vienu reizi vakcinējies/-usies pret Covid-19 līdz valdības 8. oktobra lēmumam izsludināt Latvijā ārkārtas stāvokli</c:v>
                </c:pt>
                <c:pt idx="1">
                  <c:v>Pats/-i vai kāds no tuviniekiem vai draugu loka līdz šim ir smagi saslimis ar Covid-19 vai pat nomiris</c:v>
                </c:pt>
                <c:pt idx="2">
                  <c:v>Ir to cilvēku riska grupā, kuriem saslimšana ar Covid-19 var izraisīt smagus veselības traucējumus vai pat būt ar letālu iznākumu</c:v>
                </c:pt>
              </c:strCache>
            </c:strRef>
          </c:cat>
          <c:val>
            <c:numRef>
              <c:f>Dati!$E$782:$E$784</c:f>
              <c:numCache>
                <c:formatCode>###0</c:formatCode>
                <c:ptCount val="3"/>
                <c:pt idx="0" formatCode="0">
                  <c:v>67.072191374416903</c:v>
                </c:pt>
                <c:pt idx="1">
                  <c:v>37.325263682858107</c:v>
                </c:pt>
                <c:pt idx="2">
                  <c:v>26.146970264178194</c:v>
                </c:pt>
              </c:numCache>
            </c:numRef>
          </c:val>
          <c:extLst>
            <c:ext xmlns:c16="http://schemas.microsoft.com/office/drawing/2014/chart" uri="{C3380CC4-5D6E-409C-BE32-E72D297353CC}">
              <c16:uniqueId val="{00000002-BDAE-40A6-BC4D-B14B67C84646}"/>
            </c:ext>
          </c:extLst>
        </c:ser>
        <c:ser>
          <c:idx val="3"/>
          <c:order val="3"/>
          <c:tx>
            <c:strRef>
              <c:f>Dati!$F$781</c:f>
              <c:strCache>
                <c:ptCount val="1"/>
                <c:pt idx="0">
                  <c:v>.</c:v>
                </c:pt>
              </c:strCache>
            </c:strRef>
          </c:tx>
          <c:spPr>
            <a:noFill/>
          </c:spPr>
          <c:invertIfNegative val="0"/>
          <c:dLbls>
            <c:delete val="1"/>
          </c:dLbls>
          <c:cat>
            <c:strRef>
              <c:f>Dati!$B$782:$B$784</c:f>
              <c:strCache>
                <c:ptCount val="3"/>
                <c:pt idx="0">
                  <c:v>Jau bija vismaz vienu reizi vakcinējies/-usies pret Covid-19 līdz valdības 8. oktobra lēmumam izsludināt Latvijā ārkārtas stāvokli</c:v>
                </c:pt>
                <c:pt idx="1">
                  <c:v>Pats/-i vai kāds no tuviniekiem vai draugu loka līdz šim ir smagi saslimis ar Covid-19 vai pat nomiris</c:v>
                </c:pt>
                <c:pt idx="2">
                  <c:v>Ir to cilvēku riska grupā, kuriem saslimšana ar Covid-19 var izraisīt smagus veselības traucējumus vai pat būt ar letālu iznākumu</c:v>
                </c:pt>
              </c:strCache>
            </c:strRef>
          </c:cat>
          <c:val>
            <c:numRef>
              <c:f>Dati!$F$782:$F$784</c:f>
              <c:numCache>
                <c:formatCode>0</c:formatCode>
                <c:ptCount val="3"/>
                <c:pt idx="0">
                  <c:v>7</c:v>
                </c:pt>
                <c:pt idx="1">
                  <c:v>36.746927691558795</c:v>
                </c:pt>
                <c:pt idx="2">
                  <c:v>47.925221110238709</c:v>
                </c:pt>
              </c:numCache>
            </c:numRef>
          </c:val>
          <c:extLst>
            <c:ext xmlns:c16="http://schemas.microsoft.com/office/drawing/2014/chart" uri="{C3380CC4-5D6E-409C-BE32-E72D297353CC}">
              <c16:uniqueId val="{00000003-BDAE-40A6-BC4D-B14B67C84646}"/>
            </c:ext>
          </c:extLst>
        </c:ser>
        <c:ser>
          <c:idx val="4"/>
          <c:order val="4"/>
          <c:tx>
            <c:strRef>
              <c:f>Dati!$G$781</c:f>
              <c:strCache>
                <c:ptCount val="1"/>
                <c:pt idx="0">
                  <c:v>Grūti pateikt</c:v>
                </c:pt>
              </c:strCache>
            </c:strRef>
          </c:tx>
          <c:spPr>
            <a:solidFill>
              <a:schemeClr val="bg1">
                <a:lumMod val="75000"/>
              </a:schemeClr>
            </a:solidFill>
          </c:spPr>
          <c:invertIfNegative val="0"/>
          <c:dLbls>
            <c:dLbl>
              <c:idx val="0"/>
              <c:spPr>
                <a:noFill/>
                <a:ln>
                  <a:noFill/>
                </a:ln>
                <a:effectLst/>
              </c:spPr>
              <c:txPr>
                <a:bodyPr wrap="square" lIns="38100" tIns="19050" rIns="38100" bIns="19050" anchor="ctr">
                  <a:noAutofit/>
                </a:bodyPr>
                <a:lstStyle/>
                <a:p>
                  <a:pPr>
                    <a:defRPr sz="1100"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layout>
                    <c:manualLayout>
                      <c:w val="3.1629445822994214E-2"/>
                      <c:h val="6.5629379379379377E-2"/>
                    </c:manualLayout>
                  </c15:layout>
                </c:ext>
                <c:ext xmlns:c16="http://schemas.microsoft.com/office/drawing/2014/chart" uri="{C3380CC4-5D6E-409C-BE32-E72D297353CC}">
                  <c16:uniqueId val="{00000004-BDAE-40A6-BC4D-B14B67C84646}"/>
                </c:ext>
              </c:extLst>
            </c:dLbl>
            <c:dLbl>
              <c:idx val="1"/>
              <c:spPr>
                <a:noFill/>
                <a:ln>
                  <a:noFill/>
                </a:ln>
                <a:effectLst/>
              </c:spPr>
              <c:txPr>
                <a:bodyPr wrap="square" lIns="38100" tIns="19050" rIns="38100" bIns="19050" anchor="ctr">
                  <a:noAutofit/>
                </a:bodyPr>
                <a:lstStyle/>
                <a:p>
                  <a:pPr>
                    <a:defRPr sz="1100"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3.1629445822994214E-2"/>
                      <c:h val="5.6094844844844845E-2"/>
                    </c:manualLayout>
                  </c15:layout>
                </c:ext>
                <c:ext xmlns:c16="http://schemas.microsoft.com/office/drawing/2014/chart" uri="{C3380CC4-5D6E-409C-BE32-E72D297353CC}">
                  <c16:uniqueId val="{00000005-BDAE-40A6-BC4D-B14B67C84646}"/>
                </c:ext>
              </c:extLst>
            </c:dLbl>
            <c:spPr>
              <a:noFill/>
              <a:ln>
                <a:noFill/>
              </a:ln>
              <a:effectLst/>
            </c:spPr>
            <c:txPr>
              <a:bodyPr wrap="square" lIns="38100" tIns="19050" rIns="38100" bIns="19050" anchor="ctr">
                <a:spAutoFit/>
              </a:bodyPr>
              <a:lstStyle/>
              <a:p>
                <a:pPr>
                  <a:defRPr sz="1100" b="1">
                    <a:solidFill>
                      <a:schemeClr val="tx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Dati!$B$782:$B$784</c:f>
              <c:strCache>
                <c:ptCount val="3"/>
                <c:pt idx="0">
                  <c:v>Jau bija vismaz vienu reizi vakcinējies/-usies pret Covid-19 līdz valdības 8. oktobra lēmumam izsludināt Latvijā ārkārtas stāvokli</c:v>
                </c:pt>
                <c:pt idx="1">
                  <c:v>Pats/-i vai kāds no tuviniekiem vai draugu loka līdz šim ir smagi saslimis ar Covid-19 vai pat nomiris</c:v>
                </c:pt>
                <c:pt idx="2">
                  <c:v>Ir to cilvēku riska grupā, kuriem saslimšana ar Covid-19 var izraisīt smagus veselības traucējumus vai pat būt ar letālu iznākumu</c:v>
                </c:pt>
              </c:strCache>
            </c:strRef>
          </c:cat>
          <c:val>
            <c:numRef>
              <c:f>Dati!$G$782:$G$784</c:f>
              <c:numCache>
                <c:formatCode>###0</c:formatCode>
                <c:ptCount val="3"/>
                <c:pt idx="0" formatCode="0">
                  <c:v>2.2762865385780011</c:v>
                </c:pt>
                <c:pt idx="1">
                  <c:v>2.5817104042883869</c:v>
                </c:pt>
                <c:pt idx="2">
                  <c:v>10.195974786126408</c:v>
                </c:pt>
              </c:numCache>
            </c:numRef>
          </c:val>
          <c:extLst>
            <c:ext xmlns:c16="http://schemas.microsoft.com/office/drawing/2014/chart" uri="{C3380CC4-5D6E-409C-BE32-E72D297353CC}">
              <c16:uniqueId val="{00000006-BDAE-40A6-BC4D-B14B67C84646}"/>
            </c:ext>
          </c:extLst>
        </c:ser>
        <c:ser>
          <c:idx val="5"/>
          <c:order val="5"/>
          <c:tx>
            <c:strRef>
              <c:f>Dati!$H$781</c:f>
              <c:strCache>
                <c:ptCount val="1"/>
              </c:strCache>
            </c:strRef>
          </c:tx>
          <c:spPr>
            <a:noFill/>
          </c:spPr>
          <c:invertIfNegative val="0"/>
          <c:dLbls>
            <c:delete val="1"/>
          </c:dLbls>
          <c:cat>
            <c:strRef>
              <c:f>Dati!$B$782:$B$784</c:f>
              <c:strCache>
                <c:ptCount val="3"/>
                <c:pt idx="0">
                  <c:v>Jau bija vismaz vienu reizi vakcinējies/-usies pret Covid-19 līdz valdības 8. oktobra lēmumam izsludināt Latvijā ārkārtas stāvokli</c:v>
                </c:pt>
                <c:pt idx="1">
                  <c:v>Pats/-i vai kāds no tuviniekiem vai draugu loka līdz šim ir smagi saslimis ar Covid-19 vai pat nomiris</c:v>
                </c:pt>
                <c:pt idx="2">
                  <c:v>Ir to cilvēku riska grupā, kuriem saslimšana ar Covid-19 var izraisīt smagus veselības traucējumus vai pat būt ar letālu iznākumu</c:v>
                </c:pt>
              </c:strCache>
            </c:strRef>
          </c:cat>
          <c:val>
            <c:numRef>
              <c:f>Dati!$H$782:$H$784</c:f>
              <c:numCache>
                <c:formatCode>General</c:formatCode>
                <c:ptCount val="3"/>
              </c:numCache>
            </c:numRef>
          </c:val>
          <c:extLst>
            <c:ext xmlns:c16="http://schemas.microsoft.com/office/drawing/2014/chart" uri="{C3380CC4-5D6E-409C-BE32-E72D297353CC}">
              <c16:uniqueId val="{00000007-BDAE-40A6-BC4D-B14B67C84646}"/>
            </c:ext>
          </c:extLst>
        </c:ser>
        <c:ser>
          <c:idx val="6"/>
          <c:order val="6"/>
          <c:tx>
            <c:strRef>
              <c:f>Dati!$I$781</c:f>
              <c:strCache>
                <c:ptCount val="1"/>
              </c:strCache>
            </c:strRef>
          </c:tx>
          <c:invertIfNegative val="0"/>
          <c:dLbls>
            <c:spPr>
              <a:noFill/>
              <a:ln>
                <a:noFill/>
              </a:ln>
              <a:effectLst/>
            </c:spPr>
            <c:txPr>
              <a:bodyPr wrap="square" lIns="38100" tIns="19050" rIns="38100" bIns="19050" anchor="ctr">
                <a:spAutoFit/>
              </a:bodyPr>
              <a:lstStyle/>
              <a:p>
                <a:pPr>
                  <a:defRPr sz="1100"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Dati!$B$782:$B$784</c:f>
              <c:strCache>
                <c:ptCount val="3"/>
                <c:pt idx="0">
                  <c:v>Jau bija vismaz vienu reizi vakcinējies/-usies pret Covid-19 līdz valdības 8. oktobra lēmumam izsludināt Latvijā ārkārtas stāvokli</c:v>
                </c:pt>
                <c:pt idx="1">
                  <c:v>Pats/-i vai kāds no tuviniekiem vai draugu loka līdz šim ir smagi saslimis ar Covid-19 vai pat nomiris</c:v>
                </c:pt>
                <c:pt idx="2">
                  <c:v>Ir to cilvēku riska grupā, kuriem saslimšana ar Covid-19 var izraisīt smagus veselības traucējumus vai pat būt ar letālu iznākumu</c:v>
                </c:pt>
              </c:strCache>
            </c:strRef>
          </c:cat>
          <c:val>
            <c:numRef>
              <c:f>Dati!$I$782:$I$784</c:f>
              <c:numCache>
                <c:formatCode>General</c:formatCode>
                <c:ptCount val="3"/>
              </c:numCache>
            </c:numRef>
          </c:val>
          <c:extLst>
            <c:ext xmlns:c16="http://schemas.microsoft.com/office/drawing/2014/chart" uri="{C3380CC4-5D6E-409C-BE32-E72D297353CC}">
              <c16:uniqueId val="{00000008-BDAE-40A6-BC4D-B14B67C84646}"/>
            </c:ext>
          </c:extLst>
        </c:ser>
        <c:dLbls>
          <c:dLblPos val="ctr"/>
          <c:showLegendKey val="0"/>
          <c:showVal val="1"/>
          <c:showCatName val="0"/>
          <c:showSerName val="0"/>
          <c:showPercent val="0"/>
          <c:showBubbleSize val="0"/>
        </c:dLbls>
        <c:gapWidth val="20"/>
        <c:overlap val="100"/>
        <c:axId val="333427088"/>
        <c:axId val="333431400"/>
      </c:barChart>
      <c:catAx>
        <c:axId val="333427088"/>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lv-LV"/>
          </a:p>
        </c:txPr>
        <c:crossAx val="333431400"/>
        <c:crossesAt val="70.7"/>
        <c:auto val="1"/>
        <c:lblAlgn val="ctr"/>
        <c:lblOffset val="100"/>
        <c:tickLblSkip val="1"/>
        <c:tickMarkSkip val="1"/>
        <c:noMultiLvlLbl val="0"/>
      </c:catAx>
      <c:valAx>
        <c:axId val="333431400"/>
        <c:scaling>
          <c:orientation val="minMax"/>
          <c:min val="0"/>
        </c:scaling>
        <c:delete val="1"/>
        <c:axPos val="t"/>
        <c:numFmt formatCode="0" sourceLinked="1"/>
        <c:majorTickMark val="out"/>
        <c:minorTickMark val="none"/>
        <c:tickLblPos val="nextTo"/>
        <c:crossAx val="333427088"/>
        <c:crosses val="autoZero"/>
        <c:crossBetween val="between"/>
        <c:majorUnit val="25"/>
      </c:valAx>
      <c:spPr>
        <a:noFill/>
        <a:ln w="3175">
          <a:noFill/>
          <a:prstDash val="solid"/>
        </a:ln>
      </c:spPr>
    </c:plotArea>
    <c:legend>
      <c:legendPos val="t"/>
      <c:legendEntry>
        <c:idx val="0"/>
        <c:delete val="1"/>
      </c:legendEntry>
      <c:legendEntry>
        <c:idx val="3"/>
        <c:delete val="1"/>
      </c:legendEntry>
      <c:legendEntry>
        <c:idx val="6"/>
        <c:delete val="1"/>
      </c:legendEntry>
      <c:layout>
        <c:manualLayout>
          <c:xMode val="edge"/>
          <c:yMode val="edge"/>
          <c:x val="0.62833212845912867"/>
          <c:y val="2.7450787401574802E-2"/>
          <c:w val="0.37166787154087128"/>
          <c:h val="5.2465551181102361E-2"/>
        </c:manualLayout>
      </c:layout>
      <c:overlay val="0"/>
      <c:txPr>
        <a:bodyPr/>
        <a:lstStyle/>
        <a:p>
          <a:pPr>
            <a:defRPr sz="1050"/>
          </a:pPr>
          <a:endParaRPr lang="lv-LV"/>
        </a:p>
      </c:txPr>
    </c:legend>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185866408518872"/>
          <c:y val="5.1512110818174604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1091350961004333"/>
          <c:y val="5.5324968477484547E-2"/>
          <c:w val="0.66445936562604158"/>
          <c:h val="0.92994242181093545"/>
        </c:manualLayout>
      </c:layout>
      <c:barChart>
        <c:barDir val="bar"/>
        <c:grouping val="stacked"/>
        <c:varyColors val="0"/>
        <c:ser>
          <c:idx val="0"/>
          <c:order val="0"/>
          <c:tx>
            <c:strRef>
              <c:f>Dati!$C$811</c:f>
              <c:strCache>
                <c:ptCount val="1"/>
                <c:pt idx="0">
                  <c:v>.</c:v>
                </c:pt>
              </c:strCache>
            </c:strRef>
          </c:tx>
          <c:spPr>
            <a:noFill/>
          </c:spPr>
          <c:invertIfNegative val="0"/>
          <c:dLbls>
            <c:delete val="1"/>
          </c:dLbls>
          <c:cat>
            <c:strRef>
              <c:f>Dati!$B$812:$B$849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Dati!$C$812:$C$849</c:f>
              <c:numCache>
                <c:formatCode>General</c:formatCode>
                <c:ptCount val="38"/>
                <c:pt idx="0" formatCode="0">
                  <c:v>28.048093852957752</c:v>
                </c:pt>
                <c:pt idx="2" formatCode="0">
                  <c:v>26.528312446554622</c:v>
                </c:pt>
                <c:pt idx="3" formatCode="0">
                  <c:v>29.469031096492962</c:v>
                </c:pt>
                <c:pt idx="5" formatCode="0">
                  <c:v>23.406279954475416</c:v>
                </c:pt>
                <c:pt idx="6" formatCode="0">
                  <c:v>29.834368420996359</c:v>
                </c:pt>
                <c:pt idx="7" formatCode="0">
                  <c:v>31.759632976340235</c:v>
                </c:pt>
                <c:pt idx="8" formatCode="0">
                  <c:v>26.663725109766034</c:v>
                </c:pt>
                <c:pt idx="9" formatCode="0">
                  <c:v>25.820594934198184</c:v>
                </c:pt>
                <c:pt idx="10" formatCode="0">
                  <c:v>27.921907812483557</c:v>
                </c:pt>
                <c:pt idx="12" formatCode="0">
                  <c:v>30.56072249700826</c:v>
                </c:pt>
                <c:pt idx="13" formatCode="0">
                  <c:v>23.912500903865492</c:v>
                </c:pt>
                <c:pt idx="15" formatCode="0">
                  <c:v>7</c:v>
                </c:pt>
                <c:pt idx="16" formatCode="0">
                  <c:v>26.118958991401406</c:v>
                </c:pt>
                <c:pt idx="17" formatCode="0">
                  <c:v>40.183308346361954</c:v>
                </c:pt>
                <c:pt idx="19" formatCode="0">
                  <c:v>41.874350650276774</c:v>
                </c:pt>
                <c:pt idx="20" formatCode="0">
                  <c:v>29.849974590315</c:v>
                </c:pt>
                <c:pt idx="21" formatCode="0">
                  <c:v>18.88330890847611</c:v>
                </c:pt>
                <c:pt idx="23" formatCode="0">
                  <c:v>12.289412663726814</c:v>
                </c:pt>
                <c:pt idx="24" formatCode="0">
                  <c:v>21.944447576921959</c:v>
                </c:pt>
                <c:pt idx="25" formatCode="0">
                  <c:v>33.002749590334687</c:v>
                </c:pt>
                <c:pt idx="26" formatCode="0">
                  <c:v>31.696675038065948</c:v>
                </c:pt>
                <c:pt idx="27" formatCode="0">
                  <c:v>40.382067560603062</c:v>
                </c:pt>
                <c:pt idx="29" formatCode="0">
                  <c:v>34.114661450815312</c:v>
                </c:pt>
                <c:pt idx="30" formatCode="0">
                  <c:v>32.622724801351353</c:v>
                </c:pt>
                <c:pt idx="31" formatCode="0">
                  <c:v>9.1656871504875923</c:v>
                </c:pt>
                <c:pt idx="32" formatCode="0">
                  <c:v>27.491502996668345</c:v>
                </c:pt>
                <c:pt idx="33" formatCode="0">
                  <c:v>22.829759458118033</c:v>
                </c:pt>
                <c:pt idx="35" formatCode="0">
                  <c:v>34.114661450815312</c:v>
                </c:pt>
                <c:pt idx="36" formatCode="0">
                  <c:v>18.636143702823404</c:v>
                </c:pt>
                <c:pt idx="37" formatCode="0">
                  <c:v>31.836261894655593</c:v>
                </c:pt>
              </c:numCache>
            </c:numRef>
          </c:val>
          <c:extLst>
            <c:ext xmlns:c16="http://schemas.microsoft.com/office/drawing/2014/chart" uri="{C3380CC4-5D6E-409C-BE32-E72D297353CC}">
              <c16:uniqueId val="{00000000-809D-4638-8894-08D22E9C7DF9}"/>
            </c:ext>
          </c:extLst>
        </c:ser>
        <c:ser>
          <c:idx val="1"/>
          <c:order val="1"/>
          <c:tx>
            <c:strRef>
              <c:f>Dati!$D$811</c:f>
              <c:strCache>
                <c:ptCount val="1"/>
                <c:pt idx="0">
                  <c:v>Nē</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Dati!$B$812:$B$849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Dati!$D$812:$D$849</c:f>
              <c:numCache>
                <c:formatCode>General</c:formatCode>
                <c:ptCount val="38"/>
                <c:pt idx="0" formatCode="0">
                  <c:v>30.651522087004967</c:v>
                </c:pt>
                <c:pt idx="2" formatCode="0">
                  <c:v>32.171303493408097</c:v>
                </c:pt>
                <c:pt idx="3" formatCode="0">
                  <c:v>29.230584843469757</c:v>
                </c:pt>
                <c:pt idx="5" formatCode="0">
                  <c:v>35.293335985487303</c:v>
                </c:pt>
                <c:pt idx="6" formatCode="0">
                  <c:v>28.86524751896636</c:v>
                </c:pt>
                <c:pt idx="7" formatCode="0">
                  <c:v>26.939982963622484</c:v>
                </c:pt>
                <c:pt idx="8" formatCode="0">
                  <c:v>32.035890830196685</c:v>
                </c:pt>
                <c:pt idx="9" formatCode="0">
                  <c:v>32.879021005764535</c:v>
                </c:pt>
                <c:pt idx="10" formatCode="0">
                  <c:v>30.777708127479162</c:v>
                </c:pt>
                <c:pt idx="12" formatCode="0">
                  <c:v>28.138893442954458</c:v>
                </c:pt>
                <c:pt idx="13" formatCode="0">
                  <c:v>34.787115036097227</c:v>
                </c:pt>
                <c:pt idx="15" formatCode="0">
                  <c:v>51.699615939962719</c:v>
                </c:pt>
                <c:pt idx="16" formatCode="0">
                  <c:v>32.580656948561312</c:v>
                </c:pt>
                <c:pt idx="17" formatCode="0">
                  <c:v>18.516307593600764</c:v>
                </c:pt>
                <c:pt idx="19" formatCode="0">
                  <c:v>16.825265289685944</c:v>
                </c:pt>
                <c:pt idx="20" formatCode="0">
                  <c:v>28.849641349647719</c:v>
                </c:pt>
                <c:pt idx="21" formatCode="0">
                  <c:v>39.816307031486609</c:v>
                </c:pt>
                <c:pt idx="23" formatCode="0">
                  <c:v>46.410203276235904</c:v>
                </c:pt>
                <c:pt idx="24" formatCode="0">
                  <c:v>36.75516836304076</c:v>
                </c:pt>
                <c:pt idx="25" formatCode="0">
                  <c:v>25.696866349628028</c:v>
                </c:pt>
                <c:pt idx="26" formatCode="0">
                  <c:v>27.002940901896771</c:v>
                </c:pt>
                <c:pt idx="27" formatCode="0">
                  <c:v>18.317548379359657</c:v>
                </c:pt>
                <c:pt idx="29" formatCode="0">
                  <c:v>24.584954489147407</c:v>
                </c:pt>
                <c:pt idx="30" formatCode="0">
                  <c:v>26.076891138611369</c:v>
                </c:pt>
                <c:pt idx="31" formatCode="0">
                  <c:v>49.533928789475127</c:v>
                </c:pt>
                <c:pt idx="32" formatCode="0">
                  <c:v>31.208112943294374</c:v>
                </c:pt>
                <c:pt idx="33" formatCode="0">
                  <c:v>35.869856481844685</c:v>
                </c:pt>
                <c:pt idx="35" formatCode="0">
                  <c:v>24.584954489147407</c:v>
                </c:pt>
                <c:pt idx="36" formatCode="0">
                  <c:v>40.063472237139315</c:v>
                </c:pt>
                <c:pt idx="37" formatCode="0">
                  <c:v>26.863354045307126</c:v>
                </c:pt>
              </c:numCache>
            </c:numRef>
          </c:val>
          <c:extLst>
            <c:ext xmlns:c16="http://schemas.microsoft.com/office/drawing/2014/chart" uri="{C3380CC4-5D6E-409C-BE32-E72D297353CC}">
              <c16:uniqueId val="{00000001-809D-4638-8894-08D22E9C7DF9}"/>
            </c:ext>
          </c:extLst>
        </c:ser>
        <c:ser>
          <c:idx val="2"/>
          <c:order val="2"/>
          <c:tx>
            <c:strRef>
              <c:f>Dati!$E$811</c:f>
              <c:strCache>
                <c:ptCount val="1"/>
                <c:pt idx="0">
                  <c:v>Jā</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Dati!$B$812:$B$849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Dati!$E$812:$E$849</c:f>
              <c:numCache>
                <c:formatCode>General</c:formatCode>
                <c:ptCount val="38"/>
                <c:pt idx="0" formatCode="0">
                  <c:v>67.072191374416903</c:v>
                </c:pt>
                <c:pt idx="2" formatCode="0">
                  <c:v>66.104439058918814</c:v>
                </c:pt>
                <c:pt idx="3" formatCode="0">
                  <c:v>67.977002620175895</c:v>
                </c:pt>
                <c:pt idx="5" formatCode="0">
                  <c:v>62.71651245141792</c:v>
                </c:pt>
                <c:pt idx="6" formatCode="0">
                  <c:v>69.942676647103013</c:v>
                </c:pt>
                <c:pt idx="7" formatCode="0">
                  <c:v>71.174172496835851</c:v>
                </c:pt>
                <c:pt idx="8" formatCode="0">
                  <c:v>64.588136220423564</c:v>
                </c:pt>
                <c:pt idx="9" formatCode="0">
                  <c:v>65.360189098923556</c:v>
                </c:pt>
                <c:pt idx="10" formatCode="0">
                  <c:v>65.86059000694425</c:v>
                </c:pt>
                <c:pt idx="12" formatCode="0">
                  <c:v>69.856257240237255</c:v>
                </c:pt>
                <c:pt idx="13" formatCode="0">
                  <c:v>62.478443681988502</c:v>
                </c:pt>
                <c:pt idx="15" formatCode="0">
                  <c:v>46.049569284541903</c:v>
                </c:pt>
                <c:pt idx="16" formatCode="0">
                  <c:v>65.023014736853199</c:v>
                </c:pt>
                <c:pt idx="17" formatCode="0">
                  <c:v>79.524388103584855</c:v>
                </c:pt>
                <c:pt idx="19" formatCode="0">
                  <c:v>81.498800391539831</c:v>
                </c:pt>
                <c:pt idx="20" formatCode="0">
                  <c:v>68.401921809877464</c:v>
                </c:pt>
                <c:pt idx="21" formatCode="0">
                  <c:v>58.261435202913745</c:v>
                </c:pt>
                <c:pt idx="23" formatCode="0">
                  <c:v>49.253092573719471</c:v>
                </c:pt>
                <c:pt idx="24" formatCode="0">
                  <c:v>59.64415680634486</c:v>
                </c:pt>
                <c:pt idx="25" formatCode="0">
                  <c:v>70.401339786885117</c:v>
                </c:pt>
                <c:pt idx="26" formatCode="0">
                  <c:v>72.997059098103122</c:v>
                </c:pt>
                <c:pt idx="27" formatCode="0">
                  <c:v>81.682451620640364</c:v>
                </c:pt>
                <c:pt idx="29" formatCode="0">
                  <c:v>74.2313010735473</c:v>
                </c:pt>
                <c:pt idx="30" formatCode="0">
                  <c:v>73.065945739763663</c:v>
                </c:pt>
                <c:pt idx="31" formatCode="0">
                  <c:v>47.23753800538951</c:v>
                </c:pt>
                <c:pt idx="32" formatCode="0">
                  <c:v>63.094018986842343</c:v>
                </c:pt>
                <c:pt idx="33" formatCode="0">
                  <c:v>61.562944912553796</c:v>
                </c:pt>
                <c:pt idx="35" formatCode="0">
                  <c:v>74.2313010735473</c:v>
                </c:pt>
                <c:pt idx="36" formatCode="0">
                  <c:v>58.312958894340042</c:v>
                </c:pt>
                <c:pt idx="37" formatCode="0">
                  <c:v>69.024272163818836</c:v>
                </c:pt>
              </c:numCache>
            </c:numRef>
          </c:val>
          <c:extLst>
            <c:ext xmlns:c16="http://schemas.microsoft.com/office/drawing/2014/chart" uri="{C3380CC4-5D6E-409C-BE32-E72D297353CC}">
              <c16:uniqueId val="{00000002-809D-4638-8894-08D22E9C7DF9}"/>
            </c:ext>
          </c:extLst>
        </c:ser>
        <c:ser>
          <c:idx val="3"/>
          <c:order val="3"/>
          <c:tx>
            <c:strRef>
              <c:f>Dati!$F$811</c:f>
              <c:strCache>
                <c:ptCount val="1"/>
                <c:pt idx="0">
                  <c:v>.</c:v>
                </c:pt>
              </c:strCache>
            </c:strRef>
          </c:tx>
          <c:spPr>
            <a:noFill/>
          </c:spPr>
          <c:invertIfNegative val="0"/>
          <c:dLbls>
            <c:delete val="1"/>
          </c:dLbls>
          <c:cat>
            <c:strRef>
              <c:f>Dati!$B$812:$B$849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Dati!$F$812:$F$849</c:f>
              <c:numCache>
                <c:formatCode>General</c:formatCode>
                <c:ptCount val="38"/>
                <c:pt idx="0" formatCode="0">
                  <c:v>21.610260246223461</c:v>
                </c:pt>
                <c:pt idx="2" formatCode="0">
                  <c:v>22.57801256172155</c:v>
                </c:pt>
                <c:pt idx="3" formatCode="0">
                  <c:v>20.705449000464469</c:v>
                </c:pt>
                <c:pt idx="5" formatCode="0">
                  <c:v>25.965939169222445</c:v>
                </c:pt>
                <c:pt idx="6" formatCode="0">
                  <c:v>18.739774973537351</c:v>
                </c:pt>
                <c:pt idx="7" formatCode="0">
                  <c:v>17.508279123804513</c:v>
                </c:pt>
                <c:pt idx="8" formatCode="0">
                  <c:v>24.0943154002168</c:v>
                </c:pt>
                <c:pt idx="9" formatCode="0">
                  <c:v>23.322262521716809</c:v>
                </c:pt>
                <c:pt idx="10" formatCode="0">
                  <c:v>22.821861613696115</c:v>
                </c:pt>
                <c:pt idx="12" formatCode="0">
                  <c:v>18.826194380403109</c:v>
                </c:pt>
                <c:pt idx="13" formatCode="0">
                  <c:v>26.204007938651863</c:v>
                </c:pt>
                <c:pt idx="15" formatCode="0">
                  <c:v>42.632882336098461</c:v>
                </c:pt>
                <c:pt idx="16" formatCode="0">
                  <c:v>23.659436883787166</c:v>
                </c:pt>
                <c:pt idx="17" formatCode="0">
                  <c:v>9.1580635170555098</c:v>
                </c:pt>
                <c:pt idx="19" formatCode="0">
                  <c:v>7.1836512291005334</c:v>
                </c:pt>
                <c:pt idx="20" formatCode="0">
                  <c:v>20.2805298107629</c:v>
                </c:pt>
                <c:pt idx="21" formatCode="0">
                  <c:v>30.421016417726619</c:v>
                </c:pt>
                <c:pt idx="23" formatCode="0">
                  <c:v>39.429359046920894</c:v>
                </c:pt>
                <c:pt idx="24" formatCode="0">
                  <c:v>29.038294814295504</c:v>
                </c:pt>
                <c:pt idx="25" formatCode="0">
                  <c:v>18.281111833755247</c:v>
                </c:pt>
                <c:pt idx="26" formatCode="0">
                  <c:v>15.685392522537242</c:v>
                </c:pt>
                <c:pt idx="27" formatCode="0">
                  <c:v>7</c:v>
                </c:pt>
                <c:pt idx="29" formatCode="0">
                  <c:v>14.451150547093064</c:v>
                </c:pt>
                <c:pt idx="30" formatCode="0">
                  <c:v>15.616505880876701</c:v>
                </c:pt>
                <c:pt idx="31" formatCode="0">
                  <c:v>41.444913615250854</c:v>
                </c:pt>
                <c:pt idx="32" formatCode="0">
                  <c:v>25.588432633798021</c:v>
                </c:pt>
                <c:pt idx="33" formatCode="0">
                  <c:v>27.119506708086568</c:v>
                </c:pt>
                <c:pt idx="35" formatCode="0">
                  <c:v>14.451150547093064</c:v>
                </c:pt>
                <c:pt idx="36" formatCode="0">
                  <c:v>30.369492726300322</c:v>
                </c:pt>
                <c:pt idx="37" formatCode="0">
                  <c:v>19.658179456821529</c:v>
                </c:pt>
              </c:numCache>
            </c:numRef>
          </c:val>
          <c:extLst>
            <c:ext xmlns:c16="http://schemas.microsoft.com/office/drawing/2014/chart" uri="{C3380CC4-5D6E-409C-BE32-E72D297353CC}">
              <c16:uniqueId val="{00000003-809D-4638-8894-08D22E9C7DF9}"/>
            </c:ext>
          </c:extLst>
        </c:ser>
        <c:ser>
          <c:idx val="4"/>
          <c:order val="4"/>
          <c:tx>
            <c:strRef>
              <c:f>Dati!$G$811</c:f>
              <c:strCache>
                <c:ptCount val="1"/>
                <c:pt idx="0">
                  <c:v>Grūti pateikt</c:v>
                </c:pt>
              </c:strCache>
            </c:strRef>
          </c:tx>
          <c:spPr>
            <a:solidFill>
              <a:schemeClr val="bg1">
                <a:lumMod val="75000"/>
              </a:schemeClr>
            </a:solidFill>
          </c:spPr>
          <c:invertIfNegative val="0"/>
          <c:dLbls>
            <c:dLbl>
              <c:idx val="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09D-4638-8894-08D22E9C7DF9}"/>
                </c:ext>
              </c:extLst>
            </c:dLbl>
            <c:dLbl>
              <c:idx val="8"/>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09D-4638-8894-08D22E9C7DF9}"/>
                </c:ext>
              </c:extLst>
            </c:dLbl>
            <c:dLbl>
              <c:idx val="1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09D-4638-8894-08D22E9C7DF9}"/>
                </c:ext>
              </c:extLst>
            </c:dLbl>
            <c:dLbl>
              <c:idx val="1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09D-4638-8894-08D22E9C7DF9}"/>
                </c:ext>
              </c:extLst>
            </c:dLbl>
            <c:dLbl>
              <c:idx val="2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09D-4638-8894-08D22E9C7DF9}"/>
                </c:ext>
              </c:extLst>
            </c:dLbl>
            <c:dLbl>
              <c:idx val="2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09D-4638-8894-08D22E9C7DF9}"/>
                </c:ext>
              </c:extLst>
            </c:dLbl>
            <c:dLbl>
              <c:idx val="24"/>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09D-4638-8894-08D22E9C7DF9}"/>
                </c:ext>
              </c:extLst>
            </c:dLbl>
            <c:dLbl>
              <c:idx val="25"/>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09D-4638-8894-08D22E9C7DF9}"/>
                </c:ext>
              </c:extLst>
            </c:dLbl>
            <c:dLbl>
              <c:idx val="31"/>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809D-4638-8894-08D22E9C7DF9}"/>
                </c:ext>
              </c:extLst>
            </c:dLbl>
            <c:dLbl>
              <c:idx val="32"/>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09D-4638-8894-08D22E9C7DF9}"/>
                </c:ext>
              </c:extLst>
            </c:dLbl>
            <c:dLbl>
              <c:idx val="3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09D-4638-8894-08D22E9C7DF9}"/>
                </c:ext>
              </c:extLst>
            </c:dLbl>
            <c:dLbl>
              <c:idx val="37"/>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09D-4638-8894-08D22E9C7DF9}"/>
                </c:ext>
              </c:extLst>
            </c:dLbl>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Dati!$B$812:$B$849</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Dati!$G$812:$G$849</c:f>
              <c:numCache>
                <c:formatCode>General</c:formatCode>
                <c:ptCount val="38"/>
                <c:pt idx="0" formatCode="0">
                  <c:v>2.2762865385780011</c:v>
                </c:pt>
                <c:pt idx="2" formatCode="0">
                  <c:v>1.7242574476730832</c:v>
                </c:pt>
                <c:pt idx="3" formatCode="0">
                  <c:v>2.7924125363542633</c:v>
                </c:pt>
                <c:pt idx="5" formatCode="0">
                  <c:v>1.9901515630947777</c:v>
                </c:pt>
                <c:pt idx="6" formatCode="0">
                  <c:v>1.1920758339305599</c:v>
                </c:pt>
                <c:pt idx="7" formatCode="0">
                  <c:v>1.8858445395417174</c:v>
                </c:pt>
                <c:pt idx="8" formatCode="0">
                  <c:v>3.3759729493795958</c:v>
                </c:pt>
                <c:pt idx="9" formatCode="0">
                  <c:v>1.7607898953119427</c:v>
                </c:pt>
                <c:pt idx="10" formatCode="0">
                  <c:v>3.3617018655766264</c:v>
                </c:pt>
                <c:pt idx="12" formatCode="0">
                  <c:v>2.0048493168083588</c:v>
                </c:pt>
                <c:pt idx="13" formatCode="0">
                  <c:v>2.7344412819141861</c:v>
                </c:pt>
                <c:pt idx="15" formatCode="0">
                  <c:v>2.250814775495324</c:v>
                </c:pt>
                <c:pt idx="16" formatCode="0">
                  <c:v>2.3963283145856145</c:v>
                </c:pt>
                <c:pt idx="17" formatCode="0">
                  <c:v>1.9593043028143633</c:v>
                </c:pt>
                <c:pt idx="19" formatCode="0">
                  <c:v>1.6759343187742166</c:v>
                </c:pt>
                <c:pt idx="20" formatCode="0">
                  <c:v>2.7484368404748594</c:v>
                </c:pt>
                <c:pt idx="21" formatCode="0">
                  <c:v>1.9222577655996038</c:v>
                </c:pt>
                <c:pt idx="23" formatCode="0">
                  <c:v>4.3367041500446772</c:v>
                </c:pt>
                <c:pt idx="24" formatCode="0">
                  <c:v>3.6006748306144081</c:v>
                </c:pt>
                <c:pt idx="25" formatCode="0">
                  <c:v>3.9017938634868647</c:v>
                </c:pt>
                <c:pt idx="26" formatCode="0">
                  <c:v>0</c:v>
                </c:pt>
                <c:pt idx="27" formatCode="0">
                  <c:v>0</c:v>
                </c:pt>
                <c:pt idx="29" formatCode="0">
                  <c:v>1.1837444373053492</c:v>
                </c:pt>
                <c:pt idx="30" formatCode="0">
                  <c:v>0.85716312162493014</c:v>
                </c:pt>
                <c:pt idx="31" formatCode="0">
                  <c:v>3.2285332051353537</c:v>
                </c:pt>
                <c:pt idx="32" formatCode="0">
                  <c:v>5.6978680698633779</c:v>
                </c:pt>
                <c:pt idx="33" formatCode="0">
                  <c:v>2.5671986056015652</c:v>
                </c:pt>
                <c:pt idx="35" formatCode="0">
                  <c:v>1.1837444373053492</c:v>
                </c:pt>
                <c:pt idx="36" formatCode="0">
                  <c:v>1.6235688685204632</c:v>
                </c:pt>
                <c:pt idx="37" formatCode="0">
                  <c:v>4.1123737908740612</c:v>
                </c:pt>
              </c:numCache>
            </c:numRef>
          </c:val>
          <c:extLst>
            <c:ext xmlns:c16="http://schemas.microsoft.com/office/drawing/2014/chart" uri="{C3380CC4-5D6E-409C-BE32-E72D297353CC}">
              <c16:uniqueId val="{00000010-809D-4638-8894-08D22E9C7DF9}"/>
            </c:ext>
          </c:extLst>
        </c:ser>
        <c:dLbls>
          <c:dLblPos val="ctr"/>
          <c:showLegendKey val="0"/>
          <c:showVal val="1"/>
          <c:showCatName val="0"/>
          <c:showSerName val="0"/>
          <c:showPercent val="0"/>
          <c:showBubbleSize val="0"/>
        </c:dLbls>
        <c:gapWidth val="20"/>
        <c:overlap val="100"/>
        <c:axId val="334882208"/>
        <c:axId val="334886520"/>
      </c:barChart>
      <c:catAx>
        <c:axId val="334882208"/>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4886520"/>
        <c:crossesAt val="58.7"/>
        <c:auto val="1"/>
        <c:lblAlgn val="ctr"/>
        <c:lblOffset val="100"/>
        <c:tickLblSkip val="1"/>
        <c:tickMarkSkip val="1"/>
        <c:noMultiLvlLbl val="0"/>
      </c:catAx>
      <c:valAx>
        <c:axId val="334886520"/>
        <c:scaling>
          <c:orientation val="minMax"/>
          <c:max val="160"/>
          <c:min val="0"/>
        </c:scaling>
        <c:delete val="1"/>
        <c:axPos val="t"/>
        <c:numFmt formatCode="0" sourceLinked="1"/>
        <c:majorTickMark val="out"/>
        <c:minorTickMark val="none"/>
        <c:tickLblPos val="nextTo"/>
        <c:crossAx val="334882208"/>
        <c:crosses val="autoZero"/>
        <c:crossBetween val="between"/>
        <c:majorUnit val="25"/>
      </c:valAx>
      <c:spPr>
        <a:noFill/>
        <a:ln w="3175">
          <a:noFill/>
          <a:prstDash val="solid"/>
        </a:ln>
      </c:spPr>
    </c:plotArea>
    <c:legend>
      <c:legendPos val="t"/>
      <c:legendEntry>
        <c:idx val="0"/>
        <c:delete val="1"/>
      </c:legendEntry>
      <c:legendEntry>
        <c:idx val="3"/>
        <c:delete val="1"/>
      </c:legendEntry>
      <c:layout>
        <c:manualLayout>
          <c:xMode val="edge"/>
          <c:yMode val="edge"/>
          <c:x val="0.41445555073784601"/>
          <c:y val="5.2520478613185687E-3"/>
          <c:w val="0.58554444926215399"/>
          <c:h val="3.5721226336069695E-2"/>
        </c:manualLayout>
      </c:layout>
      <c:overlay val="0"/>
    </c:legend>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185866408518872"/>
          <c:y val="5.1512110818174604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29180777561978782"/>
          <c:y val="5.5324968477484547E-2"/>
          <c:w val="0.68337738161478567"/>
          <c:h val="0.92994242181093545"/>
        </c:manualLayout>
      </c:layout>
      <c:barChart>
        <c:barDir val="bar"/>
        <c:grouping val="stacked"/>
        <c:varyColors val="0"/>
        <c:ser>
          <c:idx val="0"/>
          <c:order val="0"/>
          <c:tx>
            <c:strRef>
              <c:f>Dati!$C$854</c:f>
              <c:strCache>
                <c:ptCount val="1"/>
                <c:pt idx="0">
                  <c:v>.</c:v>
                </c:pt>
              </c:strCache>
            </c:strRef>
          </c:tx>
          <c:spPr>
            <a:noFill/>
          </c:spPr>
          <c:invertIfNegative val="0"/>
          <c:dLbls>
            <c:delete val="1"/>
          </c:dLbls>
          <c:cat>
            <c:strRef>
              <c:f>Dati!$B$855:$B$892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Dati!$C$855:$C$892</c:f>
              <c:numCache>
                <c:formatCode>General</c:formatCode>
                <c:ptCount val="38"/>
                <c:pt idx="0" formatCode="0">
                  <c:v>17.491916540543279</c:v>
                </c:pt>
                <c:pt idx="2" formatCode="0">
                  <c:v>17.516821648231684</c:v>
                </c:pt>
                <c:pt idx="3" formatCode="0">
                  <c:v>17.468631221404777</c:v>
                </c:pt>
                <c:pt idx="5" formatCode="0">
                  <c:v>11.919431258691404</c:v>
                </c:pt>
                <c:pt idx="6" formatCode="0">
                  <c:v>20.073753246982164</c:v>
                </c:pt>
                <c:pt idx="7" formatCode="0">
                  <c:v>16.522781294418103</c:v>
                </c:pt>
                <c:pt idx="8" formatCode="0">
                  <c:v>16.810267582477536</c:v>
                </c:pt>
                <c:pt idx="9" formatCode="0">
                  <c:v>20.788817319460136</c:v>
                </c:pt>
                <c:pt idx="10" formatCode="0">
                  <c:v>15.896172213569002</c:v>
                </c:pt>
                <c:pt idx="12" formatCode="0">
                  <c:v>16.078079605170295</c:v>
                </c:pt>
                <c:pt idx="13" formatCode="0">
                  <c:v>19.444506102015659</c:v>
                </c:pt>
                <c:pt idx="15" formatCode="0">
                  <c:v>8.7123332710284842</c:v>
                </c:pt>
                <c:pt idx="16" formatCode="0">
                  <c:v>16.253813875132387</c:v>
                </c:pt>
                <c:pt idx="17" formatCode="0">
                  <c:v>23.728430509166294</c:v>
                </c:pt>
                <c:pt idx="19" formatCode="0">
                  <c:v>21.26172564751996</c:v>
                </c:pt>
                <c:pt idx="20" formatCode="0">
                  <c:v>17.132601214820099</c:v>
                </c:pt>
                <c:pt idx="21" formatCode="0">
                  <c:v>16.155234911360076</c:v>
                </c:pt>
                <c:pt idx="23" formatCode="0">
                  <c:v>13.215518364138077</c:v>
                </c:pt>
                <c:pt idx="24" formatCode="0">
                  <c:v>17.601723020495271</c:v>
                </c:pt>
                <c:pt idx="25" formatCode="0">
                  <c:v>13.27027807742347</c:v>
                </c:pt>
                <c:pt idx="26" formatCode="0">
                  <c:v>16.336187330978937</c:v>
                </c:pt>
                <c:pt idx="27" formatCode="0">
                  <c:v>24.63614705652919</c:v>
                </c:pt>
                <c:pt idx="29" formatCode="0">
                  <c:v>21.925767959122183</c:v>
                </c:pt>
                <c:pt idx="30" formatCode="0">
                  <c:v>12.298503563542781</c:v>
                </c:pt>
                <c:pt idx="31" formatCode="0">
                  <c:v>7</c:v>
                </c:pt>
                <c:pt idx="32" formatCode="0">
                  <c:v>13.580558359018809</c:v>
                </c:pt>
                <c:pt idx="33" formatCode="0">
                  <c:v>30.01846250174394</c:v>
                </c:pt>
                <c:pt idx="35" formatCode="0">
                  <c:v>21.925767959122183</c:v>
                </c:pt>
                <c:pt idx="36" formatCode="0">
                  <c:v>16.284370500325736</c:v>
                </c:pt>
                <c:pt idx="37" formatCode="0">
                  <c:v>14.177189903718919</c:v>
                </c:pt>
              </c:numCache>
            </c:numRef>
          </c:val>
          <c:extLst>
            <c:ext xmlns:c16="http://schemas.microsoft.com/office/drawing/2014/chart" uri="{C3380CC4-5D6E-409C-BE32-E72D297353CC}">
              <c16:uniqueId val="{00000000-6173-4BF7-BFA9-6838939FD607}"/>
            </c:ext>
          </c:extLst>
        </c:ser>
        <c:ser>
          <c:idx val="1"/>
          <c:order val="1"/>
          <c:tx>
            <c:strRef>
              <c:f>Dati!$D$854</c:f>
              <c:strCache>
                <c:ptCount val="1"/>
                <c:pt idx="0">
                  <c:v>Nē</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Dati!$B$855:$B$892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Dati!$D$855:$D$892</c:f>
              <c:numCache>
                <c:formatCode>General</c:formatCode>
                <c:ptCount val="38"/>
                <c:pt idx="0" formatCode="###0">
                  <c:v>60.093025912853456</c:v>
                </c:pt>
                <c:pt idx="2" formatCode="###0">
                  <c:v>60.068120805165051</c:v>
                </c:pt>
                <c:pt idx="3" formatCode="###0">
                  <c:v>60.116311231991958</c:v>
                </c:pt>
                <c:pt idx="5" formatCode="###0">
                  <c:v>65.665511194705331</c:v>
                </c:pt>
                <c:pt idx="6" formatCode="###0">
                  <c:v>57.511189206414571</c:v>
                </c:pt>
                <c:pt idx="7" formatCode="###0">
                  <c:v>61.062161158978633</c:v>
                </c:pt>
                <c:pt idx="8" formatCode="###0">
                  <c:v>60.774674870919199</c:v>
                </c:pt>
                <c:pt idx="9" formatCode="###0">
                  <c:v>56.796125133936599</c:v>
                </c:pt>
                <c:pt idx="10" formatCode="###0">
                  <c:v>61.688770239827733</c:v>
                </c:pt>
                <c:pt idx="12" formatCode="###0">
                  <c:v>61.50686284822644</c:v>
                </c:pt>
                <c:pt idx="13" formatCode="###0">
                  <c:v>58.140436351381076</c:v>
                </c:pt>
                <c:pt idx="15" formatCode="###0">
                  <c:v>68.872609182368251</c:v>
                </c:pt>
                <c:pt idx="16" formatCode="###0">
                  <c:v>61.331128578264348</c:v>
                </c:pt>
                <c:pt idx="17" formatCode="###0">
                  <c:v>53.856511944230441</c:v>
                </c:pt>
                <c:pt idx="19" formatCode="###0">
                  <c:v>56.323216805876775</c:v>
                </c:pt>
                <c:pt idx="20" formatCode="###0">
                  <c:v>60.452341238576636</c:v>
                </c:pt>
                <c:pt idx="21" formatCode="###0">
                  <c:v>61.42970754203666</c:v>
                </c:pt>
                <c:pt idx="23" formatCode="###0">
                  <c:v>64.369424089258658</c:v>
                </c:pt>
                <c:pt idx="24" formatCode="###0">
                  <c:v>59.983219432901464</c:v>
                </c:pt>
                <c:pt idx="25" formatCode="###0">
                  <c:v>64.314664375973265</c:v>
                </c:pt>
                <c:pt idx="26" formatCode="###0">
                  <c:v>61.248755122417798</c:v>
                </c:pt>
                <c:pt idx="27" formatCode="###0">
                  <c:v>52.948795396867546</c:v>
                </c:pt>
                <c:pt idx="29" formatCode="###0">
                  <c:v>55.659174494274552</c:v>
                </c:pt>
                <c:pt idx="30" formatCode="###0">
                  <c:v>65.286438889853954</c:v>
                </c:pt>
                <c:pt idx="31" formatCode="###0">
                  <c:v>70.584942453396735</c:v>
                </c:pt>
                <c:pt idx="32" formatCode="###0">
                  <c:v>64.004384094377926</c:v>
                </c:pt>
                <c:pt idx="33" formatCode="###0">
                  <c:v>47.566479951652795</c:v>
                </c:pt>
                <c:pt idx="35" formatCode="###0">
                  <c:v>55.659174494274552</c:v>
                </c:pt>
                <c:pt idx="36" formatCode="###0">
                  <c:v>61.300571953071</c:v>
                </c:pt>
                <c:pt idx="37" formatCode="###0">
                  <c:v>63.407752549677816</c:v>
                </c:pt>
              </c:numCache>
            </c:numRef>
          </c:val>
          <c:extLst>
            <c:ext xmlns:c16="http://schemas.microsoft.com/office/drawing/2014/chart" uri="{C3380CC4-5D6E-409C-BE32-E72D297353CC}">
              <c16:uniqueId val="{00000001-6173-4BF7-BFA9-6838939FD607}"/>
            </c:ext>
          </c:extLst>
        </c:ser>
        <c:ser>
          <c:idx val="2"/>
          <c:order val="2"/>
          <c:tx>
            <c:strRef>
              <c:f>Dati!$E$854</c:f>
              <c:strCache>
                <c:ptCount val="1"/>
                <c:pt idx="0">
                  <c:v>Jā</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Dati!$B$855:$B$892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Dati!$E$855:$E$892</c:f>
              <c:numCache>
                <c:formatCode>General</c:formatCode>
                <c:ptCount val="38"/>
                <c:pt idx="0" formatCode="###0">
                  <c:v>37.325263682858107</c:v>
                </c:pt>
                <c:pt idx="2" formatCode="###0">
                  <c:v>37.311760329249239</c:v>
                </c:pt>
                <c:pt idx="3" formatCode="###0">
                  <c:v>37.337888799848308</c:v>
                </c:pt>
                <c:pt idx="5" formatCode="###0">
                  <c:v>32.344337242199877</c:v>
                </c:pt>
                <c:pt idx="6" formatCode="###0">
                  <c:v>40.714743131896931</c:v>
                </c:pt>
                <c:pt idx="7" formatCode="###0">
                  <c:v>37.082993407430656</c:v>
                </c:pt>
                <c:pt idx="8" formatCode="###0">
                  <c:v>35.849287262790391</c:v>
                </c:pt>
                <c:pt idx="9" formatCode="###0">
                  <c:v>40.313248460048648</c:v>
                </c:pt>
                <c:pt idx="10" formatCode="###0">
                  <c:v>34.912633341706204</c:v>
                </c:pt>
                <c:pt idx="12" formatCode="###0">
                  <c:v>36.498929843031391</c:v>
                </c:pt>
                <c:pt idx="13" formatCode="###0">
                  <c:v>38.605582470941634</c:v>
                </c:pt>
                <c:pt idx="15" formatCode="###0">
                  <c:v>28.87657604213641</c:v>
                </c:pt>
                <c:pt idx="16" formatCode="###0">
                  <c:v>35.844063737787401</c:v>
                </c:pt>
                <c:pt idx="17" formatCode="###0">
                  <c:v>44.112045247932983</c:v>
                </c:pt>
                <c:pt idx="19" formatCode="###0">
                  <c:v>40.768216972114438</c:v>
                </c:pt>
                <c:pt idx="20" formatCode="###0">
                  <c:v>36.996115044897167</c:v>
                </c:pt>
                <c:pt idx="21" formatCode="###0">
                  <c:v>36.105825894491822</c:v>
                </c:pt>
                <c:pt idx="23" formatCode="###0">
                  <c:v>32.502102864192253</c:v>
                </c:pt>
                <c:pt idx="24" formatCode="###0">
                  <c:v>35.09537760901754</c:v>
                </c:pt>
                <c:pt idx="25" formatCode="###0">
                  <c:v>31.341018478818029</c:v>
                </c:pt>
                <c:pt idx="26" formatCode="###0">
                  <c:v>38.18918132117944</c:v>
                </c:pt>
                <c:pt idx="27" formatCode="###0">
                  <c:v>47.051204603132476</c:v>
                </c:pt>
                <c:pt idx="29" formatCode="###0">
                  <c:v>42.232234008067458</c:v>
                </c:pt>
                <c:pt idx="30" formatCode="###0">
                  <c:v>34.713561110145953</c:v>
                </c:pt>
                <c:pt idx="31" formatCode="###0">
                  <c:v>26.091802086639724</c:v>
                </c:pt>
                <c:pt idx="32" formatCode="###0">
                  <c:v>30.265818481891216</c:v>
                </c:pt>
                <c:pt idx="33" formatCode="###0">
                  <c:v>48.489916256328527</c:v>
                </c:pt>
                <c:pt idx="35" formatCode="###0">
                  <c:v>42.232234008067458</c:v>
                </c:pt>
                <c:pt idx="36" formatCode="###0">
                  <c:v>34.993084926784356</c:v>
                </c:pt>
                <c:pt idx="37" formatCode="###0">
                  <c:v>34.724962007369022</c:v>
                </c:pt>
              </c:numCache>
            </c:numRef>
          </c:val>
          <c:extLst>
            <c:ext xmlns:c16="http://schemas.microsoft.com/office/drawing/2014/chart" uri="{C3380CC4-5D6E-409C-BE32-E72D297353CC}">
              <c16:uniqueId val="{00000002-6173-4BF7-BFA9-6838939FD607}"/>
            </c:ext>
          </c:extLst>
        </c:ser>
        <c:ser>
          <c:idx val="3"/>
          <c:order val="3"/>
          <c:tx>
            <c:strRef>
              <c:f>Dati!$F$854</c:f>
              <c:strCache>
                <c:ptCount val="1"/>
                <c:pt idx="0">
                  <c:v>.</c:v>
                </c:pt>
              </c:strCache>
            </c:strRef>
          </c:tx>
          <c:spPr>
            <a:noFill/>
          </c:spPr>
          <c:invertIfNegative val="0"/>
          <c:dLbls>
            <c:delete val="1"/>
          </c:dLbls>
          <c:cat>
            <c:strRef>
              <c:f>Dati!$B$855:$B$892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Dati!$F$855:$F$892</c:f>
              <c:numCache>
                <c:formatCode>General</c:formatCode>
                <c:ptCount val="38"/>
                <c:pt idx="0" formatCode="###0">
                  <c:v>18.16465257347042</c:v>
                </c:pt>
                <c:pt idx="2" formatCode="###0">
                  <c:v>18.178155927079288</c:v>
                </c:pt>
                <c:pt idx="3" formatCode="###0">
                  <c:v>18.152027456480219</c:v>
                </c:pt>
                <c:pt idx="5" formatCode="###0">
                  <c:v>23.14557901412865</c:v>
                </c:pt>
                <c:pt idx="6" formatCode="###0">
                  <c:v>14.775173124431596</c:v>
                </c:pt>
                <c:pt idx="7" formatCode="###0">
                  <c:v>18.406922848897871</c:v>
                </c:pt>
                <c:pt idx="8" formatCode="###0">
                  <c:v>19.640628993538137</c:v>
                </c:pt>
                <c:pt idx="9" formatCode="###0">
                  <c:v>15.176667796279879</c:v>
                </c:pt>
                <c:pt idx="10" formatCode="###0">
                  <c:v>20.577282914622323</c:v>
                </c:pt>
                <c:pt idx="12" formatCode="###0">
                  <c:v>18.990986413297136</c:v>
                </c:pt>
                <c:pt idx="13" formatCode="###0">
                  <c:v>16.884333785386893</c:v>
                </c:pt>
                <c:pt idx="15" formatCode="###0">
                  <c:v>26.613340214192117</c:v>
                </c:pt>
                <c:pt idx="16" formatCode="###0">
                  <c:v>19.645852518541126</c:v>
                </c:pt>
                <c:pt idx="17" formatCode="###0">
                  <c:v>11.377871008395545</c:v>
                </c:pt>
                <c:pt idx="19" formatCode="###0">
                  <c:v>14.72169928421409</c:v>
                </c:pt>
                <c:pt idx="20" formatCode="###0">
                  <c:v>18.493801211431361</c:v>
                </c:pt>
                <c:pt idx="21" formatCode="###0">
                  <c:v>19.384090361836705</c:v>
                </c:pt>
                <c:pt idx="23" formatCode="###0">
                  <c:v>22.987813392136275</c:v>
                </c:pt>
                <c:pt idx="24" formatCode="###0">
                  <c:v>20.394538647310988</c:v>
                </c:pt>
                <c:pt idx="25" formatCode="###0">
                  <c:v>24.148897777510498</c:v>
                </c:pt>
                <c:pt idx="26" formatCode="###0">
                  <c:v>17.300734935149087</c:v>
                </c:pt>
                <c:pt idx="27" formatCode="###0">
                  <c:v>8.4387116531960515</c:v>
                </c:pt>
                <c:pt idx="29" formatCode="###0">
                  <c:v>13.257682248261069</c:v>
                </c:pt>
                <c:pt idx="30" formatCode="###0">
                  <c:v>20.776355146182574</c:v>
                </c:pt>
                <c:pt idx="31" formatCode="###0">
                  <c:v>29.398114169688803</c:v>
                </c:pt>
                <c:pt idx="32" formatCode="###0">
                  <c:v>25.224097774437311</c:v>
                </c:pt>
                <c:pt idx="33" formatCode="###0">
                  <c:v>7</c:v>
                </c:pt>
                <c:pt idx="35" formatCode="###0">
                  <c:v>13.257682248261069</c:v>
                </c:pt>
                <c:pt idx="36" formatCode="###0">
                  <c:v>20.496831329544172</c:v>
                </c:pt>
                <c:pt idx="37" formatCode="###0">
                  <c:v>20.764954248959505</c:v>
                </c:pt>
              </c:numCache>
            </c:numRef>
          </c:val>
          <c:extLst>
            <c:ext xmlns:c16="http://schemas.microsoft.com/office/drawing/2014/chart" uri="{C3380CC4-5D6E-409C-BE32-E72D297353CC}">
              <c16:uniqueId val="{00000003-6173-4BF7-BFA9-6838939FD607}"/>
            </c:ext>
          </c:extLst>
        </c:ser>
        <c:ser>
          <c:idx val="4"/>
          <c:order val="4"/>
          <c:tx>
            <c:strRef>
              <c:f>Dati!$G$854</c:f>
              <c:strCache>
                <c:ptCount val="1"/>
                <c:pt idx="0">
                  <c:v>Grūti pateikt</c:v>
                </c:pt>
              </c:strCache>
            </c:strRef>
          </c:tx>
          <c:spPr>
            <a:solidFill>
              <a:schemeClr val="bg1">
                <a:lumMod val="75000"/>
              </a:schemeClr>
            </a:solidFill>
          </c:spPr>
          <c:invertIfNegative val="0"/>
          <c:dLbls>
            <c:dLbl>
              <c:idx val="5"/>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173-4BF7-BFA9-6838939FD607}"/>
                </c:ext>
              </c:extLst>
            </c:dLbl>
            <c:dLbl>
              <c:idx val="6"/>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173-4BF7-BFA9-6838939FD607}"/>
                </c:ext>
              </c:extLst>
            </c:dLbl>
            <c:dLbl>
              <c:idx val="7"/>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173-4BF7-BFA9-6838939FD607}"/>
                </c:ext>
              </c:extLst>
            </c:dLbl>
            <c:dLbl>
              <c:idx val="12"/>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6173-4BF7-BFA9-6838939FD607}"/>
                </c:ext>
              </c:extLst>
            </c:dLbl>
            <c:dLbl>
              <c:idx val="15"/>
              <c:dLblPos val="inBase"/>
              <c:showLegendKey val="0"/>
              <c:showVal val="1"/>
              <c:showCatName val="0"/>
              <c:showSerName val="0"/>
              <c:showPercent val="0"/>
              <c:showBubbleSize val="0"/>
              <c:extLst>
                <c:ext xmlns:c15="http://schemas.microsoft.com/office/drawing/2012/chart" uri="{CE6537A1-D6FC-4f65-9D91-7224C49458BB}">
                  <c15:layout>
                    <c:manualLayout>
                      <c:w val="2.4216263552415743E-2"/>
                      <c:h val="3.0175066018305653E-2"/>
                    </c:manualLayout>
                  </c15:layout>
                </c:ext>
                <c:ext xmlns:c16="http://schemas.microsoft.com/office/drawing/2014/chart" uri="{C3380CC4-5D6E-409C-BE32-E72D297353CC}">
                  <c16:uniqueId val="{00000008-6173-4BF7-BFA9-6838939FD607}"/>
                </c:ext>
              </c:extLst>
            </c:dLbl>
            <c:dLbl>
              <c:idx val="17"/>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4216263552415743E-2"/>
                      <c:h val="3.2436210791393548E-2"/>
                    </c:manualLayout>
                  </c15:layout>
                </c:ext>
                <c:ext xmlns:c16="http://schemas.microsoft.com/office/drawing/2014/chart" uri="{C3380CC4-5D6E-409C-BE32-E72D297353CC}">
                  <c16:uniqueId val="{00000009-6173-4BF7-BFA9-6838939FD607}"/>
                </c:ext>
              </c:extLst>
            </c:dLbl>
            <c:dLbl>
              <c:idx val="21"/>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3.4590927805407248E-2"/>
                      <c:h val="3.469735556448144E-2"/>
                    </c:manualLayout>
                  </c15:layout>
                </c:ext>
                <c:ext xmlns:c16="http://schemas.microsoft.com/office/drawing/2014/chart" uri="{C3380CC4-5D6E-409C-BE32-E72D297353CC}">
                  <c16:uniqueId val="{00000000-52A7-40B3-AAF8-DFA353B0085E}"/>
                </c:ext>
              </c:extLst>
            </c:dLbl>
            <c:dLbl>
              <c:idx val="26"/>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173-4BF7-BFA9-6838939FD607}"/>
                </c:ext>
              </c:extLst>
            </c:dLbl>
            <c:dLbl>
              <c:idx val="29"/>
              <c:dLblPos val="inBase"/>
              <c:showLegendKey val="0"/>
              <c:showVal val="1"/>
              <c:showCatName val="0"/>
              <c:showSerName val="0"/>
              <c:showPercent val="0"/>
              <c:showBubbleSize val="0"/>
              <c:extLst>
                <c:ext xmlns:c15="http://schemas.microsoft.com/office/drawing/2012/chart" uri="{CE6537A1-D6FC-4f65-9D91-7224C49458BB}">
                  <c15:layout>
                    <c:manualLayout>
                      <c:w val="2.4216263552415743E-2"/>
                      <c:h val="3.0175066018305653E-2"/>
                    </c:manualLayout>
                  </c15:layout>
                </c:ext>
                <c:ext xmlns:c16="http://schemas.microsoft.com/office/drawing/2014/chart" uri="{C3380CC4-5D6E-409C-BE32-E72D297353CC}">
                  <c16:uniqueId val="{0000000C-6173-4BF7-BFA9-6838939FD607}"/>
                </c:ext>
              </c:extLst>
            </c:dLbl>
            <c:dLbl>
              <c:idx val="35"/>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4216263552415743E-2"/>
                      <c:h val="3.469735556448144E-2"/>
                    </c:manualLayout>
                  </c15:layout>
                </c:ext>
                <c:ext xmlns:c16="http://schemas.microsoft.com/office/drawing/2014/chart" uri="{C3380CC4-5D6E-409C-BE32-E72D297353CC}">
                  <c16:uniqueId val="{0000000D-6173-4BF7-BFA9-6838939FD607}"/>
                </c:ext>
              </c:extLst>
            </c:dLbl>
            <c:dLbl>
              <c:idx val="37"/>
              <c:spPr>
                <a:noFill/>
                <a:ln>
                  <a:noFill/>
                </a:ln>
                <a:effectLst/>
              </c:spPr>
              <c:txPr>
                <a:bodyPr wrap="square" lIns="38100" tIns="19050" rIns="38100" bIns="19050" anchor="ctr">
                  <a:no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E-6173-4BF7-BFA9-6838939FD607}"/>
                </c:ext>
              </c:extLst>
            </c:dLbl>
            <c:spPr>
              <a:noFill/>
              <a:ln>
                <a:noFill/>
              </a:ln>
              <a:effectLst/>
            </c:spPr>
            <c:txPr>
              <a:bodyPr wrap="square" lIns="38100" tIns="19050" rIns="38100" bIns="19050" anchor="ctr">
                <a:spAutoFit/>
              </a:bodyPr>
              <a:lstStyle/>
              <a:p>
                <a:pPr>
                  <a:defRPr b="1">
                    <a:solidFill>
                      <a:schemeClr val="tx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Dati!$B$855:$B$892</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Dati!$G$855:$G$892</c:f>
              <c:numCache>
                <c:formatCode>General</c:formatCode>
                <c:ptCount val="38"/>
                <c:pt idx="0" formatCode="###0">
                  <c:v>2.5817104042883869</c:v>
                </c:pt>
                <c:pt idx="2" formatCode="###0">
                  <c:v>2.6201188655856913</c:v>
                </c:pt>
                <c:pt idx="3" formatCode="###0">
                  <c:v>2.5457999681596921</c:v>
                </c:pt>
                <c:pt idx="5" formatCode="###0">
                  <c:v>1.9901515630947777</c:v>
                </c:pt>
                <c:pt idx="6" formatCode="###0">
                  <c:v>1.7740676616884432</c:v>
                </c:pt>
                <c:pt idx="7" formatCode="###0">
                  <c:v>1.8548454335908413</c:v>
                </c:pt>
                <c:pt idx="8" formatCode="###0">
                  <c:v>3.3760378662902499</c:v>
                </c:pt>
                <c:pt idx="9" formatCode="###0">
                  <c:v>2.8906264060147597</c:v>
                </c:pt>
                <c:pt idx="10" formatCode="###0">
                  <c:v>3.3985964184660835</c:v>
                </c:pt>
                <c:pt idx="12" formatCode="###0">
                  <c:v>1.9942073087423171</c:v>
                </c:pt>
                <c:pt idx="13" formatCode="###0">
                  <c:v>3.2539811776772116</c:v>
                </c:pt>
                <c:pt idx="15" formatCode="###0">
                  <c:v>2.250814775495324</c:v>
                </c:pt>
                <c:pt idx="16" formatCode="###0">
                  <c:v>2.8248076839484306</c:v>
                </c:pt>
                <c:pt idx="17" formatCode="###0">
                  <c:v>2.0314428078365596</c:v>
                </c:pt>
                <c:pt idx="19" formatCode="###0">
                  <c:v>2.9085662220087678</c:v>
                </c:pt>
                <c:pt idx="20" formatCode="###0">
                  <c:v>2.5515437165262878</c:v>
                </c:pt>
                <c:pt idx="21" formatCode="###0">
                  <c:v>2.4644665634714924</c:v>
                </c:pt>
                <c:pt idx="23" formatCode="###0">
                  <c:v>3.1284730465491184</c:v>
                </c:pt>
                <c:pt idx="24" formatCode="###0">
                  <c:v>4.9214029580810141</c:v>
                </c:pt>
                <c:pt idx="25" formatCode="###0">
                  <c:v>4.344317145208703</c:v>
                </c:pt>
                <c:pt idx="26" formatCode="###0">
                  <c:v>0.56206355640267081</c:v>
                </c:pt>
                <c:pt idx="27" formatCode="###0">
                  <c:v>0</c:v>
                </c:pt>
                <c:pt idx="29" formatCode="###0">
                  <c:v>2.1085914976580638</c:v>
                </c:pt>
                <c:pt idx="30" formatCode="###0">
                  <c:v>0</c:v>
                </c:pt>
                <c:pt idx="31" formatCode="###0">
                  <c:v>3.3232554599634962</c:v>
                </c:pt>
                <c:pt idx="32" formatCode="###0">
                  <c:v>5.7297974237309495</c:v>
                </c:pt>
                <c:pt idx="33" formatCode="###0">
                  <c:v>3.9436037920187008</c:v>
                </c:pt>
                <c:pt idx="35" formatCode="###0">
                  <c:v>2.1085914976580638</c:v>
                </c:pt>
                <c:pt idx="36" formatCode="###0">
                  <c:v>3.7063431201444859</c:v>
                </c:pt>
                <c:pt idx="37" formatCode="###0">
                  <c:v>1.86728544295313</c:v>
                </c:pt>
              </c:numCache>
            </c:numRef>
          </c:val>
          <c:extLst>
            <c:ext xmlns:c16="http://schemas.microsoft.com/office/drawing/2014/chart" uri="{C3380CC4-5D6E-409C-BE32-E72D297353CC}">
              <c16:uniqueId val="{0000000F-6173-4BF7-BFA9-6838939FD607}"/>
            </c:ext>
          </c:extLst>
        </c:ser>
        <c:dLbls>
          <c:dLblPos val="ctr"/>
          <c:showLegendKey val="0"/>
          <c:showVal val="1"/>
          <c:showCatName val="0"/>
          <c:showSerName val="0"/>
          <c:showPercent val="0"/>
          <c:showBubbleSize val="0"/>
        </c:dLbls>
        <c:gapWidth val="20"/>
        <c:overlap val="100"/>
        <c:axId val="334881424"/>
        <c:axId val="334884560"/>
      </c:barChart>
      <c:catAx>
        <c:axId val="334881424"/>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4884560"/>
        <c:crossesAt val="77.599999999999994"/>
        <c:auto val="1"/>
        <c:lblAlgn val="ctr"/>
        <c:lblOffset val="100"/>
        <c:tickLblSkip val="1"/>
        <c:tickMarkSkip val="1"/>
        <c:noMultiLvlLbl val="0"/>
      </c:catAx>
      <c:valAx>
        <c:axId val="334884560"/>
        <c:scaling>
          <c:orientation val="minMax"/>
          <c:max val="150"/>
          <c:min val="0"/>
        </c:scaling>
        <c:delete val="1"/>
        <c:axPos val="t"/>
        <c:numFmt formatCode="0" sourceLinked="1"/>
        <c:majorTickMark val="out"/>
        <c:minorTickMark val="none"/>
        <c:tickLblPos val="nextTo"/>
        <c:crossAx val="334881424"/>
        <c:crosses val="autoZero"/>
        <c:crossBetween val="between"/>
        <c:majorUnit val="25"/>
      </c:valAx>
      <c:spPr>
        <a:noFill/>
        <a:ln w="3175">
          <a:noFill/>
          <a:prstDash val="solid"/>
        </a:ln>
      </c:spPr>
    </c:plotArea>
    <c:legend>
      <c:legendPos val="t"/>
      <c:legendEntry>
        <c:idx val="0"/>
        <c:delete val="1"/>
      </c:legendEntry>
      <c:legendEntry>
        <c:idx val="3"/>
        <c:delete val="1"/>
      </c:legendEntry>
      <c:layout>
        <c:manualLayout>
          <c:xMode val="edge"/>
          <c:yMode val="edge"/>
          <c:x val="0.52873414391864959"/>
          <c:y val="5.2520478613185687E-3"/>
          <c:w val="0.47126585608135035"/>
          <c:h val="3.5721226336069695E-2"/>
        </c:manualLayout>
      </c:layout>
      <c:overlay val="0"/>
    </c:legend>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185866408518872"/>
          <c:y val="5.1512110818174604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783515802974587"/>
          <c:y val="5.5324968477484547E-2"/>
          <c:w val="0.66753281538574927"/>
          <c:h val="0.92994242181093545"/>
        </c:manualLayout>
      </c:layout>
      <c:barChart>
        <c:barDir val="bar"/>
        <c:grouping val="stacked"/>
        <c:varyColors val="0"/>
        <c:ser>
          <c:idx val="0"/>
          <c:order val="0"/>
          <c:tx>
            <c:strRef>
              <c:f>Dati!$C$768</c:f>
              <c:strCache>
                <c:ptCount val="1"/>
                <c:pt idx="0">
                  <c:v>.</c:v>
                </c:pt>
              </c:strCache>
            </c:strRef>
          </c:tx>
          <c:spPr>
            <a:noFill/>
          </c:spPr>
          <c:invertIfNegative val="0"/>
          <c:dLbls>
            <c:delete val="1"/>
          </c:dLbls>
          <c:cat>
            <c:strRef>
              <c:f>Dati!$B$769:$B$806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Dati!$C$769:$C$806</c:f>
              <c:numCache>
                <c:formatCode>General</c:formatCode>
                <c:ptCount val="38"/>
                <c:pt idx="0" formatCode="0">
                  <c:v>34.301153881210197</c:v>
                </c:pt>
                <c:pt idx="2" formatCode="0">
                  <c:v>32.647537368220398</c:v>
                </c:pt>
                <c:pt idx="3" formatCode="0">
                  <c:v>35.847221809092318</c:v>
                </c:pt>
                <c:pt idx="5" formatCode="0">
                  <c:v>7</c:v>
                </c:pt>
                <c:pt idx="6" formatCode="0">
                  <c:v>11.003613360494853</c:v>
                </c:pt>
                <c:pt idx="7" formatCode="0">
                  <c:v>19.740665692230237</c:v>
                </c:pt>
                <c:pt idx="8" formatCode="0">
                  <c:v>31.665945702532113</c:v>
                </c:pt>
                <c:pt idx="9" formatCode="0">
                  <c:v>53.009261228531571</c:v>
                </c:pt>
                <c:pt idx="10" formatCode="0">
                  <c:v>74.328213544864525</c:v>
                </c:pt>
                <c:pt idx="12" formatCode="0">
                  <c:v>33.243062748912621</c:v>
                </c:pt>
                <c:pt idx="13" formatCode="0">
                  <c:v>35.643302472710928</c:v>
                </c:pt>
                <c:pt idx="15" formatCode="0">
                  <c:v>41.689929254279512</c:v>
                </c:pt>
                <c:pt idx="16" formatCode="0">
                  <c:v>34.015557127947964</c:v>
                </c:pt>
                <c:pt idx="17" formatCode="0">
                  <c:v>32.650599761460725</c:v>
                </c:pt>
                <c:pt idx="19" formatCode="0">
                  <c:v>32.899455731367439</c:v>
                </c:pt>
                <c:pt idx="20" formatCode="0">
                  <c:v>21.407622886634201</c:v>
                </c:pt>
                <c:pt idx="21" formatCode="0">
                  <c:v>52.596576065182049</c:v>
                </c:pt>
                <c:pt idx="23" formatCode="0">
                  <c:v>44.292497200997566</c:v>
                </c:pt>
                <c:pt idx="24" formatCode="0">
                  <c:v>47.43594793915716</c:v>
                </c:pt>
                <c:pt idx="25" formatCode="0">
                  <c:v>36.17812575714153</c:v>
                </c:pt>
                <c:pt idx="26" formatCode="0">
                  <c:v>34.135763680928918</c:v>
                </c:pt>
                <c:pt idx="27" formatCode="0">
                  <c:v>21.100073613474052</c:v>
                </c:pt>
                <c:pt idx="29" formatCode="0">
                  <c:v>32.136290922631119</c:v>
                </c:pt>
                <c:pt idx="30" formatCode="0">
                  <c:v>31.423286150982335</c:v>
                </c:pt>
                <c:pt idx="31" formatCode="0">
                  <c:v>35.369689062401264</c:v>
                </c:pt>
                <c:pt idx="32" formatCode="0">
                  <c:v>40.041749577464131</c:v>
                </c:pt>
                <c:pt idx="33" formatCode="0">
                  <c:v>36.961719330382849</c:v>
                </c:pt>
                <c:pt idx="35" formatCode="0">
                  <c:v>32.136290922631119</c:v>
                </c:pt>
                <c:pt idx="36" formatCode="0">
                  <c:v>34.745622388523429</c:v>
                </c:pt>
                <c:pt idx="37" formatCode="0">
                  <c:v>36.075264477727437</c:v>
                </c:pt>
              </c:numCache>
            </c:numRef>
          </c:val>
          <c:extLst>
            <c:ext xmlns:c16="http://schemas.microsoft.com/office/drawing/2014/chart" uri="{C3380CC4-5D6E-409C-BE32-E72D297353CC}">
              <c16:uniqueId val="{00000000-A0C9-4168-B49A-B7C232477A48}"/>
            </c:ext>
          </c:extLst>
        </c:ser>
        <c:ser>
          <c:idx val="1"/>
          <c:order val="1"/>
          <c:tx>
            <c:strRef>
              <c:f>Dati!$D$768</c:f>
              <c:strCache>
                <c:ptCount val="1"/>
                <c:pt idx="0">
                  <c:v>Nē</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Dati!$B$769:$B$806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Dati!$D$769:$D$806</c:f>
              <c:numCache>
                <c:formatCode>General</c:formatCode>
                <c:ptCount val="38"/>
                <c:pt idx="0" formatCode="###0">
                  <c:v>63.657054949695222</c:v>
                </c:pt>
                <c:pt idx="2" formatCode="###0">
                  <c:v>65.310671462685022</c:v>
                </c:pt>
                <c:pt idx="3" formatCode="###0">
                  <c:v>62.110987021813102</c:v>
                </c:pt>
                <c:pt idx="5" formatCode="###0">
                  <c:v>90.95820883090542</c:v>
                </c:pt>
                <c:pt idx="6" formatCode="###0">
                  <c:v>86.954595470410567</c:v>
                </c:pt>
                <c:pt idx="7" formatCode="###0">
                  <c:v>78.217543138675182</c:v>
                </c:pt>
                <c:pt idx="8" formatCode="###0">
                  <c:v>66.292263128373307</c:v>
                </c:pt>
                <c:pt idx="9" formatCode="###0">
                  <c:v>44.948947602373849</c:v>
                </c:pt>
                <c:pt idx="10" formatCode="###0">
                  <c:v>23.629995286040899</c:v>
                </c:pt>
                <c:pt idx="12" formatCode="###0">
                  <c:v>64.715146081992799</c:v>
                </c:pt>
                <c:pt idx="13" formatCode="###0">
                  <c:v>62.314906358194492</c:v>
                </c:pt>
                <c:pt idx="15" formatCode="###0">
                  <c:v>56.268279576625908</c:v>
                </c:pt>
                <c:pt idx="16" formatCode="###0">
                  <c:v>63.942651702957455</c:v>
                </c:pt>
                <c:pt idx="17" formatCode="###0">
                  <c:v>65.307609069444695</c:v>
                </c:pt>
                <c:pt idx="19" formatCode="###0">
                  <c:v>65.058753099537981</c:v>
                </c:pt>
                <c:pt idx="20" formatCode="###0">
                  <c:v>76.550585944271219</c:v>
                </c:pt>
                <c:pt idx="21" formatCode="###0">
                  <c:v>45.361632765723371</c:v>
                </c:pt>
                <c:pt idx="23" formatCode="###0">
                  <c:v>53.665711629907854</c:v>
                </c:pt>
                <c:pt idx="24" formatCode="###0">
                  <c:v>50.52226089174826</c:v>
                </c:pt>
                <c:pt idx="25" formatCode="###0">
                  <c:v>61.78008307376389</c:v>
                </c:pt>
                <c:pt idx="26" formatCode="###0">
                  <c:v>63.822445149976502</c:v>
                </c:pt>
                <c:pt idx="27" formatCode="###0">
                  <c:v>76.858135217431368</c:v>
                </c:pt>
                <c:pt idx="29" formatCode="###0">
                  <c:v>65.821917908274301</c:v>
                </c:pt>
                <c:pt idx="30" formatCode="###0">
                  <c:v>66.534922679923085</c:v>
                </c:pt>
                <c:pt idx="31" formatCode="###0">
                  <c:v>62.588519768504156</c:v>
                </c:pt>
                <c:pt idx="32" formatCode="###0">
                  <c:v>57.916459253441289</c:v>
                </c:pt>
                <c:pt idx="33" formatCode="###0">
                  <c:v>60.996489500522571</c:v>
                </c:pt>
                <c:pt idx="35" formatCode="###0">
                  <c:v>65.821917908274301</c:v>
                </c:pt>
                <c:pt idx="36" formatCode="###0">
                  <c:v>63.212586442381991</c:v>
                </c:pt>
                <c:pt idx="37" formatCode="###0">
                  <c:v>61.882944353177983</c:v>
                </c:pt>
              </c:numCache>
            </c:numRef>
          </c:val>
          <c:extLst>
            <c:ext xmlns:c16="http://schemas.microsoft.com/office/drawing/2014/chart" uri="{C3380CC4-5D6E-409C-BE32-E72D297353CC}">
              <c16:uniqueId val="{00000001-A0C9-4168-B49A-B7C232477A48}"/>
            </c:ext>
          </c:extLst>
        </c:ser>
        <c:ser>
          <c:idx val="2"/>
          <c:order val="2"/>
          <c:tx>
            <c:strRef>
              <c:f>Dati!$E$768</c:f>
              <c:strCache>
                <c:ptCount val="1"/>
                <c:pt idx="0">
                  <c:v>Jā</c:v>
                </c:pt>
              </c:strCache>
            </c:strRef>
          </c:tx>
          <c:spPr>
            <a:solidFill>
              <a:srgbClr val="B48900"/>
            </a:solidFill>
          </c:spPr>
          <c:invertIfNegative val="0"/>
          <c:dLbls>
            <c:dLbl>
              <c:idx val="5"/>
              <c:spPr>
                <a:noFill/>
                <a:ln>
                  <a:noFill/>
                </a:ln>
                <a:effectLst/>
              </c:spPr>
              <c:txPr>
                <a:bodyPr wrap="square" lIns="38100" tIns="19050" rIns="38100" bIns="19050" anchor="ctr">
                  <a:spAutoFit/>
                </a:bodyPr>
                <a:lstStyle/>
                <a:p>
                  <a:pPr>
                    <a:defRPr b="1">
                      <a:solidFill>
                        <a:schemeClr val="tx1"/>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layout>
                    <c:manualLayout>
                      <c:w val="3.3187181622283998E-2"/>
                      <c:h val="3.0175066018305653E-2"/>
                    </c:manualLayout>
                  </c15:layout>
                </c:ext>
                <c:ext xmlns:c16="http://schemas.microsoft.com/office/drawing/2014/chart" uri="{C3380CC4-5D6E-409C-BE32-E72D297353CC}">
                  <c16:uniqueId val="{00000000-CE1A-41C2-8844-5619DD283409}"/>
                </c:ext>
              </c:extLst>
            </c:dLbl>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Dati!$B$769:$B$806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Dati!$E$769:$E$806</c:f>
              <c:numCache>
                <c:formatCode>General</c:formatCode>
                <c:ptCount val="38"/>
                <c:pt idx="0" formatCode="###0">
                  <c:v>26.146970264178194</c:v>
                </c:pt>
                <c:pt idx="2" formatCode="###0">
                  <c:v>24.167499496871606</c:v>
                </c:pt>
                <c:pt idx="3" formatCode="###0">
                  <c:v>27.997699404503575</c:v>
                </c:pt>
                <c:pt idx="5" formatCode="###0">
                  <c:v>3.0218026661373787</c:v>
                </c:pt>
                <c:pt idx="6" formatCode="###0">
                  <c:v>7.7021578830239346</c:v>
                </c:pt>
                <c:pt idx="7" formatCode="###0">
                  <c:v>10.488854683944428</c:v>
                </c:pt>
                <c:pt idx="8" formatCode="###0">
                  <c:v>19.313423384924448</c:v>
                </c:pt>
                <c:pt idx="9" formatCode="###0">
                  <c:v>42.794259247888881</c:v>
                </c:pt>
                <c:pt idx="10" formatCode="###0">
                  <c:v>66.893612403554371</c:v>
                </c:pt>
                <c:pt idx="12" formatCode="###0">
                  <c:v>25.156953355746399</c:v>
                </c:pt>
                <c:pt idx="13" formatCode="###0">
                  <c:v>28.048278605547729</c:v>
                </c:pt>
                <c:pt idx="15" formatCode="###0">
                  <c:v>35.171469594674853</c:v>
                </c:pt>
                <c:pt idx="16" formatCode="###0">
                  <c:v>25.479575006197102</c:v>
                </c:pt>
                <c:pt idx="17" formatCode="###0">
                  <c:v>24.994423422715862</c:v>
                </c:pt>
                <c:pt idx="19" formatCode="###0">
                  <c:v>22.390836165255809</c:v>
                </c:pt>
                <c:pt idx="20" formatCode="###0">
                  <c:v>14.843053775806203</c:v>
                </c:pt>
                <c:pt idx="21" formatCode="###0">
                  <c:v>43.411997696397734</c:v>
                </c:pt>
                <c:pt idx="23" formatCode="###0">
                  <c:v>30.356090064501259</c:v>
                </c:pt>
                <c:pt idx="24" formatCode="###0">
                  <c:v>40.378633315673717</c:v>
                </c:pt>
                <c:pt idx="25" formatCode="###0">
                  <c:v>33.252666644397806</c:v>
                </c:pt>
                <c:pt idx="26" formatCode="###0">
                  <c:v>22.151494911517055</c:v>
                </c:pt>
                <c:pt idx="27" formatCode="###0">
                  <c:v>18.273681165053166</c:v>
                </c:pt>
                <c:pt idx="29" formatCode="###0">
                  <c:v>23.54215125074542</c:v>
                </c:pt>
                <c:pt idx="30" formatCode="###0">
                  <c:v>29.056860741643234</c:v>
                </c:pt>
                <c:pt idx="31" formatCode="###0">
                  <c:v>20.740154466764054</c:v>
                </c:pt>
                <c:pt idx="32" formatCode="###0">
                  <c:v>29.689423152775444</c:v>
                </c:pt>
                <c:pt idx="33" formatCode="###0">
                  <c:v>28.029637544997922</c:v>
                </c:pt>
                <c:pt idx="35" formatCode="###0">
                  <c:v>23.54215125074542</c:v>
                </c:pt>
                <c:pt idx="36" formatCode="###0">
                  <c:v>27.349157710310187</c:v>
                </c:pt>
                <c:pt idx="37" formatCode="###0">
                  <c:v>27.565746614430939</c:v>
                </c:pt>
              </c:numCache>
            </c:numRef>
          </c:val>
          <c:extLst>
            <c:ext xmlns:c16="http://schemas.microsoft.com/office/drawing/2014/chart" uri="{C3380CC4-5D6E-409C-BE32-E72D297353CC}">
              <c16:uniqueId val="{00000002-A0C9-4168-B49A-B7C232477A48}"/>
            </c:ext>
          </c:extLst>
        </c:ser>
        <c:ser>
          <c:idx val="3"/>
          <c:order val="3"/>
          <c:tx>
            <c:strRef>
              <c:f>Dati!$F$768</c:f>
              <c:strCache>
                <c:ptCount val="1"/>
                <c:pt idx="0">
                  <c:v>.</c:v>
                </c:pt>
              </c:strCache>
            </c:strRef>
          </c:tx>
          <c:spPr>
            <a:noFill/>
          </c:spPr>
          <c:invertIfNegative val="0"/>
          <c:dLbls>
            <c:delete val="1"/>
          </c:dLbls>
          <c:cat>
            <c:strRef>
              <c:f>Dati!$B$769:$B$806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Dati!$F$769:$F$806</c:f>
              <c:numCache>
                <c:formatCode>General</c:formatCode>
                <c:ptCount val="38"/>
                <c:pt idx="0" formatCode="###0">
                  <c:v>47.746642139376178</c:v>
                </c:pt>
                <c:pt idx="2" formatCode="###0">
                  <c:v>49.726112906682765</c:v>
                </c:pt>
                <c:pt idx="3" formatCode="###0">
                  <c:v>45.895912999050793</c:v>
                </c:pt>
                <c:pt idx="5" formatCode="###0">
                  <c:v>70.871809737416996</c:v>
                </c:pt>
                <c:pt idx="6" formatCode="###0">
                  <c:v>66.191454520530442</c:v>
                </c:pt>
                <c:pt idx="7" formatCode="###0">
                  <c:v>63.404757719609947</c:v>
                </c:pt>
                <c:pt idx="8" formatCode="###0">
                  <c:v>54.580189018629923</c:v>
                </c:pt>
                <c:pt idx="9" formatCode="###0">
                  <c:v>31.09935315566549</c:v>
                </c:pt>
                <c:pt idx="10" formatCode="###0">
                  <c:v>7</c:v>
                </c:pt>
                <c:pt idx="12" formatCode="###0">
                  <c:v>48.736659047807976</c:v>
                </c:pt>
                <c:pt idx="13" formatCode="###0">
                  <c:v>45.845333798006642</c:v>
                </c:pt>
                <c:pt idx="15" formatCode="###0">
                  <c:v>38.722142808879518</c:v>
                </c:pt>
                <c:pt idx="16" formatCode="###0">
                  <c:v>48.414037397357269</c:v>
                </c:pt>
                <c:pt idx="17" formatCode="###0">
                  <c:v>48.89918898083851</c:v>
                </c:pt>
                <c:pt idx="19" formatCode="###0">
                  <c:v>51.502776238298566</c:v>
                </c:pt>
                <c:pt idx="20" formatCode="###0">
                  <c:v>59.050558627748167</c:v>
                </c:pt>
                <c:pt idx="21" formatCode="###0">
                  <c:v>30.481614707156638</c:v>
                </c:pt>
                <c:pt idx="23" formatCode="###0">
                  <c:v>43.537522339053112</c:v>
                </c:pt>
                <c:pt idx="24" formatCode="###0">
                  <c:v>33.514979087880654</c:v>
                </c:pt>
                <c:pt idx="25" formatCode="###0">
                  <c:v>40.640945759156565</c:v>
                </c:pt>
                <c:pt idx="26" formatCode="###0">
                  <c:v>51.742117492037316</c:v>
                </c:pt>
                <c:pt idx="27" formatCode="###0">
                  <c:v>55.619931238501209</c:v>
                </c:pt>
                <c:pt idx="29" formatCode="###0">
                  <c:v>50.351461152808952</c:v>
                </c:pt>
                <c:pt idx="30" formatCode="###0">
                  <c:v>44.836751661911137</c:v>
                </c:pt>
                <c:pt idx="31" formatCode="###0">
                  <c:v>53.153457936790318</c:v>
                </c:pt>
                <c:pt idx="32" formatCode="###0">
                  <c:v>44.204189250778924</c:v>
                </c:pt>
                <c:pt idx="33" formatCode="###0">
                  <c:v>45.863974858556446</c:v>
                </c:pt>
                <c:pt idx="35" formatCode="###0">
                  <c:v>50.351461152808952</c:v>
                </c:pt>
                <c:pt idx="36" formatCode="###0">
                  <c:v>46.544454693244184</c:v>
                </c:pt>
                <c:pt idx="37" formatCode="###0">
                  <c:v>46.327865789123436</c:v>
                </c:pt>
              </c:numCache>
            </c:numRef>
          </c:val>
          <c:extLst>
            <c:ext xmlns:c16="http://schemas.microsoft.com/office/drawing/2014/chart" uri="{C3380CC4-5D6E-409C-BE32-E72D297353CC}">
              <c16:uniqueId val="{00000003-A0C9-4168-B49A-B7C232477A48}"/>
            </c:ext>
          </c:extLst>
        </c:ser>
        <c:ser>
          <c:idx val="4"/>
          <c:order val="4"/>
          <c:tx>
            <c:strRef>
              <c:f>Dati!$G$768</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solidFill>
                      <a:schemeClr val="tx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Dati!$B$769:$B$806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Dati!$G$769:$G$806</c:f>
              <c:numCache>
                <c:formatCode>General</c:formatCode>
                <c:ptCount val="38"/>
                <c:pt idx="0" formatCode="###0">
                  <c:v>10.195974786126408</c:v>
                </c:pt>
                <c:pt idx="2" formatCode="###0">
                  <c:v>10.521829040443382</c:v>
                </c:pt>
                <c:pt idx="3" formatCode="###0">
                  <c:v>9.8913135736832363</c:v>
                </c:pt>
                <c:pt idx="5" formatCode="###0">
                  <c:v>6.0199885029571938</c:v>
                </c:pt>
                <c:pt idx="6" formatCode="###0">
                  <c:v>5.3432466465654906</c:v>
                </c:pt>
                <c:pt idx="7" formatCode="###0">
                  <c:v>11.293602177380412</c:v>
                </c:pt>
                <c:pt idx="8" formatCode="###0">
                  <c:v>14.394313486702108</c:v>
                </c:pt>
                <c:pt idx="9" formatCode="###0">
                  <c:v>12.256793149737291</c:v>
                </c:pt>
                <c:pt idx="10" formatCode="###0">
                  <c:v>9.4763923104047514</c:v>
                </c:pt>
                <c:pt idx="12" formatCode="###0">
                  <c:v>10.127900562260947</c:v>
                </c:pt>
                <c:pt idx="13" formatCode="###0">
                  <c:v>9.6368150362576923</c:v>
                </c:pt>
                <c:pt idx="15" formatCode="###0">
                  <c:v>8.5602508286991856</c:v>
                </c:pt>
                <c:pt idx="16" formatCode="###0">
                  <c:v>10.577773290845656</c:v>
                </c:pt>
                <c:pt idx="17" formatCode="###0">
                  <c:v>9.6979675078394934</c:v>
                </c:pt>
                <c:pt idx="19" formatCode="###0">
                  <c:v>12.550410735206187</c:v>
                </c:pt>
                <c:pt idx="20" formatCode="###0">
                  <c:v>8.6063602799226686</c:v>
                </c:pt>
                <c:pt idx="21" formatCode="###0">
                  <c:v>11.226369537878846</c:v>
                </c:pt>
                <c:pt idx="23" formatCode="###0">
                  <c:v>15.97819830559092</c:v>
                </c:pt>
                <c:pt idx="24" formatCode="###0">
                  <c:v>9.0991057925780758</c:v>
                </c:pt>
                <c:pt idx="25" formatCode="###0">
                  <c:v>4.9672502818383073</c:v>
                </c:pt>
                <c:pt idx="26" formatCode="###0">
                  <c:v>14.026059938506327</c:v>
                </c:pt>
                <c:pt idx="27" formatCode="###0">
                  <c:v>4.868183617515478</c:v>
                </c:pt>
                <c:pt idx="29" formatCode="###0">
                  <c:v>10.635930840980338</c:v>
                </c:pt>
                <c:pt idx="30" formatCode="###0">
                  <c:v>4.4082165784336524</c:v>
                </c:pt>
                <c:pt idx="31" formatCode="###0">
                  <c:v>16.671325764731755</c:v>
                </c:pt>
                <c:pt idx="32" formatCode="###0">
                  <c:v>12.394117593783392</c:v>
                </c:pt>
                <c:pt idx="33" formatCode="###0">
                  <c:v>10.973872954479521</c:v>
                </c:pt>
                <c:pt idx="35" formatCode="###0">
                  <c:v>10.635930840980338</c:v>
                </c:pt>
                <c:pt idx="36" formatCode="###0">
                  <c:v>9.438255847307655</c:v>
                </c:pt>
                <c:pt idx="37" formatCode="###0">
                  <c:v>10.551309032391075</c:v>
                </c:pt>
              </c:numCache>
            </c:numRef>
          </c:val>
          <c:extLst>
            <c:ext xmlns:c16="http://schemas.microsoft.com/office/drawing/2014/chart" uri="{C3380CC4-5D6E-409C-BE32-E72D297353CC}">
              <c16:uniqueId val="{00000004-A0C9-4168-B49A-B7C232477A48}"/>
            </c:ext>
          </c:extLst>
        </c:ser>
        <c:ser>
          <c:idx val="5"/>
          <c:order val="5"/>
          <c:tx>
            <c:strRef>
              <c:f>Dati!$H$768</c:f>
              <c:strCache>
                <c:ptCount val="1"/>
              </c:strCache>
            </c:strRef>
          </c:tx>
          <c:spPr>
            <a:noFill/>
          </c:spPr>
          <c:invertIfNegative val="0"/>
          <c:dLbls>
            <c:delete val="1"/>
          </c:dLbls>
          <c:cat>
            <c:strRef>
              <c:f>Dati!$B$769:$B$806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Dati!$H$769:$H$806</c:f>
              <c:numCache>
                <c:formatCode>General</c:formatCode>
                <c:ptCount val="38"/>
              </c:numCache>
            </c:numRef>
          </c:val>
          <c:extLst>
            <c:ext xmlns:c16="http://schemas.microsoft.com/office/drawing/2014/chart" uri="{C3380CC4-5D6E-409C-BE32-E72D297353CC}">
              <c16:uniqueId val="{00000005-A0C9-4168-B49A-B7C232477A48}"/>
            </c:ext>
          </c:extLst>
        </c:ser>
        <c:ser>
          <c:idx val="6"/>
          <c:order val="6"/>
          <c:tx>
            <c:strRef>
              <c:f>Dati!$I$768</c:f>
              <c:strCache>
                <c:ptCount val="1"/>
              </c:strCache>
            </c:strRef>
          </c:tx>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Dati!$B$769:$B$806</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Dati!$I$769:$I$806</c:f>
              <c:numCache>
                <c:formatCode>General</c:formatCode>
                <c:ptCount val="38"/>
              </c:numCache>
            </c:numRef>
          </c:val>
          <c:extLst>
            <c:ext xmlns:c16="http://schemas.microsoft.com/office/drawing/2014/chart" uri="{C3380CC4-5D6E-409C-BE32-E72D297353CC}">
              <c16:uniqueId val="{00000006-A0C9-4168-B49A-B7C232477A48}"/>
            </c:ext>
          </c:extLst>
        </c:ser>
        <c:dLbls>
          <c:dLblPos val="ctr"/>
          <c:showLegendKey val="0"/>
          <c:showVal val="1"/>
          <c:showCatName val="0"/>
          <c:showSerName val="0"/>
          <c:showPercent val="0"/>
          <c:showBubbleSize val="0"/>
        </c:dLbls>
        <c:gapWidth val="20"/>
        <c:overlap val="100"/>
        <c:axId val="334888480"/>
        <c:axId val="334881816"/>
      </c:barChart>
      <c:catAx>
        <c:axId val="334888480"/>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34881816"/>
        <c:crossesAt val="98"/>
        <c:auto val="1"/>
        <c:lblAlgn val="ctr"/>
        <c:lblOffset val="100"/>
        <c:tickLblSkip val="1"/>
        <c:tickMarkSkip val="1"/>
        <c:noMultiLvlLbl val="0"/>
      </c:catAx>
      <c:valAx>
        <c:axId val="334881816"/>
        <c:scaling>
          <c:orientation val="minMax"/>
          <c:max val="200"/>
          <c:min val="0"/>
        </c:scaling>
        <c:delete val="1"/>
        <c:axPos val="t"/>
        <c:numFmt formatCode="0" sourceLinked="1"/>
        <c:majorTickMark val="out"/>
        <c:minorTickMark val="none"/>
        <c:tickLblPos val="nextTo"/>
        <c:crossAx val="334888480"/>
        <c:crosses val="autoZero"/>
        <c:crossBetween val="between"/>
        <c:majorUnit val="25"/>
      </c:valAx>
      <c:spPr>
        <a:noFill/>
        <a:ln w="3175">
          <a:noFill/>
          <a:prstDash val="solid"/>
        </a:ln>
      </c:spPr>
    </c:plotArea>
    <c:legend>
      <c:legendPos val="t"/>
      <c:legendEntry>
        <c:idx val="0"/>
        <c:delete val="1"/>
      </c:legendEntry>
      <c:legendEntry>
        <c:idx val="3"/>
        <c:delete val="1"/>
      </c:legendEntry>
      <c:legendEntry>
        <c:idx val="6"/>
        <c:delete val="1"/>
      </c:legendEntry>
      <c:layout>
        <c:manualLayout>
          <c:xMode val="edge"/>
          <c:yMode val="edge"/>
          <c:x val="0.52404807056641667"/>
          <c:y val="5.2520478613185687E-3"/>
          <c:w val="0.47595192943358328"/>
          <c:h val="3.5721226336069695E-2"/>
        </c:manualLayout>
      </c:layout>
      <c:overlay val="0"/>
    </c:legend>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167064770581047"/>
          <c:y val="0.18566850054273049"/>
          <c:w val="0.49990139984446175"/>
          <c:h val="0.6999583877792297"/>
        </c:manualLayout>
      </c:layout>
      <c:pieChart>
        <c:varyColors val="1"/>
        <c:ser>
          <c:idx val="1"/>
          <c:order val="0"/>
          <c:dPt>
            <c:idx val="0"/>
            <c:bubble3D val="0"/>
            <c:spPr>
              <a:solidFill>
                <a:srgbClr val="B48900"/>
              </a:solidFill>
            </c:spPr>
            <c:extLst>
              <c:ext xmlns:c16="http://schemas.microsoft.com/office/drawing/2014/chart" uri="{C3380CC4-5D6E-409C-BE32-E72D297353CC}">
                <c16:uniqueId val="{00000001-6322-47AC-9503-D876F558CF9D}"/>
              </c:ext>
            </c:extLst>
          </c:dPt>
          <c:dPt>
            <c:idx val="1"/>
            <c:bubble3D val="0"/>
            <c:spPr>
              <a:solidFill>
                <a:srgbClr val="EEB500"/>
              </a:solidFill>
            </c:spPr>
            <c:extLst>
              <c:ext xmlns:c16="http://schemas.microsoft.com/office/drawing/2014/chart" uri="{C3380CC4-5D6E-409C-BE32-E72D297353CC}">
                <c16:uniqueId val="{00000003-6322-47AC-9503-D876F558CF9D}"/>
              </c:ext>
            </c:extLst>
          </c:dPt>
          <c:dPt>
            <c:idx val="2"/>
            <c:bubble3D val="0"/>
            <c:spPr>
              <a:solidFill>
                <a:srgbClr val="3288A0"/>
              </a:solidFill>
            </c:spPr>
            <c:extLst>
              <c:ext xmlns:c16="http://schemas.microsoft.com/office/drawing/2014/chart" uri="{C3380CC4-5D6E-409C-BE32-E72D297353CC}">
                <c16:uniqueId val="{00000005-6322-47AC-9503-D876F558CF9D}"/>
              </c:ext>
            </c:extLst>
          </c:dPt>
          <c:dPt>
            <c:idx val="3"/>
            <c:bubble3D val="0"/>
            <c:spPr>
              <a:solidFill>
                <a:srgbClr val="12313A"/>
              </a:solidFill>
            </c:spPr>
            <c:extLst>
              <c:ext xmlns:c16="http://schemas.microsoft.com/office/drawing/2014/chart" uri="{C3380CC4-5D6E-409C-BE32-E72D297353CC}">
                <c16:uniqueId val="{00000007-6322-47AC-9503-D876F558CF9D}"/>
              </c:ext>
            </c:extLst>
          </c:dPt>
          <c:dPt>
            <c:idx val="4"/>
            <c:bubble3D val="0"/>
            <c:spPr>
              <a:solidFill>
                <a:sysClr val="window" lastClr="FFFFFF">
                  <a:lumMod val="75000"/>
                </a:sysClr>
              </a:solidFill>
            </c:spPr>
            <c:extLst>
              <c:ext xmlns:c16="http://schemas.microsoft.com/office/drawing/2014/chart" uri="{C3380CC4-5D6E-409C-BE32-E72D297353CC}">
                <c16:uniqueId val="{00000009-6322-47AC-9503-D876F558CF9D}"/>
              </c:ext>
            </c:extLst>
          </c:dPt>
          <c:dLbls>
            <c:dLbl>
              <c:idx val="0"/>
              <c:layout>
                <c:manualLayout>
                  <c:x val="-2.3515905640114063E-2"/>
                  <c:y val="1.646340198701595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322-47AC-9503-D876F558CF9D}"/>
                </c:ext>
              </c:extLst>
            </c:dLbl>
            <c:dLbl>
              <c:idx val="1"/>
              <c:layout>
                <c:manualLayout>
                  <c:x val="-3.5273781308249701E-2"/>
                  <c:y val="-1.0060851657137322E-16"/>
                </c:manualLayout>
              </c:layout>
              <c:spPr>
                <a:noFill/>
                <a:ln>
                  <a:noFill/>
                </a:ln>
                <a:effectLst/>
              </c:spPr>
              <c:txPr>
                <a:bodyPr wrap="square" lIns="38100" tIns="19050" rIns="38100" bIns="19050" anchor="ctr">
                  <a:noAutofit/>
                </a:bodyPr>
                <a:lstStyle/>
                <a:p>
                  <a:pPr>
                    <a:defRPr sz="1400"/>
                  </a:pPr>
                  <a:endParaRPr lang="lv-LV"/>
                </a:p>
              </c:txPr>
              <c:dLblPos val="bestFit"/>
              <c:showLegendKey val="0"/>
              <c:showVal val="0"/>
              <c:showCatName val="1"/>
              <c:showSerName val="0"/>
              <c:showPercent val="1"/>
              <c:showBubbleSize val="0"/>
              <c:extLst>
                <c:ext xmlns:c15="http://schemas.microsoft.com/office/drawing/2012/chart" uri="{CE6537A1-D6FC-4f65-9D91-7224C49458BB}">
                  <c15:layout>
                    <c:manualLayout>
                      <c:w val="0.16487597057117107"/>
                      <c:h val="0.15146329828054675"/>
                    </c:manualLayout>
                  </c15:layout>
                </c:ext>
                <c:ext xmlns:c16="http://schemas.microsoft.com/office/drawing/2014/chart" uri="{C3380CC4-5D6E-409C-BE32-E72D297353CC}">
                  <c16:uniqueId val="{00000003-6322-47AC-9503-D876F558CF9D}"/>
                </c:ext>
              </c:extLst>
            </c:dLbl>
            <c:dLbl>
              <c:idx val="2"/>
              <c:layout>
                <c:manualLayout>
                  <c:x val="-3.919317606685678E-2"/>
                  <c:y val="-0.12621941523378896"/>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322-47AC-9503-D876F558CF9D}"/>
                </c:ext>
              </c:extLst>
            </c:dLbl>
            <c:dLbl>
              <c:idx val="3"/>
              <c:layout>
                <c:manualLayout>
                  <c:x val="-1.5677270426742707E-2"/>
                  <c:y val="6.859750827923306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6322-47AC-9503-D876F558CF9D}"/>
                </c:ext>
              </c:extLst>
            </c:dLbl>
            <c:spPr>
              <a:noFill/>
              <a:ln>
                <a:noFill/>
              </a:ln>
              <a:effectLst/>
            </c:spPr>
            <c:txPr>
              <a:bodyPr wrap="square" lIns="38100" tIns="19050" rIns="38100" bIns="19050" anchor="ctr">
                <a:spAutoFit/>
              </a:bodyPr>
              <a:lstStyle/>
              <a:p>
                <a:pPr>
                  <a:defRPr sz="1400"/>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Dati!$B$55:$B$59</c:f>
              <c:strCache>
                <c:ptCount val="5"/>
                <c:pt idx="0">
                  <c:v>Ļoti interesē</c:v>
                </c:pt>
                <c:pt idx="1">
                  <c:v>Drīzāk interesē</c:v>
                </c:pt>
                <c:pt idx="2">
                  <c:v>Drīzāk neinteresē</c:v>
                </c:pt>
                <c:pt idx="3">
                  <c:v>Nemaz neinteresē</c:v>
                </c:pt>
                <c:pt idx="4">
                  <c:v>Grūti pateikt</c:v>
                </c:pt>
              </c:strCache>
            </c:strRef>
          </c:cat>
          <c:val>
            <c:numRef>
              <c:f>Dati!$C$55:$C$59</c:f>
              <c:numCache>
                <c:formatCode>###0</c:formatCode>
                <c:ptCount val="5"/>
                <c:pt idx="0">
                  <c:v>10.491005114916415</c:v>
                </c:pt>
                <c:pt idx="1">
                  <c:v>39.954584877038279</c:v>
                </c:pt>
                <c:pt idx="2">
                  <c:v>29.843245163078358</c:v>
                </c:pt>
                <c:pt idx="3">
                  <c:v>15.485205056472829</c:v>
                </c:pt>
                <c:pt idx="4">
                  <c:v>4.225959788494106</c:v>
                </c:pt>
              </c:numCache>
            </c:numRef>
          </c:val>
          <c:extLst>
            <c:ext xmlns:c16="http://schemas.microsoft.com/office/drawing/2014/chart" uri="{C3380CC4-5D6E-409C-BE32-E72D297353CC}">
              <c16:uniqueId val="{0000000A-6322-47AC-9503-D876F558CF9D}"/>
            </c:ext>
          </c:extLst>
        </c:ser>
        <c:dLbls>
          <c:showLegendKey val="0"/>
          <c:showVal val="0"/>
          <c:showCatName val="0"/>
          <c:showSerName val="0"/>
          <c:showPercent val="0"/>
          <c:showBubbleSize val="0"/>
          <c:showLeaderLines val="0"/>
        </c:dLbls>
        <c:firstSliceAng val="0"/>
      </c:pieChart>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018913160733549"/>
          <c:y val="9.5638487311272585E-2"/>
          <c:w val="0.67350620280474649"/>
          <c:h val="0.8896289169641578"/>
        </c:manualLayout>
      </c:layout>
      <c:barChart>
        <c:barDir val="bar"/>
        <c:grouping val="stacked"/>
        <c:varyColors val="0"/>
        <c:ser>
          <c:idx val="0"/>
          <c:order val="0"/>
          <c:tx>
            <c:strRef>
              <c:f>Dati!$C$62</c:f>
              <c:strCache>
                <c:ptCount val="1"/>
                <c:pt idx="0">
                  <c:v>.</c:v>
                </c:pt>
              </c:strCache>
            </c:strRef>
          </c:tx>
          <c:spPr>
            <a:noFill/>
          </c:spPr>
          <c:invertIfNegative val="0"/>
          <c:dLbls>
            <c:delete val="1"/>
          </c:dLbls>
          <c:cat>
            <c:strRef>
              <c:f>Dati!$B$63:$B$100</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Dati!$C$63:$C$100</c:f>
              <c:numCache>
                <c:formatCode>General</c:formatCode>
                <c:ptCount val="38"/>
                <c:pt idx="0" formatCode="0">
                  <c:v>27.553391476614607</c:v>
                </c:pt>
                <c:pt idx="2" formatCode="0">
                  <c:v>26.817329305582522</c:v>
                </c:pt>
                <c:pt idx="3" formatCode="0">
                  <c:v>28.241581336005041</c:v>
                </c:pt>
                <c:pt idx="5" formatCode="0">
                  <c:v>13.038715117958134</c:v>
                </c:pt>
                <c:pt idx="6" formatCode="0">
                  <c:v>21.765636212738983</c:v>
                </c:pt>
                <c:pt idx="7" formatCode="0">
                  <c:v>32.043476776962052</c:v>
                </c:pt>
                <c:pt idx="8" formatCode="0">
                  <c:v>30.316433725995843</c:v>
                </c:pt>
                <c:pt idx="9" formatCode="0">
                  <c:v>28.415650384137965</c:v>
                </c:pt>
                <c:pt idx="10" formatCode="0">
                  <c:v>31.923442621211155</c:v>
                </c:pt>
                <c:pt idx="12" formatCode="0">
                  <c:v>29.832906078628429</c:v>
                </c:pt>
                <c:pt idx="13" formatCode="0">
                  <c:v>24.163357863838275</c:v>
                </c:pt>
                <c:pt idx="15" formatCode="0">
                  <c:v>6.9999999999999929</c:v>
                </c:pt>
                <c:pt idx="16" formatCode="0">
                  <c:v>24.022060570678764</c:v>
                </c:pt>
                <c:pt idx="17" formatCode="0">
                  <c:v>43.868589638107352</c:v>
                </c:pt>
                <c:pt idx="19" formatCode="0">
                  <c:v>40.108175088216953</c:v>
                </c:pt>
                <c:pt idx="20" formatCode="0">
                  <c:v>29.116680566818253</c:v>
                </c:pt>
                <c:pt idx="21" formatCode="0">
                  <c:v>19.330992742066694</c:v>
                </c:pt>
                <c:pt idx="23" formatCode="0">
                  <c:v>19.506209744645435</c:v>
                </c:pt>
                <c:pt idx="24" formatCode="0">
                  <c:v>27.579839095514803</c:v>
                </c:pt>
                <c:pt idx="25" formatCode="0">
                  <c:v>29.660674636840383</c:v>
                </c:pt>
                <c:pt idx="26" formatCode="0">
                  <c:v>33.358891235639824</c:v>
                </c:pt>
                <c:pt idx="27" formatCode="0">
                  <c:v>36.018551626548856</c:v>
                </c:pt>
                <c:pt idx="29" formatCode="0">
                  <c:v>29.69354854330307</c:v>
                </c:pt>
                <c:pt idx="30" formatCode="0">
                  <c:v>27.483863419373591</c:v>
                </c:pt>
                <c:pt idx="31" formatCode="0">
                  <c:v>35.605196240065368</c:v>
                </c:pt>
                <c:pt idx="32" formatCode="0">
                  <c:v>19.292186948221747</c:v>
                </c:pt>
                <c:pt idx="33" formatCode="0">
                  <c:v>24.929953914438329</c:v>
                </c:pt>
                <c:pt idx="35" formatCode="0">
                  <c:v>29.69354854330307</c:v>
                </c:pt>
                <c:pt idx="36" formatCode="0">
                  <c:v>30.730109855430555</c:v>
                </c:pt>
                <c:pt idx="37" formatCode="0">
                  <c:v>21.920691998078233</c:v>
                </c:pt>
              </c:numCache>
            </c:numRef>
          </c:val>
          <c:extLst>
            <c:ext xmlns:c16="http://schemas.microsoft.com/office/drawing/2014/chart" uri="{C3380CC4-5D6E-409C-BE32-E72D297353CC}">
              <c16:uniqueId val="{00000000-D4DE-428D-82BA-C97FBD784509}"/>
            </c:ext>
          </c:extLst>
        </c:ser>
        <c:ser>
          <c:idx val="1"/>
          <c:order val="1"/>
          <c:tx>
            <c:strRef>
              <c:f>Dati!$D$62</c:f>
              <c:strCache>
                <c:ptCount val="1"/>
                <c:pt idx="0">
                  <c:v>Nemaz neinteresē</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Dati!$B$63:$B$100</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Dati!$D$63:$D$100</c:f>
              <c:numCache>
                <c:formatCode>General</c:formatCode>
                <c:ptCount val="38"/>
                <c:pt idx="0" formatCode="###0">
                  <c:v>15.485205056472829</c:v>
                </c:pt>
                <c:pt idx="2" formatCode="###0">
                  <c:v>14.489632939627565</c:v>
                </c:pt>
                <c:pt idx="3" formatCode="###0">
                  <c:v>16.416026747993975</c:v>
                </c:pt>
                <c:pt idx="5" formatCode="###0">
                  <c:v>19.414804750963448</c:v>
                </c:pt>
                <c:pt idx="6" formatCode="###0">
                  <c:v>16.76685576883802</c:v>
                </c:pt>
                <c:pt idx="7" formatCode="###0">
                  <c:v>9.9837677896064871</c:v>
                </c:pt>
                <c:pt idx="8" formatCode="###0">
                  <c:v>13.254612293980507</c:v>
                </c:pt>
                <c:pt idx="9" formatCode="###0">
                  <c:v>19.957515692372329</c:v>
                </c:pt>
                <c:pt idx="10" formatCode="###0">
                  <c:v>16.432485415219492</c:v>
                </c:pt>
                <c:pt idx="12" formatCode="###0">
                  <c:v>12.41780956376479</c:v>
                </c:pt>
                <c:pt idx="13" formatCode="###0">
                  <c:v>20.241393972120608</c:v>
                </c:pt>
                <c:pt idx="15" formatCode="###0">
                  <c:v>27.400648983461871</c:v>
                </c:pt>
                <c:pt idx="16" formatCode="###0">
                  <c:v>17.119450071812924</c:v>
                </c:pt>
                <c:pt idx="17" formatCode="###0">
                  <c:v>7.146039065849056</c:v>
                </c:pt>
                <c:pt idx="19" formatCode="###0">
                  <c:v>8.9307945729875193</c:v>
                </c:pt>
                <c:pt idx="20" formatCode="###0">
                  <c:v>12.742216421341046</c:v>
                </c:pt>
                <c:pt idx="21" formatCode="###0">
                  <c:v>22.410403388353302</c:v>
                </c:pt>
                <c:pt idx="23" formatCode="###0">
                  <c:v>25.115310543697014</c:v>
                </c:pt>
                <c:pt idx="24" formatCode="###0">
                  <c:v>14.952311542336835</c:v>
                </c:pt>
                <c:pt idx="25" formatCode="###0">
                  <c:v>11.810558741053939</c:v>
                </c:pt>
                <c:pt idx="26" formatCode="###0">
                  <c:v>12.55566450746875</c:v>
                </c:pt>
                <c:pt idx="27" formatCode="###0">
                  <c:v>8.9618825293682587</c:v>
                </c:pt>
                <c:pt idx="29" formatCode="###0">
                  <c:v>16.204357964853529</c:v>
                </c:pt>
                <c:pt idx="30" formatCode="###0">
                  <c:v>14.719583547558178</c:v>
                </c:pt>
                <c:pt idx="31" formatCode="###0">
                  <c:v>15.874093901830724</c:v>
                </c:pt>
                <c:pt idx="32" formatCode="###0">
                  <c:v>13.737585063003738</c:v>
                </c:pt>
                <c:pt idx="33" formatCode="###0">
                  <c:v>16.804836254477561</c:v>
                </c:pt>
                <c:pt idx="35" formatCode="###0">
                  <c:v>16.204357964853529</c:v>
                </c:pt>
                <c:pt idx="36" formatCode="###0">
                  <c:v>13.033429969909575</c:v>
                </c:pt>
                <c:pt idx="37" formatCode="###0">
                  <c:v>17.367384312446003</c:v>
                </c:pt>
              </c:numCache>
            </c:numRef>
          </c:val>
          <c:extLst>
            <c:ext xmlns:c16="http://schemas.microsoft.com/office/drawing/2014/chart" uri="{C3380CC4-5D6E-409C-BE32-E72D297353CC}">
              <c16:uniqueId val="{00000001-D4DE-428D-82BA-C97FBD784509}"/>
            </c:ext>
          </c:extLst>
        </c:ser>
        <c:ser>
          <c:idx val="2"/>
          <c:order val="2"/>
          <c:tx>
            <c:strRef>
              <c:f>Dati!$E$62</c:f>
              <c:strCache>
                <c:ptCount val="1"/>
                <c:pt idx="0">
                  <c:v>Drīzāk neinteresē</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Dati!$B$63:$B$100</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Dati!$E$63:$E$100</c:f>
              <c:numCache>
                <c:formatCode>General</c:formatCode>
                <c:ptCount val="38"/>
                <c:pt idx="0" formatCode="###0">
                  <c:v>29.843245163078358</c:v>
                </c:pt>
                <c:pt idx="2" formatCode="###0">
                  <c:v>31.574879450955702</c:v>
                </c:pt>
                <c:pt idx="3" formatCode="###0">
                  <c:v>28.224233612166778</c:v>
                </c:pt>
                <c:pt idx="5" formatCode="###0">
                  <c:v>40.428321827244211</c:v>
                </c:pt>
                <c:pt idx="6" formatCode="###0">
                  <c:v>34.34934971458879</c:v>
                </c:pt>
                <c:pt idx="7" formatCode="###0">
                  <c:v>30.854597129597252</c:v>
                </c:pt>
                <c:pt idx="8" formatCode="###0">
                  <c:v>29.310795676189443</c:v>
                </c:pt>
                <c:pt idx="9" formatCode="###0">
                  <c:v>24.508675619655502</c:v>
                </c:pt>
                <c:pt idx="10" formatCode="###0">
                  <c:v>24.525913659735149</c:v>
                </c:pt>
                <c:pt idx="12" formatCode="###0">
                  <c:v>30.631126053772572</c:v>
                </c:pt>
                <c:pt idx="13" formatCode="###0">
                  <c:v>28.477089860206913</c:v>
                </c:pt>
                <c:pt idx="15" formatCode="###0">
                  <c:v>38.48119271270393</c:v>
                </c:pt>
                <c:pt idx="16" formatCode="###0">
                  <c:v>31.740331053674108</c:v>
                </c:pt>
                <c:pt idx="17" formatCode="###0">
                  <c:v>21.867212992209392</c:v>
                </c:pt>
                <c:pt idx="19" formatCode="###0">
                  <c:v>23.842872034961314</c:v>
                </c:pt>
                <c:pt idx="20" formatCode="###0">
                  <c:v>31.022944708006492</c:v>
                </c:pt>
                <c:pt idx="21" formatCode="###0">
                  <c:v>31.140445565745797</c:v>
                </c:pt>
                <c:pt idx="23" formatCode="###0">
                  <c:v>28.260321407823344</c:v>
                </c:pt>
                <c:pt idx="24" formatCode="###0">
                  <c:v>30.349691058314153</c:v>
                </c:pt>
                <c:pt idx="25" formatCode="###0">
                  <c:v>31.410608318271471</c:v>
                </c:pt>
                <c:pt idx="26" formatCode="###0">
                  <c:v>26.967285953057221</c:v>
                </c:pt>
                <c:pt idx="27" formatCode="###0">
                  <c:v>27.901407540248677</c:v>
                </c:pt>
                <c:pt idx="29" formatCode="###0">
                  <c:v>26.983935188009195</c:v>
                </c:pt>
                <c:pt idx="30" formatCode="###0">
                  <c:v>30.678394729234022</c:v>
                </c:pt>
                <c:pt idx="31" formatCode="###0">
                  <c:v>21.402551554269696</c:v>
                </c:pt>
                <c:pt idx="32" formatCode="###0">
                  <c:v>39.852069684940311</c:v>
                </c:pt>
                <c:pt idx="33" formatCode="###0">
                  <c:v>31.1470515272499</c:v>
                </c:pt>
                <c:pt idx="35" formatCode="###0">
                  <c:v>26.983935188009195</c:v>
                </c:pt>
                <c:pt idx="36" formatCode="###0">
                  <c:v>29.118301870825661</c:v>
                </c:pt>
                <c:pt idx="37" formatCode="###0">
                  <c:v>33.593765385641554</c:v>
                </c:pt>
              </c:numCache>
            </c:numRef>
          </c:val>
          <c:extLst>
            <c:ext xmlns:c16="http://schemas.microsoft.com/office/drawing/2014/chart" uri="{C3380CC4-5D6E-409C-BE32-E72D297353CC}">
              <c16:uniqueId val="{00000002-D4DE-428D-82BA-C97FBD784509}"/>
            </c:ext>
          </c:extLst>
        </c:ser>
        <c:ser>
          <c:idx val="3"/>
          <c:order val="3"/>
          <c:tx>
            <c:strRef>
              <c:f>Dati!$F$62</c:f>
              <c:strCache>
                <c:ptCount val="1"/>
                <c:pt idx="0">
                  <c:v>Drīzāk interesē</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Dati!$B$63:$B$100</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Dati!$F$63:$F$100</c:f>
              <c:numCache>
                <c:formatCode>General</c:formatCode>
                <c:ptCount val="38"/>
                <c:pt idx="0" formatCode="###0">
                  <c:v>39.954584877038279</c:v>
                </c:pt>
                <c:pt idx="2" formatCode="###0">
                  <c:v>40.214799798086041</c:v>
                </c:pt>
                <c:pt idx="3" formatCode="###0">
                  <c:v>39.711293920139724</c:v>
                </c:pt>
                <c:pt idx="5" formatCode="###0">
                  <c:v>25.088235313279469</c:v>
                </c:pt>
                <c:pt idx="6" formatCode="###0">
                  <c:v>41.18640549085773</c:v>
                </c:pt>
                <c:pt idx="7" formatCode="###0">
                  <c:v>43.05031936232615</c:v>
                </c:pt>
                <c:pt idx="8" formatCode="###0">
                  <c:v>42.368878722664689</c:v>
                </c:pt>
                <c:pt idx="9" formatCode="###0">
                  <c:v>39.134556158926607</c:v>
                </c:pt>
                <c:pt idx="10" formatCode="###0">
                  <c:v>40.483151225319865</c:v>
                </c:pt>
                <c:pt idx="12" formatCode="###0">
                  <c:v>43.106528267896699</c:v>
                </c:pt>
                <c:pt idx="13" formatCode="###0">
                  <c:v>35.225555013669911</c:v>
                </c:pt>
                <c:pt idx="15" formatCode="###0">
                  <c:v>17.947495244788037</c:v>
                </c:pt>
                <c:pt idx="16" formatCode="###0">
                  <c:v>37.358921103624681</c:v>
                </c:pt>
                <c:pt idx="17" formatCode="###0">
                  <c:v>54.210934373043351</c:v>
                </c:pt>
                <c:pt idx="19" formatCode="###0">
                  <c:v>52.19766047000013</c:v>
                </c:pt>
                <c:pt idx="20" formatCode="###0">
                  <c:v>41.296957901784104</c:v>
                </c:pt>
                <c:pt idx="21" formatCode="###0">
                  <c:v>32.185129989645667</c:v>
                </c:pt>
                <c:pt idx="23" formatCode="###0">
                  <c:v>35.901163051136535</c:v>
                </c:pt>
                <c:pt idx="24" formatCode="###0">
                  <c:v>37.742510233568055</c:v>
                </c:pt>
                <c:pt idx="25" formatCode="###0">
                  <c:v>42.155387568448482</c:v>
                </c:pt>
                <c:pt idx="26" formatCode="###0">
                  <c:v>42.723881692854391</c:v>
                </c:pt>
                <c:pt idx="27" formatCode="###0">
                  <c:v>45.838782837066283</c:v>
                </c:pt>
                <c:pt idx="29" formatCode="###0">
                  <c:v>40.648924807326885</c:v>
                </c:pt>
                <c:pt idx="30" formatCode="###0">
                  <c:v>40.89123594139145</c:v>
                </c:pt>
                <c:pt idx="31" formatCode="###0">
                  <c:v>37.377167612401998</c:v>
                </c:pt>
                <c:pt idx="32" formatCode="###0">
                  <c:v>34.646378081016543</c:v>
                </c:pt>
                <c:pt idx="33" formatCode="###0">
                  <c:v>45.190871762434618</c:v>
                </c:pt>
                <c:pt idx="35" formatCode="###0">
                  <c:v>40.648924807326885</c:v>
                </c:pt>
                <c:pt idx="36" formatCode="###0">
                  <c:v>41.015591489621073</c:v>
                </c:pt>
                <c:pt idx="37" formatCode="###0">
                  <c:v>38.094567720892599</c:v>
                </c:pt>
              </c:numCache>
            </c:numRef>
          </c:val>
          <c:extLst>
            <c:ext xmlns:c16="http://schemas.microsoft.com/office/drawing/2014/chart" uri="{C3380CC4-5D6E-409C-BE32-E72D297353CC}">
              <c16:uniqueId val="{00000003-D4DE-428D-82BA-C97FBD784509}"/>
            </c:ext>
          </c:extLst>
        </c:ser>
        <c:ser>
          <c:idx val="4"/>
          <c:order val="4"/>
          <c:tx>
            <c:strRef>
              <c:f>Dati!$G$62</c:f>
              <c:strCache>
                <c:ptCount val="1"/>
                <c:pt idx="0">
                  <c:v>Ļoti interesē</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Dati!$B$63:$B$100</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Dati!$G$63:$G$100</c:f>
              <c:numCache>
                <c:formatCode>General</c:formatCode>
                <c:ptCount val="38"/>
                <c:pt idx="0" formatCode="###0">
                  <c:v>11</c:v>
                </c:pt>
                <c:pt idx="2" formatCode="###0">
                  <c:v>10.70944398680175</c:v>
                </c:pt>
                <c:pt idx="3" formatCode="###0">
                  <c:v>10.286773159458908</c:v>
                </c:pt>
                <c:pt idx="5" formatCode="###0">
                  <c:v>9.9358515078236724</c:v>
                </c:pt>
                <c:pt idx="6" formatCode="###0">
                  <c:v>6.50115253370502</c:v>
                </c:pt>
                <c:pt idx="7" formatCode="###0">
                  <c:v>12.361085208595707</c:v>
                </c:pt>
                <c:pt idx="8" formatCode="###0">
                  <c:v>9.510570895493645</c:v>
                </c:pt>
                <c:pt idx="9" formatCode="###0">
                  <c:v>12.200402856454621</c:v>
                </c:pt>
                <c:pt idx="10" formatCode="###0">
                  <c:v>12.35055154959773</c:v>
                </c:pt>
                <c:pt idx="12" formatCode="###0">
                  <c:v>10.644778002310094</c:v>
                </c:pt>
                <c:pt idx="13" formatCode="###0">
                  <c:v>10.383474885935767</c:v>
                </c:pt>
                <c:pt idx="15" formatCode="###0">
                  <c:v>9.4161516274748127</c:v>
                </c:pt>
                <c:pt idx="16" formatCode="###0">
                  <c:v>9.3427322969557487</c:v>
                </c:pt>
                <c:pt idx="17" formatCode="###0">
                  <c:v>13.955794318314574</c:v>
                </c:pt>
                <c:pt idx="19" formatCode="###0">
                  <c:v>11.469222676431864</c:v>
                </c:pt>
                <c:pt idx="20" formatCode="###0">
                  <c:v>10.731166263161647</c:v>
                </c:pt>
                <c:pt idx="21" formatCode="###0">
                  <c:v>9.6886445279910447</c:v>
                </c:pt>
                <c:pt idx="23" formatCode="###0">
                  <c:v>6.9686949377522014</c:v>
                </c:pt>
                <c:pt idx="24" formatCode="###0">
                  <c:v>9.9955485394125603</c:v>
                </c:pt>
                <c:pt idx="25" formatCode="###0">
                  <c:v>10.962226306465192</c:v>
                </c:pt>
                <c:pt idx="26" formatCode="###0">
                  <c:v>13.034334957341329</c:v>
                </c:pt>
                <c:pt idx="27" formatCode="###0">
                  <c:v>12.280182434146276</c:v>
                </c:pt>
                <c:pt idx="29" formatCode="###0">
                  <c:v>9.2250936005457032</c:v>
                </c:pt>
                <c:pt idx="30" formatCode="###0">
                  <c:v>12.460819529650959</c:v>
                </c:pt>
                <c:pt idx="31" formatCode="###0">
                  <c:v>18.430393420556697</c:v>
                </c:pt>
                <c:pt idx="32" formatCode="###0">
                  <c:v>9.9382807521242178</c:v>
                </c:pt>
                <c:pt idx="33" formatCode="###0">
                  <c:v>3.5495917527301684</c:v>
                </c:pt>
                <c:pt idx="35" formatCode="###0">
                  <c:v>9.2250936005457032</c:v>
                </c:pt>
                <c:pt idx="36" formatCode="###0">
                  <c:v>12.126184963556199</c:v>
                </c:pt>
                <c:pt idx="37" formatCode="###0">
                  <c:v>10.053229869436059</c:v>
                </c:pt>
              </c:numCache>
            </c:numRef>
          </c:val>
          <c:extLst>
            <c:ext xmlns:c16="http://schemas.microsoft.com/office/drawing/2014/chart" uri="{C3380CC4-5D6E-409C-BE32-E72D297353CC}">
              <c16:uniqueId val="{00000004-D4DE-428D-82BA-C97FBD784509}"/>
            </c:ext>
          </c:extLst>
        </c:ser>
        <c:ser>
          <c:idx val="5"/>
          <c:order val="5"/>
          <c:tx>
            <c:strRef>
              <c:f>Dati!$H$62</c:f>
              <c:strCache>
                <c:ptCount val="1"/>
                <c:pt idx="0">
                  <c:v>.</c:v>
                </c:pt>
              </c:strCache>
            </c:strRef>
          </c:tx>
          <c:spPr>
            <a:noFill/>
          </c:spPr>
          <c:invertIfNegative val="0"/>
          <c:dLbls>
            <c:delete val="1"/>
          </c:dLbls>
          <c:cat>
            <c:strRef>
              <c:f>Dati!$B$63:$B$100</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Dati!$H$63:$H$100</c:f>
              <c:numCache>
                <c:formatCode>General</c:formatCode>
                <c:ptCount val="38"/>
                <c:pt idx="0" formatCode="###0">
                  <c:v>24.212143814319639</c:v>
                </c:pt>
                <c:pt idx="2" formatCode="###0">
                  <c:v>24.242484906470125</c:v>
                </c:pt>
                <c:pt idx="3" formatCode="###0">
                  <c:v>25.168661611759283</c:v>
                </c:pt>
                <c:pt idx="5" formatCode="###0">
                  <c:v>40.142641870254778</c:v>
                </c:pt>
                <c:pt idx="6" formatCode="###0">
                  <c:v>27.47917066679517</c:v>
                </c:pt>
                <c:pt idx="7" formatCode="###0">
                  <c:v>19.755324120436057</c:v>
                </c:pt>
                <c:pt idx="8" formatCode="###0">
                  <c:v>23.287279073199585</c:v>
                </c:pt>
                <c:pt idx="9" formatCode="###0">
                  <c:v>23.831769675976687</c:v>
                </c:pt>
                <c:pt idx="10" formatCode="###0">
                  <c:v>22.33302591644032</c:v>
                </c:pt>
                <c:pt idx="12" formatCode="###0">
                  <c:v>21.415422421151128</c:v>
                </c:pt>
                <c:pt idx="13" formatCode="###0">
                  <c:v>29.557698791752237</c:v>
                </c:pt>
                <c:pt idx="15" formatCode="###0">
                  <c:v>47.80308181909507</c:v>
                </c:pt>
                <c:pt idx="16" formatCode="###0">
                  <c:v>28.465075290777492</c:v>
                </c:pt>
                <c:pt idx="17" formatCode="###0">
                  <c:v>6.9999999999999929</c:v>
                </c:pt>
                <c:pt idx="19" formatCode="###0">
                  <c:v>11.499845544925925</c:v>
                </c:pt>
                <c:pt idx="20" formatCode="###0">
                  <c:v>23.138604526412166</c:v>
                </c:pt>
                <c:pt idx="21" formatCode="###0">
                  <c:v>33.292954173721206</c:v>
                </c:pt>
                <c:pt idx="23" formatCode="###0">
                  <c:v>32.296870702469178</c:v>
                </c:pt>
                <c:pt idx="24" formatCode="###0">
                  <c:v>27.428669918377302</c:v>
                </c:pt>
                <c:pt idx="25" formatCode="###0">
                  <c:v>22.049114816444245</c:v>
                </c:pt>
                <c:pt idx="26" formatCode="###0">
                  <c:v>19.408512041162197</c:v>
                </c:pt>
                <c:pt idx="27" formatCode="###0">
                  <c:v>17.047763420145358</c:v>
                </c:pt>
                <c:pt idx="29" formatCode="###0">
                  <c:v>25.292710283485327</c:v>
                </c:pt>
                <c:pt idx="30" formatCode="###0">
                  <c:v>21.814673220315505</c:v>
                </c:pt>
                <c:pt idx="31" formatCode="###0">
                  <c:v>19.359167658399222</c:v>
                </c:pt>
                <c:pt idx="32" formatCode="###0">
                  <c:v>30.58206985821716</c:v>
                </c:pt>
                <c:pt idx="33" formatCode="###0">
                  <c:v>26.426265176193134</c:v>
                </c:pt>
                <c:pt idx="35" formatCode="###0">
                  <c:v>25.292710283485327</c:v>
                </c:pt>
                <c:pt idx="36" formatCode="###0">
                  <c:v>22.024952238180646</c:v>
                </c:pt>
                <c:pt idx="37" formatCode="###0">
                  <c:v>27.01893110102926</c:v>
                </c:pt>
              </c:numCache>
            </c:numRef>
          </c:val>
          <c:extLst>
            <c:ext xmlns:c16="http://schemas.microsoft.com/office/drawing/2014/chart" uri="{C3380CC4-5D6E-409C-BE32-E72D297353CC}">
              <c16:uniqueId val="{00000005-D4DE-428D-82BA-C97FBD784509}"/>
            </c:ext>
          </c:extLst>
        </c:ser>
        <c:ser>
          <c:idx val="6"/>
          <c:order val="6"/>
          <c:tx>
            <c:strRef>
              <c:f>Dati!$I$62</c:f>
              <c:strCache>
                <c:ptCount val="1"/>
                <c:pt idx="0">
                  <c:v>Grūti pateikt</c:v>
                </c:pt>
              </c:strCache>
            </c:strRef>
          </c:tx>
          <c:spPr>
            <a:solidFill>
              <a:schemeClr val="bg1">
                <a:lumMod val="75000"/>
              </a:schemeClr>
            </a:solidFill>
          </c:spPr>
          <c:invertIfNegative val="0"/>
          <c:dLbls>
            <c:dLbl>
              <c:idx val="6"/>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4DE-428D-82BA-C97FBD784509}"/>
                </c:ext>
              </c:extLst>
            </c:dLbl>
            <c:dLbl>
              <c:idx val="30"/>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4DE-428D-82BA-C97FBD784509}"/>
                </c:ext>
              </c:extLst>
            </c:dLbl>
            <c:dLbl>
              <c:idx val="32"/>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084-46ED-BF72-611BE008BD5F}"/>
                </c:ext>
              </c:extLst>
            </c:dLbl>
            <c:dLbl>
              <c:idx val="37"/>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4DE-428D-82BA-C97FBD784509}"/>
                </c:ext>
              </c:extLst>
            </c:dLbl>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Dati!$B$63:$B$100</c:f>
              <c:strCache>
                <c:ptCount val="38"/>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strCache>
            </c:strRef>
          </c:cat>
          <c:val>
            <c:numRef>
              <c:f>Dati!$I$63:$I$100</c:f>
              <c:numCache>
                <c:formatCode>General</c:formatCode>
                <c:ptCount val="38"/>
                <c:pt idx="0" formatCode="###0">
                  <c:v>4.225959788494106</c:v>
                </c:pt>
                <c:pt idx="2" formatCode="###0">
                  <c:v>3.011243824528945</c:v>
                </c:pt>
                <c:pt idx="3" formatCode="###0">
                  <c:v>5.3616725602405104</c:v>
                </c:pt>
                <c:pt idx="5" formatCode="###0">
                  <c:v>5.1327866006891849</c:v>
                </c:pt>
                <c:pt idx="6" formatCode="###0">
                  <c:v>1.1962364920103847</c:v>
                </c:pt>
                <c:pt idx="7" formatCode="###0">
                  <c:v>3.7502305098745143</c:v>
                </c:pt>
                <c:pt idx="8" formatCode="###0">
                  <c:v>5.5551424116715715</c:v>
                </c:pt>
                <c:pt idx="9" formatCode="###0">
                  <c:v>4.1988496725909412</c:v>
                </c:pt>
                <c:pt idx="10" formatCode="###0">
                  <c:v>6.2078981501278259</c:v>
                </c:pt>
                <c:pt idx="12" formatCode="###0">
                  <c:v>3.199758112256005</c:v>
                </c:pt>
                <c:pt idx="13" formatCode="###0">
                  <c:v>5.6724862680666952</c:v>
                </c:pt>
                <c:pt idx="15" formatCode="###0">
                  <c:v>6.754511431571312</c:v>
                </c:pt>
                <c:pt idx="16" formatCode="###0">
                  <c:v>4.4385654739326741</c:v>
                </c:pt>
                <c:pt idx="17" formatCode="###0">
                  <c:v>2.8200192505836341</c:v>
                </c:pt>
                <c:pt idx="19" formatCode="###0">
                  <c:v>3.5594502456191415</c:v>
                </c:pt>
                <c:pt idx="20" formatCode="###0">
                  <c:v>4.2067147057067613</c:v>
                </c:pt>
                <c:pt idx="21" formatCode="###0">
                  <c:v>4.5753765282641634</c:v>
                </c:pt>
                <c:pt idx="23" formatCode="###0">
                  <c:v>3.7545100595909582</c:v>
                </c:pt>
                <c:pt idx="24" formatCode="###0">
                  <c:v>6.9599386263684497</c:v>
                </c:pt>
                <c:pt idx="25" formatCode="###0">
                  <c:v>3.6612190657609114</c:v>
                </c:pt>
                <c:pt idx="26" formatCode="###0">
                  <c:v>4.7188328892782199</c:v>
                </c:pt>
                <c:pt idx="27" formatCode="###0">
                  <c:v>5.0177446591705159</c:v>
                </c:pt>
                <c:pt idx="29" formatCode="###0">
                  <c:v>6.9376884392647398</c:v>
                </c:pt>
                <c:pt idx="30" formatCode="###0">
                  <c:v>1.2499662521652952</c:v>
                </c:pt>
                <c:pt idx="31" formatCode="###0">
                  <c:v>6.9157935109408593</c:v>
                </c:pt>
                <c:pt idx="32" formatCode="###0">
                  <c:v>1.8256864189152906</c:v>
                </c:pt>
                <c:pt idx="33" formatCode="###0">
                  <c:v>3.307648703107799</c:v>
                </c:pt>
                <c:pt idx="35" formatCode="###0">
                  <c:v>6.9376884392647398</c:v>
                </c:pt>
                <c:pt idx="36" formatCode="###0">
                  <c:v>4.7064917060873768</c:v>
                </c:pt>
                <c:pt idx="37" formatCode="###0">
                  <c:v>0.89105271158379384</c:v>
                </c:pt>
              </c:numCache>
            </c:numRef>
          </c:val>
          <c:extLst>
            <c:ext xmlns:c16="http://schemas.microsoft.com/office/drawing/2014/chart" uri="{C3380CC4-5D6E-409C-BE32-E72D297353CC}">
              <c16:uniqueId val="{00000009-D4DE-428D-82BA-C97FBD784509}"/>
            </c:ext>
          </c:extLst>
        </c:ser>
        <c:dLbls>
          <c:dLblPos val="ctr"/>
          <c:showLegendKey val="0"/>
          <c:showVal val="1"/>
          <c:showCatName val="0"/>
          <c:showSerName val="0"/>
          <c:showPercent val="0"/>
          <c:showBubbleSize val="0"/>
        </c:dLbls>
        <c:gapWidth val="20"/>
        <c:overlap val="100"/>
        <c:axId val="203277888"/>
        <c:axId val="203277496"/>
      </c:barChart>
      <c:catAx>
        <c:axId val="203277888"/>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203277496"/>
        <c:crossesAt val="72.900000000000006"/>
        <c:auto val="1"/>
        <c:lblAlgn val="ctr"/>
        <c:lblOffset val="100"/>
        <c:tickLblSkip val="1"/>
        <c:tickMarkSkip val="1"/>
        <c:noMultiLvlLbl val="0"/>
      </c:catAx>
      <c:valAx>
        <c:axId val="203277496"/>
        <c:scaling>
          <c:orientation val="minMax"/>
          <c:max val="160"/>
          <c:min val="0"/>
        </c:scaling>
        <c:delete val="1"/>
        <c:axPos val="t"/>
        <c:numFmt formatCode="0" sourceLinked="1"/>
        <c:majorTickMark val="out"/>
        <c:minorTickMark val="none"/>
        <c:tickLblPos val="nextTo"/>
        <c:crossAx val="203277888"/>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631230341192674"/>
          <c:y val="0.13902210478964508"/>
          <c:w val="0.48485622266582079"/>
          <c:h val="0.71574029599451372"/>
        </c:manualLayout>
      </c:layout>
      <c:pieChart>
        <c:varyColors val="1"/>
        <c:ser>
          <c:idx val="1"/>
          <c:order val="0"/>
          <c:dPt>
            <c:idx val="0"/>
            <c:bubble3D val="0"/>
            <c:spPr>
              <a:solidFill>
                <a:srgbClr val="B48900"/>
              </a:solidFill>
            </c:spPr>
            <c:extLst>
              <c:ext xmlns:c16="http://schemas.microsoft.com/office/drawing/2014/chart" uri="{C3380CC4-5D6E-409C-BE32-E72D297353CC}">
                <c16:uniqueId val="{00000001-6359-4E3B-A083-1E0871B9DB3B}"/>
              </c:ext>
            </c:extLst>
          </c:dPt>
          <c:dPt>
            <c:idx val="1"/>
            <c:bubble3D val="0"/>
            <c:spPr>
              <a:solidFill>
                <a:srgbClr val="12313A"/>
              </a:solidFill>
            </c:spPr>
            <c:extLst>
              <c:ext xmlns:c16="http://schemas.microsoft.com/office/drawing/2014/chart" uri="{C3380CC4-5D6E-409C-BE32-E72D297353CC}">
                <c16:uniqueId val="{00000003-6359-4E3B-A083-1E0871B9DB3B}"/>
              </c:ext>
            </c:extLst>
          </c:dPt>
          <c:dPt>
            <c:idx val="2"/>
            <c:bubble3D val="0"/>
            <c:spPr>
              <a:solidFill>
                <a:sysClr val="window" lastClr="FFFFFF">
                  <a:lumMod val="75000"/>
                </a:sysClr>
              </a:solidFill>
            </c:spPr>
            <c:extLst>
              <c:ext xmlns:c16="http://schemas.microsoft.com/office/drawing/2014/chart" uri="{C3380CC4-5D6E-409C-BE32-E72D297353CC}">
                <c16:uniqueId val="{00000005-6359-4E3B-A083-1E0871B9DB3B}"/>
              </c:ext>
            </c:extLst>
          </c:dPt>
          <c:dLbls>
            <c:dLbl>
              <c:idx val="0"/>
              <c:layout>
                <c:manualLayout>
                  <c:x val="-1.8964440032350049E-2"/>
                  <c:y val="5.0391237479618115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359-4E3B-A083-1E0871B9DB3B}"/>
                </c:ext>
              </c:extLst>
            </c:dLbl>
            <c:dLbl>
              <c:idx val="2"/>
              <c:layout>
                <c:manualLayout>
                  <c:x val="-1.5171552025880039E-2"/>
                  <c:y val="-0.1259780936990453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359-4E3B-A083-1E0871B9DB3B}"/>
                </c:ext>
              </c:extLst>
            </c:dLbl>
            <c:spPr>
              <a:noFill/>
              <a:ln>
                <a:noFill/>
              </a:ln>
              <a:effectLst/>
            </c:spPr>
            <c:txPr>
              <a:bodyPr wrap="square" lIns="38100" tIns="19050" rIns="38100" bIns="19050" anchor="ctr">
                <a:spAutoFit/>
              </a:bodyPr>
              <a:lstStyle/>
              <a:p>
                <a:pPr>
                  <a:defRPr sz="1400"/>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Dati!$B$106:$B$108</c:f>
              <c:strCache>
                <c:ptCount val="3"/>
                <c:pt idx="0">
                  <c:v>Valstij aizņemoties un palielinot valsts parādu</c:v>
                </c:pt>
                <c:pt idx="1">
                  <c:v>Palielinot nodokļus</c:v>
                </c:pt>
                <c:pt idx="2">
                  <c:v>Grūti pateikt</c:v>
                </c:pt>
              </c:strCache>
            </c:strRef>
          </c:cat>
          <c:val>
            <c:numRef>
              <c:f>Dati!$C$106:$C$108</c:f>
              <c:numCache>
                <c:formatCode>###0</c:formatCode>
                <c:ptCount val="3"/>
                <c:pt idx="0">
                  <c:v>25.728104808433777</c:v>
                </c:pt>
                <c:pt idx="1">
                  <c:v>14.818471982441112</c:v>
                </c:pt>
                <c:pt idx="2">
                  <c:v>59.453423209124999</c:v>
                </c:pt>
              </c:numCache>
            </c:numRef>
          </c:val>
          <c:extLst>
            <c:ext xmlns:c16="http://schemas.microsoft.com/office/drawing/2014/chart" uri="{C3380CC4-5D6E-409C-BE32-E72D297353CC}">
              <c16:uniqueId val="{00000006-6359-4E3B-A083-1E0871B9DB3B}"/>
            </c:ext>
          </c:extLst>
        </c:ser>
        <c:dLbls>
          <c:showLegendKey val="0"/>
          <c:showVal val="0"/>
          <c:showCatName val="0"/>
          <c:showSerName val="0"/>
          <c:showPercent val="0"/>
          <c:showBubbleSize val="0"/>
          <c:showLeaderLines val="0"/>
        </c:dLbls>
        <c:firstSliceAng val="0"/>
      </c:pieChart>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5171728111212702"/>
          <c:y val="0.10246450422366146"/>
          <c:w val="0.62213078641065322"/>
          <c:h val="0.88280293461610815"/>
        </c:manualLayout>
      </c:layout>
      <c:barChart>
        <c:barDir val="bar"/>
        <c:grouping val="stacked"/>
        <c:varyColors val="0"/>
        <c:ser>
          <c:idx val="0"/>
          <c:order val="0"/>
          <c:tx>
            <c:strRef>
              <c:f>Dati!$C$114</c:f>
              <c:strCache>
                <c:ptCount val="1"/>
                <c:pt idx="0">
                  <c:v>.</c:v>
                </c:pt>
              </c:strCache>
            </c:strRef>
          </c:tx>
          <c:spPr>
            <a:noFill/>
          </c:spPr>
          <c:invertIfNegative val="0"/>
          <c:dLbls>
            <c:delete val="1"/>
          </c:dLbls>
          <c:cat>
            <c:strRef>
              <c:f>Dati!$B$115:$B$155</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Dati!$C$115:$C$155</c:f>
              <c:numCache>
                <c:formatCode>General</c:formatCode>
                <c:ptCount val="41"/>
                <c:pt idx="0" formatCode="0">
                  <c:v>13.048718780013862</c:v>
                </c:pt>
                <c:pt idx="2" formatCode="0">
                  <c:v>13.104461700331333</c:v>
                </c:pt>
                <c:pt idx="3" formatCode="0">
                  <c:v>12.996601290479656</c:v>
                </c:pt>
                <c:pt idx="5" formatCode="0">
                  <c:v>9.7195751641266277</c:v>
                </c:pt>
                <c:pt idx="6" formatCode="0">
                  <c:v>12.36579500434096</c:v>
                </c:pt>
                <c:pt idx="7" formatCode="0">
                  <c:v>11.748721949648186</c:v>
                </c:pt>
                <c:pt idx="8" formatCode="0">
                  <c:v>19.036062157158529</c:v>
                </c:pt>
                <c:pt idx="9" formatCode="0">
                  <c:v>11.048962741592504</c:v>
                </c:pt>
                <c:pt idx="10" formatCode="0">
                  <c:v>12.255875074978304</c:v>
                </c:pt>
                <c:pt idx="12" formatCode="0">
                  <c:v>12.040776653257307</c:v>
                </c:pt>
                <c:pt idx="13" formatCode="0">
                  <c:v>14.715304370425486</c:v>
                </c:pt>
                <c:pt idx="15" formatCode="0">
                  <c:v>17.512337589108355</c:v>
                </c:pt>
                <c:pt idx="16" formatCode="0">
                  <c:v>12.673889990345112</c:v>
                </c:pt>
                <c:pt idx="17" formatCode="0">
                  <c:v>12.599878160110665</c:v>
                </c:pt>
                <c:pt idx="19" formatCode="0">
                  <c:v>7</c:v>
                </c:pt>
                <c:pt idx="20" formatCode="0">
                  <c:v>13.428556154946781</c:v>
                </c:pt>
                <c:pt idx="21" formatCode="0">
                  <c:v>15.462174611733154</c:v>
                </c:pt>
                <c:pt idx="23" formatCode="0">
                  <c:v>15.699967505288122</c:v>
                </c:pt>
                <c:pt idx="24" formatCode="0">
                  <c:v>16.206467047098673</c:v>
                </c:pt>
                <c:pt idx="25" formatCode="0">
                  <c:v>9.5648194890241527</c:v>
                </c:pt>
                <c:pt idx="26" formatCode="0">
                  <c:v>12.357214223763949</c:v>
                </c:pt>
                <c:pt idx="27" formatCode="0">
                  <c:v>7.5944231571665703</c:v>
                </c:pt>
                <c:pt idx="29" formatCode="0">
                  <c:v>12.561417326149746</c:v>
                </c:pt>
                <c:pt idx="30" formatCode="0">
                  <c:v>11.567200153534049</c:v>
                </c:pt>
                <c:pt idx="31" formatCode="0">
                  <c:v>9.7280252216966367</c:v>
                </c:pt>
                <c:pt idx="32" formatCode="0">
                  <c:v>13.467366266926815</c:v>
                </c:pt>
                <c:pt idx="33" formatCode="0">
                  <c:v>19.382261921763401</c:v>
                </c:pt>
                <c:pt idx="35" formatCode="0">
                  <c:v>12.561417326149746</c:v>
                </c:pt>
                <c:pt idx="36" formatCode="0">
                  <c:v>11.827600367876176</c:v>
                </c:pt>
                <c:pt idx="37" formatCode="0">
                  <c:v>14.865216382461263</c:v>
                </c:pt>
                <c:pt idx="38" formatCode="0">
                  <c:v>27.867190762454975</c:v>
                </c:pt>
                <c:pt idx="39" formatCode="0">
                  <c:v>9.8148993513954075</c:v>
                </c:pt>
                <c:pt idx="40" formatCode="0">
                  <c:v>15.266082528224009</c:v>
                </c:pt>
              </c:numCache>
            </c:numRef>
          </c:val>
          <c:extLst>
            <c:ext xmlns:c16="http://schemas.microsoft.com/office/drawing/2014/chart" uri="{C3380CC4-5D6E-409C-BE32-E72D297353CC}">
              <c16:uniqueId val="{00000000-2619-48E3-8743-4B1E1DD3E445}"/>
            </c:ext>
          </c:extLst>
        </c:ser>
        <c:ser>
          <c:idx val="1"/>
          <c:order val="1"/>
          <c:tx>
            <c:strRef>
              <c:f>Dati!$D$114</c:f>
              <c:strCache>
                <c:ptCount val="1"/>
                <c:pt idx="0">
                  <c:v>Palielinot nodokļus</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Dati!$B$115:$B$155</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Dati!$D$115:$D$155</c:f>
              <c:numCache>
                <c:formatCode>General</c:formatCode>
                <c:ptCount val="41"/>
                <c:pt idx="0" formatCode="###0">
                  <c:v>14.818471982441112</c:v>
                </c:pt>
                <c:pt idx="2" formatCode="###0">
                  <c:v>14.762729062123642</c:v>
                </c:pt>
                <c:pt idx="3" formatCode="###0">
                  <c:v>14.870589471975318</c:v>
                </c:pt>
                <c:pt idx="5" formatCode="###0">
                  <c:v>18.147615598328347</c:v>
                </c:pt>
                <c:pt idx="6" formatCode="###0">
                  <c:v>15.501395758114015</c:v>
                </c:pt>
                <c:pt idx="7" formatCode="###0">
                  <c:v>16.118468812806789</c:v>
                </c:pt>
                <c:pt idx="8" formatCode="###0">
                  <c:v>8.8311286052964455</c:v>
                </c:pt>
                <c:pt idx="9" formatCode="###0">
                  <c:v>16.81822802086247</c:v>
                </c:pt>
                <c:pt idx="10" formatCode="###0">
                  <c:v>15.611315687476671</c:v>
                </c:pt>
                <c:pt idx="12" formatCode="###0">
                  <c:v>15.826414109197668</c:v>
                </c:pt>
                <c:pt idx="13" formatCode="###0">
                  <c:v>13.151886392029489</c:v>
                </c:pt>
                <c:pt idx="15" formatCode="###0">
                  <c:v>10.354853173346617</c:v>
                </c:pt>
                <c:pt idx="16" formatCode="###0">
                  <c:v>15.193300772109863</c:v>
                </c:pt>
                <c:pt idx="17" formatCode="###0">
                  <c:v>15.26731260234431</c:v>
                </c:pt>
                <c:pt idx="19" formatCode="###0">
                  <c:v>20.867190762454975</c:v>
                </c:pt>
                <c:pt idx="20" formatCode="###0">
                  <c:v>14.438634607508193</c:v>
                </c:pt>
                <c:pt idx="21" formatCode="###0">
                  <c:v>12.405016150721821</c:v>
                </c:pt>
                <c:pt idx="23" formatCode="###0">
                  <c:v>12.167223257166853</c:v>
                </c:pt>
                <c:pt idx="24" formatCode="###0">
                  <c:v>11.660723715356301</c:v>
                </c:pt>
                <c:pt idx="25" formatCode="###0">
                  <c:v>18.302371273430822</c:v>
                </c:pt>
                <c:pt idx="26" formatCode="###0">
                  <c:v>15.509976538691026</c:v>
                </c:pt>
                <c:pt idx="27" formatCode="###0">
                  <c:v>20.272767605288404</c:v>
                </c:pt>
                <c:pt idx="29" formatCode="###0">
                  <c:v>15.305773436305229</c:v>
                </c:pt>
                <c:pt idx="30" formatCode="###0">
                  <c:v>16.299990608920925</c:v>
                </c:pt>
                <c:pt idx="31" formatCode="###0">
                  <c:v>18.139165540758338</c:v>
                </c:pt>
                <c:pt idx="32" formatCode="###0">
                  <c:v>14.39982449552816</c:v>
                </c:pt>
                <c:pt idx="33" formatCode="###0">
                  <c:v>8.484928840691575</c:v>
                </c:pt>
                <c:pt idx="35" formatCode="###0">
                  <c:v>15.305773436305229</c:v>
                </c:pt>
                <c:pt idx="36" formatCode="###0">
                  <c:v>16.039590394578799</c:v>
                </c:pt>
                <c:pt idx="37" formatCode="###0">
                  <c:v>13.001974379993712</c:v>
                </c:pt>
                <c:pt idx="39" formatCode="###0">
                  <c:v>18.052291411059567</c:v>
                </c:pt>
                <c:pt idx="40" formatCode="###0">
                  <c:v>12.601108234230965</c:v>
                </c:pt>
              </c:numCache>
            </c:numRef>
          </c:val>
          <c:extLst>
            <c:ext xmlns:c16="http://schemas.microsoft.com/office/drawing/2014/chart" uri="{C3380CC4-5D6E-409C-BE32-E72D297353CC}">
              <c16:uniqueId val="{00000001-2619-48E3-8743-4B1E1DD3E445}"/>
            </c:ext>
          </c:extLst>
        </c:ser>
        <c:ser>
          <c:idx val="2"/>
          <c:order val="2"/>
          <c:tx>
            <c:strRef>
              <c:f>Dati!$E$114</c:f>
              <c:strCache>
                <c:ptCount val="1"/>
                <c:pt idx="0">
                  <c:v>Valstij aizņemoties un palielinot valsts parādu</c:v>
                </c:pt>
              </c:strCache>
            </c:strRef>
          </c:tx>
          <c:spPr>
            <a:solidFill>
              <a:srgbClr val="B4890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Dati!$B$115:$B$155</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Dati!$E$115:$E$155</c:f>
              <c:numCache>
                <c:formatCode>General</c:formatCode>
                <c:ptCount val="41"/>
                <c:pt idx="0" formatCode="###0">
                  <c:v>25.728104808433777</c:v>
                </c:pt>
                <c:pt idx="2" formatCode="###0">
                  <c:v>29.030569858869935</c:v>
                </c:pt>
                <c:pt idx="3" formatCode="###0">
                  <c:v>22.64042682667468</c:v>
                </c:pt>
                <c:pt idx="5" formatCode="###0">
                  <c:v>37.389175488634038</c:v>
                </c:pt>
                <c:pt idx="6" formatCode="###0">
                  <c:v>27.781479028015472</c:v>
                </c:pt>
                <c:pt idx="7" formatCode="###0">
                  <c:v>23.756369893051549</c:v>
                </c:pt>
                <c:pt idx="8" formatCode="###0">
                  <c:v>22.474203891945525</c:v>
                </c:pt>
                <c:pt idx="9" formatCode="###0">
                  <c:v>24.71316095268886</c:v>
                </c:pt>
                <c:pt idx="10" formatCode="###0">
                  <c:v>24.692682110276213</c:v>
                </c:pt>
                <c:pt idx="12" formatCode="###0">
                  <c:v>24.803848344023052</c:v>
                </c:pt>
                <c:pt idx="13" formatCode="###0">
                  <c:v>27.276560414149426</c:v>
                </c:pt>
                <c:pt idx="15" formatCode="###0">
                  <c:v>30.873739560151186</c:v>
                </c:pt>
                <c:pt idx="16" formatCode="###0">
                  <c:v>25.843002622667292</c:v>
                </c:pt>
                <c:pt idx="17" formatCode="###0">
                  <c:v>23.728193293912096</c:v>
                </c:pt>
                <c:pt idx="19" formatCode="###0">
                  <c:v>22.675158353180588</c:v>
                </c:pt>
                <c:pt idx="20" formatCode="###0">
                  <c:v>23.492956930646333</c:v>
                </c:pt>
                <c:pt idx="21" formatCode="###0">
                  <c:v>30.261956559160424</c:v>
                </c:pt>
                <c:pt idx="23" formatCode="###0">
                  <c:v>27.04720800799274</c:v>
                </c:pt>
                <c:pt idx="24" formatCode="###0">
                  <c:v>29.541207381217134</c:v>
                </c:pt>
                <c:pt idx="25" formatCode="###0">
                  <c:v>20.299906143649462</c:v>
                </c:pt>
                <c:pt idx="26" formatCode="###0">
                  <c:v>25.615613363111507</c:v>
                </c:pt>
                <c:pt idx="27" formatCode="###0">
                  <c:v>27.464557675832953</c:v>
                </c:pt>
                <c:pt idx="29" formatCode="###0">
                  <c:v>25.855126267708496</c:v>
                </c:pt>
                <c:pt idx="30" formatCode="###0">
                  <c:v>35.009658618480529</c:v>
                </c:pt>
                <c:pt idx="31" formatCode="###0">
                  <c:v>16.534418083288276</c:v>
                </c:pt>
                <c:pt idx="32" formatCode="###0">
                  <c:v>16.256539010423172</c:v>
                </c:pt>
                <c:pt idx="33" formatCode="###0">
                  <c:v>28.393999946616201</c:v>
                </c:pt>
                <c:pt idx="35" formatCode="###0">
                  <c:v>25.855126267708496</c:v>
                </c:pt>
                <c:pt idx="36" formatCode="###0">
                  <c:v>29.018053637004677</c:v>
                </c:pt>
                <c:pt idx="37" formatCode="###0">
                  <c:v>22.067064021446914</c:v>
                </c:pt>
                <c:pt idx="39" formatCode="###0">
                  <c:v>22.774682675284961</c:v>
                </c:pt>
                <c:pt idx="40" formatCode="###0">
                  <c:v>30.51744164107777</c:v>
                </c:pt>
              </c:numCache>
            </c:numRef>
          </c:val>
          <c:extLst>
            <c:ext xmlns:c16="http://schemas.microsoft.com/office/drawing/2014/chart" uri="{C3380CC4-5D6E-409C-BE32-E72D297353CC}">
              <c16:uniqueId val="{00000002-2619-48E3-8743-4B1E1DD3E445}"/>
            </c:ext>
          </c:extLst>
        </c:ser>
        <c:ser>
          <c:idx val="3"/>
          <c:order val="3"/>
          <c:tx>
            <c:strRef>
              <c:f>Dati!$F$114</c:f>
              <c:strCache>
                <c:ptCount val="1"/>
                <c:pt idx="0">
                  <c:v>.</c:v>
                </c:pt>
              </c:strCache>
            </c:strRef>
          </c:tx>
          <c:spPr>
            <a:noFill/>
          </c:spPr>
          <c:invertIfNegative val="0"/>
          <c:dLbls>
            <c:delete val="1"/>
          </c:dLbls>
          <c:cat>
            <c:strRef>
              <c:f>Dati!$B$115:$B$155</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Dati!$F$115:$F$155</c:f>
              <c:numCache>
                <c:formatCode>General</c:formatCode>
                <c:ptCount val="41"/>
                <c:pt idx="0" formatCode="###0">
                  <c:v>18.661070680200261</c:v>
                </c:pt>
                <c:pt idx="2" formatCode="###0">
                  <c:v>15.358605629764103</c:v>
                </c:pt>
                <c:pt idx="3" formatCode="###0">
                  <c:v>21.748748661959358</c:v>
                </c:pt>
                <c:pt idx="5" formatCode="###0">
                  <c:v>7</c:v>
                </c:pt>
                <c:pt idx="6" formatCode="###0">
                  <c:v>16.607696460618566</c:v>
                </c:pt>
                <c:pt idx="7" formatCode="###0">
                  <c:v>20.632805595582489</c:v>
                </c:pt>
                <c:pt idx="8" formatCode="###0">
                  <c:v>21.914971596688513</c:v>
                </c:pt>
                <c:pt idx="9" formatCode="###0">
                  <c:v>19.676014535945178</c:v>
                </c:pt>
                <c:pt idx="10" formatCode="###0">
                  <c:v>19.696493378357825</c:v>
                </c:pt>
                <c:pt idx="12" formatCode="###0">
                  <c:v>19.585327144610986</c:v>
                </c:pt>
                <c:pt idx="13" formatCode="###0">
                  <c:v>17.112615074484612</c:v>
                </c:pt>
                <c:pt idx="15" formatCode="###0">
                  <c:v>13.515435928482852</c:v>
                </c:pt>
                <c:pt idx="16" formatCode="###0">
                  <c:v>18.546172865966746</c:v>
                </c:pt>
                <c:pt idx="17" formatCode="###0">
                  <c:v>20.660982194721942</c:v>
                </c:pt>
                <c:pt idx="19" formatCode="###0">
                  <c:v>21.714017135453449</c:v>
                </c:pt>
                <c:pt idx="20" formatCode="###0">
                  <c:v>20.896218557987705</c:v>
                </c:pt>
                <c:pt idx="21" formatCode="###0">
                  <c:v>14.127218929473614</c:v>
                </c:pt>
                <c:pt idx="23" formatCode="###0">
                  <c:v>17.341967480641298</c:v>
                </c:pt>
                <c:pt idx="24" formatCode="###0">
                  <c:v>14.847968107416904</c:v>
                </c:pt>
                <c:pt idx="25" formatCode="###0">
                  <c:v>24.089269344984576</c:v>
                </c:pt>
                <c:pt idx="26" formatCode="###0">
                  <c:v>18.773562125522531</c:v>
                </c:pt>
                <c:pt idx="27" formatCode="###0">
                  <c:v>16.924617812801085</c:v>
                </c:pt>
                <c:pt idx="29" formatCode="###0">
                  <c:v>18.534049220925542</c:v>
                </c:pt>
                <c:pt idx="30" formatCode="###0">
                  <c:v>9.379516870153509</c:v>
                </c:pt>
                <c:pt idx="31" formatCode="###0">
                  <c:v>27.854757405345762</c:v>
                </c:pt>
                <c:pt idx="32" formatCode="###0">
                  <c:v>28.132636478210866</c:v>
                </c:pt>
                <c:pt idx="33" formatCode="###0">
                  <c:v>15.995175542017837</c:v>
                </c:pt>
                <c:pt idx="35" formatCode="###0">
                  <c:v>18.534049220925542</c:v>
                </c:pt>
                <c:pt idx="36" formatCode="###0">
                  <c:v>15.371121851629361</c:v>
                </c:pt>
                <c:pt idx="37" formatCode="###0">
                  <c:v>22.322111467187124</c:v>
                </c:pt>
                <c:pt idx="38" formatCode="###0">
                  <c:v>44.389175488634038</c:v>
                </c:pt>
                <c:pt idx="39" formatCode="###0">
                  <c:v>21.614492813349077</c:v>
                </c:pt>
                <c:pt idx="40" formatCode="###0">
                  <c:v>13.871733847556268</c:v>
                </c:pt>
              </c:numCache>
            </c:numRef>
          </c:val>
          <c:extLst>
            <c:ext xmlns:c16="http://schemas.microsoft.com/office/drawing/2014/chart" uri="{C3380CC4-5D6E-409C-BE32-E72D297353CC}">
              <c16:uniqueId val="{00000003-2619-48E3-8743-4B1E1DD3E445}"/>
            </c:ext>
          </c:extLst>
        </c:ser>
        <c:ser>
          <c:idx val="4"/>
          <c:order val="4"/>
          <c:tx>
            <c:strRef>
              <c:f>Dati!$G$114</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solidFill>
                      <a:schemeClr val="tx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Dati!$B$115:$B$155</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Dati!$G$115:$G$155</c:f>
              <c:numCache>
                <c:formatCode>General</c:formatCode>
                <c:ptCount val="41"/>
                <c:pt idx="0" formatCode="###0">
                  <c:v>59.453423209124999</c:v>
                </c:pt>
                <c:pt idx="2" formatCode="###0">
                  <c:v>56.206701079006415</c:v>
                </c:pt>
                <c:pt idx="3" formatCode="###0">
                  <c:v>62.488983701349916</c:v>
                </c:pt>
                <c:pt idx="5" formatCode="###0">
                  <c:v>44.463208913037619</c:v>
                </c:pt>
                <c:pt idx="6" formatCode="###0">
                  <c:v>56.71712521387046</c:v>
                </c:pt>
                <c:pt idx="7" formatCode="###0">
                  <c:v>60.125161294141769</c:v>
                </c:pt>
                <c:pt idx="8" formatCode="###0">
                  <c:v>68.694667502757881</c:v>
                </c:pt>
                <c:pt idx="9" formatCode="###0">
                  <c:v>58.46861102644867</c:v>
                </c:pt>
                <c:pt idx="10" formatCode="###0">
                  <c:v>59.696002202247186</c:v>
                </c:pt>
                <c:pt idx="12" formatCode="###0">
                  <c:v>59.369737546779419</c:v>
                </c:pt>
                <c:pt idx="13" formatCode="###0">
                  <c:v>59.571553193821018</c:v>
                </c:pt>
                <c:pt idx="15" formatCode="###0">
                  <c:v>58.771407266502173</c:v>
                </c:pt>
                <c:pt idx="16" formatCode="###0">
                  <c:v>58.963696605223006</c:v>
                </c:pt>
                <c:pt idx="17" formatCode="###0">
                  <c:v>61.004494103743632</c:v>
                </c:pt>
                <c:pt idx="19" formatCode="###0">
                  <c:v>56.457650884364426</c:v>
                </c:pt>
                <c:pt idx="20" formatCode="###0">
                  <c:v>62.068408461845571</c:v>
                </c:pt>
                <c:pt idx="21" formatCode="###0">
                  <c:v>57.333027290117691</c:v>
                </c:pt>
                <c:pt idx="23" formatCode="###0">
                  <c:v>60.785568734840453</c:v>
                </c:pt>
                <c:pt idx="24" formatCode="###0">
                  <c:v>58.798068903426611</c:v>
                </c:pt>
                <c:pt idx="25" formatCode="###0">
                  <c:v>61.39772258291972</c:v>
                </c:pt>
                <c:pt idx="26" formatCode="###0">
                  <c:v>58.874410098197394</c:v>
                </c:pt>
                <c:pt idx="27" formatCode="###0">
                  <c:v>52.262674718878635</c:v>
                </c:pt>
                <c:pt idx="29" formatCode="###0">
                  <c:v>58.839100295986356</c:v>
                </c:pt>
                <c:pt idx="30" formatCode="###0">
                  <c:v>48.690350772598457</c:v>
                </c:pt>
                <c:pt idx="31" formatCode="###0">
                  <c:v>65.326416375953357</c:v>
                </c:pt>
                <c:pt idx="32" formatCode="###0">
                  <c:v>69.343636494048766</c:v>
                </c:pt>
                <c:pt idx="33" formatCode="###0">
                  <c:v>63.121071212692222</c:v>
                </c:pt>
                <c:pt idx="35" formatCode="###0">
                  <c:v>58.839100295986356</c:v>
                </c:pt>
                <c:pt idx="36" formatCode="###0">
                  <c:v>54.942355968416372</c:v>
                </c:pt>
                <c:pt idx="37" formatCode="###0">
                  <c:v>64.930961598559364</c:v>
                </c:pt>
                <c:pt idx="39" formatCode="###0">
                  <c:v>59.173025913655373</c:v>
                </c:pt>
                <c:pt idx="40" formatCode="###0">
                  <c:v>56.881450124691376</c:v>
                </c:pt>
              </c:numCache>
            </c:numRef>
          </c:val>
          <c:extLst>
            <c:ext xmlns:c16="http://schemas.microsoft.com/office/drawing/2014/chart" uri="{C3380CC4-5D6E-409C-BE32-E72D297353CC}">
              <c16:uniqueId val="{00000004-2619-48E3-8743-4B1E1DD3E445}"/>
            </c:ext>
          </c:extLst>
        </c:ser>
        <c:dLbls>
          <c:dLblPos val="ctr"/>
          <c:showLegendKey val="0"/>
          <c:showVal val="1"/>
          <c:showCatName val="0"/>
          <c:showSerName val="0"/>
          <c:showPercent val="0"/>
          <c:showBubbleSize val="0"/>
        </c:dLbls>
        <c:gapWidth val="20"/>
        <c:overlap val="100"/>
        <c:axId val="313066808"/>
        <c:axId val="313067592"/>
      </c:barChart>
      <c:catAx>
        <c:axId val="313066808"/>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13067592"/>
        <c:crossesAt val="27.9"/>
        <c:auto val="1"/>
        <c:lblAlgn val="ctr"/>
        <c:lblOffset val="100"/>
        <c:tickLblSkip val="1"/>
        <c:tickMarkSkip val="1"/>
        <c:noMultiLvlLbl val="0"/>
      </c:catAx>
      <c:valAx>
        <c:axId val="313067592"/>
        <c:scaling>
          <c:orientation val="minMax"/>
          <c:max val="145"/>
          <c:min val="0"/>
        </c:scaling>
        <c:delete val="1"/>
        <c:axPos val="t"/>
        <c:numFmt formatCode="0" sourceLinked="1"/>
        <c:majorTickMark val="out"/>
        <c:minorTickMark val="none"/>
        <c:tickLblPos val="nextTo"/>
        <c:crossAx val="313066808"/>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4775631570949333"/>
          <c:y val="9.7340647223527144E-2"/>
          <c:w val="0.47341211768296498"/>
          <c:h val="0.68329448529945391"/>
        </c:manualLayout>
      </c:layout>
      <c:pieChart>
        <c:varyColors val="1"/>
        <c:ser>
          <c:idx val="1"/>
          <c:order val="0"/>
          <c:dPt>
            <c:idx val="0"/>
            <c:bubble3D val="0"/>
            <c:spPr>
              <a:solidFill>
                <a:srgbClr val="B48900"/>
              </a:solidFill>
            </c:spPr>
            <c:extLst>
              <c:ext xmlns:c16="http://schemas.microsoft.com/office/drawing/2014/chart" uri="{C3380CC4-5D6E-409C-BE32-E72D297353CC}">
                <c16:uniqueId val="{00000001-7150-41A1-823D-D834211615A2}"/>
              </c:ext>
            </c:extLst>
          </c:dPt>
          <c:dPt>
            <c:idx val="1"/>
            <c:bubble3D val="0"/>
            <c:spPr>
              <a:solidFill>
                <a:srgbClr val="EEB500"/>
              </a:solidFill>
            </c:spPr>
            <c:extLst>
              <c:ext xmlns:c16="http://schemas.microsoft.com/office/drawing/2014/chart" uri="{C3380CC4-5D6E-409C-BE32-E72D297353CC}">
                <c16:uniqueId val="{00000003-7150-41A1-823D-D834211615A2}"/>
              </c:ext>
            </c:extLst>
          </c:dPt>
          <c:dPt>
            <c:idx val="2"/>
            <c:bubble3D val="0"/>
            <c:spPr>
              <a:solidFill>
                <a:srgbClr val="3288A0"/>
              </a:solidFill>
            </c:spPr>
            <c:extLst>
              <c:ext xmlns:c16="http://schemas.microsoft.com/office/drawing/2014/chart" uri="{C3380CC4-5D6E-409C-BE32-E72D297353CC}">
                <c16:uniqueId val="{00000005-7150-41A1-823D-D834211615A2}"/>
              </c:ext>
            </c:extLst>
          </c:dPt>
          <c:dPt>
            <c:idx val="3"/>
            <c:bubble3D val="0"/>
            <c:spPr>
              <a:solidFill>
                <a:srgbClr val="12313A"/>
              </a:solidFill>
            </c:spPr>
            <c:extLst>
              <c:ext xmlns:c16="http://schemas.microsoft.com/office/drawing/2014/chart" uri="{C3380CC4-5D6E-409C-BE32-E72D297353CC}">
                <c16:uniqueId val="{00000007-7150-41A1-823D-D834211615A2}"/>
              </c:ext>
            </c:extLst>
          </c:dPt>
          <c:dPt>
            <c:idx val="4"/>
            <c:bubble3D val="0"/>
            <c:spPr>
              <a:solidFill>
                <a:sysClr val="window" lastClr="FFFFFF">
                  <a:lumMod val="75000"/>
                </a:sysClr>
              </a:solidFill>
            </c:spPr>
            <c:extLst>
              <c:ext xmlns:c16="http://schemas.microsoft.com/office/drawing/2014/chart" uri="{C3380CC4-5D6E-409C-BE32-E72D297353CC}">
                <c16:uniqueId val="{00000009-7150-41A1-823D-D834211615A2}"/>
              </c:ext>
            </c:extLst>
          </c:dPt>
          <c:dLbls>
            <c:dLbl>
              <c:idx val="0"/>
              <c:layout>
                <c:manualLayout>
                  <c:x val="4.0544664896748385E-3"/>
                  <c:y val="4.9741764443370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7150-41A1-823D-D834211615A2}"/>
                </c:ext>
              </c:extLst>
            </c:dLbl>
            <c:dLbl>
              <c:idx val="2"/>
              <c:layout>
                <c:manualLayout>
                  <c:x val="-7.5007630058984531E-2"/>
                  <c:y val="-0.1141134596053789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7150-41A1-823D-D834211615A2}"/>
                </c:ext>
              </c:extLst>
            </c:dLbl>
            <c:dLbl>
              <c:idx val="3"/>
              <c:layout>
                <c:manualLayout>
                  <c:x val="-7.9062096548659339E-2"/>
                  <c:y val="8.19276120243746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150-41A1-823D-D834211615A2}"/>
                </c:ext>
              </c:extLst>
            </c:dLbl>
            <c:dLbl>
              <c:idx val="4"/>
              <c:layout>
                <c:manualLayout>
                  <c:x val="-3.0408498672561287E-2"/>
                  <c:y val="-5.266775058709798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150-41A1-823D-D834211615A2}"/>
                </c:ext>
              </c:extLst>
            </c:dLbl>
            <c:spPr>
              <a:noFill/>
              <a:ln>
                <a:noFill/>
              </a:ln>
              <a:effectLst/>
            </c:spPr>
            <c:txPr>
              <a:bodyPr wrap="square" lIns="38100" tIns="19050" rIns="38100" bIns="19050" anchor="ctr">
                <a:spAutoFit/>
              </a:bodyPr>
              <a:lstStyle/>
              <a:p>
                <a:pPr>
                  <a:defRPr sz="1400"/>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Dati!$B$154:$B$158</c:f>
              <c:strCache>
                <c:ptCount val="5"/>
                <c:pt idx="0">
                  <c:v>Pilnībā pieņemams</c:v>
                </c:pt>
                <c:pt idx="1">
                  <c:v>Drīzāk pieņemams</c:v>
                </c:pt>
                <c:pt idx="2">
                  <c:v>Drīzāk nav pieņemams</c:v>
                </c:pt>
                <c:pt idx="3">
                  <c:v>Nemaz nav pieņemams</c:v>
                </c:pt>
                <c:pt idx="4">
                  <c:v>Grūti pateikt</c:v>
                </c:pt>
              </c:strCache>
            </c:strRef>
          </c:cat>
          <c:val>
            <c:numRef>
              <c:f>Dati!$C$154:$C$158</c:f>
              <c:numCache>
                <c:formatCode>###0</c:formatCode>
                <c:ptCount val="5"/>
                <c:pt idx="0">
                  <c:v>2.3735353159773704</c:v>
                </c:pt>
                <c:pt idx="1">
                  <c:v>16.910770721860398</c:v>
                </c:pt>
                <c:pt idx="2">
                  <c:v>36.370773454397302</c:v>
                </c:pt>
                <c:pt idx="3">
                  <c:v>36.588550518398549</c:v>
                </c:pt>
                <c:pt idx="4">
                  <c:v>7.7563699893663376</c:v>
                </c:pt>
              </c:numCache>
            </c:numRef>
          </c:val>
          <c:extLst>
            <c:ext xmlns:c16="http://schemas.microsoft.com/office/drawing/2014/chart" uri="{C3380CC4-5D6E-409C-BE32-E72D297353CC}">
              <c16:uniqueId val="{0000000A-7150-41A1-823D-D834211615A2}"/>
            </c:ext>
          </c:extLst>
        </c:ser>
        <c:dLbls>
          <c:showLegendKey val="0"/>
          <c:showVal val="0"/>
          <c:showCatName val="0"/>
          <c:showSerName val="0"/>
          <c:showPercent val="0"/>
          <c:showBubbleSize val="0"/>
          <c:showLeaderLines val="0"/>
        </c:dLbls>
        <c:firstSliceAng val="70"/>
      </c:pieChart>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900" b="0" i="0" u="none" strike="noStrike" baseline="0">
                <a:solidFill>
                  <a:srgbClr val="000000"/>
                </a:solidFill>
                <a:latin typeface="Arial"/>
                <a:ea typeface="Arial"/>
                <a:cs typeface="Arial"/>
              </a:defRPr>
            </a:pPr>
            <a:r>
              <a:rPr lang="lv-LV"/>
              <a:t>%</a:t>
            </a:r>
          </a:p>
        </c:rich>
      </c:tx>
      <c:layout>
        <c:manualLayout>
          <c:xMode val="edge"/>
          <c:yMode val="edge"/>
          <c:x val="0.96766692627206641"/>
          <c:y val="9.182559774964838E-2"/>
        </c:manualLayout>
      </c:layout>
      <c:overlay val="0"/>
      <c:spPr>
        <a:noFill/>
        <a:ln w="3175">
          <a:solidFill>
            <a:srgbClr val="000000"/>
          </a:solidFill>
        </a:ln>
        <a:effectLst>
          <a:outerShdw dist="38100" dir="2700000" algn="ctr" rotWithShape="0">
            <a:srgbClr val="000000"/>
          </a:outerShdw>
        </a:effectLst>
      </c:spPr>
    </c:title>
    <c:autoTitleDeleted val="0"/>
    <c:plotArea>
      <c:layout>
        <c:manualLayout>
          <c:layoutTarget val="inner"/>
          <c:xMode val="edge"/>
          <c:yMode val="edge"/>
          <c:x val="0.35171728111212702"/>
          <c:y val="9.5638487311272585E-2"/>
          <c:w val="0.62213078641065322"/>
          <c:h val="0.8896289169641578"/>
        </c:manualLayout>
      </c:layout>
      <c:barChart>
        <c:barDir val="bar"/>
        <c:grouping val="stacked"/>
        <c:varyColors val="0"/>
        <c:ser>
          <c:idx val="0"/>
          <c:order val="0"/>
          <c:tx>
            <c:strRef>
              <c:f>Dati!$C$167</c:f>
              <c:strCache>
                <c:ptCount val="1"/>
                <c:pt idx="0">
                  <c:v>.</c:v>
                </c:pt>
              </c:strCache>
            </c:strRef>
          </c:tx>
          <c:spPr>
            <a:noFill/>
          </c:spPr>
          <c:invertIfNegative val="0"/>
          <c:dLbls>
            <c:delete val="1"/>
          </c:dLbls>
          <c:cat>
            <c:strRef>
              <c:f>Dati!$B$168:$B$208</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Dati!$C$168:$C$208</c:f>
              <c:numCache>
                <c:formatCode>General</c:formatCode>
                <c:ptCount val="41"/>
                <c:pt idx="0" formatCode="0">
                  <c:v>16.181881800545092</c:v>
                </c:pt>
                <c:pt idx="2" formatCode="0">
                  <c:v>20.105283836957625</c:v>
                </c:pt>
                <c:pt idx="3" formatCode="0">
                  <c:v>12.513651585718236</c:v>
                </c:pt>
                <c:pt idx="5" formatCode="0">
                  <c:v>30.638107823340071</c:v>
                </c:pt>
                <c:pt idx="6" formatCode="0">
                  <c:v>21.675219341086574</c:v>
                </c:pt>
                <c:pt idx="7" formatCode="0">
                  <c:v>14.778576202236145</c:v>
                </c:pt>
                <c:pt idx="8" formatCode="0">
                  <c:v>12.224816852018719</c:v>
                </c:pt>
                <c:pt idx="9" formatCode="0">
                  <c:v>14.314054644369243</c:v>
                </c:pt>
                <c:pt idx="10" formatCode="0">
                  <c:v>10.960165968097087</c:v>
                </c:pt>
                <c:pt idx="12" formatCode="0">
                  <c:v>15.961552167841432</c:v>
                </c:pt>
                <c:pt idx="13" formatCode="0">
                  <c:v>16.36970981672679</c:v>
                </c:pt>
                <c:pt idx="15" formatCode="0">
                  <c:v>15.642854040936022</c:v>
                </c:pt>
                <c:pt idx="16" formatCode="0">
                  <c:v>14.153104459128613</c:v>
                </c:pt>
                <c:pt idx="17" formatCode="0">
                  <c:v>21.857211252736207</c:v>
                </c:pt>
                <c:pt idx="19" formatCode="0">
                  <c:v>22.350828475744798</c:v>
                </c:pt>
                <c:pt idx="20" formatCode="0">
                  <c:v>13.751440683628623</c:v>
                </c:pt>
                <c:pt idx="21" formatCode="0">
                  <c:v>16.511791934049334</c:v>
                </c:pt>
                <c:pt idx="22" formatCode="0">
                  <c:v>89.141205773340943</c:v>
                </c:pt>
                <c:pt idx="23" formatCode="0">
                  <c:v>8.443539453232205</c:v>
                </c:pt>
                <c:pt idx="24" formatCode="0">
                  <c:v>11.341635788761302</c:v>
                </c:pt>
                <c:pt idx="25" formatCode="0">
                  <c:v>12.570558789102961</c:v>
                </c:pt>
                <c:pt idx="26" formatCode="0">
                  <c:v>20.499166452758544</c:v>
                </c:pt>
                <c:pt idx="27" formatCode="0">
                  <c:v>26.182522051397378</c:v>
                </c:pt>
                <c:pt idx="29" formatCode="0">
                  <c:v>21.139373687502278</c:v>
                </c:pt>
                <c:pt idx="30" formatCode="0">
                  <c:v>21.532945043101577</c:v>
                </c:pt>
                <c:pt idx="31" formatCode="0">
                  <c:v>7.0000000000000071</c:v>
                </c:pt>
                <c:pt idx="32" formatCode="0">
                  <c:v>9.5281040537315533</c:v>
                </c:pt>
                <c:pt idx="33" formatCode="0">
                  <c:v>10.717809309606977</c:v>
                </c:pt>
                <c:pt idx="35" formatCode="0">
                  <c:v>21.139373687502278</c:v>
                </c:pt>
                <c:pt idx="36" formatCode="0">
                  <c:v>14.664855001750766</c:v>
                </c:pt>
                <c:pt idx="37" formatCode="0">
                  <c:v>12.654676343893058</c:v>
                </c:pt>
                <c:pt idx="38" formatCode="0">
                  <c:v>89.141205773340943</c:v>
                </c:pt>
                <c:pt idx="39" formatCode="0">
                  <c:v>13.878861634863021</c:v>
                </c:pt>
                <c:pt idx="40" formatCode="0">
                  <c:v>16.837970714141555</c:v>
                </c:pt>
              </c:numCache>
            </c:numRef>
          </c:val>
          <c:extLst>
            <c:ext xmlns:c16="http://schemas.microsoft.com/office/drawing/2014/chart" uri="{C3380CC4-5D6E-409C-BE32-E72D297353CC}">
              <c16:uniqueId val="{00000000-1167-4959-B193-824F9C2C4EBF}"/>
            </c:ext>
          </c:extLst>
        </c:ser>
        <c:ser>
          <c:idx val="1"/>
          <c:order val="1"/>
          <c:tx>
            <c:strRef>
              <c:f>Dati!$D$167</c:f>
              <c:strCache>
                <c:ptCount val="1"/>
                <c:pt idx="0">
                  <c:v>Nemaz nav pieņemams</c:v>
                </c:pt>
              </c:strCache>
            </c:strRef>
          </c:tx>
          <c:spPr>
            <a:solidFill>
              <a:srgbClr val="12313A"/>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Dati!$B$168:$B$208</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Dati!$D$168:$D$208</c:f>
              <c:numCache>
                <c:formatCode>General</c:formatCode>
                <c:ptCount val="41"/>
                <c:pt idx="0" formatCode="###0">
                  <c:v>36.588550518398549</c:v>
                </c:pt>
                <c:pt idx="2" formatCode="###0">
                  <c:v>33.345909022578617</c:v>
                </c:pt>
                <c:pt idx="3" formatCode="###0">
                  <c:v>39.620295774282262</c:v>
                </c:pt>
                <c:pt idx="5" formatCode="###0">
                  <c:v>26.181465785108344</c:v>
                </c:pt>
                <c:pt idx="6" formatCode="###0">
                  <c:v>27.94765109285543</c:v>
                </c:pt>
                <c:pt idx="7" formatCode="###0">
                  <c:v>39.412014315552071</c:v>
                </c:pt>
                <c:pt idx="8" formatCode="###0">
                  <c:v>36.649955033872168</c:v>
                </c:pt>
                <c:pt idx="9" formatCode="###0">
                  <c:v>40.333099036577359</c:v>
                </c:pt>
                <c:pt idx="10" formatCode="###0">
                  <c:v>44.10441892851108</c:v>
                </c:pt>
                <c:pt idx="12" formatCode="###0">
                  <c:v>36.503513700410622</c:v>
                </c:pt>
                <c:pt idx="13" formatCode="###0">
                  <c:v>37.195032874852906</c:v>
                </c:pt>
                <c:pt idx="15" formatCode="###0">
                  <c:v>41.395150190772505</c:v>
                </c:pt>
                <c:pt idx="16" formatCode="###0">
                  <c:v>38.018259374147071</c:v>
                </c:pt>
                <c:pt idx="17" formatCode="###0">
                  <c:v>31.136453015023264</c:v>
                </c:pt>
                <c:pt idx="19" formatCode="###0">
                  <c:v>28.132125642793191</c:v>
                </c:pt>
                <c:pt idx="20" formatCode="###0">
                  <c:v>37.828921241631626</c:v>
                </c:pt>
                <c:pt idx="21" formatCode="###0">
                  <c:v>38.993549342945215</c:v>
                </c:pt>
                <c:pt idx="23" formatCode="###0">
                  <c:v>45.389379021959421</c:v>
                </c:pt>
                <c:pt idx="24" formatCode="###0">
                  <c:v>39.037188360726368</c:v>
                </c:pt>
                <c:pt idx="25" formatCode="###0">
                  <c:v>43.011416246857813</c:v>
                </c:pt>
                <c:pt idx="26" formatCode="###0">
                  <c:v>32.82725021227602</c:v>
                </c:pt>
                <c:pt idx="27" formatCode="###0">
                  <c:v>28.85581127813386</c:v>
                </c:pt>
                <c:pt idx="29" formatCode="###0">
                  <c:v>28.328359504158467</c:v>
                </c:pt>
                <c:pt idx="30" formatCode="###0">
                  <c:v>36.027199378987355</c:v>
                </c:pt>
                <c:pt idx="31" formatCode="###0">
                  <c:v>54.060986355022543</c:v>
                </c:pt>
                <c:pt idx="32" formatCode="###0">
                  <c:v>39.705584849517642</c:v>
                </c:pt>
                <c:pt idx="33" formatCode="###0">
                  <c:v>38.26863213859923</c:v>
                </c:pt>
                <c:pt idx="35" formatCode="###0">
                  <c:v>28.328359504158467</c:v>
                </c:pt>
                <c:pt idx="36" formatCode="###0">
                  <c:v>40.638181168673427</c:v>
                </c:pt>
                <c:pt idx="37" formatCode="###0">
                  <c:v>40.833063674995721</c:v>
                </c:pt>
                <c:pt idx="39" formatCode="###0">
                  <c:v>37.795529146270482</c:v>
                </c:pt>
                <c:pt idx="40" formatCode="###0">
                  <c:v>36.348985106939445</c:v>
                </c:pt>
              </c:numCache>
            </c:numRef>
          </c:val>
          <c:extLst>
            <c:ext xmlns:c16="http://schemas.microsoft.com/office/drawing/2014/chart" uri="{C3380CC4-5D6E-409C-BE32-E72D297353CC}">
              <c16:uniqueId val="{00000001-1167-4959-B193-824F9C2C4EBF}"/>
            </c:ext>
          </c:extLst>
        </c:ser>
        <c:ser>
          <c:idx val="2"/>
          <c:order val="2"/>
          <c:tx>
            <c:strRef>
              <c:f>Dati!$E$167</c:f>
              <c:strCache>
                <c:ptCount val="1"/>
                <c:pt idx="0">
                  <c:v>Drīzāk nav pieņemams</c:v>
                </c:pt>
              </c:strCache>
            </c:strRef>
          </c:tx>
          <c:spPr>
            <a:solidFill>
              <a:srgbClr val="3288A0"/>
            </a:solidFill>
          </c:spPr>
          <c:invertIfNegative val="0"/>
          <c:dLbls>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Dati!$B$168:$B$208</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Dati!$E$168:$E$208</c:f>
              <c:numCache>
                <c:formatCode>General</c:formatCode>
                <c:ptCount val="41"/>
                <c:pt idx="0" formatCode="###0">
                  <c:v>36.370773454397302</c:v>
                </c:pt>
                <c:pt idx="2" formatCode="###0">
                  <c:v>35.690012913804701</c:v>
                </c:pt>
                <c:pt idx="3" formatCode="###0">
                  <c:v>37.007258413340445</c:v>
                </c:pt>
                <c:pt idx="5" formatCode="###0">
                  <c:v>32.321632164892527</c:v>
                </c:pt>
                <c:pt idx="6" formatCode="###0">
                  <c:v>39.518335339398938</c:v>
                </c:pt>
                <c:pt idx="7" formatCode="###0">
                  <c:v>34.950615255552727</c:v>
                </c:pt>
                <c:pt idx="8" formatCode="###0">
                  <c:v>40.266433887450056</c:v>
                </c:pt>
                <c:pt idx="9" formatCode="###0">
                  <c:v>34.494052092394341</c:v>
                </c:pt>
                <c:pt idx="10" formatCode="###0">
                  <c:v>34.076620876732775</c:v>
                </c:pt>
                <c:pt idx="12" formatCode="###0">
                  <c:v>36.676139905088888</c:v>
                </c:pt>
                <c:pt idx="13" formatCode="###0">
                  <c:v>35.576463081761247</c:v>
                </c:pt>
                <c:pt idx="15" formatCode="###0">
                  <c:v>32.103201541632416</c:v>
                </c:pt>
                <c:pt idx="16" formatCode="###0">
                  <c:v>36.969841940065258</c:v>
                </c:pt>
                <c:pt idx="17" formatCode="###0">
                  <c:v>36.147541505581472</c:v>
                </c:pt>
                <c:pt idx="19" formatCode="###0">
                  <c:v>38.658251654802953</c:v>
                </c:pt>
                <c:pt idx="20" formatCode="###0">
                  <c:v>37.560843848080694</c:v>
                </c:pt>
                <c:pt idx="21" formatCode="###0">
                  <c:v>33.635864496346393</c:v>
                </c:pt>
                <c:pt idx="23" formatCode="###0">
                  <c:v>35.308287298149317</c:v>
                </c:pt>
                <c:pt idx="24" formatCode="###0">
                  <c:v>38.762381623853273</c:v>
                </c:pt>
                <c:pt idx="25" formatCode="###0">
                  <c:v>33.559230737380169</c:v>
                </c:pt>
                <c:pt idx="26" formatCode="###0">
                  <c:v>35.814789108306378</c:v>
                </c:pt>
                <c:pt idx="27" formatCode="###0">
                  <c:v>34.102872443809709</c:v>
                </c:pt>
                <c:pt idx="29" formatCode="###0">
                  <c:v>39.673472581680194</c:v>
                </c:pt>
                <c:pt idx="30" formatCode="###0">
                  <c:v>31.581061351252011</c:v>
                </c:pt>
                <c:pt idx="31" formatCode="###0">
                  <c:v>28.080219418318393</c:v>
                </c:pt>
                <c:pt idx="32" formatCode="###0">
                  <c:v>39.907516870091747</c:v>
                </c:pt>
                <c:pt idx="33" formatCode="###0">
                  <c:v>40.154764325134735</c:v>
                </c:pt>
                <c:pt idx="35" formatCode="###0">
                  <c:v>39.673472581680194</c:v>
                </c:pt>
                <c:pt idx="36" formatCode="###0">
                  <c:v>33.83816960291675</c:v>
                </c:pt>
                <c:pt idx="37" formatCode="###0">
                  <c:v>35.653465754452164</c:v>
                </c:pt>
                <c:pt idx="39" formatCode="###0">
                  <c:v>37.466814992207439</c:v>
                </c:pt>
                <c:pt idx="40" formatCode="###0">
                  <c:v>35.954249952259943</c:v>
                </c:pt>
              </c:numCache>
            </c:numRef>
          </c:val>
          <c:extLst>
            <c:ext xmlns:c16="http://schemas.microsoft.com/office/drawing/2014/chart" uri="{C3380CC4-5D6E-409C-BE32-E72D297353CC}">
              <c16:uniqueId val="{00000002-1167-4959-B193-824F9C2C4EBF}"/>
            </c:ext>
          </c:extLst>
        </c:ser>
        <c:ser>
          <c:idx val="3"/>
          <c:order val="3"/>
          <c:tx>
            <c:strRef>
              <c:f>Dati!$F$167</c:f>
              <c:strCache>
                <c:ptCount val="1"/>
                <c:pt idx="0">
                  <c:v>Drīzāk pieņemams</c:v>
                </c:pt>
              </c:strCache>
            </c:strRef>
          </c:tx>
          <c:spPr>
            <a:solidFill>
              <a:srgbClr val="EEB500"/>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Dati!$B$168:$B$208</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Dati!$F$168:$F$208</c:f>
              <c:numCache>
                <c:formatCode>General</c:formatCode>
                <c:ptCount val="41"/>
                <c:pt idx="0" formatCode="###0">
                  <c:v>16.910770721860398</c:v>
                </c:pt>
                <c:pt idx="2" formatCode="###0">
                  <c:v>20.749372846294129</c:v>
                </c:pt>
                <c:pt idx="3" formatCode="###0">
                  <c:v>13.32182516775611</c:v>
                </c:pt>
                <c:pt idx="5" formatCode="###0">
                  <c:v>22.201836876879032</c:v>
                </c:pt>
                <c:pt idx="6" formatCode="###0">
                  <c:v>20.673886169717267</c:v>
                </c:pt>
                <c:pt idx="7" formatCode="###0">
                  <c:v>16.083053949558558</c:v>
                </c:pt>
                <c:pt idx="8" formatCode="###0">
                  <c:v>14.8271968670037</c:v>
                </c:pt>
                <c:pt idx="9" formatCode="###0">
                  <c:v>16.413956283501189</c:v>
                </c:pt>
                <c:pt idx="10" formatCode="###0">
                  <c:v>13.951187355614332</c:v>
                </c:pt>
                <c:pt idx="12" formatCode="###0">
                  <c:v>18.088394029521154</c:v>
                </c:pt>
                <c:pt idx="13" formatCode="###0">
                  <c:v>14.75957714346821</c:v>
                </c:pt>
                <c:pt idx="15" formatCode="###0">
                  <c:v>12.60497900020238</c:v>
                </c:pt>
                <c:pt idx="16" formatCode="###0">
                  <c:v>15.101808682683597</c:v>
                </c:pt>
                <c:pt idx="17" formatCode="###0">
                  <c:v>23.226393640727139</c:v>
                </c:pt>
                <c:pt idx="19" formatCode="###0">
                  <c:v>20.836770281661646</c:v>
                </c:pt>
                <c:pt idx="20" formatCode="###0">
                  <c:v>16.376654516945258</c:v>
                </c:pt>
                <c:pt idx="21" formatCode="###0">
                  <c:v>15.737191128163984</c:v>
                </c:pt>
                <c:pt idx="23" formatCode="###0">
                  <c:v>7.9835611213632465</c:v>
                </c:pt>
                <c:pt idx="24" formatCode="###0">
                  <c:v>12.818251244534613</c:v>
                </c:pt>
                <c:pt idx="25" formatCode="###0">
                  <c:v>17.879069211139342</c:v>
                </c:pt>
                <c:pt idx="26" formatCode="###0">
                  <c:v>19.096125068557502</c:v>
                </c:pt>
                <c:pt idx="27" formatCode="###0">
                  <c:v>26.952731231020028</c:v>
                </c:pt>
                <c:pt idx="29" formatCode="###0">
                  <c:v>21.06315986442549</c:v>
                </c:pt>
                <c:pt idx="30" formatCode="###0">
                  <c:v>22.977827307942686</c:v>
                </c:pt>
                <c:pt idx="31" formatCode="###0">
                  <c:v>8.525175219601719</c:v>
                </c:pt>
                <c:pt idx="32" formatCode="###0">
                  <c:v>11.555258957001632</c:v>
                </c:pt>
                <c:pt idx="33" formatCode="###0">
                  <c:v>9.8842775127721421</c:v>
                </c:pt>
                <c:pt idx="35" formatCode="###0">
                  <c:v>21.06315986442549</c:v>
                </c:pt>
                <c:pt idx="36" formatCode="###0">
                  <c:v>13.926739264572397</c:v>
                </c:pt>
                <c:pt idx="37" formatCode="###0">
                  <c:v>15.794240689124345</c:v>
                </c:pt>
                <c:pt idx="39" formatCode="###0">
                  <c:v>17.528266710142255</c:v>
                </c:pt>
                <c:pt idx="40" formatCode="###0">
                  <c:v>17.573559775163755</c:v>
                </c:pt>
              </c:numCache>
            </c:numRef>
          </c:val>
          <c:extLst>
            <c:ext xmlns:c16="http://schemas.microsoft.com/office/drawing/2014/chart" uri="{C3380CC4-5D6E-409C-BE32-E72D297353CC}">
              <c16:uniqueId val="{00000003-1167-4959-B193-824F9C2C4EBF}"/>
            </c:ext>
          </c:extLst>
        </c:ser>
        <c:ser>
          <c:idx val="4"/>
          <c:order val="4"/>
          <c:tx>
            <c:strRef>
              <c:f>Dati!$G$167</c:f>
              <c:strCache>
                <c:ptCount val="1"/>
                <c:pt idx="0">
                  <c:v>Pilnībā pieņemams</c:v>
                </c:pt>
              </c:strCache>
            </c:strRef>
          </c:tx>
          <c:spPr>
            <a:solidFill>
              <a:srgbClr val="B48900"/>
            </a:solidFill>
          </c:spPr>
          <c:invertIfNegative val="0"/>
          <c:dLbls>
            <c:dLbl>
              <c:idx val="0"/>
              <c:dLblPos val="inBase"/>
              <c:showLegendKey val="0"/>
              <c:showVal val="1"/>
              <c:showCatName val="0"/>
              <c:showSerName val="0"/>
              <c:showPercent val="0"/>
              <c:showBubbleSize val="0"/>
              <c:extLst>
                <c:ext xmlns:c15="http://schemas.microsoft.com/office/drawing/2012/chart" uri="{CE6537A1-D6FC-4f65-9D91-7224C49458BB}">
                  <c15:layout>
                    <c:manualLayout>
                      <c:w val="3.2546386192017267E-2"/>
                      <c:h val="3.0178418803418799E-2"/>
                    </c:manualLayout>
                  </c15:layout>
                </c:ext>
                <c:ext xmlns:c16="http://schemas.microsoft.com/office/drawing/2014/chart" uri="{C3380CC4-5D6E-409C-BE32-E72D297353CC}">
                  <c16:uniqueId val="{00000000-248C-4DC3-A04A-C40EC310CA92}"/>
                </c:ext>
              </c:extLst>
            </c:dLbl>
            <c:dLbl>
              <c:idx val="2"/>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167-4959-B193-824F9C2C4EBF}"/>
                </c:ext>
              </c:extLst>
            </c:dLbl>
            <c:dLbl>
              <c:idx val="5"/>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167-4959-B193-824F9C2C4EBF}"/>
                </c:ext>
              </c:extLst>
            </c:dLbl>
            <c:dLbl>
              <c:idx val="6"/>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167-4959-B193-824F9C2C4EBF}"/>
                </c:ext>
              </c:extLst>
            </c:dLbl>
            <c:dLbl>
              <c:idx val="8"/>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3-248C-4DC3-A04A-C40EC310CA92}"/>
                </c:ext>
              </c:extLst>
            </c:dLbl>
            <c:dLbl>
              <c:idx val="10"/>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167-4959-B193-824F9C2C4EBF}"/>
                </c:ext>
              </c:extLst>
            </c:dLbl>
            <c:dLbl>
              <c:idx val="13"/>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167-4959-B193-824F9C2C4EBF}"/>
                </c:ext>
              </c:extLst>
            </c:dLbl>
            <c:dLbl>
              <c:idx val="16"/>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248C-4DC3-A04A-C40EC310CA92}"/>
                </c:ext>
              </c:extLst>
            </c:dLbl>
            <c:dLbl>
              <c:idx val="17"/>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167-4959-B193-824F9C2C4EBF}"/>
                </c:ext>
              </c:extLst>
            </c:dLbl>
            <c:dLbl>
              <c:idx val="19"/>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5696332254584679E-2"/>
                      <c:h val="3.4701210826210825E-2"/>
                    </c:manualLayout>
                  </c15:layout>
                </c:ext>
                <c:ext xmlns:c16="http://schemas.microsoft.com/office/drawing/2014/chart" uri="{C3380CC4-5D6E-409C-BE32-E72D297353CC}">
                  <c16:uniqueId val="{00000004-248C-4DC3-A04A-C40EC310CA92}"/>
                </c:ext>
              </c:extLst>
            </c:dLbl>
            <c:dLbl>
              <c:idx val="20"/>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248C-4DC3-A04A-C40EC310CA92}"/>
                </c:ext>
              </c:extLst>
            </c:dLbl>
            <c:dLbl>
              <c:idx val="21"/>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167-4959-B193-824F9C2C4EBF}"/>
                </c:ext>
              </c:extLst>
            </c:dLbl>
            <c:dLbl>
              <c:idx val="23"/>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167-4959-B193-824F9C2C4EBF}"/>
                </c:ext>
              </c:extLst>
            </c:dLbl>
            <c:dLbl>
              <c:idx val="24"/>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167-4959-B193-824F9C2C4EBF}"/>
                </c:ext>
              </c:extLst>
            </c:dLbl>
            <c:dLbl>
              <c:idx val="30"/>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167-4959-B193-824F9C2C4EBF}"/>
                </c:ext>
              </c:extLst>
            </c:dLbl>
            <c:dLbl>
              <c:idx val="31"/>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1167-4959-B193-824F9C2C4EBF}"/>
                </c:ext>
              </c:extLst>
            </c:dLbl>
            <c:dLbl>
              <c:idx val="32"/>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1167-4959-B193-824F9C2C4EBF}"/>
                </c:ext>
              </c:extLst>
            </c:dLbl>
            <c:dLbl>
              <c:idx val="36"/>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1167-4959-B193-824F9C2C4EBF}"/>
                </c:ext>
              </c:extLst>
            </c:dLbl>
            <c:dLbl>
              <c:idx val="37"/>
              <c:spPr>
                <a:noFill/>
                <a:ln>
                  <a:noFill/>
                </a:ln>
                <a:effectLst/>
              </c:spPr>
              <c:txPr>
                <a:bodyPr wrap="square" lIns="38100" tIns="19050" rIns="38100" bIns="19050" anchor="ctr">
                  <a:noAutofit/>
                </a:bodyPr>
                <a:lstStyle/>
                <a:p>
                  <a:pPr>
                    <a:defRPr b="1">
                      <a:solidFill>
                        <a:sysClr val="windowText" lastClr="000000"/>
                      </a:solidFill>
                    </a:defRPr>
                  </a:pPr>
                  <a:endParaRPr lang="lv-LV"/>
                </a:p>
              </c:txPr>
              <c:dLblPos val="inBase"/>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2.7408845738942825E-2"/>
                      <c:h val="3.6962606837606833E-2"/>
                    </c:manualLayout>
                  </c15:layout>
                </c:ext>
                <c:ext xmlns:c16="http://schemas.microsoft.com/office/drawing/2014/chart" uri="{C3380CC4-5D6E-409C-BE32-E72D297353CC}">
                  <c16:uniqueId val="{00000006-248C-4DC3-A04A-C40EC310CA92}"/>
                </c:ext>
              </c:extLst>
            </c:dLbl>
            <c:dLbl>
              <c:idx val="39"/>
              <c:spPr>
                <a:noFill/>
                <a:ln>
                  <a:noFill/>
                </a:ln>
                <a:effectLst/>
              </c:spPr>
              <c:txPr>
                <a:bodyPr wrap="square" lIns="38100" tIns="19050" rIns="38100" bIns="19050" anchor="ctr">
                  <a:spAutoFit/>
                </a:bodyPr>
                <a:lstStyle/>
                <a:p>
                  <a:pPr>
                    <a:defRPr b="1">
                      <a:solidFill>
                        <a:schemeClr val="bg1"/>
                      </a:solidFill>
                    </a:defRPr>
                  </a:pPr>
                  <a:endParaRPr lang="lv-LV"/>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48C-4DC3-A04A-C40EC310CA92}"/>
                </c:ext>
              </c:extLst>
            </c:dLbl>
            <c:spPr>
              <a:noFill/>
              <a:ln>
                <a:noFill/>
              </a:ln>
              <a:effectLst/>
            </c:spPr>
            <c:txPr>
              <a:bodyPr wrap="square" lIns="38100" tIns="19050" rIns="38100" bIns="19050" anchor="ctr">
                <a:spAutoFit/>
              </a:bodyPr>
              <a:lstStyle/>
              <a:p>
                <a:pPr>
                  <a:defRPr b="1">
                    <a:solidFill>
                      <a:sysClr val="windowText" lastClr="000000"/>
                    </a:solidFill>
                  </a:defRPr>
                </a:pPr>
                <a:endParaRPr lang="lv-LV"/>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Dati!$B$168:$B$208</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Dati!$G$168:$G$208</c:f>
              <c:numCache>
                <c:formatCode>General</c:formatCode>
                <c:ptCount val="41"/>
                <c:pt idx="0" formatCode="###0">
                  <c:v>2.3735353159773704</c:v>
                </c:pt>
                <c:pt idx="2" formatCode="###0">
                  <c:v>3.2606545998343854</c:v>
                </c:pt>
                <c:pt idx="3" formatCode="###0">
                  <c:v>1.5441128578661378</c:v>
                </c:pt>
                <c:pt idx="5" formatCode="###0">
                  <c:v>3.1024494572645187</c:v>
                </c:pt>
                <c:pt idx="6" formatCode="###0">
                  <c:v>2.9479949110734811</c:v>
                </c:pt>
                <c:pt idx="7" formatCode="###0">
                  <c:v>1.922637071131214</c:v>
                </c:pt>
                <c:pt idx="8" formatCode="###0">
                  <c:v>2.1659981438386793</c:v>
                </c:pt>
                <c:pt idx="9" formatCode="###0">
                  <c:v>1.1720137609973043</c:v>
                </c:pt>
                <c:pt idx="10" formatCode="###0">
                  <c:v>3.3788646810404792</c:v>
                </c:pt>
                <c:pt idx="12" formatCode="###0">
                  <c:v>1.7974829668946095</c:v>
                </c:pt>
                <c:pt idx="13" formatCode="###0">
                  <c:v>3.3141357544988681</c:v>
                </c:pt>
                <c:pt idx="15" formatCode="###0">
                  <c:v>0</c:v>
                </c:pt>
                <c:pt idx="16" formatCode="###0">
                  <c:v>2.3381692414183726</c:v>
                </c:pt>
                <c:pt idx="17" formatCode="###0">
                  <c:v>3.2482482199985574</c:v>
                </c:pt>
                <c:pt idx="19" formatCode="###0">
                  <c:v>2.395519746522353</c:v>
                </c:pt>
                <c:pt idx="20" formatCode="###0">
                  <c:v>1.9756951319833331</c:v>
                </c:pt>
                <c:pt idx="21" formatCode="###0">
                  <c:v>2.9064293406953157</c:v>
                </c:pt>
                <c:pt idx="23" formatCode="###0">
                  <c:v>3.6437497316855061</c:v>
                </c:pt>
                <c:pt idx="24" formatCode="###0">
                  <c:v>2.9185018263906803</c:v>
                </c:pt>
                <c:pt idx="25" formatCode="###0">
                  <c:v>0.60992612738826646</c:v>
                </c:pt>
                <c:pt idx="26" formatCode="###0">
                  <c:v>1.7752571517131368</c:v>
                </c:pt>
                <c:pt idx="27" formatCode="###0">
                  <c:v>1.8971465687454825</c:v>
                </c:pt>
                <c:pt idx="29" formatCode="###0">
                  <c:v>1.1741415167958644</c:v>
                </c:pt>
                <c:pt idx="30" formatCode="###0">
                  <c:v>3.2155445097895248</c:v>
                </c:pt>
                <c:pt idx="31" formatCode="###0">
                  <c:v>3.2048511169623164</c:v>
                </c:pt>
                <c:pt idx="32" formatCode="###0">
                  <c:v>3.76150220554756</c:v>
                </c:pt>
                <c:pt idx="33" formatCode="###0">
                  <c:v>1.4114231173717575</c:v>
                </c:pt>
                <c:pt idx="35" formatCode="###0">
                  <c:v>1.1741415167958644</c:v>
                </c:pt>
                <c:pt idx="36" formatCode="###0">
                  <c:v>3.7757773600488185</c:v>
                </c:pt>
                <c:pt idx="37" formatCode="###0">
                  <c:v>2.116461059433536</c:v>
                </c:pt>
                <c:pt idx="39" formatCode="###0">
                  <c:v>2.9433310709295024</c:v>
                </c:pt>
                <c:pt idx="40" formatCode="###0">
                  <c:v>1.7529167023083891</c:v>
                </c:pt>
              </c:numCache>
            </c:numRef>
          </c:val>
          <c:extLst>
            <c:ext xmlns:c16="http://schemas.microsoft.com/office/drawing/2014/chart" uri="{C3380CC4-5D6E-409C-BE32-E72D297353CC}">
              <c16:uniqueId val="{00000011-1167-4959-B193-824F9C2C4EBF}"/>
            </c:ext>
          </c:extLst>
        </c:ser>
        <c:ser>
          <c:idx val="5"/>
          <c:order val="5"/>
          <c:tx>
            <c:strRef>
              <c:f>Dati!$H$167</c:f>
              <c:strCache>
                <c:ptCount val="1"/>
                <c:pt idx="0">
                  <c:v>.</c:v>
                </c:pt>
              </c:strCache>
            </c:strRef>
          </c:tx>
          <c:spPr>
            <a:noFill/>
          </c:spPr>
          <c:invertIfNegative val="0"/>
          <c:dLbls>
            <c:delete val="1"/>
          </c:dLbls>
          <c:cat>
            <c:strRef>
              <c:f>Dati!$B$168:$B$208</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Dati!$H$168:$H$208</c:f>
              <c:numCache>
                <c:formatCode>General</c:formatCode>
                <c:ptCount val="41"/>
                <c:pt idx="0" formatCode="###0">
                  <c:v>16.565571761927743</c:v>
                </c:pt>
                <c:pt idx="2" formatCode="###0">
                  <c:v>11.839850353636997</c:v>
                </c:pt>
                <c:pt idx="3" formatCode="###0">
                  <c:v>20.983939774143263</c:v>
                </c:pt>
                <c:pt idx="5" formatCode="###0">
                  <c:v>10.54559146562196</c:v>
                </c:pt>
                <c:pt idx="6" formatCode="###0">
                  <c:v>12.227996718974762</c:v>
                </c:pt>
                <c:pt idx="7" formatCode="###0">
                  <c:v>17.844186779075741</c:v>
                </c:pt>
                <c:pt idx="8" formatCode="###0">
                  <c:v>18.856682788923134</c:v>
                </c:pt>
                <c:pt idx="9" formatCode="###0">
                  <c:v>18.263907755267017</c:v>
                </c:pt>
                <c:pt idx="10" formatCode="###0">
                  <c:v>18.519825763110703</c:v>
                </c:pt>
                <c:pt idx="12" formatCode="###0">
                  <c:v>15.964000803349748</c:v>
                </c:pt>
                <c:pt idx="13" formatCode="###0">
                  <c:v>17.776164901798435</c:v>
                </c:pt>
                <c:pt idx="15" formatCode="###0">
                  <c:v>23.244898799563131</c:v>
                </c:pt>
                <c:pt idx="16" formatCode="###0">
                  <c:v>18.409899875663541</c:v>
                </c:pt>
                <c:pt idx="17" formatCode="###0">
                  <c:v>9.3752359390398148</c:v>
                </c:pt>
                <c:pt idx="19" formatCode="###0">
                  <c:v>12.617587771581512</c:v>
                </c:pt>
                <c:pt idx="20" formatCode="###0">
                  <c:v>17.497528150836921</c:v>
                </c:pt>
                <c:pt idx="21" formatCode="###0">
                  <c:v>17.206257330906212</c:v>
                </c:pt>
                <c:pt idx="22" formatCode="###0">
                  <c:v>35.849877799765508</c:v>
                </c:pt>
                <c:pt idx="23" formatCode="###0">
                  <c:v>24.222566946716761</c:v>
                </c:pt>
                <c:pt idx="24" formatCode="###0">
                  <c:v>20.113124728840219</c:v>
                </c:pt>
                <c:pt idx="25" formatCode="###0">
                  <c:v>17.360882461237903</c:v>
                </c:pt>
                <c:pt idx="26" formatCode="###0">
                  <c:v>14.978495579494872</c:v>
                </c:pt>
                <c:pt idx="27" formatCode="###0">
                  <c:v>7</c:v>
                </c:pt>
                <c:pt idx="29" formatCode="###0">
                  <c:v>13.612576418544158</c:v>
                </c:pt>
                <c:pt idx="30" formatCode="###0">
                  <c:v>9.6565059820333019</c:v>
                </c:pt>
                <c:pt idx="31" formatCode="###0">
                  <c:v>24.119851463201478</c:v>
                </c:pt>
                <c:pt idx="32" formatCode="###0">
                  <c:v>20.533116637216317</c:v>
                </c:pt>
                <c:pt idx="33" formatCode="###0">
                  <c:v>24.55417716962161</c:v>
                </c:pt>
                <c:pt idx="35" formatCode="###0">
                  <c:v>13.612576418544158</c:v>
                </c:pt>
                <c:pt idx="36" formatCode="###0">
                  <c:v>18.147361175144297</c:v>
                </c:pt>
                <c:pt idx="37" formatCode="###0">
                  <c:v>17.939176051207632</c:v>
                </c:pt>
                <c:pt idx="38" formatCode="###0">
                  <c:v>35.849877799765508</c:v>
                </c:pt>
                <c:pt idx="39" formatCode="###0">
                  <c:v>15.378280018693754</c:v>
                </c:pt>
                <c:pt idx="40" formatCode="###0">
                  <c:v>16.523401322293367</c:v>
                </c:pt>
              </c:numCache>
            </c:numRef>
          </c:val>
          <c:extLst>
            <c:ext xmlns:c16="http://schemas.microsoft.com/office/drawing/2014/chart" uri="{C3380CC4-5D6E-409C-BE32-E72D297353CC}">
              <c16:uniqueId val="{00000012-1167-4959-B193-824F9C2C4EBF}"/>
            </c:ext>
          </c:extLst>
        </c:ser>
        <c:ser>
          <c:idx val="6"/>
          <c:order val="6"/>
          <c:tx>
            <c:strRef>
              <c:f>Dati!$I$167</c:f>
              <c:strCache>
                <c:ptCount val="1"/>
                <c:pt idx="0">
                  <c:v>Grūti pateikt</c:v>
                </c:pt>
              </c:strCache>
            </c:strRef>
          </c:tx>
          <c:spPr>
            <a:solidFill>
              <a:schemeClr val="bg1">
                <a:lumMod val="75000"/>
              </a:schemeClr>
            </a:solidFill>
          </c:spPr>
          <c:invertIfNegative val="0"/>
          <c:dLbls>
            <c:spPr>
              <a:noFill/>
              <a:ln>
                <a:noFill/>
              </a:ln>
              <a:effectLst/>
            </c:spPr>
            <c:txPr>
              <a:bodyPr wrap="square" lIns="38100" tIns="19050" rIns="38100" bIns="19050" anchor="ctr">
                <a:spAutoFit/>
              </a:bodyPr>
              <a:lstStyle/>
              <a:p>
                <a:pPr>
                  <a:defRPr b="1"/>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Dati!$B$168:$B$208</c:f>
              <c:strCache>
                <c:ptCount val="41"/>
                <c:pt idx="0">
                  <c:v>VISI RESPONDENTI, n=1010</c:v>
                </c:pt>
                <c:pt idx="1">
                  <c:v>DZIMUMS</c:v>
                </c:pt>
                <c:pt idx="2">
                  <c:v>Vīrietis, n=497</c:v>
                </c:pt>
                <c:pt idx="3">
                  <c:v>Sieviete, n=513</c:v>
                </c:pt>
                <c:pt idx="4">
                  <c:v>VECUMS</c:v>
                </c:pt>
                <c:pt idx="5">
                  <c:v>18–24 gadi, n=99</c:v>
                </c:pt>
                <c:pt idx="6">
                  <c:v>25–34 gadi, n=169</c:v>
                </c:pt>
                <c:pt idx="7">
                  <c:v>35–44 gadi, n=211</c:v>
                </c:pt>
                <c:pt idx="8">
                  <c:v>45–54 gadi, n=181</c:v>
                </c:pt>
                <c:pt idx="9">
                  <c:v>55–63 gadi, n=171</c:v>
                </c:pt>
                <c:pt idx="10">
                  <c:v>64–75 gadi, n=179</c:v>
                </c:pt>
                <c:pt idx="11">
                  <c:v>SARUNVALODA ĢIMENĒ</c:v>
                </c:pt>
                <c:pt idx="12">
                  <c:v>Latviešu, n=619</c:v>
                </c:pt>
                <c:pt idx="13">
                  <c:v>Krievu, n=386</c:v>
                </c:pt>
                <c:pt idx="14">
                  <c:v>IZGLĪTĪBA</c:v>
                </c:pt>
                <c:pt idx="15">
                  <c:v>Pamatizglītība, n=85</c:v>
                </c:pt>
                <c:pt idx="16">
                  <c:v>Vidējā, profesionālā vidējā, n=677</c:v>
                </c:pt>
                <c:pt idx="17">
                  <c:v>Augstākā, n=248</c:v>
                </c:pt>
                <c:pt idx="18">
                  <c:v>NODARBINĀTĪBAS SEKTORS</c:v>
                </c:pt>
                <c:pt idx="19">
                  <c:v>Publiskais sektors, n=171</c:v>
                </c:pt>
                <c:pt idx="20">
                  <c:v>Privātais sektors, n=474</c:v>
                </c:pt>
                <c:pt idx="21">
                  <c:v>Nestrādā, n=365</c:v>
                </c:pt>
                <c:pt idx="22">
                  <c:v>IENĀKUMI UZ VIENU CILVĒKU ĢIMENĒ</c:v>
                </c:pt>
                <c:pt idx="23">
                  <c:v>Zemi, n=161</c:v>
                </c:pt>
                <c:pt idx="24">
                  <c:v>Vidēji zemi, n=168</c:v>
                </c:pt>
                <c:pt idx="25">
                  <c:v>Vidēji, n=162</c:v>
                </c:pt>
                <c:pt idx="26">
                  <c:v>Vidēji augsti, n=169</c:v>
                </c:pt>
                <c:pt idx="27">
                  <c:v>Augsti, n=144</c:v>
                </c:pt>
                <c:pt idx="28">
                  <c:v>REĢIONS</c:v>
                </c:pt>
                <c:pt idx="29">
                  <c:v>Rīga, n=335</c:v>
                </c:pt>
                <c:pt idx="30">
                  <c:v>Vidzeme, n=244</c:v>
                </c:pt>
                <c:pt idx="31">
                  <c:v>Kurzeme, n=126</c:v>
                </c:pt>
                <c:pt idx="32">
                  <c:v>Zemgale, n=162</c:v>
                </c:pt>
                <c:pt idx="33">
                  <c:v>Latgale, n=143</c:v>
                </c:pt>
                <c:pt idx="34">
                  <c:v>APDZĪVOTĀS VIETAS TIPS</c:v>
                </c:pt>
                <c:pt idx="35">
                  <c:v>Rīga, n=335</c:v>
                </c:pt>
                <c:pt idx="36">
                  <c:v>Cita pilsēta, n=350</c:v>
                </c:pt>
                <c:pt idx="37">
                  <c:v>Lauki, n=325</c:v>
                </c:pt>
                <c:pt idx="38">
                  <c:v>INTERESE PAR VALSTS FINANŠU STĀVOKLI</c:v>
                </c:pt>
                <c:pt idx="39">
                  <c:v>Kopumā interesē, n=510</c:v>
                </c:pt>
                <c:pt idx="40">
                  <c:v>Kopumā neinteresē, n=457</c:v>
                </c:pt>
              </c:strCache>
            </c:strRef>
          </c:cat>
          <c:val>
            <c:numRef>
              <c:f>Dati!$I$168:$I$208</c:f>
              <c:numCache>
                <c:formatCode>General</c:formatCode>
                <c:ptCount val="41"/>
                <c:pt idx="0" formatCode="###0">
                  <c:v>7.7563699893663376</c:v>
                </c:pt>
                <c:pt idx="2" formatCode="###0">
                  <c:v>6.9540506174881456</c:v>
                </c:pt>
                <c:pt idx="3" formatCode="###0">
                  <c:v>8.5065077867549572</c:v>
                </c:pt>
                <c:pt idx="5" formatCode="###0">
                  <c:v>16.192615715855567</c:v>
                </c:pt>
                <c:pt idx="6" formatCode="###0">
                  <c:v>8.9121324869548175</c:v>
                </c:pt>
                <c:pt idx="7" formatCode="###0">
                  <c:v>7.6316794082055628</c:v>
                </c:pt>
                <c:pt idx="8" formatCode="###0">
                  <c:v>6.0904160678352532</c:v>
                </c:pt>
                <c:pt idx="9" formatCode="###0">
                  <c:v>7.5868788265298157</c:v>
                </c:pt>
                <c:pt idx="10" formatCode="###0">
                  <c:v>4.4889081581013999</c:v>
                </c:pt>
                <c:pt idx="12" formatCode="###0">
                  <c:v>6.9344693980849081</c:v>
                </c:pt>
                <c:pt idx="13" formatCode="###0">
                  <c:v>9.1547911454186579</c:v>
                </c:pt>
                <c:pt idx="15" formatCode="###0">
                  <c:v>13.896669267392664</c:v>
                </c:pt>
                <c:pt idx="16" formatCode="###0">
                  <c:v>7.5719207616858233</c:v>
                </c:pt>
                <c:pt idx="17" formatCode="###0">
                  <c:v>6.2413636186695678</c:v>
                </c:pt>
                <c:pt idx="19" formatCode="###0">
                  <c:v>9.9773326742198556</c:v>
                </c:pt>
                <c:pt idx="20" formatCode="###0">
                  <c:v>6.2578852613591458</c:v>
                </c:pt>
                <c:pt idx="21" formatCode="###0">
                  <c:v>8.7269656918490561</c:v>
                </c:pt>
                <c:pt idx="23" formatCode="###0">
                  <c:v>7.6750228268425831</c:v>
                </c:pt>
                <c:pt idx="24" formatCode="###0">
                  <c:v>6.4636769444951119</c:v>
                </c:pt>
                <c:pt idx="25" formatCode="###0">
                  <c:v>4.9403576772344051</c:v>
                </c:pt>
                <c:pt idx="26" formatCode="###0">
                  <c:v>10.486578459146882</c:v>
                </c:pt>
                <c:pt idx="27" formatCode="###0">
                  <c:v>8.1914384782909124</c:v>
                </c:pt>
                <c:pt idx="29" formatCode="###0">
                  <c:v>9.7608665329400193</c:v>
                </c:pt>
                <c:pt idx="30" formatCode="###0">
                  <c:v>6.1983674520283394</c:v>
                </c:pt>
                <c:pt idx="31" formatCode="###0">
                  <c:v>6.1287678900950118</c:v>
                </c:pt>
                <c:pt idx="32" formatCode="###0">
                  <c:v>5.0701371178415098</c:v>
                </c:pt>
                <c:pt idx="33" formatCode="###0">
                  <c:v>10.280902906122176</c:v>
                </c:pt>
                <c:pt idx="35" formatCode="###0">
                  <c:v>9.7608665329400193</c:v>
                </c:pt>
                <c:pt idx="36" formatCode="###0">
                  <c:v>7.8211326037884836</c:v>
                </c:pt>
                <c:pt idx="37" formatCode="###0">
                  <c:v>5.6027688219942196</c:v>
                </c:pt>
                <c:pt idx="39" formatCode="###0">
                  <c:v>4.2660580804501924</c:v>
                </c:pt>
                <c:pt idx="40" formatCode="###0">
                  <c:v>8.3702884633285368</c:v>
                </c:pt>
              </c:numCache>
            </c:numRef>
          </c:val>
          <c:extLst>
            <c:ext xmlns:c16="http://schemas.microsoft.com/office/drawing/2014/chart" uri="{C3380CC4-5D6E-409C-BE32-E72D297353CC}">
              <c16:uniqueId val="{00000013-1167-4959-B193-824F9C2C4EBF}"/>
            </c:ext>
          </c:extLst>
        </c:ser>
        <c:dLbls>
          <c:dLblPos val="ctr"/>
          <c:showLegendKey val="0"/>
          <c:showVal val="1"/>
          <c:showCatName val="0"/>
          <c:showSerName val="0"/>
          <c:showPercent val="0"/>
          <c:showBubbleSize val="0"/>
        </c:dLbls>
        <c:gapWidth val="20"/>
        <c:overlap val="100"/>
        <c:axId val="313069944"/>
        <c:axId val="313070336"/>
      </c:barChart>
      <c:catAx>
        <c:axId val="313069944"/>
        <c:scaling>
          <c:orientation val="maxMin"/>
        </c:scaling>
        <c:delete val="0"/>
        <c:axPos val="l"/>
        <c:numFmt formatCode="General" sourceLinked="1"/>
        <c:majorTickMark val="none"/>
        <c:minorTickMark val="none"/>
        <c:tickLblPos val="low"/>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313070336"/>
        <c:crossesAt val="89.1"/>
        <c:auto val="1"/>
        <c:lblAlgn val="ctr"/>
        <c:lblOffset val="100"/>
        <c:tickLblSkip val="1"/>
        <c:tickMarkSkip val="1"/>
        <c:noMultiLvlLbl val="0"/>
      </c:catAx>
      <c:valAx>
        <c:axId val="313070336"/>
        <c:scaling>
          <c:orientation val="minMax"/>
          <c:max val="145"/>
          <c:min val="0"/>
        </c:scaling>
        <c:delete val="1"/>
        <c:axPos val="t"/>
        <c:numFmt formatCode="0" sourceLinked="1"/>
        <c:majorTickMark val="out"/>
        <c:minorTickMark val="none"/>
        <c:tickLblPos val="nextTo"/>
        <c:crossAx val="313069944"/>
        <c:crosses val="autoZero"/>
        <c:crossBetween val="between"/>
        <c:majorUnit val="25"/>
      </c:valAx>
      <c:spPr>
        <a:noFill/>
        <a:ln w="3175">
          <a:no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93242919461425"/>
          <c:y val="0.13242192006038758"/>
          <c:w val="0.56473544438837453"/>
          <c:h val="0.75601697392426248"/>
        </c:manualLayout>
      </c:layout>
      <c:pieChart>
        <c:varyColors val="1"/>
        <c:ser>
          <c:idx val="1"/>
          <c:order val="0"/>
          <c:dPt>
            <c:idx val="0"/>
            <c:bubble3D val="0"/>
            <c:spPr>
              <a:solidFill>
                <a:srgbClr val="B48900"/>
              </a:solidFill>
            </c:spPr>
            <c:extLst>
              <c:ext xmlns:c16="http://schemas.microsoft.com/office/drawing/2014/chart" uri="{C3380CC4-5D6E-409C-BE32-E72D297353CC}">
                <c16:uniqueId val="{00000001-5604-486D-A561-829B3D3ACED0}"/>
              </c:ext>
            </c:extLst>
          </c:dPt>
          <c:dPt>
            <c:idx val="1"/>
            <c:bubble3D val="0"/>
            <c:spPr>
              <a:solidFill>
                <a:srgbClr val="12313A"/>
              </a:solidFill>
            </c:spPr>
            <c:extLst>
              <c:ext xmlns:c16="http://schemas.microsoft.com/office/drawing/2014/chart" uri="{C3380CC4-5D6E-409C-BE32-E72D297353CC}">
                <c16:uniqueId val="{00000003-5604-486D-A561-829B3D3ACED0}"/>
              </c:ext>
            </c:extLst>
          </c:dPt>
          <c:dPt>
            <c:idx val="2"/>
            <c:bubble3D val="0"/>
            <c:spPr>
              <a:solidFill>
                <a:sysClr val="window" lastClr="FFFFFF">
                  <a:lumMod val="75000"/>
                </a:sysClr>
              </a:solidFill>
            </c:spPr>
            <c:extLst>
              <c:ext xmlns:c16="http://schemas.microsoft.com/office/drawing/2014/chart" uri="{C3380CC4-5D6E-409C-BE32-E72D297353CC}">
                <c16:uniqueId val="{00000005-5604-486D-A561-829B3D3ACED0}"/>
              </c:ext>
            </c:extLst>
          </c:dPt>
          <c:dLbls>
            <c:dLbl>
              <c:idx val="1"/>
              <c:layout>
                <c:manualLayout>
                  <c:x val="-1.0624656162702136E-2"/>
                  <c:y val="-4.266999963041737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5604-486D-A561-829B3D3ACED0}"/>
                </c:ext>
              </c:extLst>
            </c:dLbl>
            <c:dLbl>
              <c:idx val="2"/>
              <c:layout>
                <c:manualLayout>
                  <c:x val="-2.3374243557944777E-2"/>
                  <c:y val="-8.533999926083477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5604-486D-A561-829B3D3ACED0}"/>
                </c:ext>
              </c:extLst>
            </c:dLbl>
            <c:spPr>
              <a:noFill/>
              <a:ln>
                <a:noFill/>
              </a:ln>
              <a:effectLst/>
            </c:spPr>
            <c:txPr>
              <a:bodyPr wrap="square" lIns="38100" tIns="19050" rIns="38100" bIns="19050" anchor="ctr">
                <a:spAutoFit/>
              </a:bodyPr>
              <a:lstStyle/>
              <a:p>
                <a:pPr>
                  <a:defRPr sz="1400"/>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Dati!$B$205:$B$207</c:f>
              <c:strCache>
                <c:ptCount val="3"/>
                <c:pt idx="0">
                  <c:v>Jā</c:v>
                </c:pt>
                <c:pt idx="1">
                  <c:v>Nē</c:v>
                </c:pt>
                <c:pt idx="2">
                  <c:v>Grūti pateikt</c:v>
                </c:pt>
              </c:strCache>
            </c:strRef>
          </c:cat>
          <c:val>
            <c:numRef>
              <c:f>Dati!$C$205:$C$207</c:f>
              <c:numCache>
                <c:formatCode>###0</c:formatCode>
                <c:ptCount val="3"/>
                <c:pt idx="0">
                  <c:v>26.561939023763557</c:v>
                </c:pt>
                <c:pt idx="1">
                  <c:v>71.030498401430293</c:v>
                </c:pt>
                <c:pt idx="2">
                  <c:v>2.4075625748060356</c:v>
                </c:pt>
              </c:numCache>
            </c:numRef>
          </c:val>
          <c:extLst>
            <c:ext xmlns:c16="http://schemas.microsoft.com/office/drawing/2014/chart" uri="{C3380CC4-5D6E-409C-BE32-E72D297353CC}">
              <c16:uniqueId val="{00000006-5604-486D-A561-829B3D3ACED0}"/>
            </c:ext>
          </c:extLst>
        </c:ser>
        <c:dLbls>
          <c:showLegendKey val="0"/>
          <c:showVal val="0"/>
          <c:showCatName val="0"/>
          <c:showSerName val="0"/>
          <c:showPercent val="0"/>
          <c:showBubbleSize val="0"/>
          <c:showLeaderLines val="0"/>
        </c:dLbls>
        <c:firstSliceAng val="40"/>
      </c:pieChart>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chartSpace>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drawing1.xml><?xml version="1.0" encoding="utf-8"?>
<c:userShapes xmlns:c="http://schemas.openxmlformats.org/drawingml/2006/chart">
  <cdr:relSizeAnchor xmlns:cdr="http://schemas.openxmlformats.org/drawingml/2006/chartDrawing">
    <cdr:from>
      <cdr:x>0.301</cdr:x>
      <cdr:y>1.78063E-7</cdr:y>
    </cdr:from>
    <cdr:to>
      <cdr:x>0.34955</cdr:x>
      <cdr:y>0.07703</cdr:y>
    </cdr:to>
    <cdr:sp macro="" textlink="">
      <cdr:nvSpPr>
        <cdr:cNvPr id="7" name="TextBox 2">
          <a:extLst xmlns:a="http://schemas.openxmlformats.org/drawingml/2006/main">
            <a:ext uri="{FF2B5EF4-FFF2-40B4-BE49-F238E27FC236}">
              <a16:creationId xmlns:a16="http://schemas.microsoft.com/office/drawing/2014/main" id="{6E1344AE-7D75-4F2D-B3A2-566D85D3B994}"/>
            </a:ext>
          </a:extLst>
        </cdr:cNvPr>
        <cdr:cNvSpPr txBox="1"/>
      </cdr:nvSpPr>
      <cdr:spPr>
        <a:xfrm xmlns:a="http://schemas.openxmlformats.org/drawingml/2006/main">
          <a:off x="2232248" y="1"/>
          <a:ext cx="360039" cy="432599"/>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Ļoti mazs</a:t>
          </a:r>
        </a:p>
      </cdr:txBody>
    </cdr:sp>
  </cdr:relSizeAnchor>
  <cdr:relSizeAnchor xmlns:cdr="http://schemas.openxmlformats.org/drawingml/2006/chartDrawing">
    <cdr:from>
      <cdr:x>0.77679</cdr:x>
      <cdr:y>1.78063E-7</cdr:y>
    </cdr:from>
    <cdr:to>
      <cdr:x>0.88946</cdr:x>
      <cdr:y>0.07703</cdr:y>
    </cdr:to>
    <cdr:sp macro="" textlink="">
      <cdr:nvSpPr>
        <cdr:cNvPr id="8" name="TextBox 1">
          <a:extLst xmlns:a="http://schemas.openxmlformats.org/drawingml/2006/main">
            <a:ext uri="{FF2B5EF4-FFF2-40B4-BE49-F238E27FC236}">
              <a16:creationId xmlns:a16="http://schemas.microsoft.com/office/drawing/2014/main" id="{47168713-9A41-4AB5-9BA0-1B63D69BA59D}"/>
            </a:ext>
          </a:extLst>
        </cdr:cNvPr>
        <cdr:cNvSpPr txBox="1"/>
      </cdr:nvSpPr>
      <cdr:spPr>
        <a:xfrm xmlns:a="http://schemas.openxmlformats.org/drawingml/2006/main">
          <a:off x="5760640" y="1"/>
          <a:ext cx="835595" cy="432599"/>
        </a:xfrm>
        <a:prstGeom xmlns:a="http://schemas.openxmlformats.org/drawingml/2006/main" prst="rect">
          <a:avLst/>
        </a:prstGeom>
        <a:solidFill xmlns:a="http://schemas.openxmlformats.org/drawingml/2006/main">
          <a:srgbClr val="AEC87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Vidējs</a:t>
          </a:r>
        </a:p>
      </cdr:txBody>
    </cdr:sp>
  </cdr:relSizeAnchor>
  <cdr:relSizeAnchor xmlns:cdr="http://schemas.openxmlformats.org/drawingml/2006/chartDrawing">
    <cdr:from>
      <cdr:x>0.34955</cdr:x>
      <cdr:y>0</cdr:y>
    </cdr:from>
    <cdr:to>
      <cdr:x>0.40781</cdr:x>
      <cdr:y>0.07703</cdr:y>
    </cdr:to>
    <cdr:sp macro="" textlink="">
      <cdr:nvSpPr>
        <cdr:cNvPr id="9" name="TextBox 1">
          <a:extLst xmlns:a="http://schemas.openxmlformats.org/drawingml/2006/main">
            <a:ext uri="{FF2B5EF4-FFF2-40B4-BE49-F238E27FC236}">
              <a16:creationId xmlns:a16="http://schemas.microsoft.com/office/drawing/2014/main" id="{DDB443BE-1548-42FE-947C-E058A2E8241A}"/>
            </a:ext>
          </a:extLst>
        </cdr:cNvPr>
        <cdr:cNvSpPr txBox="1"/>
      </cdr:nvSpPr>
      <cdr:spPr>
        <a:xfrm xmlns:a="http://schemas.openxmlformats.org/drawingml/2006/main">
          <a:off x="2592288" y="0"/>
          <a:ext cx="432047" cy="432600"/>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mazs</a:t>
          </a:r>
        </a:p>
      </cdr:txBody>
    </cdr:sp>
  </cdr:relSizeAnchor>
  <cdr:relSizeAnchor xmlns:cdr="http://schemas.openxmlformats.org/drawingml/2006/chartDrawing">
    <cdr:from>
      <cdr:x>0.88689</cdr:x>
      <cdr:y>1.75809E-7</cdr:y>
    </cdr:from>
    <cdr:to>
      <cdr:x>0.99604</cdr:x>
      <cdr:y>0.07703</cdr:y>
    </cdr:to>
    <cdr:sp macro="" textlink="">
      <cdr:nvSpPr>
        <cdr:cNvPr id="10" name="TextBox 1">
          <a:extLst xmlns:a="http://schemas.openxmlformats.org/drawingml/2006/main">
            <a:ext uri="{FF2B5EF4-FFF2-40B4-BE49-F238E27FC236}">
              <a16:creationId xmlns:a16="http://schemas.microsoft.com/office/drawing/2014/main" id="{38516E67-076F-4C06-BB46-22F2DDA5A029}"/>
            </a:ext>
          </a:extLst>
        </cdr:cNvPr>
        <cdr:cNvSpPr txBox="1"/>
      </cdr:nvSpPr>
      <cdr:spPr>
        <a:xfrm xmlns:a="http://schemas.openxmlformats.org/drawingml/2006/main">
          <a:off x="6572250" y="1"/>
          <a:ext cx="808855" cy="438146"/>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ysClr val="windowText" lastClr="000000"/>
              </a:solidFill>
              <a:latin typeface="Arial" panose="020B0604020202020204" pitchFamily="34" charset="0"/>
              <a:cs typeface="Arial" panose="020B0604020202020204" pitchFamily="34" charset="0"/>
            </a:rPr>
            <a:t>Grūti pateikt </a:t>
          </a:r>
        </a:p>
      </cdr:txBody>
    </cdr:sp>
  </cdr:relSizeAnchor>
  <cdr:relSizeAnchor xmlns:cdr="http://schemas.openxmlformats.org/drawingml/2006/chartDrawing">
    <cdr:from>
      <cdr:x>0.55346</cdr:x>
      <cdr:y>0</cdr:y>
    </cdr:from>
    <cdr:to>
      <cdr:x>0.77679</cdr:x>
      <cdr:y>0.07703</cdr:y>
    </cdr:to>
    <cdr:sp macro="" textlink="">
      <cdr:nvSpPr>
        <cdr:cNvPr id="6" name="TextBox 2">
          <a:extLst xmlns:a="http://schemas.openxmlformats.org/drawingml/2006/main">
            <a:ext uri="{FF2B5EF4-FFF2-40B4-BE49-F238E27FC236}">
              <a16:creationId xmlns:a16="http://schemas.microsoft.com/office/drawing/2014/main" id="{393A6713-090B-4397-B9A6-3B780CCD6582}"/>
            </a:ext>
          </a:extLst>
        </cdr:cNvPr>
        <cdr:cNvSpPr txBox="1"/>
      </cdr:nvSpPr>
      <cdr:spPr>
        <a:xfrm xmlns:a="http://schemas.openxmlformats.org/drawingml/2006/main">
          <a:off x="4104456" y="0"/>
          <a:ext cx="1656183" cy="432600"/>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900" b="1">
              <a:solidFill>
                <a:schemeClr val="bg1"/>
              </a:solidFill>
              <a:effectLst/>
              <a:latin typeface="Arial" panose="020B0604020202020204" pitchFamily="34" charset="0"/>
              <a:ea typeface="+mn-ea"/>
              <a:cs typeface="Arial" panose="020B0604020202020204" pitchFamily="34" charset="0"/>
            </a:rPr>
            <a:t>Ļoti liels</a:t>
          </a:r>
          <a:endParaRPr lang="en-US" sz="900" b="1">
            <a:solidFill>
              <a:schemeClr val="bg1"/>
            </a:solidFill>
            <a:effectLst/>
            <a:latin typeface="Arial" panose="020B0604020202020204" pitchFamily="34" charset="0"/>
            <a:ea typeface="+mn-ea"/>
            <a:cs typeface="Arial" panose="020B0604020202020204" pitchFamily="34" charset="0"/>
          </a:endParaRPr>
        </a:p>
      </cdr:txBody>
    </cdr:sp>
  </cdr:relSizeAnchor>
  <cdr:relSizeAnchor xmlns:cdr="http://schemas.openxmlformats.org/drawingml/2006/chartDrawing">
    <cdr:from>
      <cdr:x>0.40781</cdr:x>
      <cdr:y>0</cdr:y>
    </cdr:from>
    <cdr:to>
      <cdr:x>0.55346</cdr:x>
      <cdr:y>0.07703</cdr:y>
    </cdr:to>
    <cdr:sp macro="" textlink="">
      <cdr:nvSpPr>
        <cdr:cNvPr id="11" name="TextBox 1">
          <a:extLst xmlns:a="http://schemas.openxmlformats.org/drawingml/2006/main">
            <a:ext uri="{FF2B5EF4-FFF2-40B4-BE49-F238E27FC236}">
              <a16:creationId xmlns:a16="http://schemas.microsoft.com/office/drawing/2014/main" id="{7D8C19C4-FDC5-4583-828E-8873CB3CDD56}"/>
            </a:ext>
          </a:extLst>
        </cdr:cNvPr>
        <cdr:cNvSpPr txBox="1"/>
      </cdr:nvSpPr>
      <cdr:spPr>
        <a:xfrm xmlns:a="http://schemas.openxmlformats.org/drawingml/2006/main">
          <a:off x="3024336" y="0"/>
          <a:ext cx="1080120" cy="432600"/>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900" b="1">
              <a:solidFill>
                <a:sysClr val="windowText" lastClr="000000"/>
              </a:solidFill>
              <a:latin typeface="Arial" panose="020B0604020202020204" pitchFamily="34" charset="0"/>
              <a:cs typeface="Arial" panose="020B0604020202020204" pitchFamily="34" charset="0"/>
            </a:rPr>
            <a:t>Drīzāk liels</a:t>
          </a:r>
          <a:endParaRPr lang="lv-LV" sz="900" b="1">
            <a:solidFill>
              <a:sysClr val="windowText" lastClr="000000"/>
            </a:solidFill>
            <a:latin typeface="Arial" panose="020B0604020202020204" pitchFamily="34" charset="0"/>
            <a:cs typeface="Arial" panose="020B060402020202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0.2233</cdr:x>
      <cdr:y>0</cdr:y>
    </cdr:from>
    <cdr:to>
      <cdr:x>0.30097</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1656184" y="0"/>
          <a:ext cx="576064"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0.37864</cdr:x>
      <cdr:y>0</cdr:y>
    </cdr:from>
    <cdr:to>
      <cdr:x>0.53398</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2808311" y="-1340768"/>
          <a:ext cx="1152128"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Drīzāk piekrīt</a:t>
          </a:r>
        </a:p>
      </cdr:txBody>
    </cdr:sp>
  </cdr:relSizeAnchor>
  <cdr:relSizeAnchor xmlns:cdr="http://schemas.openxmlformats.org/drawingml/2006/chartDrawing">
    <cdr:from>
      <cdr:x>0.30097</cdr:x>
      <cdr:y>0</cdr:y>
    </cdr:from>
    <cdr:to>
      <cdr:x>0.37864</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2232247" y="0"/>
          <a:ext cx="576065"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0.53398</cdr:x>
      <cdr:y>0</cdr:y>
    </cdr:from>
    <cdr:to>
      <cdr:x>0.85149</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3883533" y="0"/>
          <a:ext cx="2309154"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bg1"/>
              </a:solidFill>
              <a:latin typeface="Arial" panose="020B0604020202020204" pitchFamily="34" charset="0"/>
              <a:cs typeface="Arial" panose="020B0604020202020204" pitchFamily="34" charset="0"/>
            </a:rPr>
            <a:t>Pilnībā </a:t>
          </a:r>
          <a:r>
            <a:rPr lang="en-GB" sz="900" b="1">
              <a:solidFill>
                <a:schemeClr val="bg1"/>
              </a:solidFill>
              <a:latin typeface="Arial" panose="020B0604020202020204" pitchFamily="34" charset="0"/>
              <a:cs typeface="Arial" panose="020B0604020202020204" pitchFamily="34" charset="0"/>
            </a:rPr>
            <a:t>piekrīt</a:t>
          </a:r>
          <a:endParaRPr lang="lv-LV" sz="900" b="1">
            <a:solidFill>
              <a:schemeClr val="bg1"/>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0.84999</cdr:x>
      <cdr:y>0</cdr:y>
    </cdr:from>
    <cdr:to>
      <cdr:x>0.97289</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575584" y="0"/>
          <a:ext cx="806165" cy="380976"/>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Grūti pateikt</a:t>
          </a:r>
          <a:endParaRPr lang="en-US" sz="900" b="1" dirty="0">
            <a:solidFill>
              <a:schemeClr val="tx1"/>
            </a:solidFill>
            <a:latin typeface="Arial" panose="020B0604020202020204" pitchFamily="34" charset="0"/>
            <a:cs typeface="Arial" panose="020B0604020202020204" pitchFamily="34" charset="0"/>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0.35644</cdr:x>
      <cdr:y>0</cdr:y>
    </cdr:from>
    <cdr:to>
      <cdr:x>0.43564</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592289" y="0"/>
          <a:ext cx="576064"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0.51485</cdr:x>
      <cdr:y>0</cdr:y>
    </cdr:from>
    <cdr:to>
      <cdr:x>0.67327</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3744418" y="0"/>
          <a:ext cx="1152127"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ysClr val="windowText" lastClr="000000"/>
              </a:solidFill>
              <a:latin typeface="Arial" panose="020B0604020202020204" pitchFamily="34" charset="0"/>
              <a:cs typeface="Arial" panose="020B0604020202020204" pitchFamily="34" charset="0"/>
            </a:rPr>
            <a:t>Drīzāk </a:t>
          </a:r>
          <a:r>
            <a:rPr lang="en-GB" sz="900" b="1">
              <a:solidFill>
                <a:sysClr val="windowText" lastClr="000000"/>
              </a:solidFill>
              <a:latin typeface="Arial" panose="020B0604020202020204" pitchFamily="34" charset="0"/>
              <a:cs typeface="Arial" panose="020B0604020202020204" pitchFamily="34" charset="0"/>
            </a:rPr>
            <a:t>piekrīt</a:t>
          </a:r>
          <a:endParaRPr lang="en-US" sz="900" b="1">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0.43564</cdr:x>
      <cdr:y>0</cdr:y>
    </cdr:from>
    <cdr:to>
      <cdr:x>0.51485</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3168353" y="0"/>
          <a:ext cx="576053"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0.67327</cdr:x>
      <cdr:y>0</cdr:y>
    </cdr:from>
    <cdr:to>
      <cdr:x>0.86139</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4896563" y="0"/>
          <a:ext cx="1368133"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Pilnībā piekrīt</a:t>
          </a:r>
        </a:p>
      </cdr:txBody>
    </cdr:sp>
  </cdr:relSizeAnchor>
  <cdr:relSizeAnchor xmlns:cdr="http://schemas.openxmlformats.org/drawingml/2006/chartDrawing">
    <cdr:from>
      <cdr:x>0.86139</cdr:x>
      <cdr:y>0</cdr:y>
    </cdr:from>
    <cdr:to>
      <cdr:x>0.9802</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6264697" y="0"/>
          <a:ext cx="864096" cy="374262"/>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Grūti pateikt</a:t>
          </a:r>
          <a:endParaRPr lang="en-US" sz="900" b="1" dirty="0">
            <a:solidFill>
              <a:schemeClr val="tx1"/>
            </a:solidFill>
            <a:latin typeface="Arial" panose="020B0604020202020204" pitchFamily="34" charset="0"/>
            <a:cs typeface="Arial" panose="020B0604020202020204" pitchFamily="34" charset="0"/>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0.34653</cdr:x>
      <cdr:y>0</cdr:y>
    </cdr:from>
    <cdr:to>
      <cdr:x>0.42574</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520279" y="0"/>
          <a:ext cx="576046"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0.50495</cdr:x>
      <cdr:y>0</cdr:y>
    </cdr:from>
    <cdr:to>
      <cdr:x>0.64356</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3672407" y="0"/>
          <a:ext cx="1008081"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Drīzāk piekrīt</a:t>
          </a:r>
        </a:p>
      </cdr:txBody>
    </cdr:sp>
  </cdr:relSizeAnchor>
  <cdr:relSizeAnchor xmlns:cdr="http://schemas.openxmlformats.org/drawingml/2006/chartDrawing">
    <cdr:from>
      <cdr:x>0.42574</cdr:x>
      <cdr:y>0</cdr:y>
    </cdr:from>
    <cdr:to>
      <cdr:x>0.50495</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3096325" y="0"/>
          <a:ext cx="576082"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0.64356</cdr:x>
      <cdr:y>0</cdr:y>
    </cdr:from>
    <cdr:to>
      <cdr:x>0.85148</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4680487" y="0"/>
          <a:ext cx="1512199"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bg1"/>
              </a:solidFill>
              <a:latin typeface="Arial" panose="020B0604020202020204" pitchFamily="34" charset="0"/>
              <a:cs typeface="Arial" panose="020B0604020202020204" pitchFamily="34" charset="0"/>
            </a:rPr>
            <a:t>Pilnībā </a:t>
          </a:r>
          <a:r>
            <a:rPr lang="en-GB" sz="900" b="1">
              <a:solidFill>
                <a:schemeClr val="bg1"/>
              </a:solidFill>
              <a:latin typeface="Arial" panose="020B0604020202020204" pitchFamily="34" charset="0"/>
              <a:cs typeface="Arial" panose="020B0604020202020204" pitchFamily="34" charset="0"/>
            </a:rPr>
            <a:t>piekrīt</a:t>
          </a:r>
          <a:endParaRPr lang="lv-LV" sz="900" b="1">
            <a:solidFill>
              <a:schemeClr val="bg1"/>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0.84999</cdr:x>
      <cdr:y>0</cdr:y>
    </cdr:from>
    <cdr:to>
      <cdr:x>0.97289</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575584" y="0"/>
          <a:ext cx="806165" cy="380976"/>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tx1"/>
              </a:solidFill>
              <a:latin typeface="Arial" panose="020B0604020202020204" pitchFamily="34" charset="0"/>
              <a:cs typeface="Arial" panose="020B0604020202020204" pitchFamily="34" charset="0"/>
            </a:rPr>
            <a:t>Grūti pateikt</a:t>
          </a:r>
          <a:endParaRPr lang="en-US" sz="900" b="1">
            <a:solidFill>
              <a:schemeClr val="tx1"/>
            </a:solidFill>
            <a:latin typeface="Arial" panose="020B0604020202020204" pitchFamily="34" charset="0"/>
            <a:cs typeface="Arial" panose="020B0604020202020204" pitchFamily="34" charset="0"/>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0.35644</cdr:x>
      <cdr:y>0</cdr:y>
    </cdr:from>
    <cdr:to>
      <cdr:x>0.43564</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592287" y="0"/>
          <a:ext cx="576064"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0.54455</cdr:x>
      <cdr:y>0</cdr:y>
    </cdr:from>
    <cdr:to>
      <cdr:x>0.69307</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3960440" y="0"/>
          <a:ext cx="1080120"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ysClr val="windowText" lastClr="000000"/>
              </a:solidFill>
              <a:latin typeface="Arial" panose="020B0604020202020204" pitchFamily="34" charset="0"/>
              <a:cs typeface="Arial" panose="020B0604020202020204" pitchFamily="34" charset="0"/>
            </a:rPr>
            <a:t>Drīzāk </a:t>
          </a:r>
          <a:r>
            <a:rPr lang="en-GB" sz="900" b="1">
              <a:solidFill>
                <a:sysClr val="windowText" lastClr="000000"/>
              </a:solidFill>
              <a:latin typeface="Arial" panose="020B0604020202020204" pitchFamily="34" charset="0"/>
              <a:cs typeface="Arial" panose="020B0604020202020204" pitchFamily="34" charset="0"/>
            </a:rPr>
            <a:t>piekrīt</a:t>
          </a:r>
          <a:endParaRPr lang="en-US" sz="900" b="1">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0.43564</cdr:x>
      <cdr:y>0</cdr:y>
    </cdr:from>
    <cdr:to>
      <cdr:x>0.54455</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3168351" y="0"/>
          <a:ext cx="792056"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0.69307</cdr:x>
      <cdr:y>0</cdr:y>
    </cdr:from>
    <cdr:to>
      <cdr:x>0.82178</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040564" y="0"/>
          <a:ext cx="936099"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Pilnībā piekrīt</a:t>
          </a:r>
        </a:p>
      </cdr:txBody>
    </cdr:sp>
  </cdr:relSizeAnchor>
  <cdr:relSizeAnchor xmlns:cdr="http://schemas.openxmlformats.org/drawingml/2006/chartDrawing">
    <cdr:from>
      <cdr:x>0.82178</cdr:x>
      <cdr:y>0</cdr:y>
    </cdr:from>
    <cdr:to>
      <cdr:x>0.9604</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976663" y="0"/>
          <a:ext cx="1008164" cy="374262"/>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Grūti pateikt</a:t>
          </a:r>
          <a:endParaRPr lang="en-US" sz="900" b="1" dirty="0">
            <a:solidFill>
              <a:schemeClr val="tx1"/>
            </a:solidFill>
            <a:latin typeface="Arial" panose="020B0604020202020204" pitchFamily="34" charset="0"/>
            <a:cs typeface="Arial" panose="020B0604020202020204" pitchFamily="34" charset="0"/>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0.35</cdr:x>
      <cdr:y>0</cdr:y>
    </cdr:from>
    <cdr:to>
      <cdr:x>0.43</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520278" y="0"/>
          <a:ext cx="576065"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0.53</cdr:x>
      <cdr:y>0</cdr:y>
    </cdr:from>
    <cdr:to>
      <cdr:x>0.65</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3816424" y="0"/>
          <a:ext cx="864095"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ysClr val="windowText" lastClr="000000"/>
              </a:solidFill>
              <a:latin typeface="Arial" panose="020B0604020202020204" pitchFamily="34" charset="0"/>
              <a:cs typeface="Arial" panose="020B0604020202020204" pitchFamily="34" charset="0"/>
            </a:rPr>
            <a:t>Drīzāk </a:t>
          </a:r>
          <a:r>
            <a:rPr lang="en-GB" sz="900" b="1">
              <a:solidFill>
                <a:sysClr val="windowText" lastClr="000000"/>
              </a:solidFill>
              <a:latin typeface="Arial" panose="020B0604020202020204" pitchFamily="34" charset="0"/>
              <a:cs typeface="Arial" panose="020B0604020202020204" pitchFamily="34" charset="0"/>
            </a:rPr>
            <a:t>piekrīt</a:t>
          </a:r>
          <a:endParaRPr lang="en-US" sz="900" b="1">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0.43</cdr:x>
      <cdr:y>0</cdr:y>
    </cdr:from>
    <cdr:to>
      <cdr:x>0.53</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3096343" y="0"/>
          <a:ext cx="720081"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0.65</cdr:x>
      <cdr:y>0</cdr:y>
    </cdr:from>
    <cdr:to>
      <cdr:x>0.82</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4680520" y="0"/>
          <a:ext cx="1224136"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Pilnībā piekrīt</a:t>
          </a:r>
        </a:p>
      </cdr:txBody>
    </cdr:sp>
  </cdr:relSizeAnchor>
  <cdr:relSizeAnchor xmlns:cdr="http://schemas.openxmlformats.org/drawingml/2006/chartDrawing">
    <cdr:from>
      <cdr:x>0.82</cdr:x>
      <cdr:y>0</cdr:y>
    </cdr:from>
    <cdr:to>
      <cdr:x>0.97289</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904656" y="0"/>
          <a:ext cx="1100930" cy="374262"/>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Grūti pateikt</a:t>
          </a:r>
          <a:endParaRPr lang="en-US" sz="900" b="1" dirty="0">
            <a:solidFill>
              <a:schemeClr val="tx1"/>
            </a:solidFill>
            <a:latin typeface="Arial" panose="020B0604020202020204" pitchFamily="34" charset="0"/>
            <a:cs typeface="Arial" panose="020B0604020202020204" pitchFamily="34" charset="0"/>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0.32673</cdr:x>
      <cdr:y>0</cdr:y>
    </cdr:from>
    <cdr:to>
      <cdr:x>0.40594</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376263" y="0"/>
          <a:ext cx="576061"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0.50495</cdr:x>
      <cdr:y>0</cdr:y>
    </cdr:from>
    <cdr:to>
      <cdr:x>0.62376</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3672404" y="0"/>
          <a:ext cx="864099"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Drīzāk piekrīt</a:t>
          </a:r>
        </a:p>
      </cdr:txBody>
    </cdr:sp>
  </cdr:relSizeAnchor>
  <cdr:relSizeAnchor xmlns:cdr="http://schemas.openxmlformats.org/drawingml/2006/chartDrawing">
    <cdr:from>
      <cdr:x>0.40594</cdr:x>
      <cdr:y>0</cdr:y>
    </cdr:from>
    <cdr:to>
      <cdr:x>0.50495</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2952327" y="0"/>
          <a:ext cx="720081"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0.62376</cdr:x>
      <cdr:y>0</cdr:y>
    </cdr:from>
    <cdr:to>
      <cdr:x>0.74257</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4536504" y="0"/>
          <a:ext cx="864096"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Pilnībā piekrīt</a:t>
          </a:r>
        </a:p>
      </cdr:txBody>
    </cdr:sp>
  </cdr:relSizeAnchor>
  <cdr:relSizeAnchor xmlns:cdr="http://schemas.openxmlformats.org/drawingml/2006/chartDrawing">
    <cdr:from>
      <cdr:x>0.74257</cdr:x>
      <cdr:y>0</cdr:y>
    </cdr:from>
    <cdr:to>
      <cdr:x>0.93069</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400600" y="0"/>
          <a:ext cx="1368152" cy="374262"/>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Grūti pateikt</a:t>
          </a:r>
          <a:endParaRPr lang="en-US" sz="900" b="1" dirty="0">
            <a:solidFill>
              <a:schemeClr val="tx1"/>
            </a:solidFill>
            <a:latin typeface="Arial" panose="020B0604020202020204" pitchFamily="34" charset="0"/>
            <a:cs typeface="Arial" panose="020B0604020202020204" pitchFamily="34" charset="0"/>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0.38335</cdr:x>
      <cdr:y>0</cdr:y>
    </cdr:from>
    <cdr:to>
      <cdr:x>0.49505</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788032" y="0"/>
          <a:ext cx="812368"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0.62376</cdr:x>
      <cdr:y>0</cdr:y>
    </cdr:from>
    <cdr:to>
      <cdr:x>0.71287</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4536486" y="0"/>
          <a:ext cx="648089"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Drīzāk piekrīt</a:t>
          </a:r>
        </a:p>
      </cdr:txBody>
    </cdr:sp>
  </cdr:relSizeAnchor>
  <cdr:relSizeAnchor xmlns:cdr="http://schemas.openxmlformats.org/drawingml/2006/chartDrawing">
    <cdr:from>
      <cdr:x>0.49505</cdr:x>
      <cdr:y>0</cdr:y>
    </cdr:from>
    <cdr:to>
      <cdr:x>0.62376</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3600399" y="0"/>
          <a:ext cx="936087"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0.71287</cdr:x>
      <cdr:y>0</cdr:y>
    </cdr:from>
    <cdr:to>
      <cdr:x>0.83168</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184576" y="0"/>
          <a:ext cx="864095"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Pilnībā piekrīt</a:t>
          </a:r>
        </a:p>
      </cdr:txBody>
    </cdr:sp>
  </cdr:relSizeAnchor>
  <cdr:relSizeAnchor xmlns:cdr="http://schemas.openxmlformats.org/drawingml/2006/chartDrawing">
    <cdr:from>
      <cdr:x>0.83168</cdr:x>
      <cdr:y>0</cdr:y>
    </cdr:from>
    <cdr:to>
      <cdr:x>0.9604</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6048671" y="0"/>
          <a:ext cx="936104" cy="374262"/>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Grūti pateikt</a:t>
          </a:r>
          <a:endParaRPr lang="en-US" sz="900" b="1" dirty="0">
            <a:solidFill>
              <a:schemeClr val="tx1"/>
            </a:solidFill>
            <a:latin typeface="Arial" panose="020B0604020202020204" pitchFamily="34" charset="0"/>
            <a:cs typeface="Arial" panose="020B0604020202020204" pitchFamily="34" charset="0"/>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0.39604</cdr:x>
      <cdr:y>0</cdr:y>
    </cdr:from>
    <cdr:to>
      <cdr:x>0.49505</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880319" y="0"/>
          <a:ext cx="720080" cy="37426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Pilnīgi nepiekrīt</a:t>
          </a:r>
        </a:p>
      </cdr:txBody>
    </cdr:sp>
  </cdr:relSizeAnchor>
  <cdr:relSizeAnchor xmlns:cdr="http://schemas.openxmlformats.org/drawingml/2006/chartDrawing">
    <cdr:from>
      <cdr:x>0.65347</cdr:x>
      <cdr:y>0</cdr:y>
    </cdr:from>
    <cdr:to>
      <cdr:x>0.76238</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4752562" y="0"/>
          <a:ext cx="792053" cy="374262"/>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Drīzāk piekrīt</a:t>
          </a:r>
        </a:p>
      </cdr:txBody>
    </cdr:sp>
  </cdr:relSizeAnchor>
  <cdr:relSizeAnchor xmlns:cdr="http://schemas.openxmlformats.org/drawingml/2006/chartDrawing">
    <cdr:from>
      <cdr:x>0.49505</cdr:x>
      <cdr:y>0</cdr:y>
    </cdr:from>
    <cdr:to>
      <cdr:x>0.65347</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3600399" y="0"/>
          <a:ext cx="1152163" cy="374262"/>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0.76238</cdr:x>
      <cdr:y>0</cdr:y>
    </cdr:from>
    <cdr:to>
      <cdr:x>0.86139</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544615" y="0"/>
          <a:ext cx="720109" cy="374262"/>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Pilnībā piekrīt</a:t>
          </a:r>
        </a:p>
      </cdr:txBody>
    </cdr:sp>
  </cdr:relSizeAnchor>
  <cdr:relSizeAnchor xmlns:cdr="http://schemas.openxmlformats.org/drawingml/2006/chartDrawing">
    <cdr:from>
      <cdr:x>0.86108</cdr:x>
      <cdr:y>0</cdr:y>
    </cdr:from>
    <cdr:to>
      <cdr:x>0.97289</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648325" y="0"/>
          <a:ext cx="733396" cy="406611"/>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tx1"/>
              </a:solidFill>
              <a:latin typeface="Arial" panose="020B0604020202020204" pitchFamily="34" charset="0"/>
              <a:cs typeface="Arial" panose="020B0604020202020204" pitchFamily="34" charset="0"/>
            </a:rPr>
            <a:t>Grūti pateikt</a:t>
          </a:r>
          <a:endParaRPr lang="en-US" sz="900" b="1">
            <a:solidFill>
              <a:schemeClr val="tx1"/>
            </a:solidFill>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0.301</cdr:x>
      <cdr:y>0</cdr:y>
    </cdr:from>
    <cdr:to>
      <cdr:x>0.48549</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232248" y="0"/>
          <a:ext cx="1368146" cy="389189"/>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Nemaz neinteresē</a:t>
          </a:r>
        </a:p>
      </cdr:txBody>
    </cdr:sp>
  </cdr:relSizeAnchor>
  <cdr:relSizeAnchor xmlns:cdr="http://schemas.openxmlformats.org/drawingml/2006/chartDrawing">
    <cdr:from>
      <cdr:x>0.61172</cdr:x>
      <cdr:y>0</cdr:y>
    </cdr:from>
    <cdr:to>
      <cdr:x>0.77679</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4536503" y="0"/>
          <a:ext cx="1224137" cy="389189"/>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b="1">
              <a:solidFill>
                <a:sysClr val="windowText" lastClr="000000"/>
              </a:solidFill>
              <a:latin typeface="Arial" panose="020B0604020202020204" pitchFamily="34" charset="0"/>
              <a:cs typeface="Arial" panose="020B0604020202020204" pitchFamily="34" charset="0"/>
            </a:rPr>
            <a:t>Drīzāk interesē</a:t>
          </a:r>
        </a:p>
      </cdr:txBody>
    </cdr:sp>
  </cdr:relSizeAnchor>
  <cdr:relSizeAnchor xmlns:cdr="http://schemas.openxmlformats.org/drawingml/2006/chartDrawing">
    <cdr:from>
      <cdr:x>0.48549</cdr:x>
      <cdr:y>0</cdr:y>
    </cdr:from>
    <cdr:to>
      <cdr:x>0.61172</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3600400" y="0"/>
          <a:ext cx="936104" cy="389189"/>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neinteresē</a:t>
          </a:r>
        </a:p>
      </cdr:txBody>
    </cdr:sp>
  </cdr:relSizeAnchor>
  <cdr:relSizeAnchor xmlns:cdr="http://schemas.openxmlformats.org/drawingml/2006/chartDrawing">
    <cdr:from>
      <cdr:x>0.77679</cdr:x>
      <cdr:y>0</cdr:y>
    </cdr:from>
    <cdr:to>
      <cdr:x>0.8933</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760674" y="0"/>
          <a:ext cx="864061" cy="389189"/>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Ļoti interesē</a:t>
          </a:r>
        </a:p>
      </cdr:txBody>
    </cdr:sp>
  </cdr:relSizeAnchor>
  <cdr:relSizeAnchor xmlns:cdr="http://schemas.openxmlformats.org/drawingml/2006/chartDrawing">
    <cdr:from>
      <cdr:x>0.8933</cdr:x>
      <cdr:y>0</cdr:y>
    </cdr:from>
    <cdr:to>
      <cdr:x>1</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6624736" y="0"/>
          <a:ext cx="791264" cy="389189"/>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tx1"/>
              </a:solidFill>
              <a:latin typeface="Arial" panose="020B0604020202020204" pitchFamily="34" charset="0"/>
              <a:cs typeface="Arial" panose="020B0604020202020204" pitchFamily="34" charset="0"/>
            </a:rPr>
            <a:t>Grūti pateikt</a:t>
          </a:r>
          <a:endParaRPr lang="en-US" sz="900" b="1">
            <a:solidFill>
              <a:schemeClr val="tx1"/>
            </a:solidFill>
            <a:latin typeface="Arial" panose="020B0604020202020204" pitchFamily="34" charset="0"/>
            <a:cs typeface="Arial" panose="020B06040202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0.34124</cdr:x>
      <cdr:y>0</cdr:y>
    </cdr:from>
    <cdr:to>
      <cdr:x>0.47338</cdr:x>
      <cdr:y>0.07622</cdr:y>
    </cdr:to>
    <cdr:sp macro="" textlink="">
      <cdr:nvSpPr>
        <cdr:cNvPr id="7" name="TextBox 2">
          <a:extLst xmlns:a="http://schemas.openxmlformats.org/drawingml/2006/main">
            <a:ext uri="{FF2B5EF4-FFF2-40B4-BE49-F238E27FC236}">
              <a16:creationId xmlns:a16="http://schemas.microsoft.com/office/drawing/2014/main" id="{317C460D-ABD2-4150-807B-D689F206F854}"/>
            </a:ext>
          </a:extLst>
        </cdr:cNvPr>
        <cdr:cNvSpPr txBox="1"/>
      </cdr:nvSpPr>
      <cdr:spPr>
        <a:xfrm xmlns:a="http://schemas.openxmlformats.org/drawingml/2006/main">
          <a:off x="2238375" y="0"/>
          <a:ext cx="866775" cy="440437"/>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bg1"/>
              </a:solidFill>
              <a:effectLst/>
              <a:latin typeface="Arial" panose="020B0604020202020204" pitchFamily="34" charset="0"/>
              <a:ea typeface="+mn-ea"/>
              <a:cs typeface="Arial" panose="020B0604020202020204" pitchFamily="34" charset="0"/>
            </a:rPr>
            <a:t>Palielinot nodokļus</a:t>
          </a:r>
          <a:endParaRPr lang="en-US" sz="900" b="1">
            <a:solidFill>
              <a:schemeClr val="bg1"/>
            </a:solidFill>
            <a:effectLst/>
            <a:latin typeface="Arial" panose="020B0604020202020204" pitchFamily="34" charset="0"/>
            <a:ea typeface="+mn-ea"/>
            <a:cs typeface="Arial" panose="020B0604020202020204" pitchFamily="34" charset="0"/>
          </a:endParaRPr>
        </a:p>
      </cdr:txBody>
    </cdr:sp>
  </cdr:relSizeAnchor>
  <cdr:relSizeAnchor xmlns:cdr="http://schemas.openxmlformats.org/drawingml/2006/chartDrawing">
    <cdr:from>
      <cdr:x>0.47338</cdr:x>
      <cdr:y>0</cdr:y>
    </cdr:from>
    <cdr:to>
      <cdr:x>0.65924</cdr:x>
      <cdr:y>0.07622</cdr:y>
    </cdr:to>
    <cdr:sp macro="" textlink="">
      <cdr:nvSpPr>
        <cdr:cNvPr id="8" name="TextBox 1">
          <a:extLst xmlns:a="http://schemas.openxmlformats.org/drawingml/2006/main">
            <a:ext uri="{FF2B5EF4-FFF2-40B4-BE49-F238E27FC236}">
              <a16:creationId xmlns:a16="http://schemas.microsoft.com/office/drawing/2014/main" id="{77521D38-5892-4498-9D4D-EDA0610B5A0D}"/>
            </a:ext>
          </a:extLst>
        </cdr:cNvPr>
        <cdr:cNvSpPr txBox="1"/>
      </cdr:nvSpPr>
      <cdr:spPr>
        <a:xfrm xmlns:a="http://schemas.openxmlformats.org/drawingml/2006/main">
          <a:off x="3105149" y="0"/>
          <a:ext cx="1219201" cy="440437"/>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bg1"/>
              </a:solidFill>
              <a:latin typeface="Arial" panose="020B0604020202020204" pitchFamily="34" charset="0"/>
              <a:cs typeface="Arial" panose="020B0604020202020204" pitchFamily="34" charset="0"/>
            </a:rPr>
            <a:t>Valstij aizņemoties un palielinot valsts parādu</a:t>
          </a:r>
        </a:p>
      </cdr:txBody>
    </cdr:sp>
  </cdr:relSizeAnchor>
  <cdr:relSizeAnchor xmlns:cdr="http://schemas.openxmlformats.org/drawingml/2006/chartDrawing">
    <cdr:from>
      <cdr:x>0.65779</cdr:x>
      <cdr:y>0</cdr:y>
    </cdr:from>
    <cdr:to>
      <cdr:x>0.96127</cdr:x>
      <cdr:y>0.07622</cdr:y>
    </cdr:to>
    <cdr:sp macro="" textlink="">
      <cdr:nvSpPr>
        <cdr:cNvPr id="9" name="TextBox 1">
          <a:extLst xmlns:a="http://schemas.openxmlformats.org/drawingml/2006/main">
            <a:ext uri="{FF2B5EF4-FFF2-40B4-BE49-F238E27FC236}">
              <a16:creationId xmlns:a16="http://schemas.microsoft.com/office/drawing/2014/main" id="{0A0A3528-F9F3-4EE2-9B4F-79EC26543507}"/>
            </a:ext>
          </a:extLst>
        </cdr:cNvPr>
        <cdr:cNvSpPr txBox="1"/>
      </cdr:nvSpPr>
      <cdr:spPr>
        <a:xfrm xmlns:a="http://schemas.openxmlformats.org/drawingml/2006/main">
          <a:off x="4878171" y="0"/>
          <a:ext cx="2250621" cy="428052"/>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tx1"/>
              </a:solidFill>
              <a:latin typeface="Arial" panose="020B0604020202020204" pitchFamily="34" charset="0"/>
              <a:cs typeface="Arial" panose="020B0604020202020204" pitchFamily="34" charset="0"/>
            </a:rPr>
            <a:t>Grūti pateikt</a:t>
          </a:r>
          <a:endParaRPr lang="en-US" sz="900" b="1">
            <a:solidFill>
              <a:schemeClr val="tx1"/>
            </a:solidFill>
            <a:latin typeface="Arial" panose="020B0604020202020204" pitchFamily="34" charset="0"/>
            <a:cs typeface="Arial" panose="020B060402020202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0.36592</cdr:x>
      <cdr:y>0</cdr:y>
    </cdr:from>
    <cdr:to>
      <cdr:x>0.57288</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713663" y="0"/>
          <a:ext cx="1534809" cy="389189"/>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bg1"/>
              </a:solidFill>
              <a:effectLst/>
              <a:latin typeface="Arial" panose="020B0604020202020204" pitchFamily="34" charset="0"/>
              <a:ea typeface="+mn-ea"/>
              <a:cs typeface="Arial" panose="020B0604020202020204" pitchFamily="34" charset="0"/>
            </a:rPr>
            <a:t>Nemaz nav pieņemams</a:t>
          </a:r>
          <a:endParaRPr lang="en-US" sz="900" b="1">
            <a:solidFill>
              <a:schemeClr val="bg1"/>
            </a:solidFill>
            <a:effectLst/>
            <a:latin typeface="Arial" panose="020B0604020202020204" pitchFamily="34" charset="0"/>
            <a:ea typeface="+mn-ea"/>
            <a:cs typeface="Arial" panose="020B0604020202020204" pitchFamily="34" charset="0"/>
          </a:endParaRPr>
        </a:p>
      </cdr:txBody>
    </cdr:sp>
  </cdr:relSizeAnchor>
  <cdr:relSizeAnchor xmlns:cdr="http://schemas.openxmlformats.org/drawingml/2006/chartDrawing">
    <cdr:from>
      <cdr:x>0.72824</cdr:x>
      <cdr:y>0</cdr:y>
    </cdr:from>
    <cdr:to>
      <cdr:x>0.82533</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5400600" y="0"/>
          <a:ext cx="720080" cy="389189"/>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Drīzāk pieņemams</a:t>
          </a:r>
          <a:endParaRPr lang="en-US" sz="900" b="1" dirty="0">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0.57288</cdr:x>
      <cdr:y>0</cdr:y>
    </cdr:from>
    <cdr:to>
      <cdr:x>0.72824</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4248472" y="0"/>
          <a:ext cx="1152128" cy="389189"/>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nav pieņemams</a:t>
          </a:r>
        </a:p>
      </cdr:txBody>
    </cdr:sp>
  </cdr:relSizeAnchor>
  <cdr:relSizeAnchor xmlns:cdr="http://schemas.openxmlformats.org/drawingml/2006/chartDrawing">
    <cdr:from>
      <cdr:x>0.82533</cdr:x>
      <cdr:y>0</cdr:y>
    </cdr:from>
    <cdr:to>
      <cdr:x>0.92243</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6120680" y="0"/>
          <a:ext cx="720080" cy="389189"/>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Pilnībā pieņemams</a:t>
          </a:r>
        </a:p>
      </cdr:txBody>
    </cdr:sp>
  </cdr:relSizeAnchor>
  <cdr:relSizeAnchor xmlns:cdr="http://schemas.openxmlformats.org/drawingml/2006/chartDrawing">
    <cdr:from>
      <cdr:x>0.92207</cdr:x>
      <cdr:y>0</cdr:y>
    </cdr:from>
    <cdr:to>
      <cdr:x>1</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6048374" y="0"/>
          <a:ext cx="511175" cy="400450"/>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tx1"/>
              </a:solidFill>
              <a:latin typeface="Arial" panose="020B0604020202020204" pitchFamily="34" charset="0"/>
              <a:cs typeface="Arial" panose="020B0604020202020204" pitchFamily="34" charset="0"/>
            </a:rPr>
            <a:t>Grūti pateikt</a:t>
          </a:r>
          <a:endParaRPr lang="en-US" sz="900" b="1" dirty="0">
            <a:solidFill>
              <a:schemeClr val="tx1"/>
            </a:solidFill>
            <a:latin typeface="Arial" panose="020B0604020202020204" pitchFamily="34" charset="0"/>
            <a:cs typeface="Arial" panose="020B0604020202020204"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0.34657</cdr:x>
      <cdr:y>1.78063E-7</cdr:y>
    </cdr:from>
    <cdr:to>
      <cdr:x>0.41589</cdr:x>
      <cdr:y>0.07703</cdr:y>
    </cdr:to>
    <cdr:sp macro="" textlink="">
      <cdr:nvSpPr>
        <cdr:cNvPr id="7" name="TextBox 2">
          <a:extLst xmlns:a="http://schemas.openxmlformats.org/drawingml/2006/main">
            <a:ext uri="{FF2B5EF4-FFF2-40B4-BE49-F238E27FC236}">
              <a16:creationId xmlns:a16="http://schemas.microsoft.com/office/drawing/2014/main" id="{6E1344AE-7D75-4F2D-B3A2-566D85D3B994}"/>
            </a:ext>
          </a:extLst>
        </cdr:cNvPr>
        <cdr:cNvSpPr txBox="1"/>
      </cdr:nvSpPr>
      <cdr:spPr>
        <a:xfrm xmlns:a="http://schemas.openxmlformats.org/drawingml/2006/main">
          <a:off x="2520280" y="1"/>
          <a:ext cx="504056" cy="432599"/>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Ļoti slikti</a:t>
          </a:r>
        </a:p>
      </cdr:txBody>
    </cdr:sp>
  </cdr:relSizeAnchor>
  <cdr:relSizeAnchor xmlns:cdr="http://schemas.openxmlformats.org/drawingml/2006/chartDrawing">
    <cdr:from>
      <cdr:x>0.62383</cdr:x>
      <cdr:y>1.78063E-7</cdr:y>
    </cdr:from>
    <cdr:to>
      <cdr:x>0.83178</cdr:x>
      <cdr:y>0.07703</cdr:y>
    </cdr:to>
    <cdr:sp macro="" textlink="">
      <cdr:nvSpPr>
        <cdr:cNvPr id="8" name="TextBox 1">
          <a:extLst xmlns:a="http://schemas.openxmlformats.org/drawingml/2006/main">
            <a:ext uri="{FF2B5EF4-FFF2-40B4-BE49-F238E27FC236}">
              <a16:creationId xmlns:a16="http://schemas.microsoft.com/office/drawing/2014/main" id="{47168713-9A41-4AB5-9BA0-1B63D69BA59D}"/>
            </a:ext>
          </a:extLst>
        </cdr:cNvPr>
        <cdr:cNvSpPr txBox="1"/>
      </cdr:nvSpPr>
      <cdr:spPr>
        <a:xfrm xmlns:a="http://schemas.openxmlformats.org/drawingml/2006/main">
          <a:off x="4536504" y="1"/>
          <a:ext cx="1512168" cy="432599"/>
        </a:xfrm>
        <a:prstGeom xmlns:a="http://schemas.openxmlformats.org/drawingml/2006/main" prst="rect">
          <a:avLst/>
        </a:prstGeom>
        <a:solidFill xmlns:a="http://schemas.openxmlformats.org/drawingml/2006/main">
          <a:srgbClr val="AEC87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900" b="1">
              <a:solidFill>
                <a:schemeClr val="tx1"/>
              </a:solidFill>
              <a:latin typeface="Arial" panose="020B0604020202020204" pitchFamily="34" charset="0"/>
              <a:cs typeface="Arial" panose="020B0604020202020204" pitchFamily="34" charset="0"/>
            </a:rPr>
            <a:t>Viduvēji</a:t>
          </a:r>
          <a:endParaRPr lang="lv-LV" sz="900" b="1">
            <a:solidFill>
              <a:schemeClr val="tx1"/>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0.41589</cdr:x>
      <cdr:y>0</cdr:y>
    </cdr:from>
    <cdr:to>
      <cdr:x>0.4753</cdr:x>
      <cdr:y>0.07703</cdr:y>
    </cdr:to>
    <cdr:sp macro="" textlink="">
      <cdr:nvSpPr>
        <cdr:cNvPr id="9" name="TextBox 1">
          <a:extLst xmlns:a="http://schemas.openxmlformats.org/drawingml/2006/main">
            <a:ext uri="{FF2B5EF4-FFF2-40B4-BE49-F238E27FC236}">
              <a16:creationId xmlns:a16="http://schemas.microsoft.com/office/drawing/2014/main" id="{DDB443BE-1548-42FE-947C-E058A2E8241A}"/>
            </a:ext>
          </a:extLst>
        </cdr:cNvPr>
        <cdr:cNvSpPr txBox="1"/>
      </cdr:nvSpPr>
      <cdr:spPr>
        <a:xfrm xmlns:a="http://schemas.openxmlformats.org/drawingml/2006/main">
          <a:off x="3024336" y="0"/>
          <a:ext cx="432048" cy="432600"/>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Slikti</a:t>
          </a:r>
        </a:p>
      </cdr:txBody>
    </cdr:sp>
  </cdr:relSizeAnchor>
  <cdr:relSizeAnchor xmlns:cdr="http://schemas.openxmlformats.org/drawingml/2006/chartDrawing">
    <cdr:from>
      <cdr:x>0.83178</cdr:x>
      <cdr:y>1.78063E-7</cdr:y>
    </cdr:from>
    <cdr:to>
      <cdr:x>0.99604</cdr:x>
      <cdr:y>0.07703</cdr:y>
    </cdr:to>
    <cdr:sp macro="" textlink="">
      <cdr:nvSpPr>
        <cdr:cNvPr id="10" name="TextBox 1">
          <a:extLst xmlns:a="http://schemas.openxmlformats.org/drawingml/2006/main">
            <a:ext uri="{FF2B5EF4-FFF2-40B4-BE49-F238E27FC236}">
              <a16:creationId xmlns:a16="http://schemas.microsoft.com/office/drawing/2014/main" id="{38516E67-076F-4C06-BB46-22F2DDA5A029}"/>
            </a:ext>
          </a:extLst>
        </cdr:cNvPr>
        <cdr:cNvSpPr txBox="1"/>
      </cdr:nvSpPr>
      <cdr:spPr>
        <a:xfrm xmlns:a="http://schemas.openxmlformats.org/drawingml/2006/main">
          <a:off x="6048672" y="1"/>
          <a:ext cx="1194531" cy="432599"/>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Grūti pateikt </a:t>
          </a:r>
        </a:p>
      </cdr:txBody>
    </cdr:sp>
  </cdr:relSizeAnchor>
  <cdr:relSizeAnchor xmlns:cdr="http://schemas.openxmlformats.org/drawingml/2006/chartDrawing">
    <cdr:from>
      <cdr:x>0.53471</cdr:x>
      <cdr:y>0</cdr:y>
    </cdr:from>
    <cdr:to>
      <cdr:x>0.62383</cdr:x>
      <cdr:y>0.07703</cdr:y>
    </cdr:to>
    <cdr:sp macro="" textlink="">
      <cdr:nvSpPr>
        <cdr:cNvPr id="6" name="TextBox 2">
          <a:extLst xmlns:a="http://schemas.openxmlformats.org/drawingml/2006/main">
            <a:ext uri="{FF2B5EF4-FFF2-40B4-BE49-F238E27FC236}">
              <a16:creationId xmlns:a16="http://schemas.microsoft.com/office/drawing/2014/main" id="{393A6713-090B-4397-B9A6-3B780CCD6582}"/>
            </a:ext>
          </a:extLst>
        </cdr:cNvPr>
        <cdr:cNvSpPr txBox="1"/>
      </cdr:nvSpPr>
      <cdr:spPr>
        <a:xfrm xmlns:a="http://schemas.openxmlformats.org/drawingml/2006/main">
          <a:off x="3888432" y="0"/>
          <a:ext cx="648072" cy="432600"/>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effectLst/>
              <a:latin typeface="Arial" panose="020B0604020202020204" pitchFamily="34" charset="0"/>
              <a:ea typeface="+mn-ea"/>
              <a:cs typeface="Arial" panose="020B0604020202020204" pitchFamily="34" charset="0"/>
            </a:rPr>
            <a:t>Teicami</a:t>
          </a:r>
        </a:p>
      </cdr:txBody>
    </cdr:sp>
  </cdr:relSizeAnchor>
  <cdr:relSizeAnchor xmlns:cdr="http://schemas.openxmlformats.org/drawingml/2006/chartDrawing">
    <cdr:from>
      <cdr:x>0.4753</cdr:x>
      <cdr:y>0</cdr:y>
    </cdr:from>
    <cdr:to>
      <cdr:x>0.53471</cdr:x>
      <cdr:y>0.07703</cdr:y>
    </cdr:to>
    <cdr:sp macro="" textlink="">
      <cdr:nvSpPr>
        <cdr:cNvPr id="11" name="TextBox 1">
          <a:extLst xmlns:a="http://schemas.openxmlformats.org/drawingml/2006/main">
            <a:ext uri="{FF2B5EF4-FFF2-40B4-BE49-F238E27FC236}">
              <a16:creationId xmlns:a16="http://schemas.microsoft.com/office/drawing/2014/main" id="{7D8C19C4-FDC5-4583-828E-8873CB3CDD56}"/>
            </a:ext>
          </a:extLst>
        </cdr:cNvPr>
        <cdr:cNvSpPr txBox="1"/>
      </cdr:nvSpPr>
      <cdr:spPr>
        <a:xfrm xmlns:a="http://schemas.openxmlformats.org/drawingml/2006/main">
          <a:off x="3456384" y="0"/>
          <a:ext cx="432048" cy="432600"/>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ysClr val="windowText" lastClr="000000"/>
              </a:solidFill>
              <a:latin typeface="Arial" panose="020B0604020202020204" pitchFamily="34" charset="0"/>
              <a:cs typeface="Arial" panose="020B0604020202020204" pitchFamily="34" charset="0"/>
            </a:rPr>
            <a:t>Labi</a:t>
          </a:r>
        </a:p>
      </cdr:txBody>
    </cdr:sp>
  </cdr:relSizeAnchor>
</c:userShapes>
</file>

<file path=ppt/drawings/drawing6.xml><?xml version="1.0" encoding="utf-8"?>
<c:userShapes xmlns:c="http://schemas.openxmlformats.org/drawingml/2006/chart">
  <cdr:relSizeAnchor xmlns:cdr="http://schemas.openxmlformats.org/drawingml/2006/chartDrawing">
    <cdr:from>
      <cdr:x>0.37682</cdr:x>
      <cdr:y>0</cdr:y>
    </cdr:from>
    <cdr:to>
      <cdr:x>0.47164</cdr:x>
      <cdr:y>0.13786</cdr:y>
    </cdr:to>
    <cdr:sp macro="" textlink="">
      <cdr:nvSpPr>
        <cdr:cNvPr id="6" name="TextBox 2">
          <a:extLst xmlns:a="http://schemas.openxmlformats.org/drawingml/2006/main">
            <a:ext uri="{FF2B5EF4-FFF2-40B4-BE49-F238E27FC236}">
              <a16:creationId xmlns:a16="http://schemas.microsoft.com/office/drawing/2014/main" id="{AF2B78F9-6560-4E74-9C26-E7251D33BF76}"/>
            </a:ext>
          </a:extLst>
        </cdr:cNvPr>
        <cdr:cNvSpPr txBox="1"/>
      </cdr:nvSpPr>
      <cdr:spPr>
        <a:xfrm xmlns:a="http://schemas.openxmlformats.org/drawingml/2006/main">
          <a:off x="2952750" y="0"/>
          <a:ext cx="742950" cy="440332"/>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dirty="0">
              <a:solidFill>
                <a:schemeClr val="bg1"/>
              </a:solidFill>
              <a:effectLst/>
              <a:latin typeface="Arial" panose="020B0604020202020204" pitchFamily="34" charset="0"/>
              <a:ea typeface="+mn-ea"/>
              <a:cs typeface="Arial" panose="020B0604020202020204" pitchFamily="34" charset="0"/>
            </a:rPr>
            <a:t>Pilnīgi</a:t>
          </a:r>
          <a:r>
            <a:rPr lang="lv-LV" sz="1000" b="1" baseline="0" dirty="0">
              <a:solidFill>
                <a:schemeClr val="bg1"/>
              </a:solidFill>
              <a:effectLst/>
              <a:latin typeface="Arial" panose="020B0604020202020204" pitchFamily="34" charset="0"/>
              <a:ea typeface="+mn-ea"/>
              <a:cs typeface="Arial" panose="020B0604020202020204" pitchFamily="34" charset="0"/>
            </a:rPr>
            <a:t> n</a:t>
          </a:r>
          <a:r>
            <a:rPr lang="lv-LV" sz="1000" b="1" dirty="0">
              <a:solidFill>
                <a:schemeClr val="bg1"/>
              </a:solidFill>
              <a:effectLst/>
              <a:latin typeface="Arial" panose="020B0604020202020204" pitchFamily="34" charset="0"/>
              <a:ea typeface="+mn-ea"/>
              <a:cs typeface="Arial" panose="020B0604020202020204" pitchFamily="34" charset="0"/>
            </a:rPr>
            <a:t>epiekrīt</a:t>
          </a:r>
        </a:p>
      </cdr:txBody>
    </cdr:sp>
  </cdr:relSizeAnchor>
  <cdr:relSizeAnchor xmlns:cdr="http://schemas.openxmlformats.org/drawingml/2006/chartDrawing">
    <cdr:from>
      <cdr:x>0.56056</cdr:x>
      <cdr:y>5.64774E-7</cdr:y>
    </cdr:from>
    <cdr:to>
      <cdr:x>0.74514</cdr:x>
      <cdr:y>0.13786</cdr:y>
    </cdr:to>
    <cdr:sp macro="" textlink="">
      <cdr:nvSpPr>
        <cdr:cNvPr id="7" name="TextBox 1">
          <a:extLst xmlns:a="http://schemas.openxmlformats.org/drawingml/2006/main">
            <a:ext uri="{FF2B5EF4-FFF2-40B4-BE49-F238E27FC236}">
              <a16:creationId xmlns:a16="http://schemas.microsoft.com/office/drawing/2014/main" id="{399673F1-D5D1-4844-B5BC-F541152CEA25}"/>
            </a:ext>
          </a:extLst>
        </cdr:cNvPr>
        <cdr:cNvSpPr txBox="1"/>
      </cdr:nvSpPr>
      <cdr:spPr>
        <a:xfrm xmlns:a="http://schemas.openxmlformats.org/drawingml/2006/main">
          <a:off x="4392488" y="2"/>
          <a:ext cx="1446355" cy="488193"/>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b="1">
              <a:solidFill>
                <a:sysClr val="windowText" lastClr="000000"/>
              </a:solidFill>
              <a:latin typeface="Arial" panose="020B0604020202020204" pitchFamily="34" charset="0"/>
              <a:cs typeface="Arial" panose="020B0604020202020204" pitchFamily="34" charset="0"/>
            </a:rPr>
            <a:t>Drīzāk piekrīt </a:t>
          </a:r>
        </a:p>
      </cdr:txBody>
    </cdr:sp>
  </cdr:relSizeAnchor>
  <cdr:relSizeAnchor xmlns:cdr="http://schemas.openxmlformats.org/drawingml/2006/chartDrawing">
    <cdr:from>
      <cdr:x>0.47164</cdr:x>
      <cdr:y>3.13082E-7</cdr:y>
    </cdr:from>
    <cdr:to>
      <cdr:x>0.5628</cdr:x>
      <cdr:y>0.13786</cdr:y>
    </cdr:to>
    <cdr:sp macro="" textlink="">
      <cdr:nvSpPr>
        <cdr:cNvPr id="8" name="TextBox 1">
          <a:extLst xmlns:a="http://schemas.openxmlformats.org/drawingml/2006/main">
            <a:ext uri="{FF2B5EF4-FFF2-40B4-BE49-F238E27FC236}">
              <a16:creationId xmlns:a16="http://schemas.microsoft.com/office/drawing/2014/main" id="{AE459A3D-4A2D-4780-A063-67A67AF44782}"/>
            </a:ext>
          </a:extLst>
        </cdr:cNvPr>
        <cdr:cNvSpPr txBox="1"/>
      </cdr:nvSpPr>
      <cdr:spPr>
        <a:xfrm xmlns:a="http://schemas.openxmlformats.org/drawingml/2006/main">
          <a:off x="3695700" y="1"/>
          <a:ext cx="714375" cy="440331"/>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dirty="0">
              <a:solidFill>
                <a:schemeClr val="bg1"/>
              </a:solidFill>
              <a:latin typeface="Arial" panose="020B0604020202020204" pitchFamily="34" charset="0"/>
              <a:cs typeface="Arial" panose="020B0604020202020204" pitchFamily="34" charset="0"/>
            </a:rPr>
            <a:t>Drīzāk nepiekrīt </a:t>
          </a:r>
        </a:p>
      </cdr:txBody>
    </cdr:sp>
  </cdr:relSizeAnchor>
  <cdr:relSizeAnchor xmlns:cdr="http://schemas.openxmlformats.org/drawingml/2006/chartDrawing">
    <cdr:from>
      <cdr:x>0.74271</cdr:x>
      <cdr:y>6.26164E-7</cdr:y>
    </cdr:from>
    <cdr:to>
      <cdr:x>0.89933</cdr:x>
      <cdr:y>0.13786</cdr:y>
    </cdr:to>
    <cdr:sp macro="" textlink="">
      <cdr:nvSpPr>
        <cdr:cNvPr id="9" name="TextBox 1">
          <a:extLst xmlns:a="http://schemas.openxmlformats.org/drawingml/2006/main">
            <a:ext uri="{FF2B5EF4-FFF2-40B4-BE49-F238E27FC236}">
              <a16:creationId xmlns:a16="http://schemas.microsoft.com/office/drawing/2014/main" id="{65323E26-34D4-4F22-8E3F-B728CF00AF81}"/>
            </a:ext>
          </a:extLst>
        </cdr:cNvPr>
        <cdr:cNvSpPr txBox="1"/>
      </cdr:nvSpPr>
      <cdr:spPr>
        <a:xfrm xmlns:a="http://schemas.openxmlformats.org/drawingml/2006/main">
          <a:off x="5819775" y="2"/>
          <a:ext cx="1227285" cy="440330"/>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a:solidFill>
                <a:schemeClr val="bg1"/>
              </a:solidFill>
              <a:latin typeface="Arial" panose="020B0604020202020204" pitchFamily="34" charset="0"/>
              <a:cs typeface="Arial" panose="020B0604020202020204" pitchFamily="34" charset="0"/>
            </a:rPr>
            <a:t>Pilnī</a:t>
          </a:r>
          <a:r>
            <a:rPr lang="en-GB" sz="1000" b="1">
              <a:solidFill>
                <a:schemeClr val="bg1"/>
              </a:solidFill>
              <a:latin typeface="Arial" panose="020B0604020202020204" pitchFamily="34" charset="0"/>
              <a:cs typeface="Arial" panose="020B0604020202020204" pitchFamily="34" charset="0"/>
            </a:rPr>
            <a:t>gi</a:t>
          </a:r>
          <a:r>
            <a:rPr lang="lv-LV" sz="1000" b="1">
              <a:solidFill>
                <a:schemeClr val="bg1"/>
              </a:solidFill>
              <a:latin typeface="Arial" panose="020B0604020202020204" pitchFamily="34" charset="0"/>
              <a:cs typeface="Arial" panose="020B0604020202020204" pitchFamily="34" charset="0"/>
            </a:rPr>
            <a:t> piekrīt </a:t>
          </a:r>
        </a:p>
      </cdr:txBody>
    </cdr:sp>
  </cdr:relSizeAnchor>
  <cdr:relSizeAnchor xmlns:cdr="http://schemas.openxmlformats.org/drawingml/2006/chartDrawing">
    <cdr:from>
      <cdr:x>0.89967</cdr:x>
      <cdr:y>0</cdr:y>
    </cdr:from>
    <cdr:to>
      <cdr:x>0.97771</cdr:x>
      <cdr:y>0.13786</cdr:y>
    </cdr:to>
    <cdr:sp macro="" textlink="">
      <cdr:nvSpPr>
        <cdr:cNvPr id="10" name="TextBox 1">
          <a:extLst xmlns:a="http://schemas.openxmlformats.org/drawingml/2006/main">
            <a:ext uri="{FF2B5EF4-FFF2-40B4-BE49-F238E27FC236}">
              <a16:creationId xmlns:a16="http://schemas.microsoft.com/office/drawing/2014/main" id="{F950EE22-6E46-4740-880A-7960D56D3B1C}"/>
            </a:ext>
          </a:extLst>
        </cdr:cNvPr>
        <cdr:cNvSpPr txBox="1"/>
      </cdr:nvSpPr>
      <cdr:spPr>
        <a:xfrm xmlns:a="http://schemas.openxmlformats.org/drawingml/2006/main">
          <a:off x="7049724" y="0"/>
          <a:ext cx="611514" cy="425449"/>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a:solidFill>
                <a:schemeClr val="tx1"/>
              </a:solidFill>
              <a:latin typeface="Arial" panose="020B0604020202020204" pitchFamily="34" charset="0"/>
              <a:cs typeface="Arial" panose="020B0604020202020204" pitchFamily="34" charset="0"/>
            </a:rPr>
            <a:t>Grūti pateikt</a:t>
          </a:r>
          <a:endParaRPr lang="en-US" sz="1000" b="1">
            <a:solidFill>
              <a:schemeClr val="tx1"/>
            </a:solidFill>
            <a:latin typeface="Arial" panose="020B0604020202020204" pitchFamily="34" charset="0"/>
            <a:cs typeface="Arial" panose="020B060402020202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0.25557</cdr:x>
      <cdr:y>0</cdr:y>
    </cdr:from>
    <cdr:to>
      <cdr:x>0.34414</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1676399" y="0"/>
          <a:ext cx="581025" cy="406611"/>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900" b="1">
              <a:solidFill>
                <a:schemeClr val="bg1"/>
              </a:solidFill>
              <a:effectLst/>
              <a:latin typeface="Arial" panose="020B0604020202020204" pitchFamily="34" charset="0"/>
              <a:ea typeface="+mn-ea"/>
              <a:cs typeface="Arial" panose="020B0604020202020204" pitchFamily="34" charset="0"/>
            </a:rPr>
            <a:t>Pilnīgi nepiekrīt</a:t>
          </a:r>
          <a:endParaRPr lang="en-US" sz="900" b="1">
            <a:solidFill>
              <a:schemeClr val="bg1"/>
            </a:solidFill>
            <a:effectLst/>
            <a:latin typeface="Arial" panose="020B0604020202020204" pitchFamily="34" charset="0"/>
            <a:ea typeface="+mn-ea"/>
            <a:cs typeface="Arial" panose="020B0604020202020204" pitchFamily="34" charset="0"/>
          </a:endParaRPr>
        </a:p>
      </cdr:txBody>
    </cdr:sp>
  </cdr:relSizeAnchor>
  <cdr:relSizeAnchor xmlns:cdr="http://schemas.openxmlformats.org/drawingml/2006/chartDrawing">
    <cdr:from>
      <cdr:x>0.42982</cdr:x>
      <cdr:y>0</cdr:y>
    </cdr:from>
    <cdr:to>
      <cdr:x>0.63746</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2819400" y="0"/>
          <a:ext cx="1362075" cy="406611"/>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ysClr val="windowText" lastClr="000000"/>
              </a:solidFill>
              <a:latin typeface="Arial" panose="020B0604020202020204" pitchFamily="34" charset="0"/>
              <a:cs typeface="Arial" panose="020B0604020202020204" pitchFamily="34" charset="0"/>
            </a:rPr>
            <a:t>Drīzāk </a:t>
          </a:r>
          <a:r>
            <a:rPr lang="en-GB" sz="900" b="1">
              <a:solidFill>
                <a:sysClr val="windowText" lastClr="000000"/>
              </a:solidFill>
              <a:latin typeface="Arial" panose="020B0604020202020204" pitchFamily="34" charset="0"/>
              <a:cs typeface="Arial" panose="020B0604020202020204" pitchFamily="34" charset="0"/>
            </a:rPr>
            <a:t>piekrīt</a:t>
          </a:r>
          <a:endParaRPr lang="en-US" sz="900" b="1">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0.34269</cdr:x>
      <cdr:y>0</cdr:y>
    </cdr:from>
    <cdr:to>
      <cdr:x>0.43127</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2247899" y="0"/>
          <a:ext cx="581025" cy="406611"/>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0.63456</cdr:x>
      <cdr:y>0</cdr:y>
    </cdr:from>
    <cdr:to>
      <cdr:x>0.82914</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4162426" y="0"/>
          <a:ext cx="1276350" cy="406611"/>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bg1"/>
              </a:solidFill>
              <a:latin typeface="Arial" panose="020B0604020202020204" pitchFamily="34" charset="0"/>
              <a:cs typeface="Arial" panose="020B0604020202020204" pitchFamily="34" charset="0"/>
            </a:rPr>
            <a:t>Pilnībā </a:t>
          </a:r>
          <a:r>
            <a:rPr lang="en-GB" sz="900" b="1">
              <a:solidFill>
                <a:schemeClr val="bg1"/>
              </a:solidFill>
              <a:latin typeface="Arial" panose="020B0604020202020204" pitchFamily="34" charset="0"/>
              <a:cs typeface="Arial" panose="020B0604020202020204" pitchFamily="34" charset="0"/>
            </a:rPr>
            <a:t>piekrīt</a:t>
          </a:r>
          <a:endParaRPr lang="lv-LV" sz="900" b="1">
            <a:solidFill>
              <a:schemeClr val="bg1"/>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0.82769</cdr:x>
      <cdr:y>0</cdr:y>
    </cdr:from>
    <cdr:to>
      <cdr:x>0.97289</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429250" y="0"/>
          <a:ext cx="952471" cy="406611"/>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tx1"/>
              </a:solidFill>
              <a:latin typeface="Arial" panose="020B0604020202020204" pitchFamily="34" charset="0"/>
              <a:cs typeface="Arial" panose="020B0604020202020204" pitchFamily="34" charset="0"/>
            </a:rPr>
            <a:t>Grūti pateikt</a:t>
          </a:r>
          <a:endParaRPr lang="en-US" sz="900" b="1">
            <a:solidFill>
              <a:schemeClr val="tx1"/>
            </a:solidFill>
            <a:latin typeface="Arial" panose="020B0604020202020204" pitchFamily="34" charset="0"/>
            <a:cs typeface="Arial" panose="020B060402020202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0.34124</cdr:x>
      <cdr:y>0</cdr:y>
    </cdr:from>
    <cdr:to>
      <cdr:x>0.42836</cdr:x>
      <cdr:y>0.0693</cdr:y>
    </cdr:to>
    <cdr:sp macro="" textlink="">
      <cdr:nvSpPr>
        <cdr:cNvPr id="2" name="TextBox 2">
          <a:extLst xmlns:a="http://schemas.openxmlformats.org/drawingml/2006/main">
            <a:ext uri="{FF2B5EF4-FFF2-40B4-BE49-F238E27FC236}">
              <a16:creationId xmlns:a16="http://schemas.microsoft.com/office/drawing/2014/main" id="{3ABB7B3D-CB6B-4EBC-B6AB-6B2FBBE94C0A}"/>
            </a:ext>
          </a:extLst>
        </cdr:cNvPr>
        <cdr:cNvSpPr txBox="1"/>
      </cdr:nvSpPr>
      <cdr:spPr>
        <a:xfrm xmlns:a="http://schemas.openxmlformats.org/drawingml/2006/main">
          <a:off x="2238375" y="0"/>
          <a:ext cx="571500" cy="406611"/>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900" b="1">
              <a:solidFill>
                <a:schemeClr val="bg1"/>
              </a:solidFill>
              <a:effectLst/>
              <a:latin typeface="Arial" panose="020B0604020202020204" pitchFamily="34" charset="0"/>
              <a:ea typeface="+mn-ea"/>
              <a:cs typeface="Arial" panose="020B0604020202020204" pitchFamily="34" charset="0"/>
            </a:rPr>
            <a:t>Pilnīgi nepiekrīt</a:t>
          </a:r>
          <a:endParaRPr lang="en-US" sz="900" b="1">
            <a:solidFill>
              <a:schemeClr val="bg1"/>
            </a:solidFill>
            <a:effectLst/>
            <a:latin typeface="Arial" panose="020B0604020202020204" pitchFamily="34" charset="0"/>
            <a:ea typeface="+mn-ea"/>
            <a:cs typeface="Arial" panose="020B0604020202020204" pitchFamily="34" charset="0"/>
          </a:endParaRPr>
        </a:p>
      </cdr:txBody>
    </cdr:sp>
  </cdr:relSizeAnchor>
  <cdr:relSizeAnchor xmlns:cdr="http://schemas.openxmlformats.org/drawingml/2006/chartDrawing">
    <cdr:from>
      <cdr:x>0.51258</cdr:x>
      <cdr:y>0</cdr:y>
    </cdr:from>
    <cdr:to>
      <cdr:x>0.68538</cdr:x>
      <cdr:y>0.0693</cdr:y>
    </cdr:to>
    <cdr:sp macro="" textlink="">
      <cdr:nvSpPr>
        <cdr:cNvPr id="3" name="TextBox 1">
          <a:extLst xmlns:a="http://schemas.openxmlformats.org/drawingml/2006/main">
            <a:ext uri="{FF2B5EF4-FFF2-40B4-BE49-F238E27FC236}">
              <a16:creationId xmlns:a16="http://schemas.microsoft.com/office/drawing/2014/main" id="{5ADDCE52-BA88-4E8D-B4FD-9B6F16A2DE72}"/>
            </a:ext>
          </a:extLst>
        </cdr:cNvPr>
        <cdr:cNvSpPr txBox="1"/>
      </cdr:nvSpPr>
      <cdr:spPr>
        <a:xfrm xmlns:a="http://schemas.openxmlformats.org/drawingml/2006/main">
          <a:off x="3362325" y="0"/>
          <a:ext cx="1133475" cy="406611"/>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ysClr val="windowText" lastClr="000000"/>
              </a:solidFill>
              <a:latin typeface="Arial" panose="020B0604020202020204" pitchFamily="34" charset="0"/>
              <a:cs typeface="Arial" panose="020B0604020202020204" pitchFamily="34" charset="0"/>
            </a:rPr>
            <a:t>Drīzāk </a:t>
          </a:r>
          <a:r>
            <a:rPr lang="en-GB" sz="900" b="1">
              <a:solidFill>
                <a:sysClr val="windowText" lastClr="000000"/>
              </a:solidFill>
              <a:latin typeface="Arial" panose="020B0604020202020204" pitchFamily="34" charset="0"/>
              <a:cs typeface="Arial" panose="020B0604020202020204" pitchFamily="34" charset="0"/>
            </a:rPr>
            <a:t>piekrīt</a:t>
          </a:r>
          <a:endParaRPr lang="en-US" sz="900" b="1">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0.42691</cdr:x>
      <cdr:y>0</cdr:y>
    </cdr:from>
    <cdr:to>
      <cdr:x>0.51258</cdr:x>
      <cdr:y>0.0693</cdr:y>
    </cdr:to>
    <cdr:sp macro="" textlink="">
      <cdr:nvSpPr>
        <cdr:cNvPr id="4" name="TextBox 1">
          <a:extLst xmlns:a="http://schemas.openxmlformats.org/drawingml/2006/main">
            <a:ext uri="{FF2B5EF4-FFF2-40B4-BE49-F238E27FC236}">
              <a16:creationId xmlns:a16="http://schemas.microsoft.com/office/drawing/2014/main" id="{3A27818C-5B05-4CF0-9BF2-F12B714D2001}"/>
            </a:ext>
          </a:extLst>
        </cdr:cNvPr>
        <cdr:cNvSpPr txBox="1"/>
      </cdr:nvSpPr>
      <cdr:spPr>
        <a:xfrm xmlns:a="http://schemas.openxmlformats.org/drawingml/2006/main">
          <a:off x="2800350" y="0"/>
          <a:ext cx="561975" cy="406611"/>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dirty="0">
              <a:solidFill>
                <a:schemeClr val="bg1"/>
              </a:solidFill>
              <a:latin typeface="Arial" panose="020B0604020202020204" pitchFamily="34" charset="0"/>
              <a:cs typeface="Arial" panose="020B0604020202020204" pitchFamily="34" charset="0"/>
            </a:rPr>
            <a:t>Drīzāk nepiekrīt</a:t>
          </a:r>
        </a:p>
      </cdr:txBody>
    </cdr:sp>
  </cdr:relSizeAnchor>
  <cdr:relSizeAnchor xmlns:cdr="http://schemas.openxmlformats.org/drawingml/2006/chartDrawing">
    <cdr:from>
      <cdr:x>0.68248</cdr:x>
      <cdr:y>0</cdr:y>
    </cdr:from>
    <cdr:to>
      <cdr:x>0.84995</cdr:x>
      <cdr:y>0.0693</cdr:y>
    </cdr:to>
    <cdr:sp macro="" textlink="">
      <cdr:nvSpPr>
        <cdr:cNvPr id="5"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4476750" y="0"/>
          <a:ext cx="1098540" cy="406611"/>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bg1"/>
              </a:solidFill>
              <a:latin typeface="Arial" panose="020B0604020202020204" pitchFamily="34" charset="0"/>
              <a:cs typeface="Arial" panose="020B0604020202020204" pitchFamily="34" charset="0"/>
            </a:rPr>
            <a:t>Pilnībā </a:t>
          </a:r>
          <a:r>
            <a:rPr lang="en-GB" sz="900" b="1">
              <a:solidFill>
                <a:schemeClr val="bg1"/>
              </a:solidFill>
              <a:latin typeface="Arial" panose="020B0604020202020204" pitchFamily="34" charset="0"/>
              <a:cs typeface="Arial" panose="020B0604020202020204" pitchFamily="34" charset="0"/>
            </a:rPr>
            <a:t>piekrīt</a:t>
          </a:r>
          <a:endParaRPr lang="lv-LV" sz="900" b="1">
            <a:solidFill>
              <a:schemeClr val="bg1"/>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0.84999</cdr:x>
      <cdr:y>0</cdr:y>
    </cdr:from>
    <cdr:to>
      <cdr:x>0.97289</cdr:x>
      <cdr:y>0.0693</cdr:y>
    </cdr:to>
    <cdr:sp macro="" textlink="">
      <cdr:nvSpPr>
        <cdr:cNvPr id="6" name="TextBox 1">
          <a:extLst xmlns:a="http://schemas.openxmlformats.org/drawingml/2006/main">
            <a:ext uri="{FF2B5EF4-FFF2-40B4-BE49-F238E27FC236}">
              <a16:creationId xmlns:a16="http://schemas.microsoft.com/office/drawing/2014/main" id="{482CBD9E-4A4E-45E6-B148-E7FE5E4416BC}"/>
            </a:ext>
          </a:extLst>
        </cdr:cNvPr>
        <cdr:cNvSpPr txBox="1"/>
      </cdr:nvSpPr>
      <cdr:spPr>
        <a:xfrm xmlns:a="http://schemas.openxmlformats.org/drawingml/2006/main">
          <a:off x="5575584" y="0"/>
          <a:ext cx="806165" cy="380976"/>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lIns="36000" rIns="3600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b="1">
              <a:solidFill>
                <a:schemeClr val="tx1"/>
              </a:solidFill>
              <a:latin typeface="Arial" panose="020B0604020202020204" pitchFamily="34" charset="0"/>
              <a:cs typeface="Arial" panose="020B0604020202020204" pitchFamily="34" charset="0"/>
            </a:rPr>
            <a:t>Grūti pateikt</a:t>
          </a:r>
          <a:endParaRPr lang="en-US" sz="900" b="1">
            <a:solidFill>
              <a:schemeClr val="tx1"/>
            </a:solidFill>
            <a:latin typeface="Arial" panose="020B0604020202020204" pitchFamily="34" charset="0"/>
            <a:cs typeface="Arial" panose="020B0604020202020204" pitchFamily="34"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0.50056</cdr:x>
      <cdr:y>0</cdr:y>
    </cdr:from>
    <cdr:to>
      <cdr:x>0.58484</cdr:x>
      <cdr:y>0.1102</cdr:y>
    </cdr:to>
    <cdr:sp macro="" textlink="">
      <cdr:nvSpPr>
        <cdr:cNvPr id="11" name="TextBox 2">
          <a:extLst xmlns:a="http://schemas.openxmlformats.org/drawingml/2006/main">
            <a:ext uri="{FF2B5EF4-FFF2-40B4-BE49-F238E27FC236}">
              <a16:creationId xmlns:a16="http://schemas.microsoft.com/office/drawing/2014/main" id="{C269F63D-547C-4CF9-AABA-3323EF5A6737}"/>
            </a:ext>
          </a:extLst>
        </cdr:cNvPr>
        <cdr:cNvSpPr txBox="1"/>
      </cdr:nvSpPr>
      <cdr:spPr>
        <a:xfrm xmlns:a="http://schemas.openxmlformats.org/drawingml/2006/main">
          <a:off x="4276725" y="0"/>
          <a:ext cx="720080" cy="495005"/>
        </a:xfrm>
        <a:prstGeom xmlns:a="http://schemas.openxmlformats.org/drawingml/2006/main" prst="rect">
          <a:avLst/>
        </a:prstGeom>
        <a:solidFill xmlns:a="http://schemas.openxmlformats.org/drawingml/2006/main">
          <a:srgbClr val="12313A"/>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dirty="0">
              <a:solidFill>
                <a:schemeClr val="bg1"/>
              </a:solidFill>
              <a:effectLst/>
              <a:latin typeface="Arial" panose="020B0604020202020204" pitchFamily="34" charset="0"/>
              <a:ea typeface="+mn-ea"/>
              <a:cs typeface="Arial" panose="020B0604020202020204" pitchFamily="34" charset="0"/>
            </a:rPr>
            <a:t>Pilnīgi</a:t>
          </a:r>
          <a:r>
            <a:rPr lang="lv-LV" sz="1000" b="1" baseline="0" dirty="0">
              <a:solidFill>
                <a:schemeClr val="bg1"/>
              </a:solidFill>
              <a:effectLst/>
              <a:latin typeface="Arial" panose="020B0604020202020204" pitchFamily="34" charset="0"/>
              <a:ea typeface="+mn-ea"/>
              <a:cs typeface="Arial" panose="020B0604020202020204" pitchFamily="34" charset="0"/>
            </a:rPr>
            <a:t> n</a:t>
          </a:r>
          <a:r>
            <a:rPr lang="lv-LV" sz="1000" b="1" dirty="0">
              <a:solidFill>
                <a:schemeClr val="bg1"/>
              </a:solidFill>
              <a:effectLst/>
              <a:latin typeface="Arial" panose="020B0604020202020204" pitchFamily="34" charset="0"/>
              <a:ea typeface="+mn-ea"/>
              <a:cs typeface="Arial" panose="020B0604020202020204" pitchFamily="34" charset="0"/>
            </a:rPr>
            <a:t>epiekrīt</a:t>
          </a:r>
        </a:p>
      </cdr:txBody>
    </cdr:sp>
  </cdr:relSizeAnchor>
  <cdr:relSizeAnchor xmlns:cdr="http://schemas.openxmlformats.org/drawingml/2006/chartDrawing">
    <cdr:from>
      <cdr:x>0.66912</cdr:x>
      <cdr:y>4.45248E-7</cdr:y>
    </cdr:from>
    <cdr:to>
      <cdr:x>0.74497</cdr:x>
      <cdr:y>0.1102</cdr:y>
    </cdr:to>
    <cdr:sp macro="" textlink="">
      <cdr:nvSpPr>
        <cdr:cNvPr id="12" name="TextBox 1">
          <a:extLst xmlns:a="http://schemas.openxmlformats.org/drawingml/2006/main">
            <a:ext uri="{FF2B5EF4-FFF2-40B4-BE49-F238E27FC236}">
              <a16:creationId xmlns:a16="http://schemas.microsoft.com/office/drawing/2014/main" id="{5DD8055A-4A65-4DD6-AE1D-72E7DB9B75E1}"/>
            </a:ext>
          </a:extLst>
        </cdr:cNvPr>
        <cdr:cNvSpPr txBox="1"/>
      </cdr:nvSpPr>
      <cdr:spPr>
        <a:xfrm xmlns:a="http://schemas.openxmlformats.org/drawingml/2006/main">
          <a:off x="5716910" y="2"/>
          <a:ext cx="648047" cy="495003"/>
        </a:xfrm>
        <a:prstGeom xmlns:a="http://schemas.openxmlformats.org/drawingml/2006/main" prst="rect">
          <a:avLst/>
        </a:prstGeom>
        <a:solidFill xmlns:a="http://schemas.openxmlformats.org/drawingml/2006/main">
          <a:srgbClr val="EEB500"/>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dirty="0">
              <a:solidFill>
                <a:sysClr val="windowText" lastClr="000000"/>
              </a:solidFill>
              <a:latin typeface="Arial" panose="020B0604020202020204" pitchFamily="34" charset="0"/>
              <a:cs typeface="Arial" panose="020B0604020202020204" pitchFamily="34" charset="0"/>
            </a:rPr>
            <a:t>Drīzāk piekrīt </a:t>
          </a:r>
        </a:p>
      </cdr:txBody>
    </cdr:sp>
  </cdr:relSizeAnchor>
  <cdr:relSizeAnchor xmlns:cdr="http://schemas.openxmlformats.org/drawingml/2006/chartDrawing">
    <cdr:from>
      <cdr:x>0.58484</cdr:x>
      <cdr:y>2.22624E-7</cdr:y>
    </cdr:from>
    <cdr:to>
      <cdr:x>0.66912</cdr:x>
      <cdr:y>0.1102</cdr:y>
    </cdr:to>
    <cdr:sp macro="" textlink="">
      <cdr:nvSpPr>
        <cdr:cNvPr id="13" name="TextBox 1">
          <a:extLst xmlns:a="http://schemas.openxmlformats.org/drawingml/2006/main">
            <a:ext uri="{FF2B5EF4-FFF2-40B4-BE49-F238E27FC236}">
              <a16:creationId xmlns:a16="http://schemas.microsoft.com/office/drawing/2014/main" id="{1B144607-9AB9-4785-944D-5FBD25B1EC54}"/>
            </a:ext>
          </a:extLst>
        </cdr:cNvPr>
        <cdr:cNvSpPr txBox="1"/>
      </cdr:nvSpPr>
      <cdr:spPr>
        <a:xfrm xmlns:a="http://schemas.openxmlformats.org/drawingml/2006/main">
          <a:off x="4996806" y="1"/>
          <a:ext cx="720080" cy="495004"/>
        </a:xfrm>
        <a:prstGeom xmlns:a="http://schemas.openxmlformats.org/drawingml/2006/main" prst="rect">
          <a:avLst/>
        </a:prstGeom>
        <a:solidFill xmlns:a="http://schemas.openxmlformats.org/drawingml/2006/main">
          <a:srgbClr val="3288A0"/>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dirty="0">
              <a:solidFill>
                <a:schemeClr val="bg1"/>
              </a:solidFill>
              <a:latin typeface="Arial" panose="020B0604020202020204" pitchFamily="34" charset="0"/>
              <a:cs typeface="Arial" panose="020B0604020202020204" pitchFamily="34" charset="0"/>
            </a:rPr>
            <a:t>Drīzāk nepiekrīt </a:t>
          </a:r>
        </a:p>
      </cdr:txBody>
    </cdr:sp>
  </cdr:relSizeAnchor>
  <cdr:relSizeAnchor xmlns:cdr="http://schemas.openxmlformats.org/drawingml/2006/chartDrawing">
    <cdr:from>
      <cdr:x>0.74497</cdr:x>
      <cdr:y>4.45248E-7</cdr:y>
    </cdr:from>
    <cdr:to>
      <cdr:x>0.88824</cdr:x>
      <cdr:y>0.1102</cdr:y>
    </cdr:to>
    <cdr:sp macro="" textlink="">
      <cdr:nvSpPr>
        <cdr:cNvPr id="14" name="TextBox 1">
          <a:extLst xmlns:a="http://schemas.openxmlformats.org/drawingml/2006/main">
            <a:ext uri="{FF2B5EF4-FFF2-40B4-BE49-F238E27FC236}">
              <a16:creationId xmlns:a16="http://schemas.microsoft.com/office/drawing/2014/main" id="{8D0BB262-4DE1-49BA-8E43-012371B05750}"/>
            </a:ext>
          </a:extLst>
        </cdr:cNvPr>
        <cdr:cNvSpPr txBox="1"/>
      </cdr:nvSpPr>
      <cdr:spPr>
        <a:xfrm xmlns:a="http://schemas.openxmlformats.org/drawingml/2006/main">
          <a:off x="6364958" y="2"/>
          <a:ext cx="1224098" cy="495003"/>
        </a:xfrm>
        <a:prstGeom xmlns:a="http://schemas.openxmlformats.org/drawingml/2006/main" prst="rect">
          <a:avLst/>
        </a:prstGeom>
        <a:solidFill xmlns:a="http://schemas.openxmlformats.org/drawingml/2006/main">
          <a:srgbClr val="B48900"/>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a:solidFill>
                <a:schemeClr val="bg1"/>
              </a:solidFill>
              <a:latin typeface="Arial" panose="020B0604020202020204" pitchFamily="34" charset="0"/>
              <a:cs typeface="Arial" panose="020B0604020202020204" pitchFamily="34" charset="0"/>
            </a:rPr>
            <a:t>Pilnī</a:t>
          </a:r>
          <a:r>
            <a:rPr lang="en-GB" sz="1000" b="1">
              <a:solidFill>
                <a:schemeClr val="bg1"/>
              </a:solidFill>
              <a:latin typeface="Arial" panose="020B0604020202020204" pitchFamily="34" charset="0"/>
              <a:cs typeface="Arial" panose="020B0604020202020204" pitchFamily="34" charset="0"/>
            </a:rPr>
            <a:t>gi</a:t>
          </a:r>
          <a:r>
            <a:rPr lang="lv-LV" sz="1000" b="1">
              <a:solidFill>
                <a:schemeClr val="bg1"/>
              </a:solidFill>
              <a:latin typeface="Arial" panose="020B0604020202020204" pitchFamily="34" charset="0"/>
              <a:cs typeface="Arial" panose="020B0604020202020204" pitchFamily="34" charset="0"/>
            </a:rPr>
            <a:t> piekrīt </a:t>
          </a:r>
        </a:p>
      </cdr:txBody>
    </cdr:sp>
  </cdr:relSizeAnchor>
  <cdr:relSizeAnchor xmlns:cdr="http://schemas.openxmlformats.org/drawingml/2006/chartDrawing">
    <cdr:from>
      <cdr:x>0.88824</cdr:x>
      <cdr:y>0</cdr:y>
    </cdr:from>
    <cdr:to>
      <cdr:x>0.9641</cdr:x>
      <cdr:y>0.1102</cdr:y>
    </cdr:to>
    <cdr:sp macro="" textlink="">
      <cdr:nvSpPr>
        <cdr:cNvPr id="15" name="TextBox 1">
          <a:extLst xmlns:a="http://schemas.openxmlformats.org/drawingml/2006/main">
            <a:ext uri="{FF2B5EF4-FFF2-40B4-BE49-F238E27FC236}">
              <a16:creationId xmlns:a16="http://schemas.microsoft.com/office/drawing/2014/main" id="{9AE7EEC1-3856-4E0C-9911-4BA672EFF488}"/>
            </a:ext>
          </a:extLst>
        </cdr:cNvPr>
        <cdr:cNvSpPr txBox="1"/>
      </cdr:nvSpPr>
      <cdr:spPr>
        <a:xfrm xmlns:a="http://schemas.openxmlformats.org/drawingml/2006/main">
          <a:off x="7589093" y="0"/>
          <a:ext cx="648071" cy="495005"/>
        </a:xfrm>
        <a:prstGeom xmlns:a="http://schemas.openxmlformats.org/drawingml/2006/main" prst="rect">
          <a:avLst/>
        </a:prstGeom>
        <a:solidFill xmlns:a="http://schemas.openxmlformats.org/drawingml/2006/main">
          <a:schemeClr val="bg1">
            <a:lumMod val="75000"/>
          </a:schemeClr>
        </a:solidFill>
        <a:ln xmlns:a="http://schemas.openxmlformats.org/drawingml/2006/main">
          <a:noFill/>
        </a:l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1000" b="1" dirty="0">
              <a:solidFill>
                <a:schemeClr val="tx1"/>
              </a:solidFill>
              <a:latin typeface="Arial" panose="020B0604020202020204" pitchFamily="34" charset="0"/>
              <a:cs typeface="Arial" panose="020B0604020202020204" pitchFamily="34" charset="0"/>
            </a:rPr>
            <a:t>Grūti pateikt</a:t>
          </a:r>
          <a:endParaRPr lang="en-US" sz="1000" b="1" dirty="0">
            <a:solidFill>
              <a:schemeClr val="tx1"/>
            </a:solidFill>
            <a:latin typeface="Arial" panose="020B0604020202020204" pitchFamily="34" charset="0"/>
            <a:cs typeface="Arial" panose="020B060402020202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lv-LV" dirty="0"/>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97757644-15B2-4C23-AEAC-19E91C221C3E}" type="datetimeFigureOut">
              <a:rPr lang="lv-LV" smtClean="0"/>
              <a:t>15.12.2021</a:t>
            </a:fld>
            <a:endParaRPr lang="lv-LV" dirty="0"/>
          </a:p>
        </p:txBody>
      </p:sp>
      <p:sp>
        <p:nvSpPr>
          <p:cNvPr id="4" name="Slide Image Placeholder 3"/>
          <p:cNvSpPr>
            <a:spLocks noGrp="1" noRot="1" noChangeAspect="1"/>
          </p:cNvSpPr>
          <p:nvPr>
            <p:ph type="sldImg" idx="2"/>
          </p:nvPr>
        </p:nvSpPr>
        <p:spPr>
          <a:xfrm>
            <a:off x="1166813" y="1241425"/>
            <a:ext cx="4465637" cy="3351213"/>
          </a:xfrm>
          <a:prstGeom prst="rect">
            <a:avLst/>
          </a:prstGeom>
          <a:noFill/>
          <a:ln w="12700">
            <a:solidFill>
              <a:prstClr val="black"/>
            </a:solidFill>
          </a:ln>
        </p:spPr>
        <p:txBody>
          <a:bodyPr vert="horz" lIns="91440" tIns="45720" rIns="91440" bIns="45720" rtlCol="0" anchor="ctr"/>
          <a:lstStyle/>
          <a:p>
            <a:endParaRPr lang="lv-LV" dirty="0"/>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5C0E87EC-7041-4C51-88AB-BF376C57F469}" type="slidenum">
              <a:rPr lang="lv-LV" smtClean="0"/>
              <a:t>‹#›</a:t>
            </a:fld>
            <a:endParaRPr lang="lv-LV" dirty="0"/>
          </a:p>
        </p:txBody>
      </p:sp>
    </p:spTree>
    <p:extLst>
      <p:ext uri="{BB962C8B-B14F-4D97-AF65-F5344CB8AC3E}">
        <p14:creationId xmlns:p14="http://schemas.microsoft.com/office/powerpoint/2010/main" val="3215561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0E87EC-7041-4C51-88AB-BF376C57F469}" type="slidenum">
              <a:rPr lang="lv-LV" smtClean="0"/>
              <a:t>2</a:t>
            </a:fld>
            <a:endParaRPr lang="lv-LV" dirty="0"/>
          </a:p>
        </p:txBody>
      </p:sp>
    </p:spTree>
    <p:extLst>
      <p:ext uri="{BB962C8B-B14F-4D97-AF65-F5344CB8AC3E}">
        <p14:creationId xmlns:p14="http://schemas.microsoft.com/office/powerpoint/2010/main" val="2143967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15</a:t>
            </a:fld>
            <a:endParaRPr lang="lv-LV" dirty="0"/>
          </a:p>
        </p:txBody>
      </p:sp>
    </p:spTree>
    <p:extLst>
      <p:ext uri="{BB962C8B-B14F-4D97-AF65-F5344CB8AC3E}">
        <p14:creationId xmlns:p14="http://schemas.microsoft.com/office/powerpoint/2010/main" val="4098607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16</a:t>
            </a:fld>
            <a:endParaRPr lang="lv-LV" dirty="0"/>
          </a:p>
        </p:txBody>
      </p:sp>
    </p:spTree>
    <p:extLst>
      <p:ext uri="{BB962C8B-B14F-4D97-AF65-F5344CB8AC3E}">
        <p14:creationId xmlns:p14="http://schemas.microsoft.com/office/powerpoint/2010/main" val="1424196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17</a:t>
            </a:fld>
            <a:endParaRPr lang="lv-LV" dirty="0"/>
          </a:p>
        </p:txBody>
      </p:sp>
    </p:spTree>
    <p:extLst>
      <p:ext uri="{BB962C8B-B14F-4D97-AF65-F5344CB8AC3E}">
        <p14:creationId xmlns:p14="http://schemas.microsoft.com/office/powerpoint/2010/main" val="1298311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18</a:t>
            </a:fld>
            <a:endParaRPr lang="lv-LV" dirty="0"/>
          </a:p>
        </p:txBody>
      </p:sp>
    </p:spTree>
    <p:extLst>
      <p:ext uri="{BB962C8B-B14F-4D97-AF65-F5344CB8AC3E}">
        <p14:creationId xmlns:p14="http://schemas.microsoft.com/office/powerpoint/2010/main" val="317382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19</a:t>
            </a:fld>
            <a:endParaRPr lang="lv-LV" dirty="0"/>
          </a:p>
        </p:txBody>
      </p:sp>
    </p:spTree>
    <p:extLst>
      <p:ext uri="{BB962C8B-B14F-4D97-AF65-F5344CB8AC3E}">
        <p14:creationId xmlns:p14="http://schemas.microsoft.com/office/powerpoint/2010/main" val="33161674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20</a:t>
            </a:fld>
            <a:endParaRPr lang="lv-LV" dirty="0"/>
          </a:p>
        </p:txBody>
      </p:sp>
    </p:spTree>
    <p:extLst>
      <p:ext uri="{BB962C8B-B14F-4D97-AF65-F5344CB8AC3E}">
        <p14:creationId xmlns:p14="http://schemas.microsoft.com/office/powerpoint/2010/main" val="11505084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21</a:t>
            </a:fld>
            <a:endParaRPr lang="lv-LV" dirty="0"/>
          </a:p>
        </p:txBody>
      </p:sp>
    </p:spTree>
    <p:extLst>
      <p:ext uri="{BB962C8B-B14F-4D97-AF65-F5344CB8AC3E}">
        <p14:creationId xmlns:p14="http://schemas.microsoft.com/office/powerpoint/2010/main" val="1381723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22</a:t>
            </a:fld>
            <a:endParaRPr lang="lv-LV" dirty="0"/>
          </a:p>
        </p:txBody>
      </p:sp>
    </p:spTree>
    <p:extLst>
      <p:ext uri="{BB962C8B-B14F-4D97-AF65-F5344CB8AC3E}">
        <p14:creationId xmlns:p14="http://schemas.microsoft.com/office/powerpoint/2010/main" val="25194714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23</a:t>
            </a:fld>
            <a:endParaRPr lang="lv-LV" dirty="0"/>
          </a:p>
        </p:txBody>
      </p:sp>
    </p:spTree>
    <p:extLst>
      <p:ext uri="{BB962C8B-B14F-4D97-AF65-F5344CB8AC3E}">
        <p14:creationId xmlns:p14="http://schemas.microsoft.com/office/powerpoint/2010/main" val="4032382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24</a:t>
            </a:fld>
            <a:endParaRPr lang="lv-LV" dirty="0"/>
          </a:p>
        </p:txBody>
      </p:sp>
    </p:spTree>
    <p:extLst>
      <p:ext uri="{BB962C8B-B14F-4D97-AF65-F5344CB8AC3E}">
        <p14:creationId xmlns:p14="http://schemas.microsoft.com/office/powerpoint/2010/main" val="548105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C0E87EC-7041-4C51-88AB-BF376C57F469}" type="slidenum">
              <a:rPr lang="lv-LV" smtClean="0"/>
              <a:t>4</a:t>
            </a:fld>
            <a:endParaRPr lang="lv-LV" dirty="0"/>
          </a:p>
        </p:txBody>
      </p:sp>
    </p:spTree>
    <p:extLst>
      <p:ext uri="{BB962C8B-B14F-4D97-AF65-F5344CB8AC3E}">
        <p14:creationId xmlns:p14="http://schemas.microsoft.com/office/powerpoint/2010/main" val="3887558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26</a:t>
            </a:fld>
            <a:endParaRPr lang="lv-LV" dirty="0"/>
          </a:p>
        </p:txBody>
      </p:sp>
    </p:spTree>
    <p:extLst>
      <p:ext uri="{BB962C8B-B14F-4D97-AF65-F5344CB8AC3E}">
        <p14:creationId xmlns:p14="http://schemas.microsoft.com/office/powerpoint/2010/main" val="42861076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27</a:t>
            </a:fld>
            <a:endParaRPr lang="lv-LV" dirty="0"/>
          </a:p>
        </p:txBody>
      </p:sp>
    </p:spTree>
    <p:extLst>
      <p:ext uri="{BB962C8B-B14F-4D97-AF65-F5344CB8AC3E}">
        <p14:creationId xmlns:p14="http://schemas.microsoft.com/office/powerpoint/2010/main" val="11712640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28</a:t>
            </a:fld>
            <a:endParaRPr lang="lv-LV" dirty="0"/>
          </a:p>
        </p:txBody>
      </p:sp>
    </p:spTree>
    <p:extLst>
      <p:ext uri="{BB962C8B-B14F-4D97-AF65-F5344CB8AC3E}">
        <p14:creationId xmlns:p14="http://schemas.microsoft.com/office/powerpoint/2010/main" val="37817593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29</a:t>
            </a:fld>
            <a:endParaRPr lang="lv-LV" dirty="0"/>
          </a:p>
        </p:txBody>
      </p:sp>
    </p:spTree>
    <p:extLst>
      <p:ext uri="{BB962C8B-B14F-4D97-AF65-F5344CB8AC3E}">
        <p14:creationId xmlns:p14="http://schemas.microsoft.com/office/powerpoint/2010/main" val="3034912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30</a:t>
            </a:fld>
            <a:endParaRPr lang="lv-LV" dirty="0"/>
          </a:p>
        </p:txBody>
      </p:sp>
    </p:spTree>
    <p:extLst>
      <p:ext uri="{BB962C8B-B14F-4D97-AF65-F5344CB8AC3E}">
        <p14:creationId xmlns:p14="http://schemas.microsoft.com/office/powerpoint/2010/main" val="25215350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31</a:t>
            </a:fld>
            <a:endParaRPr lang="lv-LV" dirty="0"/>
          </a:p>
        </p:txBody>
      </p:sp>
    </p:spTree>
    <p:extLst>
      <p:ext uri="{BB962C8B-B14F-4D97-AF65-F5344CB8AC3E}">
        <p14:creationId xmlns:p14="http://schemas.microsoft.com/office/powerpoint/2010/main" val="35787735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32</a:t>
            </a:fld>
            <a:endParaRPr lang="lv-LV" dirty="0"/>
          </a:p>
        </p:txBody>
      </p:sp>
    </p:spTree>
    <p:extLst>
      <p:ext uri="{BB962C8B-B14F-4D97-AF65-F5344CB8AC3E}">
        <p14:creationId xmlns:p14="http://schemas.microsoft.com/office/powerpoint/2010/main" val="21274105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33</a:t>
            </a:fld>
            <a:endParaRPr lang="lv-LV" dirty="0"/>
          </a:p>
        </p:txBody>
      </p:sp>
    </p:spTree>
    <p:extLst>
      <p:ext uri="{BB962C8B-B14F-4D97-AF65-F5344CB8AC3E}">
        <p14:creationId xmlns:p14="http://schemas.microsoft.com/office/powerpoint/2010/main" val="13502561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34</a:t>
            </a:fld>
            <a:endParaRPr lang="lv-LV" dirty="0"/>
          </a:p>
        </p:txBody>
      </p:sp>
    </p:spTree>
    <p:extLst>
      <p:ext uri="{BB962C8B-B14F-4D97-AF65-F5344CB8AC3E}">
        <p14:creationId xmlns:p14="http://schemas.microsoft.com/office/powerpoint/2010/main" val="8797801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35</a:t>
            </a:fld>
            <a:endParaRPr lang="lv-LV" dirty="0"/>
          </a:p>
        </p:txBody>
      </p:sp>
    </p:spTree>
    <p:extLst>
      <p:ext uri="{BB962C8B-B14F-4D97-AF65-F5344CB8AC3E}">
        <p14:creationId xmlns:p14="http://schemas.microsoft.com/office/powerpoint/2010/main" val="827343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0E87EC-7041-4C51-88AB-BF376C57F469}" type="slidenum">
              <a:rPr lang="lv-LV" smtClean="0"/>
              <a:t>6</a:t>
            </a:fld>
            <a:endParaRPr lang="lv-LV" dirty="0"/>
          </a:p>
        </p:txBody>
      </p:sp>
    </p:spTree>
    <p:extLst>
      <p:ext uri="{BB962C8B-B14F-4D97-AF65-F5344CB8AC3E}">
        <p14:creationId xmlns:p14="http://schemas.microsoft.com/office/powerpoint/2010/main" val="21580805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36</a:t>
            </a:fld>
            <a:endParaRPr lang="lv-LV" dirty="0"/>
          </a:p>
        </p:txBody>
      </p:sp>
    </p:spTree>
    <p:extLst>
      <p:ext uri="{BB962C8B-B14F-4D97-AF65-F5344CB8AC3E}">
        <p14:creationId xmlns:p14="http://schemas.microsoft.com/office/powerpoint/2010/main" val="3302023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37</a:t>
            </a:fld>
            <a:endParaRPr lang="lv-LV" dirty="0"/>
          </a:p>
        </p:txBody>
      </p:sp>
    </p:spTree>
    <p:extLst>
      <p:ext uri="{BB962C8B-B14F-4D97-AF65-F5344CB8AC3E}">
        <p14:creationId xmlns:p14="http://schemas.microsoft.com/office/powerpoint/2010/main" val="34857762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38</a:t>
            </a:fld>
            <a:endParaRPr lang="lv-LV" dirty="0"/>
          </a:p>
        </p:txBody>
      </p:sp>
    </p:spTree>
    <p:extLst>
      <p:ext uri="{BB962C8B-B14F-4D97-AF65-F5344CB8AC3E}">
        <p14:creationId xmlns:p14="http://schemas.microsoft.com/office/powerpoint/2010/main" val="26540366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p:cNvSpPr>
            <a:spLocks noGrp="1" noChangeArrowheads="1"/>
          </p:cNvSpPr>
          <p:nvPr>
            <p:ph type="sldNum"/>
          </p:nvPr>
        </p:nvSpPr>
        <p:spPr>
          <a:ln/>
        </p:spPr>
        <p:txBody>
          <a:bodyPr/>
          <a:lstStyle/>
          <a:p>
            <a:fld id="{EF91F629-F739-4FB6-B1A7-D65256862C22}" type="slidenum">
              <a:rPr lang="en-US" altLang="lv-LV"/>
              <a:pPr/>
              <a:t>42</a:t>
            </a:fld>
            <a:endParaRPr lang="en-US" altLang="lv-LV" dirty="0"/>
          </a:p>
        </p:txBody>
      </p:sp>
      <p:sp>
        <p:nvSpPr>
          <p:cNvPr id="369666" name="Rectangle 7"/>
          <p:cNvSpPr txBox="1">
            <a:spLocks noGrp="1" noChangeArrowheads="1"/>
          </p:cNvSpPr>
          <p:nvPr/>
        </p:nvSpPr>
        <p:spPr bwMode="auto">
          <a:xfrm>
            <a:off x="3819864" y="10243567"/>
            <a:ext cx="2919590" cy="537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39" tIns="46269" rIns="92539" bIns="46269" anchor="b"/>
          <a:lstStyle>
            <a:lvl1pPr defTabSz="925513">
              <a:defRPr sz="1000" i="1">
                <a:solidFill>
                  <a:srgbClr val="000000"/>
                </a:solidFill>
                <a:latin typeface="Arial" panose="020B0604020202020204" pitchFamily="34" charset="0"/>
              </a:defRPr>
            </a:lvl1pPr>
            <a:lvl2pPr defTabSz="925513">
              <a:defRPr sz="1000" i="1">
                <a:solidFill>
                  <a:srgbClr val="000000"/>
                </a:solidFill>
                <a:latin typeface="Arial" panose="020B0604020202020204" pitchFamily="34" charset="0"/>
              </a:defRPr>
            </a:lvl2pPr>
            <a:lvl3pPr defTabSz="925513">
              <a:defRPr sz="1000" i="1">
                <a:solidFill>
                  <a:srgbClr val="000000"/>
                </a:solidFill>
                <a:latin typeface="Arial" panose="020B0604020202020204" pitchFamily="34" charset="0"/>
              </a:defRPr>
            </a:lvl3pPr>
            <a:lvl4pPr defTabSz="925513">
              <a:defRPr sz="1000" i="1">
                <a:solidFill>
                  <a:srgbClr val="000000"/>
                </a:solidFill>
                <a:latin typeface="Arial" panose="020B0604020202020204" pitchFamily="34" charset="0"/>
              </a:defRPr>
            </a:lvl4pPr>
            <a:lvl5pPr defTabSz="925513">
              <a:defRPr sz="1000" i="1">
                <a:solidFill>
                  <a:srgbClr val="000000"/>
                </a:solidFill>
                <a:latin typeface="Arial" panose="020B0604020202020204" pitchFamily="34" charset="0"/>
              </a:defRPr>
            </a:lvl5pPr>
            <a:lvl6pPr marL="2514600" indent="-228600" defTabSz="925513"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6pPr>
            <a:lvl7pPr marL="2971800" indent="-228600" defTabSz="925513"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7pPr>
            <a:lvl8pPr marL="3429000" indent="-228600" defTabSz="925513"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8pPr>
            <a:lvl9pPr marL="3886200" indent="-228600" defTabSz="925513"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9pPr>
          </a:lstStyle>
          <a:p>
            <a:pPr algn="r">
              <a:buClrTx/>
              <a:buSzTx/>
              <a:buFontTx/>
              <a:buNone/>
            </a:pPr>
            <a:fld id="{D7E83668-B8D4-4216-A67D-D7F8A65267A2}" type="slidenum">
              <a:rPr lang="lv-LV" altLang="lv-LV" sz="1200" i="0">
                <a:solidFill>
                  <a:schemeClr val="tx1"/>
                </a:solidFill>
              </a:rPr>
              <a:pPr algn="r">
                <a:buClrTx/>
                <a:buSzTx/>
                <a:buFontTx/>
                <a:buNone/>
              </a:pPr>
              <a:t>42</a:t>
            </a:fld>
            <a:endParaRPr lang="lv-LV" altLang="lv-LV" sz="1200" i="0" dirty="0">
              <a:solidFill>
                <a:schemeClr val="tx1"/>
              </a:solidFill>
            </a:endParaRPr>
          </a:p>
        </p:txBody>
      </p:sp>
      <p:sp>
        <p:nvSpPr>
          <p:cNvPr id="369667" name="Rectangle 2"/>
          <p:cNvSpPr>
            <a:spLocks noGrp="1" noRot="1" noChangeAspect="1" noChangeArrowheads="1" noTextEdit="1"/>
          </p:cNvSpPr>
          <p:nvPr>
            <p:ph type="sldImg"/>
          </p:nvPr>
        </p:nvSpPr>
        <p:spPr>
          <a:xfrm>
            <a:off x="673100" y="806450"/>
            <a:ext cx="5394325" cy="4046538"/>
          </a:xfrm>
        </p:spPr>
      </p:sp>
      <p:sp>
        <p:nvSpPr>
          <p:cNvPr id="369668" name="Rectangle 3"/>
          <p:cNvSpPr>
            <a:spLocks noGrp="1" noChangeArrowheads="1"/>
          </p:cNvSpPr>
          <p:nvPr>
            <p:ph type="body" idx="1"/>
          </p:nvPr>
        </p:nvSpPr>
        <p:spPr>
          <a:xfrm>
            <a:off x="673631" y="5123508"/>
            <a:ext cx="5393768" cy="4852852"/>
          </a:xfrm>
        </p:spPr>
        <p:txBody>
          <a:bodyPr lIns="92539" tIns="46269" rIns="92539" bIns="46269"/>
          <a:lstStyle/>
          <a:p>
            <a:pPr defTabSz="914400"/>
            <a:endParaRPr lang="lv-LV" altLang="lv-LV" dirty="0"/>
          </a:p>
        </p:txBody>
      </p:sp>
    </p:spTree>
    <p:extLst>
      <p:ext uri="{BB962C8B-B14F-4D97-AF65-F5344CB8AC3E}">
        <p14:creationId xmlns:p14="http://schemas.microsoft.com/office/powerpoint/2010/main" val="383085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0E87EC-7041-4C51-88AB-BF376C57F469}" type="slidenum">
              <a:rPr lang="lv-LV" smtClean="0"/>
              <a:t>7</a:t>
            </a:fld>
            <a:endParaRPr lang="lv-LV" dirty="0"/>
          </a:p>
        </p:txBody>
      </p:sp>
    </p:spTree>
    <p:extLst>
      <p:ext uri="{BB962C8B-B14F-4D97-AF65-F5344CB8AC3E}">
        <p14:creationId xmlns:p14="http://schemas.microsoft.com/office/powerpoint/2010/main" val="410698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10</a:t>
            </a:fld>
            <a:endParaRPr lang="lv-LV" dirty="0"/>
          </a:p>
        </p:txBody>
      </p:sp>
    </p:spTree>
    <p:extLst>
      <p:ext uri="{BB962C8B-B14F-4D97-AF65-F5344CB8AC3E}">
        <p14:creationId xmlns:p14="http://schemas.microsoft.com/office/powerpoint/2010/main" val="1650775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11</a:t>
            </a:fld>
            <a:endParaRPr lang="lv-LV" dirty="0"/>
          </a:p>
        </p:txBody>
      </p:sp>
    </p:spTree>
    <p:extLst>
      <p:ext uri="{BB962C8B-B14F-4D97-AF65-F5344CB8AC3E}">
        <p14:creationId xmlns:p14="http://schemas.microsoft.com/office/powerpoint/2010/main" val="3777546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12</a:t>
            </a:fld>
            <a:endParaRPr lang="lv-LV" dirty="0"/>
          </a:p>
        </p:txBody>
      </p:sp>
    </p:spTree>
    <p:extLst>
      <p:ext uri="{BB962C8B-B14F-4D97-AF65-F5344CB8AC3E}">
        <p14:creationId xmlns:p14="http://schemas.microsoft.com/office/powerpoint/2010/main" val="3910403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13</a:t>
            </a:fld>
            <a:endParaRPr lang="lv-LV" dirty="0"/>
          </a:p>
        </p:txBody>
      </p:sp>
    </p:spTree>
    <p:extLst>
      <p:ext uri="{BB962C8B-B14F-4D97-AF65-F5344CB8AC3E}">
        <p14:creationId xmlns:p14="http://schemas.microsoft.com/office/powerpoint/2010/main" val="1600135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0E87EC-7041-4C51-88AB-BF376C57F469}" type="slidenum">
              <a:rPr lang="lv-LV" smtClean="0"/>
              <a:t>14</a:t>
            </a:fld>
            <a:endParaRPr lang="lv-LV" dirty="0"/>
          </a:p>
        </p:txBody>
      </p:sp>
    </p:spTree>
    <p:extLst>
      <p:ext uri="{BB962C8B-B14F-4D97-AF65-F5344CB8AC3E}">
        <p14:creationId xmlns:p14="http://schemas.microsoft.com/office/powerpoint/2010/main" val="509880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6086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D8994-1401-4E54-8FFA-86E389C3BFAE}"/>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96AD97F7-B337-4656-B11C-EDB898FBB3A3}"/>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4" name="Footer Placeholder 3">
            <a:extLst>
              <a:ext uri="{FF2B5EF4-FFF2-40B4-BE49-F238E27FC236}">
                <a16:creationId xmlns:a16="http://schemas.microsoft.com/office/drawing/2014/main" id="{032B7368-F4C5-427F-AFB9-70D8043232B2}"/>
              </a:ext>
            </a:extLst>
          </p:cNvPr>
          <p:cNvSpPr>
            <a:spLocks noGrp="1"/>
          </p:cNvSpPr>
          <p:nvPr>
            <p:ph type="ftr" sz="quarter" idx="11"/>
          </p:nvPr>
        </p:nvSpPr>
        <p:spPr/>
        <p:txBody>
          <a:bodyPr/>
          <a:lstStyle/>
          <a:p>
            <a:endParaRPr lang="lv-LV" dirty="0"/>
          </a:p>
        </p:txBody>
      </p:sp>
      <p:sp>
        <p:nvSpPr>
          <p:cNvPr id="5" name="Slide Number Placeholder 4">
            <a:extLst>
              <a:ext uri="{FF2B5EF4-FFF2-40B4-BE49-F238E27FC236}">
                <a16:creationId xmlns:a16="http://schemas.microsoft.com/office/drawing/2014/main" id="{4306B02C-2713-4A41-9D1E-5D9A65D5292E}"/>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393446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F8A69C-4ACC-420E-8C7C-A352CD5CAEF9}"/>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3" name="Footer Placeholder 2">
            <a:extLst>
              <a:ext uri="{FF2B5EF4-FFF2-40B4-BE49-F238E27FC236}">
                <a16:creationId xmlns:a16="http://schemas.microsoft.com/office/drawing/2014/main" id="{D9D2B3D2-1FF0-487C-90E6-B6840729F602}"/>
              </a:ext>
            </a:extLst>
          </p:cNvPr>
          <p:cNvSpPr>
            <a:spLocks noGrp="1"/>
          </p:cNvSpPr>
          <p:nvPr>
            <p:ph type="ftr" sz="quarter" idx="11"/>
          </p:nvPr>
        </p:nvSpPr>
        <p:spPr/>
        <p:txBody>
          <a:bodyPr/>
          <a:lstStyle/>
          <a:p>
            <a:endParaRPr lang="lv-LV" dirty="0"/>
          </a:p>
        </p:txBody>
      </p:sp>
      <p:sp>
        <p:nvSpPr>
          <p:cNvPr id="4" name="Slide Number Placeholder 3">
            <a:extLst>
              <a:ext uri="{FF2B5EF4-FFF2-40B4-BE49-F238E27FC236}">
                <a16:creationId xmlns:a16="http://schemas.microsoft.com/office/drawing/2014/main" id="{2F50615C-CFC0-4CD0-8AB9-F5C72EB5A873}"/>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6982792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B289A-0766-4077-95E6-F75AF620825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0C90356D-FA9B-4339-9D6C-7FFE56D3C22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57997307-56A9-4199-A2CA-06F7C6D03BA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27BDD2-B710-4D69-83C4-419930EE70CC}"/>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6" name="Footer Placeholder 5">
            <a:extLst>
              <a:ext uri="{FF2B5EF4-FFF2-40B4-BE49-F238E27FC236}">
                <a16:creationId xmlns:a16="http://schemas.microsoft.com/office/drawing/2014/main" id="{CE740B78-5D50-4CF6-97A3-52F616D87B48}"/>
              </a:ext>
            </a:extLst>
          </p:cNvPr>
          <p:cNvSpPr>
            <a:spLocks noGrp="1"/>
          </p:cNvSpPr>
          <p:nvPr>
            <p:ph type="ftr" sz="quarter" idx="11"/>
          </p:nvPr>
        </p:nvSpPr>
        <p:spPr/>
        <p:txBody>
          <a:bodyPr/>
          <a:lstStyle/>
          <a:p>
            <a:endParaRPr lang="lv-LV" dirty="0"/>
          </a:p>
        </p:txBody>
      </p:sp>
      <p:sp>
        <p:nvSpPr>
          <p:cNvPr id="7" name="Slide Number Placeholder 6">
            <a:extLst>
              <a:ext uri="{FF2B5EF4-FFF2-40B4-BE49-F238E27FC236}">
                <a16:creationId xmlns:a16="http://schemas.microsoft.com/office/drawing/2014/main" id="{B0C39AE2-2584-4627-B39F-BB9BBEE6F06A}"/>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4060277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8986B-4D70-47E7-870E-AFE59342C72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C609B621-8819-4B9F-A417-F002493975F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4" name="Text Placeholder 3">
            <a:extLst>
              <a:ext uri="{FF2B5EF4-FFF2-40B4-BE49-F238E27FC236}">
                <a16:creationId xmlns:a16="http://schemas.microsoft.com/office/drawing/2014/main" id="{6192D210-A4B9-4E1E-90B5-CF9DDCF62BB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69C612F-E8F9-4197-8501-66C064B99B49}"/>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6" name="Footer Placeholder 5">
            <a:extLst>
              <a:ext uri="{FF2B5EF4-FFF2-40B4-BE49-F238E27FC236}">
                <a16:creationId xmlns:a16="http://schemas.microsoft.com/office/drawing/2014/main" id="{D79BE270-36BE-4C2B-85DB-ACBEDDECC562}"/>
              </a:ext>
            </a:extLst>
          </p:cNvPr>
          <p:cNvSpPr>
            <a:spLocks noGrp="1"/>
          </p:cNvSpPr>
          <p:nvPr>
            <p:ph type="ftr" sz="quarter" idx="11"/>
          </p:nvPr>
        </p:nvSpPr>
        <p:spPr/>
        <p:txBody>
          <a:bodyPr/>
          <a:lstStyle/>
          <a:p>
            <a:endParaRPr lang="lv-LV" dirty="0"/>
          </a:p>
        </p:txBody>
      </p:sp>
      <p:sp>
        <p:nvSpPr>
          <p:cNvPr id="7" name="Slide Number Placeholder 6">
            <a:extLst>
              <a:ext uri="{FF2B5EF4-FFF2-40B4-BE49-F238E27FC236}">
                <a16:creationId xmlns:a16="http://schemas.microsoft.com/office/drawing/2014/main" id="{E00130F1-EBAC-40E0-8397-9316E53A9D24}"/>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3979395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B4D55-DD32-42F6-83CC-2B248F7B8B3A}"/>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26B85DE2-EAD1-450C-B709-A357482BDD2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3CE343F-6527-4E62-936A-D53030088200}"/>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5" name="Footer Placeholder 4">
            <a:extLst>
              <a:ext uri="{FF2B5EF4-FFF2-40B4-BE49-F238E27FC236}">
                <a16:creationId xmlns:a16="http://schemas.microsoft.com/office/drawing/2014/main" id="{22B55AB5-DACF-4093-A156-B90545A5331F}"/>
              </a:ext>
            </a:extLst>
          </p:cNvPr>
          <p:cNvSpPr>
            <a:spLocks noGrp="1"/>
          </p:cNvSpPr>
          <p:nvPr>
            <p:ph type="ftr" sz="quarter" idx="11"/>
          </p:nvPr>
        </p:nvSpPr>
        <p:spPr/>
        <p:txBody>
          <a:bodyPr/>
          <a:lstStyle/>
          <a:p>
            <a:endParaRPr lang="lv-LV" dirty="0"/>
          </a:p>
        </p:txBody>
      </p:sp>
      <p:sp>
        <p:nvSpPr>
          <p:cNvPr id="6" name="Slide Number Placeholder 5">
            <a:extLst>
              <a:ext uri="{FF2B5EF4-FFF2-40B4-BE49-F238E27FC236}">
                <a16:creationId xmlns:a16="http://schemas.microsoft.com/office/drawing/2014/main" id="{7C268C57-9721-432A-B0CF-B31249E0D8AA}"/>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26166367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530084-2D65-4370-B2F7-FB55122CC886}"/>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174D988D-5AD3-44FA-BC3E-48D51CF644FD}"/>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441BBE1-3E5F-45B7-BD6D-A03E07F6119E}"/>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5" name="Footer Placeholder 4">
            <a:extLst>
              <a:ext uri="{FF2B5EF4-FFF2-40B4-BE49-F238E27FC236}">
                <a16:creationId xmlns:a16="http://schemas.microsoft.com/office/drawing/2014/main" id="{591DBEF5-A679-4CD5-A3CA-C7A8FE2C28EC}"/>
              </a:ext>
            </a:extLst>
          </p:cNvPr>
          <p:cNvSpPr>
            <a:spLocks noGrp="1"/>
          </p:cNvSpPr>
          <p:nvPr>
            <p:ph type="ftr" sz="quarter" idx="11"/>
          </p:nvPr>
        </p:nvSpPr>
        <p:spPr/>
        <p:txBody>
          <a:bodyPr/>
          <a:lstStyle/>
          <a:p>
            <a:endParaRPr lang="lv-LV" dirty="0"/>
          </a:p>
        </p:txBody>
      </p:sp>
      <p:sp>
        <p:nvSpPr>
          <p:cNvPr id="6" name="Slide Number Placeholder 5">
            <a:extLst>
              <a:ext uri="{FF2B5EF4-FFF2-40B4-BE49-F238E27FC236}">
                <a16:creationId xmlns:a16="http://schemas.microsoft.com/office/drawing/2014/main" id="{C06F5A2F-4B1D-4807-B8E9-7495E9166C99}"/>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1239786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1"/>
          <p:cNvSpPr txBox="1">
            <a:spLocks/>
          </p:cNvSpPr>
          <p:nvPr userDrawn="1"/>
        </p:nvSpPr>
        <p:spPr>
          <a:xfrm>
            <a:off x="179512" y="6430632"/>
            <a:ext cx="971600" cy="329106"/>
          </a:xfrm>
          <a:prstGeom prst="rect">
            <a:avLst/>
          </a:prstGeom>
        </p:spPr>
        <p:txBody>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l"/>
            <a:fld id="{80ED866C-5A37-4A00-9553-773EDF513733}" type="slidenum">
              <a:rPr lang="lv-LV" sz="1200" smtClean="0">
                <a:solidFill>
                  <a:schemeClr val="tx1">
                    <a:tint val="75000"/>
                  </a:schemeClr>
                </a:solidFill>
                <a:latin typeface="Calibri" panose="020F0502020204030204" pitchFamily="34" charset="0"/>
              </a:rPr>
              <a:pPr algn="l"/>
              <a:t>‹#›</a:t>
            </a:fld>
            <a:endParaRPr lang="lv-LV" sz="1200" dirty="0">
              <a:solidFill>
                <a:schemeClr val="tx1">
                  <a:tint val="75000"/>
                </a:schemeClr>
              </a:solidFill>
              <a:latin typeface="Calibri" panose="020F0502020204030204" pitchFamily="34" charset="0"/>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28384" y="6327018"/>
            <a:ext cx="993330" cy="432720"/>
          </a:xfrm>
          <a:prstGeom prst="rect">
            <a:avLst/>
          </a:prstGeom>
        </p:spPr>
      </p:pic>
    </p:spTree>
    <p:extLst>
      <p:ext uri="{BB962C8B-B14F-4D97-AF65-F5344CB8AC3E}">
        <p14:creationId xmlns:p14="http://schemas.microsoft.com/office/powerpoint/2010/main" val="96291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8783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3250" y="2420938"/>
            <a:ext cx="854075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600200"/>
            <a:ext cx="8229600" cy="4525963"/>
          </a:xfrm>
          <a:prstGeom prst="rect">
            <a:avLst/>
          </a:prstGeom>
        </p:spPr>
        <p:txBody>
          <a:bodyPr/>
          <a:lstStyle/>
          <a:p>
            <a:pPr lvl="0"/>
            <a:endParaRPr lang="en-GB" noProof="0" dirty="0"/>
          </a:p>
        </p:txBody>
      </p:sp>
      <p:sp>
        <p:nvSpPr>
          <p:cNvPr id="4" name="Rectangle 156"/>
          <p:cNvSpPr>
            <a:spLocks noGrp="1" noChangeArrowheads="1"/>
          </p:cNvSpPr>
          <p:nvPr>
            <p:ph type="sldNum" sz="quarter" idx="10"/>
          </p:nvPr>
        </p:nvSpPr>
        <p:spPr>
          <a:ln/>
        </p:spPr>
        <p:txBody>
          <a:bodyPr/>
          <a:lstStyle>
            <a:lvl1pPr>
              <a:defRPr/>
            </a:lvl1pPr>
          </a:lstStyle>
          <a:p>
            <a:pPr>
              <a:defRPr/>
            </a:pPr>
            <a:fld id="{0C0B95D6-D7B1-4EBB-B5ED-5B9774BDC480}" type="slidenum">
              <a:rPr lang="en-US"/>
              <a:pPr>
                <a:defRPr/>
              </a:pPr>
              <a:t>‹#›</a:t>
            </a:fld>
            <a:endParaRPr lang="en-US" dirty="0"/>
          </a:p>
        </p:txBody>
      </p:sp>
    </p:spTree>
    <p:extLst>
      <p:ext uri="{BB962C8B-B14F-4D97-AF65-F5344CB8AC3E}">
        <p14:creationId xmlns:p14="http://schemas.microsoft.com/office/powerpoint/2010/main" val="330944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888CC-7BEA-41F3-A480-0E0A3441F43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F0202211-427F-447E-97A9-76954FB4CA8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399CCF8E-4334-4A80-9510-0975AB55774E}"/>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5" name="Footer Placeholder 4">
            <a:extLst>
              <a:ext uri="{FF2B5EF4-FFF2-40B4-BE49-F238E27FC236}">
                <a16:creationId xmlns:a16="http://schemas.microsoft.com/office/drawing/2014/main" id="{CA1F2E92-7457-4883-9AAC-C0763B4DE00A}"/>
              </a:ext>
            </a:extLst>
          </p:cNvPr>
          <p:cNvSpPr>
            <a:spLocks noGrp="1"/>
          </p:cNvSpPr>
          <p:nvPr>
            <p:ph type="ftr" sz="quarter" idx="11"/>
          </p:nvPr>
        </p:nvSpPr>
        <p:spPr/>
        <p:txBody>
          <a:bodyPr/>
          <a:lstStyle/>
          <a:p>
            <a:endParaRPr lang="lv-LV" dirty="0"/>
          </a:p>
        </p:txBody>
      </p:sp>
      <p:sp>
        <p:nvSpPr>
          <p:cNvPr id="6" name="Slide Number Placeholder 5">
            <a:extLst>
              <a:ext uri="{FF2B5EF4-FFF2-40B4-BE49-F238E27FC236}">
                <a16:creationId xmlns:a16="http://schemas.microsoft.com/office/drawing/2014/main" id="{F7F6B952-A03E-4BF0-BDD0-0F40298821F4}"/>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1709569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962B8-DD0B-4DE5-9292-2D4C5987B1AE}"/>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DA6F73CB-276F-48DF-9661-13F55F7B1C4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55590506-2F71-4D9E-8886-80DE4238ADA9}"/>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5" name="Footer Placeholder 4">
            <a:extLst>
              <a:ext uri="{FF2B5EF4-FFF2-40B4-BE49-F238E27FC236}">
                <a16:creationId xmlns:a16="http://schemas.microsoft.com/office/drawing/2014/main" id="{B1C147AD-F4DC-43B5-9296-F2E072A1A068}"/>
              </a:ext>
            </a:extLst>
          </p:cNvPr>
          <p:cNvSpPr>
            <a:spLocks noGrp="1"/>
          </p:cNvSpPr>
          <p:nvPr>
            <p:ph type="ftr" sz="quarter" idx="11"/>
          </p:nvPr>
        </p:nvSpPr>
        <p:spPr/>
        <p:txBody>
          <a:bodyPr/>
          <a:lstStyle/>
          <a:p>
            <a:endParaRPr lang="lv-LV" dirty="0"/>
          </a:p>
        </p:txBody>
      </p:sp>
      <p:sp>
        <p:nvSpPr>
          <p:cNvPr id="6" name="Slide Number Placeholder 5">
            <a:extLst>
              <a:ext uri="{FF2B5EF4-FFF2-40B4-BE49-F238E27FC236}">
                <a16:creationId xmlns:a16="http://schemas.microsoft.com/office/drawing/2014/main" id="{09E3FA61-FBA7-4D45-8C10-CAF614A63D32}"/>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2253656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B737A-3D02-4E3A-88A5-40FB62C5C7EA}"/>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BFEF394F-6211-4744-BFA6-52E7D58040A8}"/>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B9C1DBD-BC9B-4836-B303-97E2F8F0BE38}"/>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5" name="Footer Placeholder 4">
            <a:extLst>
              <a:ext uri="{FF2B5EF4-FFF2-40B4-BE49-F238E27FC236}">
                <a16:creationId xmlns:a16="http://schemas.microsoft.com/office/drawing/2014/main" id="{02B2B675-BEAD-4FB0-8B87-822A1D7A37AD}"/>
              </a:ext>
            </a:extLst>
          </p:cNvPr>
          <p:cNvSpPr>
            <a:spLocks noGrp="1"/>
          </p:cNvSpPr>
          <p:nvPr>
            <p:ph type="ftr" sz="quarter" idx="11"/>
          </p:nvPr>
        </p:nvSpPr>
        <p:spPr/>
        <p:txBody>
          <a:bodyPr/>
          <a:lstStyle/>
          <a:p>
            <a:endParaRPr lang="lv-LV" dirty="0"/>
          </a:p>
        </p:txBody>
      </p:sp>
      <p:sp>
        <p:nvSpPr>
          <p:cNvPr id="6" name="Slide Number Placeholder 5">
            <a:extLst>
              <a:ext uri="{FF2B5EF4-FFF2-40B4-BE49-F238E27FC236}">
                <a16:creationId xmlns:a16="http://schemas.microsoft.com/office/drawing/2014/main" id="{BDB3DAD6-2987-4EAA-A7D5-C7539BE31DBD}"/>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3679858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895D4-F049-46B8-986C-A5FA4EBBF508}"/>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61AB88D4-C817-476F-8C9C-4D79AAF60677}"/>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7CB5FFC5-6130-414C-B3C3-622B5E453F5B}"/>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AD054F6C-3130-498E-9A14-E921FF7BA834}"/>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6" name="Footer Placeholder 5">
            <a:extLst>
              <a:ext uri="{FF2B5EF4-FFF2-40B4-BE49-F238E27FC236}">
                <a16:creationId xmlns:a16="http://schemas.microsoft.com/office/drawing/2014/main" id="{DF854F08-491E-4C4E-9790-692499FDA23D}"/>
              </a:ext>
            </a:extLst>
          </p:cNvPr>
          <p:cNvSpPr>
            <a:spLocks noGrp="1"/>
          </p:cNvSpPr>
          <p:nvPr>
            <p:ph type="ftr" sz="quarter" idx="11"/>
          </p:nvPr>
        </p:nvSpPr>
        <p:spPr/>
        <p:txBody>
          <a:bodyPr/>
          <a:lstStyle/>
          <a:p>
            <a:endParaRPr lang="lv-LV" dirty="0"/>
          </a:p>
        </p:txBody>
      </p:sp>
      <p:sp>
        <p:nvSpPr>
          <p:cNvPr id="7" name="Slide Number Placeholder 6">
            <a:extLst>
              <a:ext uri="{FF2B5EF4-FFF2-40B4-BE49-F238E27FC236}">
                <a16:creationId xmlns:a16="http://schemas.microsoft.com/office/drawing/2014/main" id="{BF2D0C73-1D56-47FD-9577-5CF9A2B009C8}"/>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4009631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CB457-A73E-4047-91B2-5E5A240D4E99}"/>
              </a:ext>
            </a:extLst>
          </p:cNvPr>
          <p:cNvSpPr>
            <a:spLocks noGrp="1"/>
          </p:cNvSpPr>
          <p:nvPr>
            <p:ph type="title"/>
          </p:nvPr>
        </p:nvSpPr>
        <p:spPr>
          <a:xfrm>
            <a:off x="630238" y="365125"/>
            <a:ext cx="78867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3FF5320-DD50-4DAA-BE5E-2EE69BCD85F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3B84FEC-7235-4F39-83C4-5442B3681A8A}"/>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7C94AB80-EA13-46B5-B185-CC63F5B45CC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017DDE3-DD6E-4BA0-B4AA-E1F34944EC3E}"/>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2F33C1E0-D08F-4658-8610-0DF27155A54C}"/>
              </a:ext>
            </a:extLst>
          </p:cNvPr>
          <p:cNvSpPr>
            <a:spLocks noGrp="1"/>
          </p:cNvSpPr>
          <p:nvPr>
            <p:ph type="dt" sz="half" idx="10"/>
          </p:nvPr>
        </p:nvSpPr>
        <p:spPr/>
        <p:txBody>
          <a:bodyPr/>
          <a:lstStyle/>
          <a:p>
            <a:fld id="{23F7F477-6C75-43FF-BC13-3E837CA6B612}" type="datetimeFigureOut">
              <a:rPr lang="lv-LV" smtClean="0"/>
              <a:t>15.12.2021</a:t>
            </a:fld>
            <a:endParaRPr lang="lv-LV" dirty="0"/>
          </a:p>
        </p:txBody>
      </p:sp>
      <p:sp>
        <p:nvSpPr>
          <p:cNvPr id="8" name="Footer Placeholder 7">
            <a:extLst>
              <a:ext uri="{FF2B5EF4-FFF2-40B4-BE49-F238E27FC236}">
                <a16:creationId xmlns:a16="http://schemas.microsoft.com/office/drawing/2014/main" id="{B02B55CC-3D1C-4CF5-859A-73A68AB41EAF}"/>
              </a:ext>
            </a:extLst>
          </p:cNvPr>
          <p:cNvSpPr>
            <a:spLocks noGrp="1"/>
          </p:cNvSpPr>
          <p:nvPr>
            <p:ph type="ftr" sz="quarter" idx="11"/>
          </p:nvPr>
        </p:nvSpPr>
        <p:spPr/>
        <p:txBody>
          <a:bodyPr/>
          <a:lstStyle/>
          <a:p>
            <a:endParaRPr lang="lv-LV" dirty="0"/>
          </a:p>
        </p:txBody>
      </p:sp>
      <p:sp>
        <p:nvSpPr>
          <p:cNvPr id="9" name="Slide Number Placeholder 8">
            <a:extLst>
              <a:ext uri="{FF2B5EF4-FFF2-40B4-BE49-F238E27FC236}">
                <a16:creationId xmlns:a16="http://schemas.microsoft.com/office/drawing/2014/main" id="{10F687BA-E78D-43C9-A2F0-8F937770F704}"/>
              </a:ext>
            </a:extLst>
          </p:cNvPr>
          <p:cNvSpPr>
            <a:spLocks noGrp="1"/>
          </p:cNvSpPr>
          <p:nvPr>
            <p:ph type="sldNum" sz="quarter" idx="12"/>
          </p:nvPr>
        </p:nvSpPr>
        <p:spPr/>
        <p:txBody>
          <a:bodyPr/>
          <a:lstStyle/>
          <a:p>
            <a:fld id="{3673A8D6-49F5-42BB-A56B-F5DEAE7ADF47}" type="slidenum">
              <a:rPr lang="lv-LV" smtClean="0"/>
              <a:t>‹#›</a:t>
            </a:fld>
            <a:endParaRPr lang="lv-LV" dirty="0"/>
          </a:p>
        </p:txBody>
      </p:sp>
    </p:spTree>
    <p:extLst>
      <p:ext uri="{BB962C8B-B14F-4D97-AF65-F5344CB8AC3E}">
        <p14:creationId xmlns:p14="http://schemas.microsoft.com/office/powerpoint/2010/main" val="372195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t>‹#›</a:t>
            </a:fld>
            <a:endParaRPr lang="en-US" dirty="0"/>
          </a:p>
        </p:txBody>
      </p:sp>
    </p:spTree>
    <p:extLst>
      <p:ext uri="{BB962C8B-B14F-4D97-AF65-F5344CB8AC3E}">
        <p14:creationId xmlns:p14="http://schemas.microsoft.com/office/powerpoint/2010/main" val="3286357357"/>
      </p:ext>
    </p:extLst>
  </p:cSld>
  <p:clrMap bg1="lt1" tx1="dk1" bg2="lt2" tx2="dk2" accent1="accent1" accent2="accent2" accent3="accent3" accent4="accent4" accent5="accent5" accent6="accent6" hlink="hlink" folHlink="folHlink"/>
  <p:sldLayoutIdLst>
    <p:sldLayoutId id="2147483662" r:id="rId1"/>
    <p:sldLayoutId id="2147483668" r:id="rId2"/>
    <p:sldLayoutId id="2147483674" r:id="rId3"/>
    <p:sldLayoutId id="2147483688"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35020F-1F28-487F-AD21-6A3A7E16B049}"/>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62C382FF-B7C9-4EF3-B70B-86BE690EF27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3F2EA8B-7AF3-4F9C-B51A-A41F724B7A0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F7F477-6C75-43FF-BC13-3E837CA6B612}" type="datetimeFigureOut">
              <a:rPr lang="lv-LV" smtClean="0"/>
              <a:t>15.12.2021</a:t>
            </a:fld>
            <a:endParaRPr lang="lv-LV" dirty="0"/>
          </a:p>
        </p:txBody>
      </p:sp>
      <p:sp>
        <p:nvSpPr>
          <p:cNvPr id="5" name="Footer Placeholder 4">
            <a:extLst>
              <a:ext uri="{FF2B5EF4-FFF2-40B4-BE49-F238E27FC236}">
                <a16:creationId xmlns:a16="http://schemas.microsoft.com/office/drawing/2014/main" id="{F6A693B3-B098-4F44-8DB1-080237CD219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a:extLst>
              <a:ext uri="{FF2B5EF4-FFF2-40B4-BE49-F238E27FC236}">
                <a16:creationId xmlns:a16="http://schemas.microsoft.com/office/drawing/2014/main" id="{07F07BA1-DE9E-4339-8910-6E7C60BCDB3F}"/>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3A8D6-49F5-42BB-A56B-F5DEAE7ADF47}" type="slidenum">
              <a:rPr lang="lv-LV" smtClean="0"/>
              <a:t>‹#›</a:t>
            </a:fld>
            <a:endParaRPr lang="lv-LV" dirty="0"/>
          </a:p>
        </p:txBody>
      </p:sp>
    </p:spTree>
    <p:extLst>
      <p:ext uri="{BB962C8B-B14F-4D97-AF65-F5344CB8AC3E}">
        <p14:creationId xmlns:p14="http://schemas.microsoft.com/office/powerpoint/2010/main" val="2169417440"/>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package" Target="../embeddings/Microsoft_Word_Document1.docx"/><Relationship Id="rId4" Type="http://schemas.openxmlformats.org/officeDocument/2006/relationships/image" Target="../media/image5.emf"/></Relationships>
</file>

<file path=ppt/slides/_rels/slide41.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emf"/><Relationship Id="rId5" Type="http://schemas.openxmlformats.org/officeDocument/2006/relationships/package" Target="../embeddings/Microsoft_Word_Document3.docx"/><Relationship Id="rId4" Type="http://schemas.openxmlformats.org/officeDocument/2006/relationships/image" Target="../media/image7.emf"/></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descr="AttÄlu rezultÄti vaicÄjumam âRTUâ">
            <a:extLst>
              <a:ext uri="{FF2B5EF4-FFF2-40B4-BE49-F238E27FC236}">
                <a16:creationId xmlns:a16="http://schemas.microsoft.com/office/drawing/2014/main" id="{E6A9F3E8-6DD9-46E6-A4BA-C4D04327F8C8}"/>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noProof="1"/>
          </a:p>
        </p:txBody>
      </p:sp>
      <p:sp>
        <p:nvSpPr>
          <p:cNvPr id="7" name="TextBox 6">
            <a:extLst>
              <a:ext uri="{FF2B5EF4-FFF2-40B4-BE49-F238E27FC236}">
                <a16:creationId xmlns:a16="http://schemas.microsoft.com/office/drawing/2014/main" id="{8B9831DA-9D13-495C-B448-5D02CA0C6798}"/>
              </a:ext>
            </a:extLst>
          </p:cNvPr>
          <p:cNvSpPr txBox="1">
            <a:spLocks noChangeArrowheads="1"/>
          </p:cNvSpPr>
          <p:nvPr/>
        </p:nvSpPr>
        <p:spPr bwMode="auto">
          <a:xfrm>
            <a:off x="1365180" y="2644170"/>
            <a:ext cx="6413641" cy="1569660"/>
          </a:xfrm>
          <a:prstGeom prst="rect">
            <a:avLst/>
          </a:prstGeom>
          <a:noFill/>
          <a:ln w="57150">
            <a:solidFill>
              <a:srgbClr val="B48900"/>
            </a:solidFill>
            <a:miter lim="800000"/>
            <a:headEnd/>
            <a:tailEnd/>
          </a:ln>
        </p:spPr>
        <p:txBody>
          <a:bodyPr wrap="square">
            <a:spAutoFit/>
          </a:bodyPr>
          <a:lstStyle/>
          <a:p>
            <a:pPr algn="ctr"/>
            <a:r>
              <a:rPr lang="lv-LV" sz="4800" b="1" cap="small" noProof="1">
                <a:latin typeface="Arial Narrow" panose="020B0606020202030204" pitchFamily="34" charset="0"/>
                <a:cs typeface="Arial" panose="020B0604020202020204" pitchFamily="34" charset="0"/>
              </a:rPr>
              <a:t>Valsts finanses</a:t>
            </a:r>
            <a:r>
              <a:rPr lang="en-GB" sz="4800" b="1" cap="small" noProof="1">
                <a:latin typeface="Arial Narrow" panose="020B0606020202030204" pitchFamily="34" charset="0"/>
                <a:cs typeface="Arial" panose="020B0604020202020204" pitchFamily="34" charset="0"/>
              </a:rPr>
              <a:t> un</a:t>
            </a:r>
            <a:br>
              <a:rPr lang="en-GB" sz="4800" b="1" cap="small" noProof="1">
                <a:latin typeface="Arial Narrow" panose="020B0606020202030204" pitchFamily="34" charset="0"/>
                <a:cs typeface="Arial" panose="020B0604020202020204" pitchFamily="34" charset="0"/>
              </a:rPr>
            </a:br>
            <a:r>
              <a:rPr lang="lv-LV" sz="4800" b="1" cap="small" noProof="1">
                <a:latin typeface="Arial Narrow" panose="020B0606020202030204" pitchFamily="34" charset="0"/>
                <a:cs typeface="Arial" panose="020B0604020202020204" pitchFamily="34" charset="0"/>
              </a:rPr>
              <a:t>Covid-19 problemātika</a:t>
            </a:r>
            <a:endParaRPr lang="en-GB" altLang="ko-KR" sz="4800" b="1" cap="small" noProof="1">
              <a:latin typeface="Arial Narrow" panose="020B0606020202030204" pitchFamily="34" charset="0"/>
              <a:ea typeface="맑은 고딕" pitchFamily="50" charset="-127"/>
              <a:cs typeface="Arial" pitchFamily="34" charset="0"/>
            </a:endParaRPr>
          </a:p>
        </p:txBody>
      </p:sp>
      <p:sp>
        <p:nvSpPr>
          <p:cNvPr id="8" name="TextBox 7">
            <a:extLst>
              <a:ext uri="{FF2B5EF4-FFF2-40B4-BE49-F238E27FC236}">
                <a16:creationId xmlns:a16="http://schemas.microsoft.com/office/drawing/2014/main" id="{A2C0116B-415C-48B5-B450-722F14C19185}"/>
              </a:ext>
            </a:extLst>
          </p:cNvPr>
          <p:cNvSpPr txBox="1"/>
          <p:nvPr/>
        </p:nvSpPr>
        <p:spPr>
          <a:xfrm>
            <a:off x="0" y="4667485"/>
            <a:ext cx="9144000" cy="707886"/>
          </a:xfrm>
          <a:prstGeom prst="rect">
            <a:avLst/>
          </a:prstGeom>
          <a:noFill/>
        </p:spPr>
        <p:txBody>
          <a:bodyPr wrap="square">
            <a:spAutoFit/>
          </a:bodyPr>
          <a:lstStyle/>
          <a:p>
            <a:pPr algn="ctr" fontAlgn="auto">
              <a:spcBef>
                <a:spcPts val="0"/>
              </a:spcBef>
              <a:spcAft>
                <a:spcPts val="0"/>
              </a:spcAft>
              <a:defRPr/>
            </a:pPr>
            <a:r>
              <a:rPr lang="en-GB" altLang="ko-KR" sz="2000" b="1" noProof="1">
                <a:latin typeface="Arial Narrow" panose="020B0606020202030204" pitchFamily="34" charset="0"/>
                <a:cs typeface="Arial" pitchFamily="34" charset="0"/>
              </a:rPr>
              <a:t>Latvijas iedzīvotāju aptauja</a:t>
            </a:r>
          </a:p>
          <a:p>
            <a:pPr algn="ctr" fontAlgn="auto">
              <a:spcBef>
                <a:spcPts val="0"/>
              </a:spcBef>
              <a:spcAft>
                <a:spcPts val="0"/>
              </a:spcAft>
              <a:defRPr/>
            </a:pPr>
            <a:r>
              <a:rPr lang="en-GB" altLang="ko-KR" sz="2000" b="1" noProof="1">
                <a:latin typeface="Arial Narrow" panose="020B0606020202030204" pitchFamily="34" charset="0"/>
                <a:cs typeface="Arial" pitchFamily="34" charset="0"/>
              </a:rPr>
              <a:t>2021. gada </a:t>
            </a:r>
            <a:r>
              <a:rPr lang="lv-LV" altLang="ko-KR" sz="2000" b="1" noProof="1">
                <a:latin typeface="Arial Narrow" panose="020B0606020202030204" pitchFamily="34" charset="0"/>
                <a:cs typeface="Arial" pitchFamily="34" charset="0"/>
              </a:rPr>
              <a:t>novembris</a:t>
            </a:r>
            <a:endParaRPr lang="en-GB" altLang="ko-KR" sz="2000" b="1" noProof="1">
              <a:latin typeface="Arial Narrow" panose="020B0606020202030204" pitchFamily="34" charset="0"/>
              <a:cs typeface="Arial" pitchFamily="34" charset="0"/>
            </a:endParaRPr>
          </a:p>
        </p:txBody>
      </p:sp>
      <p:pic>
        <p:nvPicPr>
          <p:cNvPr id="10" name="Picture 9">
            <a:extLst>
              <a:ext uri="{FF2B5EF4-FFF2-40B4-BE49-F238E27FC236}">
                <a16:creationId xmlns:a16="http://schemas.microsoft.com/office/drawing/2014/main" id="{334ADE04-A4C6-446B-A946-A7163F7549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5986791"/>
            <a:ext cx="1669326" cy="727200"/>
          </a:xfrm>
          <a:prstGeom prst="rect">
            <a:avLst/>
          </a:prstGeom>
        </p:spPr>
      </p:pic>
      <p:pic>
        <p:nvPicPr>
          <p:cNvPr id="3074" name="Picture 2" descr="Fiskālās disciplīnas padome">
            <a:extLst>
              <a:ext uri="{FF2B5EF4-FFF2-40B4-BE49-F238E27FC236}">
                <a16:creationId xmlns:a16="http://schemas.microsoft.com/office/drawing/2014/main" id="{20587F68-EA6A-47CA-A3F4-2B1C29683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0169" y="116632"/>
            <a:ext cx="1963663" cy="21119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122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241">
            <a:extLst>
              <a:ext uri="{FF2B5EF4-FFF2-40B4-BE49-F238E27FC236}">
                <a16:creationId xmlns:a16="http://schemas.microsoft.com/office/drawing/2014/main" id="{64CE3FF4-714A-454C-A9C3-327BC921881D}"/>
              </a:ext>
            </a:extLst>
          </p:cNvPr>
          <p:cNvGraphicFramePr>
            <a:graphicFrameLocks/>
          </p:cNvGraphicFramePr>
          <p:nvPr>
            <p:extLst>
              <p:ext uri="{D42A27DB-BD31-4B8C-83A1-F6EECF244321}">
                <p14:modId xmlns:p14="http://schemas.microsoft.com/office/powerpoint/2010/main" val="118635288"/>
              </p:ext>
            </p:extLst>
          </p:nvPr>
        </p:nvGraphicFramePr>
        <p:xfrm>
          <a:off x="1362718" y="1146122"/>
          <a:ext cx="6192688" cy="4679079"/>
        </p:xfrm>
        <a:graphic>
          <a:graphicData uri="http://schemas.openxmlformats.org/drawingml/2006/chart">
            <c:chart xmlns:c="http://schemas.openxmlformats.org/drawingml/2006/chart" xmlns:r="http://schemas.openxmlformats.org/officeDocument/2006/relationships" r:id="rId3"/>
          </a:graphicData>
        </a:graphic>
      </p:graphicFrame>
      <p:sp>
        <p:nvSpPr>
          <p:cNvPr id="2" name="Labā figūriekava 1">
            <a:extLst>
              <a:ext uri="{FF2B5EF4-FFF2-40B4-BE49-F238E27FC236}">
                <a16:creationId xmlns:a16="http://schemas.microsoft.com/office/drawing/2014/main" id="{9E0ACE55-1A9E-4240-89CF-0C054B49FE5C}"/>
              </a:ext>
            </a:extLst>
          </p:cNvPr>
          <p:cNvSpPr/>
          <p:nvPr/>
        </p:nvSpPr>
        <p:spPr>
          <a:xfrm>
            <a:off x="6806651" y="1746740"/>
            <a:ext cx="360040" cy="3525471"/>
          </a:xfrm>
          <a:prstGeom prst="rightBrace">
            <a:avLst>
              <a:gd name="adj1" fmla="val 52603"/>
              <a:gd name="adj2" fmla="val 50000"/>
            </a:avLst>
          </a:prstGeom>
          <a:ln>
            <a:solidFill>
              <a:srgbClr val="B489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5825201"/>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Latvijas valsts ārējais parāds salīdzinājumā ar citām ES valstīm</a:t>
            </a: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«T1. Ņemot vērā visu, ko Jūs par to zināt, kā Jūs novērtētu, cik liels, Jūsuprāt, ir Latvijas valsts ārējais parāds salīdzinājumā ar citām ES valstīm?»</a:t>
            </a:r>
          </a:p>
        </p:txBody>
      </p:sp>
      <p:sp>
        <p:nvSpPr>
          <p:cNvPr id="3" name="TextBox 2">
            <a:extLst>
              <a:ext uri="{FF2B5EF4-FFF2-40B4-BE49-F238E27FC236}">
                <a16:creationId xmlns:a16="http://schemas.microsoft.com/office/drawing/2014/main" id="{86117CD7-41E9-4224-BE92-01A9F0ACF119}"/>
              </a:ext>
            </a:extLst>
          </p:cNvPr>
          <p:cNvSpPr txBox="1"/>
          <p:nvPr/>
        </p:nvSpPr>
        <p:spPr>
          <a:xfrm>
            <a:off x="6847118" y="2878533"/>
            <a:ext cx="2120553" cy="1261884"/>
          </a:xfrm>
          <a:prstGeom prst="rect">
            <a:avLst/>
          </a:prstGeom>
          <a:noFill/>
        </p:spPr>
        <p:txBody>
          <a:bodyPr wrap="square" rtlCol="0">
            <a:spAutoFit/>
          </a:bodyPr>
          <a:lstStyle/>
          <a:p>
            <a:pPr algn="ctr"/>
            <a:r>
              <a:rPr lang="lv-LV" sz="2400" dirty="0">
                <a:solidFill>
                  <a:srgbClr val="B48900"/>
                </a:solidFill>
                <a:latin typeface="Arial" panose="020B0604020202020204" pitchFamily="34" charset="0"/>
                <a:cs typeface="Arial" panose="020B0604020202020204" pitchFamily="34" charset="0"/>
              </a:rPr>
              <a:t>Kopumā </a:t>
            </a:r>
          </a:p>
          <a:p>
            <a:pPr algn="ctr"/>
            <a:r>
              <a:rPr lang="lv-LV" sz="2400" dirty="0">
                <a:solidFill>
                  <a:srgbClr val="B48900"/>
                </a:solidFill>
                <a:latin typeface="Arial" panose="020B0604020202020204" pitchFamily="34" charset="0"/>
                <a:cs typeface="Arial" panose="020B0604020202020204" pitchFamily="34" charset="0"/>
              </a:rPr>
              <a:t>liels</a:t>
            </a:r>
          </a:p>
          <a:p>
            <a:pPr algn="ctr"/>
            <a:r>
              <a:rPr lang="lv-LV" sz="2800" b="1" dirty="0">
                <a:solidFill>
                  <a:srgbClr val="B48900"/>
                </a:solidFill>
                <a:latin typeface="Arial" panose="020B0604020202020204" pitchFamily="34" charset="0"/>
                <a:cs typeface="Arial" panose="020B0604020202020204" pitchFamily="34" charset="0"/>
              </a:rPr>
              <a:t>75%</a:t>
            </a:r>
            <a:endParaRPr lang="lv-LV" sz="2400" b="1" dirty="0">
              <a:solidFill>
                <a:srgbClr val="B48900"/>
              </a:solidFill>
              <a:latin typeface="Arial" panose="020B0604020202020204" pitchFamily="34" charset="0"/>
              <a:cs typeface="Arial" panose="020B0604020202020204" pitchFamily="34" charset="0"/>
            </a:endParaRPr>
          </a:p>
        </p:txBody>
      </p:sp>
      <p:sp>
        <p:nvSpPr>
          <p:cNvPr id="8" name="Labā figūriekava 7">
            <a:extLst>
              <a:ext uri="{FF2B5EF4-FFF2-40B4-BE49-F238E27FC236}">
                <a16:creationId xmlns:a16="http://schemas.microsoft.com/office/drawing/2014/main" id="{FB9E8F06-8286-44B4-B08D-EC6AC52490EB}"/>
              </a:ext>
            </a:extLst>
          </p:cNvPr>
          <p:cNvSpPr/>
          <p:nvPr/>
        </p:nvSpPr>
        <p:spPr>
          <a:xfrm rot="10800000">
            <a:off x="1565059" y="2780928"/>
            <a:ext cx="146734" cy="1004980"/>
          </a:xfrm>
          <a:prstGeom prst="rightBrace">
            <a:avLst>
              <a:gd name="adj1" fmla="val 52603"/>
              <a:gd name="adj2" fmla="val 50000"/>
            </a:avLst>
          </a:prstGeom>
          <a:ln>
            <a:solidFill>
              <a:srgbClr val="21596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9" name="TextBox 8">
            <a:extLst>
              <a:ext uri="{FF2B5EF4-FFF2-40B4-BE49-F238E27FC236}">
                <a16:creationId xmlns:a16="http://schemas.microsoft.com/office/drawing/2014/main" id="{6EA97D31-248B-4F30-AF55-996E0510D49A}"/>
              </a:ext>
            </a:extLst>
          </p:cNvPr>
          <p:cNvSpPr txBox="1"/>
          <p:nvPr/>
        </p:nvSpPr>
        <p:spPr>
          <a:xfrm>
            <a:off x="170825" y="2673475"/>
            <a:ext cx="1417769" cy="1261884"/>
          </a:xfrm>
          <a:prstGeom prst="rect">
            <a:avLst/>
          </a:prstGeom>
          <a:noFill/>
        </p:spPr>
        <p:txBody>
          <a:bodyPr wrap="square" rtlCol="0">
            <a:spAutoFit/>
          </a:bodyPr>
          <a:lstStyle/>
          <a:p>
            <a:pPr algn="ctr"/>
            <a:r>
              <a:rPr lang="lv-LV" sz="2400" dirty="0">
                <a:solidFill>
                  <a:srgbClr val="215968"/>
                </a:solidFill>
                <a:latin typeface="Arial" panose="020B0604020202020204" pitchFamily="34" charset="0"/>
                <a:cs typeface="Arial" panose="020B0604020202020204" pitchFamily="34" charset="0"/>
              </a:rPr>
              <a:t>Kopumā </a:t>
            </a:r>
          </a:p>
          <a:p>
            <a:pPr algn="ctr"/>
            <a:r>
              <a:rPr lang="lv-LV" sz="2400" dirty="0">
                <a:solidFill>
                  <a:srgbClr val="215968"/>
                </a:solidFill>
                <a:latin typeface="Arial" panose="020B0604020202020204" pitchFamily="34" charset="0"/>
                <a:cs typeface="Arial" panose="020B0604020202020204" pitchFamily="34" charset="0"/>
              </a:rPr>
              <a:t>mazs</a:t>
            </a:r>
          </a:p>
          <a:p>
            <a:pPr algn="ctr"/>
            <a:r>
              <a:rPr lang="lv-LV" sz="2800" b="1" dirty="0">
                <a:solidFill>
                  <a:srgbClr val="215968"/>
                </a:solidFill>
                <a:latin typeface="Arial" panose="020B0604020202020204" pitchFamily="34" charset="0"/>
                <a:cs typeface="Arial" panose="020B0604020202020204" pitchFamily="34" charset="0"/>
              </a:rPr>
              <a:t>3%</a:t>
            </a:r>
            <a:endParaRPr lang="lv-LV" sz="2400" b="1" dirty="0">
              <a:solidFill>
                <a:srgbClr val="21596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639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Latvijas valsts ārējais parāds salīdzinājumā ar citām ES valstīm</a:t>
            </a: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«T1. Ņemot vērā visu, ko Jūs par to zināt, kā Jūs novērtētu, cik liels, Jūsuprāt, ir Latvijas valsts ārējais parāds salīdzinājumā ar citām ES valstīm?»</a:t>
            </a:r>
          </a:p>
        </p:txBody>
      </p:sp>
      <p:sp>
        <p:nvSpPr>
          <p:cNvPr id="5" name="Rectangle 46">
            <a:extLst>
              <a:ext uri="{FF2B5EF4-FFF2-40B4-BE49-F238E27FC236}">
                <a16:creationId xmlns:a16="http://schemas.microsoft.com/office/drawing/2014/main" id="{EECE97C2-DC34-4DB0-A66D-5A586F5618E1}"/>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graphicFrame>
        <p:nvGraphicFramePr>
          <p:cNvPr id="6" name="Chart 5">
            <a:extLst>
              <a:ext uri="{FF2B5EF4-FFF2-40B4-BE49-F238E27FC236}">
                <a16:creationId xmlns:a16="http://schemas.microsoft.com/office/drawing/2014/main" id="{F59700DA-87C3-4426-8F06-AA88A9373D62}"/>
              </a:ext>
            </a:extLst>
          </p:cNvPr>
          <p:cNvGraphicFramePr>
            <a:graphicFrameLocks/>
          </p:cNvGraphicFramePr>
          <p:nvPr>
            <p:extLst>
              <p:ext uri="{D42A27DB-BD31-4B8C-83A1-F6EECF244321}">
                <p14:modId xmlns:p14="http://schemas.microsoft.com/office/powerpoint/2010/main" val="2691231875"/>
              </p:ext>
            </p:extLst>
          </p:nvPr>
        </p:nvGraphicFramePr>
        <p:xfrm>
          <a:off x="251520" y="1081415"/>
          <a:ext cx="7416000" cy="561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0567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5907912"/>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Interese par valsts finanšu stāvokli</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«T2. Cik lielā mērā Jūs interesē valsts finanšu stāvoklis, piemēram, budžeta deficīts, valsts parāds u. tml. jautājumi?»</a:t>
            </a:r>
          </a:p>
        </p:txBody>
      </p:sp>
      <p:graphicFrame>
        <p:nvGraphicFramePr>
          <p:cNvPr id="5" name="Chart 241">
            <a:extLst>
              <a:ext uri="{FF2B5EF4-FFF2-40B4-BE49-F238E27FC236}">
                <a16:creationId xmlns:a16="http://schemas.microsoft.com/office/drawing/2014/main" id="{426359BF-115E-41FB-8184-B9BD6936FFD4}"/>
              </a:ext>
            </a:extLst>
          </p:cNvPr>
          <p:cNvGraphicFramePr>
            <a:graphicFrameLocks/>
          </p:cNvGraphicFramePr>
          <p:nvPr>
            <p:extLst>
              <p:ext uri="{D42A27DB-BD31-4B8C-83A1-F6EECF244321}">
                <p14:modId xmlns:p14="http://schemas.microsoft.com/office/powerpoint/2010/main" val="3127838999"/>
              </p:ext>
            </p:extLst>
          </p:nvPr>
        </p:nvGraphicFramePr>
        <p:xfrm>
          <a:off x="1691680" y="1340768"/>
          <a:ext cx="6480720" cy="4628448"/>
        </p:xfrm>
        <a:graphic>
          <a:graphicData uri="http://schemas.openxmlformats.org/drawingml/2006/chart">
            <c:chart xmlns:c="http://schemas.openxmlformats.org/drawingml/2006/chart" xmlns:r="http://schemas.openxmlformats.org/officeDocument/2006/relationships" r:id="rId3"/>
          </a:graphicData>
        </a:graphic>
      </p:graphicFrame>
      <p:sp>
        <p:nvSpPr>
          <p:cNvPr id="6" name="Labā figūriekava 5">
            <a:extLst>
              <a:ext uri="{FF2B5EF4-FFF2-40B4-BE49-F238E27FC236}">
                <a16:creationId xmlns:a16="http://schemas.microsoft.com/office/drawing/2014/main" id="{0866E1C8-23A0-4E2C-911B-4C18AB8D01E3}"/>
              </a:ext>
            </a:extLst>
          </p:cNvPr>
          <p:cNvSpPr/>
          <p:nvPr/>
        </p:nvSpPr>
        <p:spPr>
          <a:xfrm>
            <a:off x="6886157" y="1772816"/>
            <a:ext cx="360040" cy="3258817"/>
          </a:xfrm>
          <a:prstGeom prst="rightBrace">
            <a:avLst>
              <a:gd name="adj1" fmla="val 52603"/>
              <a:gd name="adj2" fmla="val 50000"/>
            </a:avLst>
          </a:prstGeom>
          <a:ln>
            <a:solidFill>
              <a:srgbClr val="B489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8" name="TextBox 7">
            <a:extLst>
              <a:ext uri="{FF2B5EF4-FFF2-40B4-BE49-F238E27FC236}">
                <a16:creationId xmlns:a16="http://schemas.microsoft.com/office/drawing/2014/main" id="{303831FB-D75A-47EC-BDAF-47DE3A661812}"/>
              </a:ext>
            </a:extLst>
          </p:cNvPr>
          <p:cNvSpPr txBox="1"/>
          <p:nvPr/>
        </p:nvSpPr>
        <p:spPr>
          <a:xfrm>
            <a:off x="6994850" y="2708502"/>
            <a:ext cx="2120553" cy="1261884"/>
          </a:xfrm>
          <a:prstGeom prst="rect">
            <a:avLst/>
          </a:prstGeom>
          <a:noFill/>
        </p:spPr>
        <p:txBody>
          <a:bodyPr wrap="square" rtlCol="0">
            <a:spAutoFit/>
          </a:bodyPr>
          <a:lstStyle/>
          <a:p>
            <a:pPr algn="ctr"/>
            <a:r>
              <a:rPr lang="lv-LV" sz="2400" dirty="0">
                <a:solidFill>
                  <a:srgbClr val="B48900"/>
                </a:solidFill>
                <a:latin typeface="Arial" panose="020B0604020202020204" pitchFamily="34" charset="0"/>
                <a:cs typeface="Arial" panose="020B0604020202020204" pitchFamily="34" charset="0"/>
              </a:rPr>
              <a:t>Kopumā </a:t>
            </a:r>
          </a:p>
          <a:p>
            <a:pPr algn="ctr"/>
            <a:r>
              <a:rPr lang="lv-LV" sz="2400" dirty="0">
                <a:solidFill>
                  <a:srgbClr val="B48900"/>
                </a:solidFill>
                <a:latin typeface="Arial" panose="020B0604020202020204" pitchFamily="34" charset="0"/>
                <a:cs typeface="Arial" panose="020B0604020202020204" pitchFamily="34" charset="0"/>
              </a:rPr>
              <a:t>interesē</a:t>
            </a:r>
          </a:p>
          <a:p>
            <a:pPr algn="ctr"/>
            <a:r>
              <a:rPr lang="lv-LV" sz="2800" b="1" dirty="0">
                <a:solidFill>
                  <a:srgbClr val="B48900"/>
                </a:solidFill>
                <a:latin typeface="Arial" panose="020B0604020202020204" pitchFamily="34" charset="0"/>
                <a:cs typeface="Arial" panose="020B0604020202020204" pitchFamily="34" charset="0"/>
              </a:rPr>
              <a:t>51%</a:t>
            </a:r>
          </a:p>
        </p:txBody>
      </p:sp>
      <p:sp>
        <p:nvSpPr>
          <p:cNvPr id="9" name="Labā figūriekava 8">
            <a:extLst>
              <a:ext uri="{FF2B5EF4-FFF2-40B4-BE49-F238E27FC236}">
                <a16:creationId xmlns:a16="http://schemas.microsoft.com/office/drawing/2014/main" id="{8CB9A33C-A9F9-4DAE-9ECF-8BA91AB90D29}"/>
              </a:ext>
            </a:extLst>
          </p:cNvPr>
          <p:cNvSpPr/>
          <p:nvPr/>
        </p:nvSpPr>
        <p:spPr>
          <a:xfrm rot="10800000">
            <a:off x="1749970" y="2132855"/>
            <a:ext cx="265105" cy="2764290"/>
          </a:xfrm>
          <a:prstGeom prst="rightBrace">
            <a:avLst>
              <a:gd name="adj1" fmla="val 52603"/>
              <a:gd name="adj2" fmla="val 50000"/>
            </a:avLst>
          </a:prstGeom>
          <a:ln>
            <a:solidFill>
              <a:srgbClr val="21596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0" name="TextBox 9">
            <a:extLst>
              <a:ext uri="{FF2B5EF4-FFF2-40B4-BE49-F238E27FC236}">
                <a16:creationId xmlns:a16="http://schemas.microsoft.com/office/drawing/2014/main" id="{D5F60E36-30D3-4B89-BBBE-CA05B9146CEE}"/>
              </a:ext>
            </a:extLst>
          </p:cNvPr>
          <p:cNvSpPr txBox="1"/>
          <p:nvPr/>
        </p:nvSpPr>
        <p:spPr>
          <a:xfrm>
            <a:off x="117273" y="2825881"/>
            <a:ext cx="1633303" cy="1261884"/>
          </a:xfrm>
          <a:prstGeom prst="rect">
            <a:avLst/>
          </a:prstGeom>
          <a:noFill/>
        </p:spPr>
        <p:txBody>
          <a:bodyPr wrap="square" rtlCol="0">
            <a:spAutoFit/>
          </a:bodyPr>
          <a:lstStyle/>
          <a:p>
            <a:pPr algn="ctr"/>
            <a:r>
              <a:rPr lang="lv-LV" sz="2400" dirty="0">
                <a:solidFill>
                  <a:srgbClr val="215968"/>
                </a:solidFill>
                <a:latin typeface="Arial" panose="020B0604020202020204" pitchFamily="34" charset="0"/>
                <a:cs typeface="Arial" panose="020B0604020202020204" pitchFamily="34" charset="0"/>
              </a:rPr>
              <a:t>Kopumā </a:t>
            </a:r>
          </a:p>
          <a:p>
            <a:pPr algn="ctr"/>
            <a:r>
              <a:rPr lang="lv-LV" sz="2400" dirty="0">
                <a:solidFill>
                  <a:srgbClr val="215968"/>
                </a:solidFill>
                <a:latin typeface="Arial" panose="020B0604020202020204" pitchFamily="34" charset="0"/>
                <a:cs typeface="Arial" panose="020B0604020202020204" pitchFamily="34" charset="0"/>
              </a:rPr>
              <a:t>neinteresē</a:t>
            </a:r>
          </a:p>
          <a:p>
            <a:pPr algn="ctr"/>
            <a:r>
              <a:rPr lang="lv-LV" sz="2800" b="1" dirty="0">
                <a:solidFill>
                  <a:srgbClr val="215968"/>
                </a:solidFill>
                <a:latin typeface="Arial" panose="020B0604020202020204" pitchFamily="34" charset="0"/>
                <a:cs typeface="Arial" panose="020B0604020202020204" pitchFamily="34" charset="0"/>
              </a:rPr>
              <a:t>45%</a:t>
            </a:r>
            <a:endParaRPr lang="lv-LV" sz="2400" b="1" dirty="0">
              <a:solidFill>
                <a:srgbClr val="21596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7055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Interese par valsts finanšu stāvokli</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«T2. Cik lielā mērā Jūs interesē valsts finanšu stāvoklis, piemēram, budžeta deficīts, valsts parāds u. tml. jautājumi?»</a:t>
            </a:r>
          </a:p>
        </p:txBody>
      </p:sp>
      <p:sp>
        <p:nvSpPr>
          <p:cNvPr id="5" name="Rectangle 46">
            <a:extLst>
              <a:ext uri="{FF2B5EF4-FFF2-40B4-BE49-F238E27FC236}">
                <a16:creationId xmlns:a16="http://schemas.microsoft.com/office/drawing/2014/main" id="{231C205B-D718-4079-AC8E-686FA5FFA51A}"/>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graphicFrame>
        <p:nvGraphicFramePr>
          <p:cNvPr id="6" name="Chart 5">
            <a:extLst>
              <a:ext uri="{FF2B5EF4-FFF2-40B4-BE49-F238E27FC236}">
                <a16:creationId xmlns:a16="http://schemas.microsoft.com/office/drawing/2014/main" id="{D6AF9C1A-6BF8-4223-B5C2-FF71ABD868D3}"/>
              </a:ext>
            </a:extLst>
          </p:cNvPr>
          <p:cNvGraphicFramePr>
            <a:graphicFrameLocks/>
          </p:cNvGraphicFramePr>
          <p:nvPr>
            <p:extLst>
              <p:ext uri="{D42A27DB-BD31-4B8C-83A1-F6EECF244321}">
                <p14:modId xmlns:p14="http://schemas.microsoft.com/office/powerpoint/2010/main" val="4039320063"/>
              </p:ext>
            </p:extLst>
          </p:nvPr>
        </p:nvGraphicFramePr>
        <p:xfrm>
          <a:off x="251520" y="1124744"/>
          <a:ext cx="7416000" cy="561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7331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5825201"/>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100" cap="small" noProof="1">
                <a:latin typeface="Arial Narrow" panose="020B0606020202030204" pitchFamily="34" charset="0"/>
              </a:rPr>
              <a:t>1.</a:t>
            </a:r>
            <a:r>
              <a:rPr lang="lv-LV" altLang="ko-KR" sz="2100" cap="small" noProof="1">
                <a:latin typeface="Arial Narrow" panose="020B0606020202030204" pitchFamily="34" charset="0"/>
              </a:rPr>
              <a:t>3.</a:t>
            </a:r>
            <a:r>
              <a:rPr lang="en-GB" altLang="ko-KR" sz="2100" cap="small" noProof="1">
                <a:latin typeface="Arial Narrow" panose="020B0606020202030204" pitchFamily="34" charset="0"/>
              </a:rPr>
              <a:t> </a:t>
            </a:r>
            <a:r>
              <a:rPr lang="lv-LV" altLang="ko-KR" sz="2100" cap="small" noProof="1">
                <a:latin typeface="Arial Narrow" panose="020B0606020202030204" pitchFamily="34" charset="0"/>
              </a:rPr>
              <a:t>Kādā veidā Latvijai vajadzētu iegūt papildu finansējumu, lai palielinātu izdevumus </a:t>
            </a:r>
            <a:endParaRPr lang="en-GB" altLang="ko-KR" sz="21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«T3. Kādā veidā, Jūsuprāt, Latvijai vajadzētu iegūt papildu finansējumu, lai palielinātu izdevumus (piemēram, algas izglītības un veselības aprūpes personālam)?»</a:t>
            </a:r>
          </a:p>
        </p:txBody>
      </p:sp>
      <p:graphicFrame>
        <p:nvGraphicFramePr>
          <p:cNvPr id="5" name="Chart 241">
            <a:extLst>
              <a:ext uri="{FF2B5EF4-FFF2-40B4-BE49-F238E27FC236}">
                <a16:creationId xmlns:a16="http://schemas.microsoft.com/office/drawing/2014/main" id="{F87643C7-4040-4F61-9C02-EBB665DEC1F8}"/>
              </a:ext>
            </a:extLst>
          </p:cNvPr>
          <p:cNvGraphicFramePr>
            <a:graphicFrameLocks/>
          </p:cNvGraphicFramePr>
          <p:nvPr>
            <p:extLst>
              <p:ext uri="{D42A27DB-BD31-4B8C-83A1-F6EECF244321}">
                <p14:modId xmlns:p14="http://schemas.microsoft.com/office/powerpoint/2010/main" val="3890775940"/>
              </p:ext>
            </p:extLst>
          </p:nvPr>
        </p:nvGraphicFramePr>
        <p:xfrm>
          <a:off x="1187624" y="1412776"/>
          <a:ext cx="6696744" cy="45365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7753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100" cap="small" noProof="1">
                <a:latin typeface="Arial Narrow" panose="020B0606020202030204" pitchFamily="34" charset="0"/>
              </a:rPr>
              <a:t>1.</a:t>
            </a:r>
            <a:r>
              <a:rPr lang="lv-LV" altLang="ko-KR" sz="2100" cap="small" noProof="1">
                <a:latin typeface="Arial Narrow" panose="020B0606020202030204" pitchFamily="34" charset="0"/>
              </a:rPr>
              <a:t>3.</a:t>
            </a:r>
            <a:r>
              <a:rPr lang="en-GB" altLang="ko-KR" sz="2100" cap="small" noProof="1">
                <a:latin typeface="Arial Narrow" panose="020B0606020202030204" pitchFamily="34" charset="0"/>
              </a:rPr>
              <a:t> </a:t>
            </a:r>
            <a:r>
              <a:rPr lang="lv-LV" altLang="ko-KR" sz="2100" cap="small" noProof="1">
                <a:latin typeface="Arial Narrow" panose="020B0606020202030204" pitchFamily="34" charset="0"/>
              </a:rPr>
              <a:t>Kādā veidā Latvijai vajadzētu iegūt papildu finansējumu, lai palielinātu izdevumus </a:t>
            </a:r>
            <a:endParaRPr lang="en-GB" altLang="ko-KR" sz="21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«T3. Kādā veidā, Jūsuprāt, Latvijai vajadzētu iegūt papildu finansējumu, lai palielinātu izdevumus (piemēram, algas izglītības un veselības aprūpes personālam)?»</a:t>
            </a:r>
          </a:p>
        </p:txBody>
      </p:sp>
      <p:sp>
        <p:nvSpPr>
          <p:cNvPr id="5" name="Rectangle 46">
            <a:extLst>
              <a:ext uri="{FF2B5EF4-FFF2-40B4-BE49-F238E27FC236}">
                <a16:creationId xmlns:a16="http://schemas.microsoft.com/office/drawing/2014/main" id="{9B0E5016-34F9-4E70-99F3-E33C1B219544}"/>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graphicFrame>
        <p:nvGraphicFramePr>
          <p:cNvPr id="7" name="Chart 6">
            <a:extLst>
              <a:ext uri="{FF2B5EF4-FFF2-40B4-BE49-F238E27FC236}">
                <a16:creationId xmlns:a16="http://schemas.microsoft.com/office/drawing/2014/main" id="{BEA57C96-5C44-48BE-8BA4-D5FD0BBEB353}"/>
              </a:ext>
            </a:extLst>
          </p:cNvPr>
          <p:cNvGraphicFramePr>
            <a:graphicFrameLocks/>
          </p:cNvGraphicFramePr>
          <p:nvPr>
            <p:extLst>
              <p:ext uri="{D42A27DB-BD31-4B8C-83A1-F6EECF244321}">
                <p14:modId xmlns:p14="http://schemas.microsoft.com/office/powerpoint/2010/main" val="1071149955"/>
              </p:ext>
            </p:extLst>
          </p:nvPr>
        </p:nvGraphicFramePr>
        <p:xfrm>
          <a:off x="323528" y="1124744"/>
          <a:ext cx="7416000" cy="561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04378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5968507"/>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4.</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Cik pieņemams ir princips, ka valsts aizņemas naudu, bet apmaksu veic nākamās paaudzes</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T4. Cik pieņemams Jums šķiet princips, ka valsts aizņemas naudu, lai risinātu šodienas problēmas, bet atmaksu būs jāveic nākamajām paaudzēm?</a:t>
            </a:r>
            <a:r>
              <a:rPr lang="en-GB" altLang="lv-LV" b="0" i="1" kern="0" noProof="1">
                <a:latin typeface="Arial" charset="0"/>
                <a:cs typeface="Arial" charset="0"/>
              </a:rPr>
              <a:t>»</a:t>
            </a:r>
          </a:p>
        </p:txBody>
      </p:sp>
      <p:graphicFrame>
        <p:nvGraphicFramePr>
          <p:cNvPr id="5" name="Chart 241">
            <a:extLst>
              <a:ext uri="{FF2B5EF4-FFF2-40B4-BE49-F238E27FC236}">
                <a16:creationId xmlns:a16="http://schemas.microsoft.com/office/drawing/2014/main" id="{064D0797-5CE3-400C-A489-9ACA3AB27F48}"/>
              </a:ext>
            </a:extLst>
          </p:cNvPr>
          <p:cNvGraphicFramePr>
            <a:graphicFrameLocks/>
          </p:cNvGraphicFramePr>
          <p:nvPr>
            <p:extLst>
              <p:ext uri="{D42A27DB-BD31-4B8C-83A1-F6EECF244321}">
                <p14:modId xmlns:p14="http://schemas.microsoft.com/office/powerpoint/2010/main" val="3741769395"/>
              </p:ext>
            </p:extLst>
          </p:nvPr>
        </p:nvGraphicFramePr>
        <p:xfrm>
          <a:off x="1547664" y="1707844"/>
          <a:ext cx="6264696" cy="4340417"/>
        </p:xfrm>
        <a:graphic>
          <a:graphicData uri="http://schemas.openxmlformats.org/drawingml/2006/chart">
            <c:chart xmlns:c="http://schemas.openxmlformats.org/drawingml/2006/chart" xmlns:r="http://schemas.openxmlformats.org/officeDocument/2006/relationships" r:id="rId3"/>
          </a:graphicData>
        </a:graphic>
      </p:graphicFrame>
      <p:sp>
        <p:nvSpPr>
          <p:cNvPr id="6" name="Labā figūriekava 5">
            <a:extLst>
              <a:ext uri="{FF2B5EF4-FFF2-40B4-BE49-F238E27FC236}">
                <a16:creationId xmlns:a16="http://schemas.microsoft.com/office/drawing/2014/main" id="{AA94FE42-069E-41EB-9257-7230A17DFC72}"/>
              </a:ext>
            </a:extLst>
          </p:cNvPr>
          <p:cNvSpPr/>
          <p:nvPr/>
        </p:nvSpPr>
        <p:spPr>
          <a:xfrm>
            <a:off x="7187214" y="2927836"/>
            <a:ext cx="265106" cy="1677373"/>
          </a:xfrm>
          <a:prstGeom prst="rightBrace">
            <a:avLst>
              <a:gd name="adj1" fmla="val 52603"/>
              <a:gd name="adj2" fmla="val 50000"/>
            </a:avLst>
          </a:prstGeom>
          <a:ln>
            <a:solidFill>
              <a:srgbClr val="B489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8" name="TextBox 7">
            <a:extLst>
              <a:ext uri="{FF2B5EF4-FFF2-40B4-BE49-F238E27FC236}">
                <a16:creationId xmlns:a16="http://schemas.microsoft.com/office/drawing/2014/main" id="{99BECE12-8044-497B-9D75-D54C26F32567}"/>
              </a:ext>
            </a:extLst>
          </p:cNvPr>
          <p:cNvSpPr txBox="1"/>
          <p:nvPr/>
        </p:nvSpPr>
        <p:spPr>
          <a:xfrm>
            <a:off x="7366642" y="3227913"/>
            <a:ext cx="1790763" cy="1077218"/>
          </a:xfrm>
          <a:prstGeom prst="rect">
            <a:avLst/>
          </a:prstGeom>
          <a:noFill/>
        </p:spPr>
        <p:txBody>
          <a:bodyPr wrap="square" rtlCol="0">
            <a:spAutoFit/>
          </a:bodyPr>
          <a:lstStyle/>
          <a:p>
            <a:pPr algn="ctr"/>
            <a:r>
              <a:rPr lang="lv-LV" sz="2000" dirty="0">
                <a:solidFill>
                  <a:srgbClr val="B48900"/>
                </a:solidFill>
                <a:latin typeface="Arial" panose="020B0604020202020204" pitchFamily="34" charset="0"/>
                <a:cs typeface="Arial" panose="020B0604020202020204" pitchFamily="34" charset="0"/>
              </a:rPr>
              <a:t>Kopumā ir</a:t>
            </a:r>
          </a:p>
          <a:p>
            <a:pPr algn="ctr"/>
            <a:r>
              <a:rPr lang="lv-LV" sz="2000" dirty="0">
                <a:solidFill>
                  <a:srgbClr val="B48900"/>
                </a:solidFill>
                <a:latin typeface="Arial" panose="020B0604020202020204" pitchFamily="34" charset="0"/>
                <a:cs typeface="Arial" panose="020B0604020202020204" pitchFamily="34" charset="0"/>
              </a:rPr>
              <a:t>pieņemams</a:t>
            </a:r>
          </a:p>
          <a:p>
            <a:pPr algn="ctr"/>
            <a:r>
              <a:rPr lang="lv-LV" sz="2400" b="1" dirty="0">
                <a:solidFill>
                  <a:srgbClr val="B48900"/>
                </a:solidFill>
                <a:latin typeface="Arial" panose="020B0604020202020204" pitchFamily="34" charset="0"/>
                <a:cs typeface="Arial" panose="020B0604020202020204" pitchFamily="34" charset="0"/>
              </a:rPr>
              <a:t>19%</a:t>
            </a:r>
          </a:p>
        </p:txBody>
      </p:sp>
      <p:sp>
        <p:nvSpPr>
          <p:cNvPr id="9" name="Labā figūriekava 8">
            <a:extLst>
              <a:ext uri="{FF2B5EF4-FFF2-40B4-BE49-F238E27FC236}">
                <a16:creationId xmlns:a16="http://schemas.microsoft.com/office/drawing/2014/main" id="{06D8146D-E239-45BF-9DC4-2C98D28182B9}"/>
              </a:ext>
            </a:extLst>
          </p:cNvPr>
          <p:cNvSpPr/>
          <p:nvPr/>
        </p:nvSpPr>
        <p:spPr>
          <a:xfrm rot="10800000">
            <a:off x="1886917" y="1916829"/>
            <a:ext cx="265105" cy="3312370"/>
          </a:xfrm>
          <a:prstGeom prst="rightBrace">
            <a:avLst>
              <a:gd name="adj1" fmla="val 52603"/>
              <a:gd name="adj2" fmla="val 50000"/>
            </a:avLst>
          </a:prstGeom>
          <a:ln>
            <a:solidFill>
              <a:srgbClr val="21596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0" name="TextBox 9">
            <a:extLst>
              <a:ext uri="{FF2B5EF4-FFF2-40B4-BE49-F238E27FC236}">
                <a16:creationId xmlns:a16="http://schemas.microsoft.com/office/drawing/2014/main" id="{40055BF5-B887-4659-A951-696D41A3D228}"/>
              </a:ext>
            </a:extLst>
          </p:cNvPr>
          <p:cNvSpPr txBox="1"/>
          <p:nvPr/>
        </p:nvSpPr>
        <p:spPr>
          <a:xfrm>
            <a:off x="219199" y="2994883"/>
            <a:ext cx="1633303" cy="1077218"/>
          </a:xfrm>
          <a:prstGeom prst="rect">
            <a:avLst/>
          </a:prstGeom>
          <a:noFill/>
        </p:spPr>
        <p:txBody>
          <a:bodyPr wrap="square" rtlCol="0">
            <a:spAutoFit/>
          </a:bodyPr>
          <a:lstStyle/>
          <a:p>
            <a:pPr algn="ctr"/>
            <a:r>
              <a:rPr lang="lv-LV" sz="2000" dirty="0">
                <a:solidFill>
                  <a:srgbClr val="215968"/>
                </a:solidFill>
                <a:latin typeface="Arial" panose="020B0604020202020204" pitchFamily="34" charset="0"/>
                <a:cs typeface="Arial" panose="020B0604020202020204" pitchFamily="34" charset="0"/>
              </a:rPr>
              <a:t>Kopumā nav pieņemams</a:t>
            </a:r>
          </a:p>
          <a:p>
            <a:pPr algn="ctr"/>
            <a:r>
              <a:rPr lang="lv-LV" sz="2400" b="1" dirty="0">
                <a:solidFill>
                  <a:srgbClr val="215968"/>
                </a:solidFill>
                <a:latin typeface="Arial" panose="020B0604020202020204" pitchFamily="34" charset="0"/>
                <a:cs typeface="Arial" panose="020B0604020202020204" pitchFamily="34" charset="0"/>
              </a:rPr>
              <a:t>73%</a:t>
            </a:r>
          </a:p>
        </p:txBody>
      </p:sp>
    </p:spTree>
    <p:extLst>
      <p:ext uri="{BB962C8B-B14F-4D97-AF65-F5344CB8AC3E}">
        <p14:creationId xmlns:p14="http://schemas.microsoft.com/office/powerpoint/2010/main" val="2833915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4.</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Cik pieņemams ir princips, ka valsts aizņemas naudu, bet apmaksu veic nākamās paaudzes</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T4. Cik pieņemams Jums šķiet princips, ka valsts aizņemas naudu, lai risinātu šodienas problēmas, bet atmaksu būs jāveic nākamajām paaudzēm?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42B1DD60-B4FD-47A4-9745-2236B8041E62}"/>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graphicFrame>
        <p:nvGraphicFramePr>
          <p:cNvPr id="7" name="Chart 6">
            <a:extLst>
              <a:ext uri="{FF2B5EF4-FFF2-40B4-BE49-F238E27FC236}">
                <a16:creationId xmlns:a16="http://schemas.microsoft.com/office/drawing/2014/main" id="{5F79B932-F256-4494-96E3-AA7BD150F3FA}"/>
              </a:ext>
            </a:extLst>
          </p:cNvPr>
          <p:cNvGraphicFramePr>
            <a:graphicFrameLocks/>
          </p:cNvGraphicFramePr>
          <p:nvPr>
            <p:extLst>
              <p:ext uri="{D42A27DB-BD31-4B8C-83A1-F6EECF244321}">
                <p14:modId xmlns:p14="http://schemas.microsoft.com/office/powerpoint/2010/main" val="2538690340"/>
              </p:ext>
            </p:extLst>
          </p:nvPr>
        </p:nvGraphicFramePr>
        <p:xfrm>
          <a:off x="395536" y="1124744"/>
          <a:ext cx="7416000" cy="561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88704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5825201"/>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5. Fiskālās disciplīnas padomes atpazīstamība</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«T5. Vai Jūs esat dzirdējis/-usi par Fiskālās disciplīnas padomi?»</a:t>
            </a:r>
          </a:p>
        </p:txBody>
      </p:sp>
      <p:graphicFrame>
        <p:nvGraphicFramePr>
          <p:cNvPr id="5" name="Chart 241">
            <a:extLst>
              <a:ext uri="{FF2B5EF4-FFF2-40B4-BE49-F238E27FC236}">
                <a16:creationId xmlns:a16="http://schemas.microsoft.com/office/drawing/2014/main" id="{06F52C32-22E1-405B-B708-059E72E5E146}"/>
              </a:ext>
            </a:extLst>
          </p:cNvPr>
          <p:cNvGraphicFramePr>
            <a:graphicFrameLocks/>
          </p:cNvGraphicFramePr>
          <p:nvPr>
            <p:extLst>
              <p:ext uri="{D42A27DB-BD31-4B8C-83A1-F6EECF244321}">
                <p14:modId xmlns:p14="http://schemas.microsoft.com/office/powerpoint/2010/main" val="2447227821"/>
              </p:ext>
            </p:extLst>
          </p:nvPr>
        </p:nvGraphicFramePr>
        <p:xfrm>
          <a:off x="1619672" y="1268760"/>
          <a:ext cx="5976664" cy="44644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28095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5. Fiskālās disciplīnas padomes atpazīstamība</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«T5. Vai Jūs esat dzirdējis/-usi par Fiskālās disciplīnas padomi?»</a:t>
            </a:r>
          </a:p>
        </p:txBody>
      </p:sp>
      <p:sp>
        <p:nvSpPr>
          <p:cNvPr id="5" name="Rectangle 46">
            <a:extLst>
              <a:ext uri="{FF2B5EF4-FFF2-40B4-BE49-F238E27FC236}">
                <a16:creationId xmlns:a16="http://schemas.microsoft.com/office/drawing/2014/main" id="{1D4377BD-8C6B-48F9-9418-0E7A3E0772A3}"/>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graphicFrame>
        <p:nvGraphicFramePr>
          <p:cNvPr id="7" name="Chart 6">
            <a:extLst>
              <a:ext uri="{FF2B5EF4-FFF2-40B4-BE49-F238E27FC236}">
                <a16:creationId xmlns:a16="http://schemas.microsoft.com/office/drawing/2014/main" id="{29271A2D-5A28-4E08-8D90-D4F22B095598}"/>
              </a:ext>
            </a:extLst>
          </p:cNvPr>
          <p:cNvGraphicFramePr>
            <a:graphicFrameLocks/>
          </p:cNvGraphicFramePr>
          <p:nvPr>
            <p:extLst>
              <p:ext uri="{D42A27DB-BD31-4B8C-83A1-F6EECF244321}">
                <p14:modId xmlns:p14="http://schemas.microsoft.com/office/powerpoint/2010/main" val="1679664667"/>
              </p:ext>
            </p:extLst>
          </p:nvPr>
        </p:nvGraphicFramePr>
        <p:xfrm>
          <a:off x="323528" y="1051397"/>
          <a:ext cx="7416000" cy="561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49009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47200"/>
          </a:xfrm>
          <a:solidFill>
            <a:srgbClr val="E1D099"/>
          </a:solidFill>
        </p:spPr>
        <p:txBody>
          <a:bodyPr>
            <a:normAutofit/>
          </a:bodyPr>
          <a:lstStyle/>
          <a:p>
            <a:r>
              <a:rPr lang="en-GB" altLang="ko-KR" sz="2800" cap="small" noProof="1">
                <a:latin typeface="Arial Narrow" panose="020B0606020202030204" pitchFamily="34" charset="0"/>
              </a:rPr>
              <a:t>Saturs</a:t>
            </a:r>
          </a:p>
        </p:txBody>
      </p:sp>
      <p:sp>
        <p:nvSpPr>
          <p:cNvPr id="5" name="Rectangle 3">
            <a:extLst>
              <a:ext uri="{FF2B5EF4-FFF2-40B4-BE49-F238E27FC236}">
                <a16:creationId xmlns:a16="http://schemas.microsoft.com/office/drawing/2014/main" id="{F565C67D-169E-4F19-8E5A-27971AF2105C}"/>
              </a:ext>
            </a:extLst>
          </p:cNvPr>
          <p:cNvSpPr txBox="1">
            <a:spLocks noRot="1" noChangeArrowheads="1"/>
          </p:cNvSpPr>
          <p:nvPr/>
        </p:nvSpPr>
        <p:spPr bwMode="auto">
          <a:xfrm>
            <a:off x="1196625" y="836712"/>
            <a:ext cx="6750750" cy="518457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81000" indent="-381000">
              <a:buNone/>
            </a:pPr>
            <a:r>
              <a:rPr lang="en-GB" altLang="lv-LV" sz="1300" noProof="1">
                <a:latin typeface="Arial Narrow" pitchFamily="34" charset="0"/>
                <a:cs typeface="Arial" charset="0"/>
              </a:rPr>
              <a:t>Pētījuma apraksts </a:t>
            </a:r>
            <a:r>
              <a:rPr lang="en-GB" altLang="lv-LV" sz="1300" u="sng" noProof="1">
                <a:latin typeface="Arial Narrow" pitchFamily="34" charset="0"/>
                <a:cs typeface="Arial" charset="0"/>
              </a:rPr>
              <a:t>						</a:t>
            </a:r>
            <a:r>
              <a:rPr lang="en-GB" altLang="lv-LV" sz="1300" noProof="1">
                <a:latin typeface="Arial Narrow" pitchFamily="34" charset="0"/>
                <a:cs typeface="Arial" charset="0"/>
              </a:rPr>
              <a:t>3</a:t>
            </a:r>
          </a:p>
          <a:p>
            <a:pPr marL="381000" indent="-381000">
              <a:buNone/>
            </a:pPr>
            <a:r>
              <a:rPr lang="en-GB" altLang="lv-LV" sz="1300" noProof="1">
                <a:latin typeface="Arial Narrow" pitchFamily="34" charset="0"/>
                <a:cs typeface="Arial" charset="0"/>
              </a:rPr>
              <a:t>Respondentu sociāli demogrāfiskais profils </a:t>
            </a:r>
            <a:r>
              <a:rPr lang="en-GB" altLang="lv-LV" sz="1300" u="sng" noProof="1">
                <a:latin typeface="Arial Narrow" pitchFamily="34" charset="0"/>
                <a:cs typeface="Arial" charset="0"/>
              </a:rPr>
              <a:t>					</a:t>
            </a:r>
            <a:r>
              <a:rPr lang="en-GB" altLang="lv-LV" sz="1300" noProof="1">
                <a:latin typeface="Arial Narrow" pitchFamily="34" charset="0"/>
                <a:cs typeface="Arial" charset="0"/>
              </a:rPr>
              <a:t>4</a:t>
            </a:r>
          </a:p>
          <a:p>
            <a:pPr marL="381000" indent="-381000">
              <a:buNone/>
            </a:pPr>
            <a:endParaRPr lang="en-GB" altLang="lv-LV" sz="1300" noProof="1">
              <a:latin typeface="Arial Narrow" pitchFamily="34" charset="0"/>
              <a:cs typeface="Arial" charset="0"/>
            </a:endParaRPr>
          </a:p>
          <a:p>
            <a:pPr marL="381000" indent="-381000">
              <a:buNone/>
            </a:pPr>
            <a:r>
              <a:rPr lang="en-GB" altLang="lv-LV" sz="1300" noProof="1">
                <a:latin typeface="Arial Narrow" pitchFamily="34" charset="0"/>
                <a:cs typeface="Arial" charset="0"/>
              </a:rPr>
              <a:t>GALVENIE SECINĀJUMI </a:t>
            </a:r>
            <a:r>
              <a:rPr lang="en-GB" altLang="lv-LV" sz="1300" u="sng" noProof="1">
                <a:latin typeface="Arial Narrow" pitchFamily="34" charset="0"/>
                <a:cs typeface="Arial" charset="0"/>
              </a:rPr>
              <a:t>	                                         		                             	</a:t>
            </a:r>
            <a:r>
              <a:rPr lang="en-GB" altLang="lv-LV" sz="1300" noProof="1">
                <a:latin typeface="Arial Narrow" pitchFamily="34" charset="0"/>
                <a:cs typeface="Arial" charset="0"/>
              </a:rPr>
              <a:t>5</a:t>
            </a:r>
          </a:p>
          <a:p>
            <a:pPr marL="381000" indent="-381000">
              <a:buNone/>
            </a:pPr>
            <a:endParaRPr lang="en-GB" altLang="lv-LV" sz="1300" noProof="1">
              <a:latin typeface="Arial Narrow" pitchFamily="34" charset="0"/>
              <a:cs typeface="Arial" charset="0"/>
            </a:endParaRPr>
          </a:p>
          <a:p>
            <a:pPr marL="381000" indent="-381000">
              <a:buNone/>
            </a:pPr>
            <a:r>
              <a:rPr lang="en-GB" altLang="lv-LV" sz="1300" noProof="1">
                <a:latin typeface="Arial Narrow" pitchFamily="34" charset="0"/>
                <a:cs typeface="Arial" charset="0"/>
              </a:rPr>
              <a:t>GALVENIE REZULTĀTI</a:t>
            </a:r>
            <a:endParaRPr lang="lv-LV" altLang="lv-LV" sz="1300" noProof="1">
              <a:latin typeface="Arial Narrow" pitchFamily="34" charset="0"/>
              <a:cs typeface="Arial" charset="0"/>
            </a:endParaRPr>
          </a:p>
          <a:p>
            <a:pPr marL="288000" indent="-288000">
              <a:buNone/>
            </a:pPr>
            <a:r>
              <a:rPr lang="lv-LV" altLang="lv-LV" sz="1300" noProof="1">
                <a:latin typeface="Arial Narrow" pitchFamily="34" charset="0"/>
                <a:cs typeface="Arial" charset="0"/>
              </a:rPr>
              <a:t>1. Valsts finanses</a:t>
            </a:r>
          </a:p>
          <a:p>
            <a:pPr marL="288000" indent="-288000">
              <a:buNone/>
            </a:pPr>
            <a:r>
              <a:rPr lang="en-GB" altLang="lv-LV" sz="1300" noProof="1">
                <a:latin typeface="Arial Narrow" pitchFamily="34" charset="0"/>
                <a:cs typeface="Arial" charset="0"/>
              </a:rPr>
              <a:t>	1.1. Latvijas valsts ārējais parāds salīdzinājumā ar citām ES valstīm</a:t>
            </a:r>
            <a:r>
              <a:rPr lang="en-GB" altLang="lv-LV" sz="1300" u="sng" noProof="1">
                <a:latin typeface="Arial Narrow" pitchFamily="34" charset="0"/>
                <a:cs typeface="Arial" charset="0"/>
              </a:rPr>
              <a:t>			</a:t>
            </a:r>
            <a:r>
              <a:rPr lang="lv-LV" altLang="lv-LV" sz="1300" noProof="1">
                <a:latin typeface="Arial Narrow" pitchFamily="34" charset="0"/>
                <a:cs typeface="Arial" charset="0"/>
              </a:rPr>
              <a:t>10</a:t>
            </a:r>
            <a:endParaRPr lang="en-GB" altLang="lv-LV" sz="1300" noProof="1">
              <a:latin typeface="Arial Narrow" pitchFamily="34" charset="0"/>
              <a:cs typeface="Arial" charset="0"/>
            </a:endParaRPr>
          </a:p>
          <a:p>
            <a:pPr marL="288000" indent="-288000">
              <a:buNone/>
            </a:pPr>
            <a:r>
              <a:rPr lang="en-GB" altLang="lv-LV" sz="1300" noProof="1">
                <a:latin typeface="Arial Narrow" pitchFamily="34" charset="0"/>
                <a:cs typeface="Arial" charset="0"/>
              </a:rPr>
              <a:t>	1.2. Interese par valsts finanšu stāvokli</a:t>
            </a:r>
            <a:r>
              <a:rPr lang="en-GB" altLang="lv-LV" sz="1300" u="sng" noProof="1">
                <a:latin typeface="Arial Narrow" pitchFamily="34" charset="0"/>
                <a:cs typeface="Arial" charset="0"/>
              </a:rPr>
              <a:t>					</a:t>
            </a:r>
            <a:r>
              <a:rPr lang="en-GB" altLang="lv-LV" sz="1300" noProof="1">
                <a:latin typeface="Arial Narrow" pitchFamily="34" charset="0"/>
                <a:cs typeface="Arial" charset="0"/>
              </a:rPr>
              <a:t>1</a:t>
            </a:r>
            <a:r>
              <a:rPr lang="lv-LV" altLang="lv-LV" sz="1300" noProof="1">
                <a:latin typeface="Arial Narrow" pitchFamily="34" charset="0"/>
                <a:cs typeface="Arial" charset="0"/>
              </a:rPr>
              <a:t>2</a:t>
            </a:r>
            <a:endParaRPr lang="en-GB" altLang="lv-LV" sz="1300" noProof="1">
              <a:latin typeface="Arial Narrow" pitchFamily="34" charset="0"/>
              <a:cs typeface="Arial" charset="0"/>
            </a:endParaRPr>
          </a:p>
          <a:p>
            <a:pPr marL="288000" indent="-288000">
              <a:buNone/>
            </a:pPr>
            <a:r>
              <a:rPr lang="en-GB" altLang="lv-LV" sz="1300" noProof="1">
                <a:latin typeface="Arial Narrow" pitchFamily="34" charset="0"/>
                <a:cs typeface="Arial" charset="0"/>
              </a:rPr>
              <a:t>	1.3. Kādā veidā Latvijai vajadzētu iegūt papildu finansējumu, lai palielinātu izdevumus </a:t>
            </a:r>
            <a:r>
              <a:rPr lang="en-GB" altLang="lv-LV" sz="1300" u="sng" noProof="1">
                <a:latin typeface="Arial Narrow" pitchFamily="34" charset="0"/>
                <a:cs typeface="Arial" charset="0"/>
              </a:rPr>
              <a:t>		</a:t>
            </a:r>
            <a:r>
              <a:rPr lang="en-GB" altLang="lv-LV" sz="1300" noProof="1">
                <a:latin typeface="Arial Narrow" pitchFamily="34" charset="0"/>
                <a:cs typeface="Arial" charset="0"/>
              </a:rPr>
              <a:t>1</a:t>
            </a:r>
            <a:r>
              <a:rPr lang="lv-LV" altLang="lv-LV" sz="1300" noProof="1">
                <a:latin typeface="Arial Narrow" pitchFamily="34" charset="0"/>
                <a:cs typeface="Arial" charset="0"/>
              </a:rPr>
              <a:t>4</a:t>
            </a:r>
            <a:endParaRPr lang="en-GB" altLang="lv-LV" sz="1300" noProof="1">
              <a:latin typeface="Arial Narrow" pitchFamily="34" charset="0"/>
              <a:cs typeface="Arial" charset="0"/>
            </a:endParaRPr>
          </a:p>
          <a:p>
            <a:pPr marL="288000" indent="-288000">
              <a:buNone/>
            </a:pPr>
            <a:r>
              <a:rPr lang="en-GB" altLang="lv-LV" sz="1300" noProof="1">
                <a:latin typeface="Arial Narrow" pitchFamily="34" charset="0"/>
                <a:cs typeface="Arial" charset="0"/>
              </a:rPr>
              <a:t>	</a:t>
            </a:r>
            <a:r>
              <a:rPr lang="lv-LV" altLang="lv-LV" sz="1300" noProof="1">
                <a:latin typeface="Arial Narrow" pitchFamily="34" charset="0"/>
                <a:cs typeface="Arial" charset="0"/>
              </a:rPr>
              <a:t>1.4. Cik pieņemams ir princips, ka valsts aizņemas naudu, bet apmaksu veic nākamās paaudzes</a:t>
            </a:r>
            <a:r>
              <a:rPr lang="en-GB" altLang="lv-LV" sz="1300" u="sng" noProof="1">
                <a:latin typeface="Arial Narrow" pitchFamily="34" charset="0"/>
                <a:cs typeface="Arial" charset="0"/>
              </a:rPr>
              <a:t>	</a:t>
            </a:r>
            <a:r>
              <a:rPr lang="en-GB" altLang="lv-LV" sz="1300" noProof="1">
                <a:latin typeface="Arial Narrow" pitchFamily="34" charset="0"/>
                <a:cs typeface="Arial" charset="0"/>
              </a:rPr>
              <a:t>1</a:t>
            </a:r>
            <a:r>
              <a:rPr lang="lv-LV" altLang="lv-LV" sz="1300" noProof="1">
                <a:latin typeface="Arial Narrow" pitchFamily="34" charset="0"/>
                <a:cs typeface="Arial" charset="0"/>
              </a:rPr>
              <a:t>6</a:t>
            </a:r>
            <a:endParaRPr lang="en-GB" altLang="lv-LV" sz="1300" noProof="1">
              <a:latin typeface="Arial Narrow" pitchFamily="34" charset="0"/>
              <a:cs typeface="Arial" charset="0"/>
            </a:endParaRPr>
          </a:p>
          <a:p>
            <a:pPr marL="288000" indent="-288000">
              <a:buNone/>
            </a:pPr>
            <a:r>
              <a:rPr lang="en-GB" altLang="lv-LV" sz="1300" noProof="1">
                <a:latin typeface="Arial Narrow" pitchFamily="34" charset="0"/>
                <a:cs typeface="Arial" charset="0"/>
              </a:rPr>
              <a:t>	1.5. Fiskālās disciplīnas padomes atpazīstamība</a:t>
            </a:r>
            <a:r>
              <a:rPr lang="en-GB" altLang="lv-LV" sz="1300" u="sng" noProof="1">
                <a:latin typeface="Arial Narrow" pitchFamily="34" charset="0"/>
                <a:cs typeface="Arial" charset="0"/>
              </a:rPr>
              <a:t>				</a:t>
            </a:r>
            <a:r>
              <a:rPr lang="en-GB" altLang="lv-LV" sz="1300" noProof="1">
                <a:latin typeface="Arial Narrow" pitchFamily="34" charset="0"/>
                <a:cs typeface="Arial" charset="0"/>
              </a:rPr>
              <a:t>18</a:t>
            </a:r>
          </a:p>
          <a:p>
            <a:pPr marL="288000" indent="-288000">
              <a:buNone/>
            </a:pPr>
            <a:r>
              <a:rPr lang="en-GB" altLang="lv-LV" sz="1300" noProof="1">
                <a:latin typeface="Arial Narrow" pitchFamily="34" charset="0"/>
                <a:cs typeface="Arial" charset="0"/>
              </a:rPr>
              <a:t>	1.6. Fiskālās disciplīnas padomes darba vērtējums</a:t>
            </a:r>
            <a:r>
              <a:rPr lang="en-GB" altLang="lv-LV" sz="1300" u="sng" noProof="1">
                <a:latin typeface="Arial Narrow" pitchFamily="34" charset="0"/>
                <a:cs typeface="Arial" charset="0"/>
              </a:rPr>
              <a:t>				</a:t>
            </a:r>
            <a:r>
              <a:rPr lang="en-GB" altLang="lv-LV" sz="1300" noProof="1">
                <a:latin typeface="Arial Narrow" pitchFamily="34" charset="0"/>
                <a:cs typeface="Arial" charset="0"/>
              </a:rPr>
              <a:t>20</a:t>
            </a:r>
          </a:p>
          <a:p>
            <a:pPr marL="288000" indent="-288000">
              <a:buNone/>
            </a:pPr>
            <a:r>
              <a:rPr lang="en-GB" altLang="lv-LV" sz="1300" noProof="1">
                <a:latin typeface="Arial Narrow" pitchFamily="34" charset="0"/>
                <a:cs typeface="Arial" charset="0"/>
              </a:rPr>
              <a:t>	1.7. Valsts ekonomiskā attīstība</a:t>
            </a:r>
            <a:r>
              <a:rPr lang="en-GB" altLang="lv-LV" sz="1300" u="sng" noProof="1">
                <a:latin typeface="Arial Narrow" pitchFamily="34" charset="0"/>
                <a:cs typeface="Arial" charset="0"/>
              </a:rPr>
              <a:t>		</a:t>
            </a:r>
            <a:r>
              <a:rPr lang="lv-LV" altLang="lv-LV" sz="1300" u="sng" noProof="1">
                <a:latin typeface="Arial Narrow" pitchFamily="34" charset="0"/>
                <a:cs typeface="Arial" charset="0"/>
              </a:rPr>
              <a:t>	</a:t>
            </a:r>
            <a:r>
              <a:rPr lang="en-GB" altLang="lv-LV" sz="1300" u="sng" noProof="1">
                <a:latin typeface="Arial Narrow" pitchFamily="34" charset="0"/>
                <a:cs typeface="Arial" charset="0"/>
              </a:rPr>
              <a:t>		</a:t>
            </a:r>
            <a:r>
              <a:rPr lang="en-GB" altLang="lv-LV" sz="1300" noProof="1">
                <a:latin typeface="Arial Narrow" pitchFamily="34" charset="0"/>
                <a:cs typeface="Arial" charset="0"/>
              </a:rPr>
              <a:t>2</a:t>
            </a:r>
            <a:r>
              <a:rPr lang="lv-LV" altLang="lv-LV" sz="1300" noProof="1">
                <a:latin typeface="Arial Narrow" pitchFamily="34" charset="0"/>
                <a:cs typeface="Arial" charset="0"/>
              </a:rPr>
              <a:t>2</a:t>
            </a:r>
          </a:p>
          <a:p>
            <a:pPr marL="288000" indent="-288000">
              <a:buNone/>
            </a:pPr>
            <a:endParaRPr lang="lv-LV" altLang="lv-LV" sz="1300" noProof="1">
              <a:latin typeface="Arial Narrow" pitchFamily="34" charset="0"/>
              <a:cs typeface="Arial" charset="0"/>
            </a:endParaRPr>
          </a:p>
          <a:p>
            <a:pPr marL="288000" indent="-288000">
              <a:buNone/>
            </a:pPr>
            <a:r>
              <a:rPr lang="lv-LV" altLang="lv-LV" sz="1300" noProof="1">
                <a:latin typeface="Arial Narrow" pitchFamily="34" charset="0"/>
                <a:cs typeface="Arial" charset="0"/>
              </a:rPr>
              <a:t>2. Covid-19 problemātika</a:t>
            </a:r>
          </a:p>
          <a:p>
            <a:pPr marL="288000" indent="-288000">
              <a:buNone/>
            </a:pPr>
            <a:r>
              <a:rPr lang="lv-LV" altLang="lv-LV" sz="1300" noProof="1">
                <a:latin typeface="Arial Narrow" pitchFamily="34" charset="0"/>
                <a:cs typeface="Arial" charset="0"/>
              </a:rPr>
              <a:t>	</a:t>
            </a:r>
            <a:r>
              <a:rPr lang="en-GB" altLang="lv-LV" sz="1300" noProof="1">
                <a:latin typeface="Arial Narrow" pitchFamily="34" charset="0"/>
                <a:cs typeface="Arial" charset="0"/>
              </a:rPr>
              <a:t>2.1. Viedoklis par Covid-19 jautājumiem</a:t>
            </a:r>
            <a:r>
              <a:rPr lang="en-GB" altLang="lv-LV" sz="1300" u="sng" noProof="1">
                <a:latin typeface="Arial Narrow" pitchFamily="34" charset="0"/>
                <a:cs typeface="Arial" charset="0"/>
              </a:rPr>
              <a:t>		</a:t>
            </a:r>
            <a:r>
              <a:rPr lang="lv-LV" altLang="lv-LV" sz="1300" u="sng" noProof="1">
                <a:latin typeface="Arial Narrow" pitchFamily="34" charset="0"/>
                <a:cs typeface="Arial" charset="0"/>
              </a:rPr>
              <a:t>		</a:t>
            </a:r>
            <a:r>
              <a:rPr lang="en-GB" altLang="lv-LV" sz="1300" u="sng" noProof="1">
                <a:latin typeface="Arial Narrow" pitchFamily="34" charset="0"/>
                <a:cs typeface="Arial" charset="0"/>
              </a:rPr>
              <a:t>	</a:t>
            </a:r>
            <a:r>
              <a:rPr lang="lv-LV" altLang="lv-LV" sz="1300" noProof="1">
                <a:latin typeface="Arial Narrow" pitchFamily="34" charset="0"/>
                <a:cs typeface="Arial" charset="0"/>
              </a:rPr>
              <a:t>26</a:t>
            </a:r>
            <a:endParaRPr lang="en-GB" altLang="lv-LV" sz="1300" noProof="1">
              <a:latin typeface="Arial Narrow" pitchFamily="34" charset="0"/>
              <a:cs typeface="Arial" charset="0"/>
            </a:endParaRPr>
          </a:p>
          <a:p>
            <a:pPr marL="288000" indent="-288000">
              <a:buNone/>
            </a:pPr>
            <a:r>
              <a:rPr lang="en-GB" altLang="lv-LV" sz="1300" noProof="1">
                <a:latin typeface="Arial Narrow" pitchFamily="34" charset="0"/>
                <a:cs typeface="Arial" charset="0"/>
              </a:rPr>
              <a:t>	2.2. Vakcinēšanās un saska</a:t>
            </a:r>
            <a:r>
              <a:rPr lang="lv-LV" altLang="lv-LV" sz="1300" noProof="1">
                <a:latin typeface="Arial Narrow" pitchFamily="34" charset="0"/>
                <a:cs typeface="Arial" charset="0"/>
              </a:rPr>
              <a:t>rsme</a:t>
            </a:r>
            <a:r>
              <a:rPr lang="en-GB" altLang="lv-LV" sz="1300" noProof="1">
                <a:latin typeface="Arial Narrow" pitchFamily="34" charset="0"/>
                <a:cs typeface="Arial" charset="0"/>
              </a:rPr>
              <a:t> ar Covid-19</a:t>
            </a:r>
            <a:r>
              <a:rPr lang="en-GB" altLang="lv-LV" sz="1300" u="sng" noProof="1">
                <a:latin typeface="Arial Narrow" pitchFamily="34" charset="0"/>
                <a:cs typeface="Arial" charset="0"/>
              </a:rPr>
              <a:t>				</a:t>
            </a:r>
            <a:r>
              <a:rPr lang="lv-LV" altLang="lv-LV" sz="1300" noProof="1">
                <a:latin typeface="Arial Narrow" pitchFamily="34" charset="0"/>
                <a:cs typeface="Arial" charset="0"/>
              </a:rPr>
              <a:t>35</a:t>
            </a:r>
            <a:endParaRPr lang="en-GB" altLang="lv-LV" sz="1300" noProof="1">
              <a:latin typeface="Arial Narrow" pitchFamily="34" charset="0"/>
              <a:cs typeface="Arial" charset="0"/>
            </a:endParaRPr>
          </a:p>
          <a:p>
            <a:pPr marL="288000" indent="-288000">
              <a:buNone/>
            </a:pPr>
            <a:endParaRPr lang="en-GB" altLang="lv-LV" sz="1300" noProof="1">
              <a:latin typeface="Arial Narrow" pitchFamily="34" charset="0"/>
              <a:cs typeface="Arial" charset="0"/>
            </a:endParaRPr>
          </a:p>
          <a:p>
            <a:pPr marL="288000" indent="-288000">
              <a:buNone/>
            </a:pPr>
            <a:r>
              <a:rPr lang="en-GB" altLang="lv-LV" sz="1300" noProof="1">
                <a:latin typeface="Arial Narrow" pitchFamily="34" charset="0"/>
                <a:cs typeface="Arial" charset="0"/>
              </a:rPr>
              <a:t>							</a:t>
            </a:r>
          </a:p>
          <a:p>
            <a:pPr marL="381000" indent="-381000">
              <a:buNone/>
            </a:pPr>
            <a:r>
              <a:rPr lang="en-GB" altLang="lv-LV" sz="1300" noProof="1">
                <a:latin typeface="Arial Narrow" pitchFamily="34" charset="0"/>
                <a:cs typeface="Arial" charset="0"/>
              </a:rPr>
              <a:t>PIELIKUMS</a:t>
            </a:r>
          </a:p>
          <a:p>
            <a:pPr marL="381000" indent="-381000">
              <a:buNone/>
            </a:pPr>
            <a:r>
              <a:rPr lang="en-GB" altLang="lv-LV" sz="1300" noProof="1">
                <a:latin typeface="Arial Narrow" pitchFamily="34" charset="0"/>
                <a:cs typeface="Arial" charset="0"/>
              </a:rPr>
              <a:t>	Aptaujas anketa </a:t>
            </a:r>
            <a:r>
              <a:rPr lang="en-GB" altLang="lv-LV" sz="1300" u="sng" noProof="1">
                <a:latin typeface="Arial Narrow" pitchFamily="34" charset="0"/>
                <a:cs typeface="Arial" charset="0"/>
              </a:rPr>
              <a:t>						</a:t>
            </a:r>
            <a:r>
              <a:rPr lang="lv-LV" altLang="lv-LV" sz="1300" noProof="1">
                <a:latin typeface="Arial Narrow" pitchFamily="34" charset="0"/>
                <a:cs typeface="Arial" charset="0"/>
              </a:rPr>
              <a:t>40</a:t>
            </a:r>
            <a:endParaRPr lang="en-GB" altLang="lv-LV" sz="1300" noProof="1">
              <a:latin typeface="Arial Narrow" pitchFamily="34" charset="0"/>
              <a:cs typeface="Arial" charset="0"/>
            </a:endParaRPr>
          </a:p>
          <a:p>
            <a:pPr marL="381600" indent="-381600">
              <a:lnSpc>
                <a:spcPct val="90000"/>
              </a:lnSpc>
              <a:buFontTx/>
              <a:buNone/>
            </a:pPr>
            <a:r>
              <a:rPr lang="en-GB" altLang="lv-LV" sz="1300" noProof="1">
                <a:latin typeface="Arial Narrow" pitchFamily="34" charset="0"/>
                <a:cs typeface="Arial" charset="0"/>
              </a:rPr>
              <a:t>	Statistiskās kļūdas novērtēšanas tabula </a:t>
            </a:r>
            <a:r>
              <a:rPr lang="en-GB" altLang="lv-LV" sz="1300" u="sng" noProof="1">
                <a:latin typeface="Arial Narrow" pitchFamily="34" charset="0"/>
                <a:cs typeface="Arial" charset="0"/>
              </a:rPr>
              <a:t>				</a:t>
            </a:r>
            <a:r>
              <a:rPr lang="lv-LV" altLang="lv-LV" sz="1300" noProof="1">
                <a:latin typeface="Arial Narrow" pitchFamily="34" charset="0"/>
                <a:cs typeface="Arial" charset="0"/>
              </a:rPr>
              <a:t>42</a:t>
            </a:r>
            <a:r>
              <a:rPr lang="en-GB" altLang="lv-LV" sz="1300" noProof="1">
                <a:latin typeface="Arial Narrow" pitchFamily="34" charset="0"/>
                <a:cs typeface="Arial" charset="0"/>
              </a:rPr>
              <a:t>   </a:t>
            </a:r>
            <a:r>
              <a:rPr lang="en-GB" altLang="lv-LV" sz="1300" u="sng" noProof="1">
                <a:latin typeface="Arial Narrow" pitchFamily="34" charset="0"/>
                <a:cs typeface="Arial" charset="0"/>
              </a:rPr>
              <a:t>                  </a:t>
            </a:r>
            <a:endParaRPr lang="en-GB" altLang="lv-LV" sz="1300" noProof="1">
              <a:latin typeface="Arial Narrow" pitchFamily="34" charset="0"/>
            </a:endParaRPr>
          </a:p>
        </p:txBody>
      </p:sp>
    </p:spTree>
    <p:extLst>
      <p:ext uri="{BB962C8B-B14F-4D97-AF65-F5344CB8AC3E}">
        <p14:creationId xmlns:p14="http://schemas.microsoft.com/office/powerpoint/2010/main" val="22488202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6020618"/>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 </a:t>
            </a:r>
            <a:r>
              <a:rPr lang="lv-LV" altLang="lv-LV" b="0" i="1" noProof="1">
                <a:latin typeface="Arial" charset="0"/>
                <a:cs typeface="Arial" charset="0"/>
              </a:rPr>
              <a:t>kuri ir dzirdējuši par Fiskālās disciplīnas padomi, </a:t>
            </a:r>
            <a:r>
              <a:rPr lang="en-GB" altLang="lv-LV" b="0" i="1" noProof="1">
                <a:latin typeface="Arial" charset="0"/>
                <a:cs typeface="Arial" charset="0"/>
              </a:rPr>
              <a:t>n=</a:t>
            </a:r>
            <a:r>
              <a:rPr lang="lv-LV" altLang="lv-LV" b="0" i="1" noProof="1">
                <a:latin typeface="Arial" charset="0"/>
                <a:cs typeface="Arial" charset="0"/>
              </a:rPr>
              <a:t>291</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6. Fiskālās disciplīnas padomes darba vērtējums</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«T6. Kā Jūs vērtējat Fiskālās disciplīnas padomes darbu?»</a:t>
            </a:r>
          </a:p>
        </p:txBody>
      </p:sp>
      <p:graphicFrame>
        <p:nvGraphicFramePr>
          <p:cNvPr id="6" name="Chart 241">
            <a:extLst>
              <a:ext uri="{FF2B5EF4-FFF2-40B4-BE49-F238E27FC236}">
                <a16:creationId xmlns:a16="http://schemas.microsoft.com/office/drawing/2014/main" id="{C2E4B520-34C9-4ABE-8A5D-72A8C599DD96}"/>
              </a:ext>
            </a:extLst>
          </p:cNvPr>
          <p:cNvGraphicFramePr>
            <a:graphicFrameLocks/>
          </p:cNvGraphicFramePr>
          <p:nvPr>
            <p:extLst>
              <p:ext uri="{D42A27DB-BD31-4B8C-83A1-F6EECF244321}">
                <p14:modId xmlns:p14="http://schemas.microsoft.com/office/powerpoint/2010/main" val="3708898785"/>
              </p:ext>
            </p:extLst>
          </p:nvPr>
        </p:nvGraphicFramePr>
        <p:xfrm>
          <a:off x="1763688" y="1268760"/>
          <a:ext cx="6120680" cy="4556441"/>
        </p:xfrm>
        <a:graphic>
          <a:graphicData uri="http://schemas.openxmlformats.org/drawingml/2006/chart">
            <c:chart xmlns:c="http://schemas.openxmlformats.org/drawingml/2006/chart" xmlns:r="http://schemas.openxmlformats.org/officeDocument/2006/relationships" r:id="rId3"/>
          </a:graphicData>
        </a:graphic>
      </p:graphicFrame>
      <p:sp>
        <p:nvSpPr>
          <p:cNvPr id="8" name="Labā figūriekava 7">
            <a:extLst>
              <a:ext uri="{FF2B5EF4-FFF2-40B4-BE49-F238E27FC236}">
                <a16:creationId xmlns:a16="http://schemas.microsoft.com/office/drawing/2014/main" id="{3B65531E-D64A-43FB-98A1-E5D653B1C695}"/>
              </a:ext>
            </a:extLst>
          </p:cNvPr>
          <p:cNvSpPr/>
          <p:nvPr/>
        </p:nvSpPr>
        <p:spPr>
          <a:xfrm>
            <a:off x="6804248" y="2276871"/>
            <a:ext cx="288032" cy="1561825"/>
          </a:xfrm>
          <a:prstGeom prst="rightBrace">
            <a:avLst>
              <a:gd name="adj1" fmla="val 52603"/>
              <a:gd name="adj2" fmla="val 50000"/>
            </a:avLst>
          </a:prstGeom>
          <a:ln>
            <a:solidFill>
              <a:srgbClr val="B489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9" name="TextBox 8">
            <a:extLst>
              <a:ext uri="{FF2B5EF4-FFF2-40B4-BE49-F238E27FC236}">
                <a16:creationId xmlns:a16="http://schemas.microsoft.com/office/drawing/2014/main" id="{E9488656-59BF-48E5-8DE4-4EBD232C74C9}"/>
              </a:ext>
            </a:extLst>
          </p:cNvPr>
          <p:cNvSpPr txBox="1"/>
          <p:nvPr/>
        </p:nvSpPr>
        <p:spPr>
          <a:xfrm>
            <a:off x="7239950" y="2426841"/>
            <a:ext cx="1330704" cy="1261884"/>
          </a:xfrm>
          <a:prstGeom prst="rect">
            <a:avLst/>
          </a:prstGeom>
          <a:noFill/>
        </p:spPr>
        <p:txBody>
          <a:bodyPr wrap="square" rtlCol="0">
            <a:spAutoFit/>
          </a:bodyPr>
          <a:lstStyle/>
          <a:p>
            <a:pPr algn="ctr"/>
            <a:r>
              <a:rPr lang="lv-LV" sz="2400" dirty="0">
                <a:solidFill>
                  <a:srgbClr val="B48900"/>
                </a:solidFill>
                <a:latin typeface="Arial" panose="020B0604020202020204" pitchFamily="34" charset="0"/>
                <a:cs typeface="Arial" panose="020B0604020202020204" pitchFamily="34" charset="0"/>
              </a:rPr>
              <a:t>Kopumā </a:t>
            </a:r>
          </a:p>
          <a:p>
            <a:pPr algn="ctr"/>
            <a:r>
              <a:rPr lang="lv-LV" sz="2400" dirty="0">
                <a:solidFill>
                  <a:srgbClr val="B48900"/>
                </a:solidFill>
                <a:latin typeface="Arial" panose="020B0604020202020204" pitchFamily="34" charset="0"/>
                <a:cs typeface="Arial" panose="020B0604020202020204" pitchFamily="34" charset="0"/>
              </a:rPr>
              <a:t>labi</a:t>
            </a:r>
          </a:p>
          <a:p>
            <a:pPr algn="ctr"/>
            <a:r>
              <a:rPr lang="lv-LV" sz="2800" b="1" dirty="0">
                <a:solidFill>
                  <a:srgbClr val="B48900"/>
                </a:solidFill>
                <a:latin typeface="Arial" panose="020B0604020202020204" pitchFamily="34" charset="0"/>
                <a:cs typeface="Arial" panose="020B0604020202020204" pitchFamily="34" charset="0"/>
              </a:rPr>
              <a:t>13%</a:t>
            </a:r>
            <a:endParaRPr lang="lv-LV" sz="2400" b="1" dirty="0">
              <a:solidFill>
                <a:srgbClr val="B48900"/>
              </a:solidFill>
              <a:latin typeface="Arial" panose="020B0604020202020204" pitchFamily="34" charset="0"/>
              <a:cs typeface="Arial" panose="020B0604020202020204" pitchFamily="34" charset="0"/>
            </a:endParaRPr>
          </a:p>
        </p:txBody>
      </p:sp>
      <p:sp>
        <p:nvSpPr>
          <p:cNvPr id="10" name="Labā figūriekava 9">
            <a:extLst>
              <a:ext uri="{FF2B5EF4-FFF2-40B4-BE49-F238E27FC236}">
                <a16:creationId xmlns:a16="http://schemas.microsoft.com/office/drawing/2014/main" id="{10EFF523-F4BC-4F6A-B133-2A20241F9E11}"/>
              </a:ext>
            </a:extLst>
          </p:cNvPr>
          <p:cNvSpPr/>
          <p:nvPr/>
        </p:nvSpPr>
        <p:spPr>
          <a:xfrm rot="10800000">
            <a:off x="1817551" y="2358910"/>
            <a:ext cx="228523" cy="1397745"/>
          </a:xfrm>
          <a:prstGeom prst="rightBrace">
            <a:avLst>
              <a:gd name="adj1" fmla="val 52603"/>
              <a:gd name="adj2" fmla="val 50000"/>
            </a:avLst>
          </a:prstGeom>
          <a:ln>
            <a:solidFill>
              <a:srgbClr val="21596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1" name="TextBox 10">
            <a:extLst>
              <a:ext uri="{FF2B5EF4-FFF2-40B4-BE49-F238E27FC236}">
                <a16:creationId xmlns:a16="http://schemas.microsoft.com/office/drawing/2014/main" id="{DE62D214-760F-469D-9ECB-BB9E2CC6847F}"/>
              </a:ext>
            </a:extLst>
          </p:cNvPr>
          <p:cNvSpPr txBox="1"/>
          <p:nvPr/>
        </p:nvSpPr>
        <p:spPr>
          <a:xfrm>
            <a:off x="324985" y="2482550"/>
            <a:ext cx="1417769" cy="1261884"/>
          </a:xfrm>
          <a:prstGeom prst="rect">
            <a:avLst/>
          </a:prstGeom>
          <a:noFill/>
        </p:spPr>
        <p:txBody>
          <a:bodyPr wrap="square" rtlCol="0">
            <a:spAutoFit/>
          </a:bodyPr>
          <a:lstStyle/>
          <a:p>
            <a:pPr algn="ctr"/>
            <a:r>
              <a:rPr lang="lv-LV" sz="2400" dirty="0">
                <a:solidFill>
                  <a:srgbClr val="215968"/>
                </a:solidFill>
                <a:latin typeface="Arial" panose="020B0604020202020204" pitchFamily="34" charset="0"/>
                <a:cs typeface="Arial" panose="020B0604020202020204" pitchFamily="34" charset="0"/>
              </a:rPr>
              <a:t>Kopumā </a:t>
            </a:r>
          </a:p>
          <a:p>
            <a:pPr algn="ctr"/>
            <a:r>
              <a:rPr lang="lv-LV" sz="2400" dirty="0">
                <a:solidFill>
                  <a:srgbClr val="215968"/>
                </a:solidFill>
                <a:latin typeface="Arial" panose="020B0604020202020204" pitchFamily="34" charset="0"/>
                <a:cs typeface="Arial" panose="020B0604020202020204" pitchFamily="34" charset="0"/>
              </a:rPr>
              <a:t>slikti</a:t>
            </a:r>
          </a:p>
          <a:p>
            <a:pPr algn="ctr"/>
            <a:r>
              <a:rPr lang="lv-LV" sz="2800" b="1" dirty="0">
                <a:solidFill>
                  <a:srgbClr val="215968"/>
                </a:solidFill>
                <a:latin typeface="Arial" panose="020B0604020202020204" pitchFamily="34" charset="0"/>
                <a:cs typeface="Arial" panose="020B0604020202020204" pitchFamily="34" charset="0"/>
              </a:rPr>
              <a:t>12%</a:t>
            </a:r>
            <a:endParaRPr lang="lv-LV" sz="2400" b="1" dirty="0">
              <a:solidFill>
                <a:srgbClr val="21596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9203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6. Fiskālās disciplīnas padomes darba vērtējums</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«T6. Kā Jūs vērtējat Fiskālās disciplīnas padomes darbu?»</a:t>
            </a:r>
          </a:p>
        </p:txBody>
      </p:sp>
      <p:sp>
        <p:nvSpPr>
          <p:cNvPr id="5" name="Rectangle 46">
            <a:extLst>
              <a:ext uri="{FF2B5EF4-FFF2-40B4-BE49-F238E27FC236}">
                <a16:creationId xmlns:a16="http://schemas.microsoft.com/office/drawing/2014/main" id="{5564F559-EFF3-40F7-8B6F-5F2EBCD241B8}"/>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 </a:t>
            </a:r>
            <a:r>
              <a:rPr lang="lv-LV" altLang="lv-LV" b="0" i="1" noProof="1">
                <a:latin typeface="Arial" charset="0"/>
                <a:cs typeface="Arial" charset="0"/>
              </a:rPr>
              <a:t>kuri ir </a:t>
            </a:r>
          </a:p>
          <a:p>
            <a:pPr algn="ctr"/>
            <a:r>
              <a:rPr lang="lv-LV" altLang="lv-LV" b="0" i="1" noProof="1">
                <a:latin typeface="Arial" charset="0"/>
                <a:cs typeface="Arial" charset="0"/>
              </a:rPr>
              <a:t>dzirdējuši par Fiskālās </a:t>
            </a:r>
          </a:p>
          <a:p>
            <a:pPr algn="ctr"/>
            <a:r>
              <a:rPr lang="lv-LV" altLang="lv-LV" b="0" i="1" noProof="1">
                <a:latin typeface="Arial" charset="0"/>
                <a:cs typeface="Arial" charset="0"/>
              </a:rPr>
              <a:t>disciplīnas padomi,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graphicFrame>
        <p:nvGraphicFramePr>
          <p:cNvPr id="6" name="Chart 5">
            <a:extLst>
              <a:ext uri="{FF2B5EF4-FFF2-40B4-BE49-F238E27FC236}">
                <a16:creationId xmlns:a16="http://schemas.microsoft.com/office/drawing/2014/main" id="{4EA45FD6-F747-41F2-A3DB-0844AD05503D}"/>
              </a:ext>
            </a:extLst>
          </p:cNvPr>
          <p:cNvGraphicFramePr>
            <a:graphicFrameLocks/>
          </p:cNvGraphicFramePr>
          <p:nvPr>
            <p:extLst>
              <p:ext uri="{D42A27DB-BD31-4B8C-83A1-F6EECF244321}">
                <p14:modId xmlns:p14="http://schemas.microsoft.com/office/powerpoint/2010/main" val="678897513"/>
              </p:ext>
            </p:extLst>
          </p:nvPr>
        </p:nvGraphicFramePr>
        <p:xfrm>
          <a:off x="395536" y="1066530"/>
          <a:ext cx="7272000" cy="561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24731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5825201"/>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7. Valsts ekonomiskā attīstība</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648072"/>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T7. Tagad nedaudz par valsts ekonomisko attīstību. No vienas puses, pastāv uzskats, ka brīva konkurence un zemi nodokļi ir labākais risinājums, no otras puses, ka ekonomikas attīstība ir atkarīga no cilvēku savstarpējās uzticēšanās un nodokļu godprātīgas nomaksas. </a:t>
            </a:r>
          </a:p>
          <a:p>
            <a:pPr lvl="0" algn="ctr" fontAlgn="base" latinLnBrk="0">
              <a:spcBef>
                <a:spcPct val="0"/>
              </a:spcBef>
              <a:spcAft>
                <a:spcPct val="30000"/>
              </a:spcAft>
            </a:pPr>
            <a:r>
              <a:rPr lang="lv-LV" altLang="lv-LV" b="0" i="1" kern="0" noProof="1">
                <a:latin typeface="Arial" charset="0"/>
                <a:cs typeface="Arial" charset="0"/>
              </a:rPr>
              <a:t>Kā domājat Jūs?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graphicFrame>
        <p:nvGraphicFramePr>
          <p:cNvPr id="5" name="Chart 1493">
            <a:extLst>
              <a:ext uri="{FF2B5EF4-FFF2-40B4-BE49-F238E27FC236}">
                <a16:creationId xmlns:a16="http://schemas.microsoft.com/office/drawing/2014/main" id="{DD774D5C-ED28-4174-BACC-BDC6E670866F}"/>
              </a:ext>
            </a:extLst>
          </p:cNvPr>
          <p:cNvGraphicFramePr>
            <a:graphicFrameLocks/>
          </p:cNvGraphicFramePr>
          <p:nvPr>
            <p:extLst>
              <p:ext uri="{D42A27DB-BD31-4B8C-83A1-F6EECF244321}">
                <p14:modId xmlns:p14="http://schemas.microsoft.com/office/powerpoint/2010/main" val="3728010381"/>
              </p:ext>
            </p:extLst>
          </p:nvPr>
        </p:nvGraphicFramePr>
        <p:xfrm>
          <a:off x="323528" y="1844824"/>
          <a:ext cx="7835900" cy="35412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001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7. Valsts ekonomiskā attīstība</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648072"/>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T7. Tagad nedaudz par valsts ekonomisko attīstību. No vienas puses, pastāv uzskats, ka brīva konkurence un zemi nodokļi ir labākais risinājums, no otras puses, ka ekonomikas attīstība ir atkarīga no cilvēku savstarpējās uzticēšanās un nodokļu godprātīgas nomaksas. </a:t>
            </a:r>
          </a:p>
          <a:p>
            <a:pPr lvl="0" algn="ctr" fontAlgn="base" latinLnBrk="0">
              <a:spcBef>
                <a:spcPct val="0"/>
              </a:spcBef>
              <a:spcAft>
                <a:spcPct val="30000"/>
              </a:spcAft>
            </a:pPr>
            <a:r>
              <a:rPr lang="lv-LV" altLang="lv-LV" b="0" i="1" kern="0" noProof="1">
                <a:latin typeface="Arial" charset="0"/>
                <a:cs typeface="Arial" charset="0"/>
              </a:rPr>
              <a:t>Kā domājat Jūs?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AF0B182B-E513-429A-88CB-7743A1A01363}"/>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C6EE5785-2F8F-4E69-8181-4F6C8D12A197}"/>
              </a:ext>
            </a:extLst>
          </p:cNvPr>
          <p:cNvSpPr txBox="1"/>
          <p:nvPr/>
        </p:nvSpPr>
        <p:spPr>
          <a:xfrm>
            <a:off x="7668344" y="1412776"/>
            <a:ext cx="1296144" cy="1200329"/>
          </a:xfrm>
          <a:prstGeom prst="rect">
            <a:avLst/>
          </a:prstGeom>
          <a:noFill/>
          <a:ln w="12700">
            <a:solidFill>
              <a:srgbClr val="B48900"/>
            </a:solidFill>
          </a:ln>
        </p:spPr>
        <p:txBody>
          <a:bodyPr wrap="square" rtlCol="0">
            <a:spAutoFit/>
          </a:bodyPr>
          <a:lstStyle/>
          <a:p>
            <a:pPr algn="ctr"/>
            <a:r>
              <a:rPr lang="en-GB" sz="1200" noProof="1">
                <a:latin typeface="Arial" panose="020B0604020202020204" pitchFamily="34" charset="0"/>
                <a:cs typeface="Arial" panose="020B0604020202020204" pitchFamily="34" charset="0"/>
              </a:rPr>
              <a:t>Valstis, kurās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cilvēki vairāk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uzticas un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atbalsta viens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otru, ekonomiski attīstās straujāk</a:t>
            </a:r>
          </a:p>
        </p:txBody>
      </p:sp>
      <p:graphicFrame>
        <p:nvGraphicFramePr>
          <p:cNvPr id="8" name="Chart 7">
            <a:extLst>
              <a:ext uri="{FF2B5EF4-FFF2-40B4-BE49-F238E27FC236}">
                <a16:creationId xmlns:a16="http://schemas.microsoft.com/office/drawing/2014/main" id="{F15AB23B-94F1-4109-813D-5763C8B8D929}"/>
              </a:ext>
            </a:extLst>
          </p:cNvPr>
          <p:cNvGraphicFramePr>
            <a:graphicFrameLocks/>
          </p:cNvGraphicFramePr>
          <p:nvPr>
            <p:extLst>
              <p:ext uri="{D42A27DB-BD31-4B8C-83A1-F6EECF244321}">
                <p14:modId xmlns:p14="http://schemas.microsoft.com/office/powerpoint/2010/main" val="3894974686"/>
              </p:ext>
            </p:extLst>
          </p:nvPr>
        </p:nvGraphicFramePr>
        <p:xfrm>
          <a:off x="231709" y="1412776"/>
          <a:ext cx="7416000" cy="532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31878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1.</a:t>
            </a:r>
            <a:r>
              <a:rPr lang="lv-LV" altLang="ko-KR" sz="2800" cap="small" noProof="1">
                <a:latin typeface="Arial Narrow" panose="020B0606020202030204" pitchFamily="34" charset="0"/>
              </a:rPr>
              <a:t>7. Valsts ekonomiskā attīstība</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648072"/>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T7. Tagad nedaudz par valsts ekonomisko attīstību. No vienas puses, pastāv uzskats, ka brīva konkurence un zemi nodokļi ir labākais risinājums, no otras puses, ka ekonomikas attīstība ir atkarīga no cilvēku savstarpējās uzticēšanās un nodokļu godprātīgas nomaksas. </a:t>
            </a:r>
          </a:p>
          <a:p>
            <a:pPr lvl="0" algn="ctr" fontAlgn="base" latinLnBrk="0">
              <a:spcBef>
                <a:spcPct val="0"/>
              </a:spcBef>
              <a:spcAft>
                <a:spcPct val="30000"/>
              </a:spcAft>
            </a:pPr>
            <a:r>
              <a:rPr lang="lv-LV" altLang="lv-LV" b="0" i="1" kern="0" noProof="1">
                <a:latin typeface="Arial" charset="0"/>
                <a:cs typeface="Arial" charset="0"/>
              </a:rPr>
              <a:t>Kā domājat Jūs?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AF0B182B-E513-429A-88CB-7743A1A01363}"/>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97B3AA60-2D22-4971-8406-F9AC8795AECE}"/>
              </a:ext>
            </a:extLst>
          </p:cNvPr>
          <p:cNvSpPr txBox="1"/>
          <p:nvPr/>
        </p:nvSpPr>
        <p:spPr>
          <a:xfrm>
            <a:off x="7697125" y="1412776"/>
            <a:ext cx="1296000" cy="1015663"/>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Izvairīšanās no nodokļu </a:t>
            </a:r>
          </a:p>
          <a:p>
            <a:pPr algn="ctr"/>
            <a:r>
              <a:rPr lang="lv-LV" sz="1200" noProof="1">
                <a:latin typeface="Arial" panose="020B0604020202020204" pitchFamily="34" charset="0"/>
                <a:cs typeface="Arial" panose="020B0604020202020204" pitchFamily="34" charset="0"/>
              </a:rPr>
              <a:t>nomaksas ir </a:t>
            </a:r>
          </a:p>
          <a:p>
            <a:pPr algn="ctr"/>
            <a:r>
              <a:rPr lang="lv-LV" sz="1200" noProof="1">
                <a:latin typeface="Arial" panose="020B0604020202020204" pitchFamily="34" charset="0"/>
                <a:cs typeface="Arial" panose="020B0604020202020204" pitchFamily="34" charset="0"/>
              </a:rPr>
              <a:t>nosodāma </a:t>
            </a:r>
          </a:p>
          <a:p>
            <a:pPr algn="ctr"/>
            <a:r>
              <a:rPr lang="lv-LV" sz="1200" noProof="1">
                <a:latin typeface="Arial" panose="020B0604020202020204" pitchFamily="34" charset="0"/>
                <a:cs typeface="Arial" panose="020B0604020202020204" pitchFamily="34" charset="0"/>
              </a:rPr>
              <a:t>rīcība</a:t>
            </a:r>
            <a:endParaRPr lang="en-GB" sz="1200" noProof="1">
              <a:latin typeface="Arial" panose="020B0604020202020204" pitchFamily="34" charset="0"/>
              <a:cs typeface="Arial" panose="020B0604020202020204" pitchFamily="34" charset="0"/>
            </a:endParaRPr>
          </a:p>
        </p:txBody>
      </p:sp>
      <p:graphicFrame>
        <p:nvGraphicFramePr>
          <p:cNvPr id="8" name="Chart 7">
            <a:extLst>
              <a:ext uri="{FF2B5EF4-FFF2-40B4-BE49-F238E27FC236}">
                <a16:creationId xmlns:a16="http://schemas.microsoft.com/office/drawing/2014/main" id="{E635BAF9-E483-4374-AB48-E12E213EEB6B}"/>
              </a:ext>
            </a:extLst>
          </p:cNvPr>
          <p:cNvGraphicFramePr>
            <a:graphicFrameLocks/>
          </p:cNvGraphicFramePr>
          <p:nvPr>
            <p:extLst>
              <p:ext uri="{D42A27DB-BD31-4B8C-83A1-F6EECF244321}">
                <p14:modId xmlns:p14="http://schemas.microsoft.com/office/powerpoint/2010/main" val="935094401"/>
              </p:ext>
            </p:extLst>
          </p:nvPr>
        </p:nvGraphicFramePr>
        <p:xfrm>
          <a:off x="338317" y="1412776"/>
          <a:ext cx="7344000" cy="532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52544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7849BD2B-EFA3-4745-84C8-421DE22409C2}"/>
              </a:ext>
            </a:extLst>
          </p:cNvPr>
          <p:cNvSpPr txBox="1">
            <a:spLocks noChangeArrowheads="1"/>
          </p:cNvSpPr>
          <p:nvPr/>
        </p:nvSpPr>
        <p:spPr bwMode="auto">
          <a:xfrm>
            <a:off x="1358770" y="2998113"/>
            <a:ext cx="6426460" cy="861774"/>
          </a:xfrm>
          <a:prstGeom prst="rect">
            <a:avLst/>
          </a:prstGeom>
          <a:ln>
            <a:solidFill>
              <a:srgbClr val="B48900"/>
            </a:solidFill>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lv-LV" altLang="ko-KR" sz="5000" b="1" cap="small" noProof="1">
                <a:latin typeface="Arial Narrow" panose="020B0606020202030204" pitchFamily="34" charset="0"/>
                <a:ea typeface="맑은 고딕" pitchFamily="50" charset="-127"/>
                <a:cs typeface="Arial" panose="020B0604020202020204" pitchFamily="34" charset="0"/>
              </a:rPr>
              <a:t>2. Covid-19 problemātika</a:t>
            </a:r>
          </a:p>
        </p:txBody>
      </p:sp>
    </p:spTree>
    <p:extLst>
      <p:ext uri="{BB962C8B-B14F-4D97-AF65-F5344CB8AC3E}">
        <p14:creationId xmlns:p14="http://schemas.microsoft.com/office/powerpoint/2010/main" val="3062218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3175" y="6372401"/>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graphicFrame>
        <p:nvGraphicFramePr>
          <p:cNvPr id="5" name="Chart 1493">
            <a:extLst>
              <a:ext uri="{FF2B5EF4-FFF2-40B4-BE49-F238E27FC236}">
                <a16:creationId xmlns:a16="http://schemas.microsoft.com/office/drawing/2014/main" id="{C026C376-FA9C-4F0B-BF17-45FA600B3A2C}"/>
              </a:ext>
            </a:extLst>
          </p:cNvPr>
          <p:cNvGraphicFramePr>
            <a:graphicFrameLocks/>
          </p:cNvGraphicFramePr>
          <p:nvPr>
            <p:extLst>
              <p:ext uri="{D42A27DB-BD31-4B8C-83A1-F6EECF244321}">
                <p14:modId xmlns:p14="http://schemas.microsoft.com/office/powerpoint/2010/main" val="894155676"/>
              </p:ext>
            </p:extLst>
          </p:nvPr>
        </p:nvGraphicFramePr>
        <p:xfrm>
          <a:off x="295275" y="1412776"/>
          <a:ext cx="8543924" cy="44918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96768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68345" y="1344194"/>
            <a:ext cx="1296144" cy="1015663"/>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Latvijā vakcīnas pret Covid-19 ir pieejamas </a:t>
            </a:r>
          </a:p>
          <a:p>
            <a:pPr algn="ctr"/>
            <a:r>
              <a:rPr lang="lv-LV" sz="1200" noProof="1">
                <a:latin typeface="Arial" panose="020B0604020202020204" pitchFamily="34" charset="0"/>
                <a:cs typeface="Arial" panose="020B0604020202020204" pitchFamily="34" charset="0"/>
              </a:rPr>
              <a:t>ikvienam, kas to vēlas</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04A6A6E6-D8DB-4EBE-ABDB-2A7DB43DAC2C}"/>
              </a:ext>
            </a:extLst>
          </p:cNvPr>
          <p:cNvGraphicFramePr>
            <a:graphicFrameLocks/>
          </p:cNvGraphicFramePr>
          <p:nvPr>
            <p:extLst>
              <p:ext uri="{D42A27DB-BD31-4B8C-83A1-F6EECF244321}">
                <p14:modId xmlns:p14="http://schemas.microsoft.com/office/powerpoint/2010/main" val="3823673934"/>
              </p:ext>
            </p:extLst>
          </p:nvPr>
        </p:nvGraphicFramePr>
        <p:xfrm>
          <a:off x="251521" y="1340768"/>
          <a:ext cx="7272807"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841450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76184" y="1340768"/>
            <a:ext cx="1296144" cy="1200329"/>
          </a:xfrm>
          <a:prstGeom prst="rect">
            <a:avLst/>
          </a:prstGeom>
          <a:noFill/>
          <a:ln w="12700">
            <a:solidFill>
              <a:srgbClr val="B48900"/>
            </a:solidFill>
          </a:ln>
        </p:spPr>
        <p:txBody>
          <a:bodyPr wrap="square" rtlCol="0">
            <a:spAutoFit/>
          </a:bodyPr>
          <a:lstStyle/>
          <a:p>
            <a:pPr algn="ctr"/>
            <a:r>
              <a:rPr lang="en-GB" sz="1200" noProof="1">
                <a:latin typeface="Arial" panose="020B0604020202020204" pitchFamily="34" charset="0"/>
                <a:cs typeface="Arial" panose="020B0604020202020204" pitchFamily="34" charset="0"/>
              </a:rPr>
              <a:t>Vakcinācija pret Covid-19 ir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pienākums pret savu un citu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līdzcilvēku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veselību</a:t>
            </a:r>
          </a:p>
        </p:txBody>
      </p:sp>
      <p:graphicFrame>
        <p:nvGraphicFramePr>
          <p:cNvPr id="7" name="Chart 1493">
            <a:extLst>
              <a:ext uri="{FF2B5EF4-FFF2-40B4-BE49-F238E27FC236}">
                <a16:creationId xmlns:a16="http://schemas.microsoft.com/office/drawing/2014/main" id="{2CE52A79-36FC-40C7-AD61-A1F50BA79EE2}"/>
              </a:ext>
            </a:extLst>
          </p:cNvPr>
          <p:cNvGraphicFramePr>
            <a:graphicFrameLocks/>
          </p:cNvGraphicFramePr>
          <p:nvPr>
            <p:extLst>
              <p:ext uri="{D42A27DB-BD31-4B8C-83A1-F6EECF244321}">
                <p14:modId xmlns:p14="http://schemas.microsoft.com/office/powerpoint/2010/main" val="1361285710"/>
              </p:ext>
            </p:extLst>
          </p:nvPr>
        </p:nvGraphicFramePr>
        <p:xfrm>
          <a:off x="251519" y="1340768"/>
          <a:ext cx="7272809"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53491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65825" y="1340768"/>
            <a:ext cx="1296144" cy="830997"/>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Obligāta </a:t>
            </a:r>
          </a:p>
          <a:p>
            <a:pPr algn="ctr"/>
            <a:r>
              <a:rPr lang="lv-LV" sz="1200" noProof="1">
                <a:latin typeface="Arial" panose="020B0604020202020204" pitchFamily="34" charset="0"/>
                <a:cs typeface="Arial" panose="020B0604020202020204" pitchFamily="34" charset="0"/>
              </a:rPr>
              <a:t>vakcinācija pret </a:t>
            </a:r>
          </a:p>
          <a:p>
            <a:pPr algn="ctr"/>
            <a:r>
              <a:rPr lang="lv-LV" sz="1200" noProof="1">
                <a:latin typeface="Arial" panose="020B0604020202020204" pitchFamily="34" charset="0"/>
                <a:cs typeface="Arial" panose="020B0604020202020204" pitchFamily="34" charset="0"/>
              </a:rPr>
              <a:t>Covid-19 nav </a:t>
            </a:r>
          </a:p>
          <a:p>
            <a:pPr algn="ctr"/>
            <a:r>
              <a:rPr lang="lv-LV" sz="1200" noProof="1">
                <a:latin typeface="Arial" panose="020B0604020202020204" pitchFamily="34" charset="0"/>
                <a:cs typeface="Arial" panose="020B0604020202020204" pitchFamily="34" charset="0"/>
              </a:rPr>
              <a:t>atbalstāma</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66DB10B8-9A1F-446B-8B1A-5E9F2DDC64D2}"/>
              </a:ext>
            </a:extLst>
          </p:cNvPr>
          <p:cNvGraphicFramePr>
            <a:graphicFrameLocks/>
          </p:cNvGraphicFramePr>
          <p:nvPr>
            <p:extLst>
              <p:ext uri="{D42A27DB-BD31-4B8C-83A1-F6EECF244321}">
                <p14:modId xmlns:p14="http://schemas.microsoft.com/office/powerpoint/2010/main" val="2956531479"/>
              </p:ext>
            </p:extLst>
          </p:nvPr>
        </p:nvGraphicFramePr>
        <p:xfrm>
          <a:off x="251521" y="1340768"/>
          <a:ext cx="7272807"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74041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oup 66">
            <a:extLst>
              <a:ext uri="{FF2B5EF4-FFF2-40B4-BE49-F238E27FC236}">
                <a16:creationId xmlns:a16="http://schemas.microsoft.com/office/drawing/2014/main" id="{D43AC4F9-0D65-47BC-9736-B194A2086B2C}"/>
              </a:ext>
            </a:extLst>
          </p:cNvPr>
          <p:cNvGraphicFramePr>
            <a:graphicFrameLocks/>
          </p:cNvGraphicFramePr>
          <p:nvPr>
            <p:extLst>
              <p:ext uri="{D42A27DB-BD31-4B8C-83A1-F6EECF244321}">
                <p14:modId xmlns:p14="http://schemas.microsoft.com/office/powerpoint/2010/main" val="99857897"/>
              </p:ext>
            </p:extLst>
          </p:nvPr>
        </p:nvGraphicFramePr>
        <p:xfrm>
          <a:off x="2720148" y="1569672"/>
          <a:ext cx="6275040" cy="3718656"/>
        </p:xfrm>
        <a:graphic>
          <a:graphicData uri="http://schemas.openxmlformats.org/drawingml/2006/table">
            <a:tbl>
              <a:tblPr/>
              <a:tblGrid>
                <a:gridCol w="1656184">
                  <a:extLst>
                    <a:ext uri="{9D8B030D-6E8A-4147-A177-3AD203B41FA5}">
                      <a16:colId xmlns:a16="http://schemas.microsoft.com/office/drawing/2014/main" val="20000"/>
                    </a:ext>
                  </a:extLst>
                </a:gridCol>
                <a:gridCol w="4618856">
                  <a:extLst>
                    <a:ext uri="{9D8B030D-6E8A-4147-A177-3AD203B41FA5}">
                      <a16:colId xmlns:a16="http://schemas.microsoft.com/office/drawing/2014/main" val="20001"/>
                    </a:ext>
                  </a:extLst>
                </a:gridCol>
              </a:tblGrid>
              <a:tr h="0">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1" i="0" u="none" strike="noStrike" cap="small" normalizeH="0" baseline="0" dirty="0">
                          <a:ln>
                            <a:noFill/>
                          </a:ln>
                          <a:solidFill>
                            <a:schemeClr val="tx1"/>
                          </a:solidFill>
                          <a:effectLst/>
                          <a:latin typeface="Arial Narrow" pitchFamily="34" charset="0"/>
                        </a:rPr>
                        <a:t>Mērķa grupa</a:t>
                      </a:r>
                      <a:r>
                        <a:rPr kumimoji="0" lang="en-GB" altLang="lv-LV" sz="1400" b="1" i="0" u="none" strike="noStrike" cap="small" normalizeH="0" baseline="0" dirty="0">
                          <a:ln>
                            <a:noFill/>
                          </a:ln>
                          <a:solidFill>
                            <a:schemeClr val="tx1"/>
                          </a:solidFill>
                          <a:effectLst/>
                          <a:latin typeface="Arial Narrow" pitchFamily="34" charset="0"/>
                        </a:rPr>
                        <a:t>:</a:t>
                      </a:r>
                      <a:endParaRPr kumimoji="0" lang="lv-LV" altLang="lv-LV" sz="1400" b="1" i="0" u="none" strike="noStrike" cap="small" normalizeH="0" baseline="0" dirty="0">
                        <a:ln>
                          <a:noFill/>
                        </a:ln>
                        <a:solidFill>
                          <a:schemeClr val="tx1"/>
                        </a:solidFill>
                        <a:effectLst/>
                        <a:latin typeface="Arial Narrow" pitchFamily="34"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l"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0" i="0" u="none" strike="noStrike" cap="none" normalizeH="0" baseline="0" dirty="0">
                          <a:ln>
                            <a:noFill/>
                          </a:ln>
                          <a:solidFill>
                            <a:schemeClr val="tx1"/>
                          </a:solidFill>
                          <a:effectLst/>
                          <a:latin typeface="Arial Narrow" pitchFamily="34" charset="0"/>
                          <a:cs typeface="Arial" pitchFamily="34" charset="0"/>
                        </a:rPr>
                        <a:t>Latvijas pastāvīgie iedzīvotāji vecumā no </a:t>
                      </a:r>
                      <a:r>
                        <a:rPr kumimoji="0" lang="en-GB" altLang="lv-LV" sz="1400" b="0" i="0" u="none" strike="noStrike" cap="none" normalizeH="0" baseline="0" dirty="0">
                          <a:ln>
                            <a:noFill/>
                          </a:ln>
                          <a:solidFill>
                            <a:schemeClr val="tx1"/>
                          </a:solidFill>
                          <a:effectLst/>
                          <a:latin typeface="Arial Narrow" pitchFamily="34" charset="0"/>
                          <a:cs typeface="Arial" pitchFamily="34" charset="0"/>
                        </a:rPr>
                        <a:t>1</a:t>
                      </a:r>
                      <a:r>
                        <a:rPr kumimoji="0" lang="lv-LV" altLang="lv-LV" sz="1400" b="0" i="0" u="none" strike="noStrike" cap="none" normalizeH="0" baseline="0" dirty="0">
                          <a:ln>
                            <a:noFill/>
                          </a:ln>
                          <a:solidFill>
                            <a:schemeClr val="tx1"/>
                          </a:solidFill>
                          <a:effectLst/>
                          <a:latin typeface="Arial Narrow" pitchFamily="34" charset="0"/>
                          <a:cs typeface="Arial" pitchFamily="34" charset="0"/>
                        </a:rPr>
                        <a:t>8</a:t>
                      </a:r>
                      <a:r>
                        <a:rPr kumimoji="0" lang="en-GB" altLang="lv-LV" sz="1400" b="0" i="0" u="none" strike="noStrike" cap="none" normalizeH="0" baseline="0" dirty="0">
                          <a:ln>
                            <a:noFill/>
                          </a:ln>
                          <a:solidFill>
                            <a:schemeClr val="tx1"/>
                          </a:solidFill>
                          <a:effectLst/>
                          <a:latin typeface="Arial Narrow" pitchFamily="34" charset="0"/>
                          <a:cs typeface="Arial" pitchFamily="34" charset="0"/>
                        </a:rPr>
                        <a:t> </a:t>
                      </a:r>
                      <a:r>
                        <a:rPr kumimoji="0" lang="lv-LV" altLang="lv-LV" sz="1400" b="0" i="0" u="none" strike="noStrike" cap="none" normalizeH="0" baseline="0" dirty="0">
                          <a:ln>
                            <a:noFill/>
                          </a:ln>
                          <a:solidFill>
                            <a:schemeClr val="tx1"/>
                          </a:solidFill>
                          <a:effectLst/>
                          <a:latin typeface="Arial Narrow" pitchFamily="34" charset="0"/>
                          <a:cs typeface="Arial" pitchFamily="34" charset="0"/>
                        </a:rPr>
                        <a:t>līdz </a:t>
                      </a:r>
                      <a:r>
                        <a:rPr kumimoji="0" lang="en-GB" altLang="lv-LV" sz="1400" b="0" i="0" u="none" strike="noStrike" cap="none" normalizeH="0" baseline="0" dirty="0">
                          <a:ln>
                            <a:noFill/>
                          </a:ln>
                          <a:solidFill>
                            <a:schemeClr val="tx1"/>
                          </a:solidFill>
                          <a:effectLst/>
                          <a:latin typeface="Arial Narrow" pitchFamily="34" charset="0"/>
                          <a:cs typeface="Arial" pitchFamily="34" charset="0"/>
                        </a:rPr>
                        <a:t>7</a:t>
                      </a:r>
                      <a:r>
                        <a:rPr kumimoji="0" lang="lv-LV" altLang="lv-LV" sz="1400" b="0" i="0" u="none" strike="noStrike" cap="none" normalizeH="0" baseline="0" dirty="0">
                          <a:ln>
                            <a:noFill/>
                          </a:ln>
                          <a:solidFill>
                            <a:schemeClr val="tx1"/>
                          </a:solidFill>
                          <a:effectLst/>
                          <a:latin typeface="Arial Narrow" pitchFamily="34" charset="0"/>
                          <a:cs typeface="Arial" pitchFamily="34" charset="0"/>
                        </a:rPr>
                        <a:t>5 gadiem</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extLst>
                  <a:ext uri="{0D108BD9-81ED-4DB2-BD59-A6C34878D82A}">
                    <a16:rowId xmlns:a16="http://schemas.microsoft.com/office/drawing/2014/main" val="10001"/>
                  </a:ext>
                </a:extLst>
              </a:tr>
              <a:tr h="0">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1" i="0" u="none" strike="noStrike" cap="small" normalizeH="0" baseline="0" dirty="0">
                          <a:ln>
                            <a:noFill/>
                          </a:ln>
                          <a:solidFill>
                            <a:schemeClr val="tx1"/>
                          </a:solidFill>
                          <a:effectLst/>
                          <a:latin typeface="Arial Narrow" pitchFamily="34" charset="0"/>
                        </a:rPr>
                        <a:t>Aptaujas metode</a:t>
                      </a:r>
                      <a:r>
                        <a:rPr kumimoji="0" lang="en-GB" altLang="lv-LV" sz="1400" b="1" i="0" u="none" strike="noStrike" cap="small" normalizeH="0" baseline="0" dirty="0">
                          <a:ln>
                            <a:noFill/>
                          </a:ln>
                          <a:solidFill>
                            <a:schemeClr val="tx1"/>
                          </a:solidFill>
                          <a:effectLst/>
                          <a:latin typeface="Arial Narrow" pitchFamily="34" charset="0"/>
                        </a:rPr>
                        <a:t>:</a:t>
                      </a:r>
                      <a:endParaRPr kumimoji="0" lang="lv-LV" altLang="lv-LV" sz="1400" b="1" i="0" u="none" strike="noStrike" cap="small" normalizeH="0" baseline="0" dirty="0">
                        <a:ln>
                          <a:noFill/>
                        </a:ln>
                        <a:solidFill>
                          <a:schemeClr val="tx1"/>
                        </a:solidFill>
                        <a:effectLst/>
                        <a:latin typeface="Arial Narrow" pitchFamily="34"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l" defTabSz="914400" rtl="0" eaLnBrk="1" fontAlgn="base" latinLnBrk="0" hangingPunct="1">
                        <a:lnSpc>
                          <a:spcPct val="100000"/>
                        </a:lnSpc>
                        <a:spcBef>
                          <a:spcPct val="10000"/>
                        </a:spcBef>
                        <a:spcAft>
                          <a:spcPct val="10000"/>
                        </a:spcAft>
                        <a:buClr>
                          <a:schemeClr val="hlink"/>
                        </a:buClr>
                        <a:buSzPct val="80000"/>
                        <a:buFont typeface="Arial" charset="0"/>
                        <a:buNone/>
                        <a:tabLst/>
                      </a:pPr>
                      <a:r>
                        <a:rPr lang="lv-LV" sz="1400" kern="1200" dirty="0">
                          <a:solidFill>
                            <a:schemeClr val="tx1"/>
                          </a:solidFill>
                          <a:effectLst/>
                          <a:latin typeface="Arial Narrow" pitchFamily="34" charset="0"/>
                          <a:ea typeface="+mn-ea"/>
                          <a:cs typeface="Arial" pitchFamily="34" charset="0"/>
                        </a:rPr>
                        <a:t>Tiešās intervijas respondentu dzīvesvietās</a:t>
                      </a:r>
                      <a:endParaRPr kumimoji="0" lang="lv-LV" altLang="lv-LV" sz="1400" b="0" i="0" u="none" strike="noStrike" cap="none" normalizeH="0" baseline="0" dirty="0">
                        <a:ln>
                          <a:noFill/>
                        </a:ln>
                        <a:solidFill>
                          <a:schemeClr val="tx1"/>
                        </a:solidFill>
                        <a:effectLst/>
                        <a:latin typeface="Arial Narrow" pitchFamily="34" charset="0"/>
                        <a:cs typeface="Arial" pitchFamily="34"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extLst>
                  <a:ext uri="{0D108BD9-81ED-4DB2-BD59-A6C34878D82A}">
                    <a16:rowId xmlns:a16="http://schemas.microsoft.com/office/drawing/2014/main" val="10002"/>
                  </a:ext>
                </a:extLst>
              </a:tr>
              <a:tr h="0">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1" i="0" u="none" strike="noStrike" cap="small" normalizeH="0" baseline="0" dirty="0">
                          <a:ln>
                            <a:noFill/>
                          </a:ln>
                          <a:solidFill>
                            <a:schemeClr val="tx1"/>
                          </a:solidFill>
                          <a:effectLst/>
                          <a:latin typeface="Arial Narrow" pitchFamily="34" charset="0"/>
                        </a:rPr>
                        <a:t>Izlases metode</a:t>
                      </a:r>
                      <a:r>
                        <a:rPr kumimoji="0" lang="en-GB" altLang="lv-LV" sz="1400" b="1" i="0" u="none" strike="noStrike" cap="small" normalizeH="0" baseline="0" dirty="0">
                          <a:ln>
                            <a:noFill/>
                          </a:ln>
                          <a:solidFill>
                            <a:schemeClr val="tx1"/>
                          </a:solidFill>
                          <a:effectLst/>
                          <a:latin typeface="Arial Narrow" pitchFamily="34" charset="0"/>
                        </a:rPr>
                        <a:t>:</a:t>
                      </a:r>
                      <a:endParaRPr kumimoji="0" lang="lv-LV" altLang="lv-LV" sz="1400" b="1" i="0" u="none" strike="noStrike" cap="small" normalizeH="0" baseline="0" dirty="0">
                        <a:ln>
                          <a:noFill/>
                        </a:ln>
                        <a:solidFill>
                          <a:schemeClr val="tx1"/>
                        </a:solidFill>
                        <a:effectLst/>
                        <a:latin typeface="Arial Narrow" pitchFamily="34"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r>
                        <a:rPr lang="lv-LV" sz="1400" kern="1200" dirty="0">
                          <a:solidFill>
                            <a:schemeClr val="tx1"/>
                          </a:solidFill>
                          <a:effectLst/>
                          <a:latin typeface="Arial Narrow" pitchFamily="34" charset="0"/>
                          <a:ea typeface="+mn-ea"/>
                          <a:cs typeface="Arial" pitchFamily="34" charset="0"/>
                        </a:rPr>
                        <a:t>Stratificētā nejaušā izlase</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extLst>
                  <a:ext uri="{0D108BD9-81ED-4DB2-BD59-A6C34878D82A}">
                    <a16:rowId xmlns:a16="http://schemas.microsoft.com/office/drawing/2014/main" val="10004"/>
                  </a:ext>
                </a:extLst>
              </a:tr>
              <a:tr h="165849">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lang="lv-LV" sz="1400" b="1" kern="1200" cap="small" baseline="0" dirty="0">
                          <a:solidFill>
                            <a:schemeClr val="tx1"/>
                          </a:solidFill>
                          <a:effectLst/>
                          <a:latin typeface="Arial Narrow" pitchFamily="34" charset="0"/>
                          <a:ea typeface="+mn-ea"/>
                          <a:cs typeface="+mn-cs"/>
                        </a:rPr>
                        <a:t>Stratifikācijas pazīmes:</a:t>
                      </a:r>
                      <a:endParaRPr kumimoji="0" lang="lv-LV" altLang="lv-LV" sz="1400" b="1" i="0" u="none" strike="noStrike" cap="small" normalizeH="0" baseline="0" dirty="0">
                        <a:ln>
                          <a:noFill/>
                        </a:ln>
                        <a:solidFill>
                          <a:schemeClr val="tx1"/>
                        </a:solidFill>
                        <a:effectLst/>
                        <a:latin typeface="Arial Narrow" pitchFamily="34"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l" defTabSz="914400" rtl="0" eaLnBrk="1" fontAlgn="b" latinLnBrk="0" hangingPunct="1">
                        <a:lnSpc>
                          <a:spcPct val="100000"/>
                        </a:lnSpc>
                        <a:spcBef>
                          <a:spcPct val="10000"/>
                        </a:spcBef>
                        <a:spcAft>
                          <a:spcPct val="10000"/>
                        </a:spcAft>
                        <a:buClr>
                          <a:srgbClr val="777777"/>
                        </a:buClr>
                        <a:buSzPct val="80000"/>
                        <a:buFont typeface="Wingdings" pitchFamily="2" charset="2"/>
                        <a:buNone/>
                        <a:tabLst/>
                      </a:pPr>
                      <a:r>
                        <a:rPr kumimoji="0" lang="lv-LV" altLang="lv-LV" sz="1400" b="0" i="0" u="none" strike="noStrike" cap="none" normalizeH="0" baseline="0" dirty="0">
                          <a:ln>
                            <a:noFill/>
                          </a:ln>
                          <a:solidFill>
                            <a:schemeClr val="tx1"/>
                          </a:solidFill>
                          <a:effectLst/>
                          <a:latin typeface="Arial Narrow" pitchFamily="34" charset="0"/>
                          <a:cs typeface="Arial" pitchFamily="34" charset="0"/>
                        </a:rPr>
                        <a:t>Administratīvi teritoriālā</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extLst>
                  <a:ext uri="{0D108BD9-81ED-4DB2-BD59-A6C34878D82A}">
                    <a16:rowId xmlns:a16="http://schemas.microsoft.com/office/drawing/2014/main" val="10006"/>
                  </a:ext>
                </a:extLst>
              </a:tr>
              <a:tr h="165849">
                <a:tc>
                  <a:txBody>
                    <a:body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1" i="0" u="none" strike="noStrike" cap="small" normalizeH="0" baseline="0" dirty="0">
                          <a:ln>
                            <a:noFill/>
                          </a:ln>
                          <a:solidFill>
                            <a:schemeClr val="tx1"/>
                          </a:solidFill>
                          <a:effectLst/>
                          <a:latin typeface="Arial Narrow" pitchFamily="34" charset="0"/>
                        </a:rPr>
                        <a:t>Ģeogrāfiskais pārklājums:</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tc>
                  <a:txBody>
                    <a:bodyPr/>
                    <a:lstStyle/>
                    <a:p>
                      <a:pPr marL="0" marR="0" lvl="0" indent="0" algn="l" defTabSz="914400" rtl="0" eaLnBrk="1" fontAlgn="b" latinLnBrk="0" hangingPunct="1">
                        <a:lnSpc>
                          <a:spcPct val="100000"/>
                        </a:lnSpc>
                        <a:spcBef>
                          <a:spcPct val="10000"/>
                        </a:spcBef>
                        <a:spcAft>
                          <a:spcPct val="10000"/>
                        </a:spcAft>
                        <a:buClr>
                          <a:srgbClr val="777777"/>
                        </a:buClr>
                        <a:buSzPct val="80000"/>
                        <a:buFont typeface="Wingdings" pitchFamily="2" charset="2"/>
                        <a:buNone/>
                        <a:tabLst/>
                      </a:pPr>
                      <a:r>
                        <a:rPr kumimoji="0" lang="lv-LV" altLang="lv-LV" sz="1400" b="0" i="0" u="none" strike="noStrike" cap="none" normalizeH="0" baseline="0" dirty="0">
                          <a:ln>
                            <a:noFill/>
                          </a:ln>
                          <a:solidFill>
                            <a:schemeClr val="tx1"/>
                          </a:solidFill>
                          <a:effectLst/>
                          <a:latin typeface="Arial Narrow" pitchFamily="34" charset="0"/>
                          <a:cs typeface="Arial" pitchFamily="34" charset="0"/>
                        </a:rPr>
                        <a:t>Visi Latvijas reģioni (127 izlases punkti)</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extLst>
                  <a:ext uri="{0D108BD9-81ED-4DB2-BD59-A6C34878D82A}">
                    <a16:rowId xmlns:a16="http://schemas.microsoft.com/office/drawing/2014/main" val="10007"/>
                  </a:ext>
                </a:extLst>
              </a:tr>
              <a:tr h="165849">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1" i="0" u="none" strike="noStrike" cap="small" normalizeH="0" baseline="0" dirty="0">
                          <a:ln>
                            <a:noFill/>
                          </a:ln>
                          <a:solidFill>
                            <a:schemeClr val="tx1"/>
                          </a:solidFill>
                          <a:effectLst/>
                          <a:latin typeface="Arial Narrow" pitchFamily="34" charset="0"/>
                        </a:rPr>
                        <a:t>Sasniegtās izlases lielums</a:t>
                      </a:r>
                      <a:r>
                        <a:rPr kumimoji="0" lang="en-GB" altLang="lv-LV" sz="1400" b="1" i="0" u="none" strike="noStrike" cap="small" normalizeH="0" baseline="0" dirty="0">
                          <a:ln>
                            <a:noFill/>
                          </a:ln>
                          <a:solidFill>
                            <a:schemeClr val="tx1"/>
                          </a:solidFill>
                          <a:effectLst/>
                          <a:latin typeface="Arial Narrow" pitchFamily="34" charset="0"/>
                        </a:rPr>
                        <a:t>:</a:t>
                      </a:r>
                      <a:endParaRPr kumimoji="0" lang="lv-LV" altLang="lv-LV" sz="1400" b="1" i="0" u="none" strike="noStrike" cap="small" normalizeH="0" baseline="0" dirty="0">
                        <a:ln>
                          <a:noFill/>
                        </a:ln>
                        <a:solidFill>
                          <a:schemeClr val="tx1"/>
                        </a:solidFill>
                        <a:effectLst/>
                        <a:latin typeface="Arial Narrow" pitchFamily="34"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l" defTabSz="914400" rtl="0" eaLnBrk="1" fontAlgn="b" latinLnBrk="0" hangingPunct="1">
                        <a:lnSpc>
                          <a:spcPct val="100000"/>
                        </a:lnSpc>
                        <a:spcBef>
                          <a:spcPct val="10000"/>
                        </a:spcBef>
                        <a:spcAft>
                          <a:spcPct val="10000"/>
                        </a:spcAft>
                        <a:buClr>
                          <a:srgbClr val="777777"/>
                        </a:buClr>
                        <a:buSzPct val="80000"/>
                        <a:buFont typeface="Wingdings" pitchFamily="2" charset="2"/>
                        <a:buNone/>
                        <a:tabLst/>
                      </a:pPr>
                      <a:r>
                        <a:rPr kumimoji="0" lang="lv-LV" altLang="lv-LV" sz="1400" b="0" i="0" u="none" strike="noStrike" cap="none" normalizeH="0" baseline="0" dirty="0">
                          <a:ln>
                            <a:noFill/>
                          </a:ln>
                          <a:solidFill>
                            <a:schemeClr val="tx1"/>
                          </a:solidFill>
                          <a:effectLst/>
                          <a:latin typeface="Arial Narrow" pitchFamily="34" charset="0"/>
                          <a:cs typeface="Arial" pitchFamily="34" charset="0"/>
                        </a:rPr>
                        <a:t>1010 respondenti</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extLst>
                  <a:ext uri="{0D108BD9-81ED-4DB2-BD59-A6C34878D82A}">
                    <a16:rowId xmlns:a16="http://schemas.microsoft.com/office/drawing/2014/main" val="3116350590"/>
                  </a:ext>
                </a:extLst>
              </a:tr>
              <a:tr h="165849">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1" i="0" u="none" strike="noStrike" cap="small" normalizeH="0" baseline="0" dirty="0">
                          <a:ln>
                            <a:noFill/>
                          </a:ln>
                          <a:solidFill>
                            <a:schemeClr val="tx1"/>
                          </a:solidFill>
                          <a:effectLst/>
                          <a:latin typeface="Arial Narrow" pitchFamily="34" charset="0"/>
                        </a:rPr>
                        <a:t>Aptaujas  veikšanas laiks</a:t>
                      </a:r>
                      <a:r>
                        <a:rPr kumimoji="0" lang="en-GB" altLang="lv-LV" sz="1400" b="1" i="0" u="none" strike="noStrike" cap="small" normalizeH="0" baseline="0" dirty="0">
                          <a:ln>
                            <a:noFill/>
                          </a:ln>
                          <a:solidFill>
                            <a:schemeClr val="tx1"/>
                          </a:solidFill>
                          <a:effectLst/>
                          <a:latin typeface="Arial Narrow" pitchFamily="34" charset="0"/>
                        </a:rPr>
                        <a:t>:</a:t>
                      </a:r>
                      <a:endParaRPr kumimoji="0" lang="lv-LV" altLang="lv-LV" sz="1400" b="1" i="0" u="none" strike="noStrike" cap="small" normalizeH="0" baseline="0" dirty="0">
                        <a:ln>
                          <a:noFill/>
                        </a:ln>
                        <a:solidFill>
                          <a:schemeClr val="tx1"/>
                        </a:solidFill>
                        <a:effectLst/>
                        <a:latin typeface="Arial Narrow" pitchFamily="34" charset="0"/>
                      </a:endParaRP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l" defTabSz="914400" rtl="0" eaLnBrk="1" fontAlgn="b" latinLnBrk="0" hangingPunct="1">
                        <a:lnSpc>
                          <a:spcPct val="100000"/>
                        </a:lnSpc>
                        <a:spcBef>
                          <a:spcPct val="10000"/>
                        </a:spcBef>
                        <a:spcAft>
                          <a:spcPct val="10000"/>
                        </a:spcAft>
                        <a:buClr>
                          <a:srgbClr val="777777"/>
                        </a:buClr>
                        <a:buSzPct val="80000"/>
                        <a:buFont typeface="Wingdings" pitchFamily="2" charset="2"/>
                        <a:buNone/>
                        <a:tabLst/>
                      </a:pPr>
                      <a:r>
                        <a:rPr kumimoji="0" lang="lv-LV" altLang="lv-LV" sz="1400" b="0" i="0" u="none" strike="noStrike" cap="none" normalizeH="0" baseline="0" dirty="0">
                          <a:ln>
                            <a:noFill/>
                          </a:ln>
                          <a:solidFill>
                            <a:schemeClr val="tx1"/>
                          </a:solidFill>
                          <a:effectLst/>
                          <a:latin typeface="Arial Narrow" pitchFamily="34" charset="0"/>
                          <a:cs typeface="Arial" pitchFamily="34" charset="0"/>
                        </a:rPr>
                        <a:t>16.11.2021.–29.11.2021.</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40000"/>
                      </a:srgbClr>
                    </a:solidFill>
                  </a:tcPr>
                </a:tc>
                <a:extLst>
                  <a:ext uri="{0D108BD9-81ED-4DB2-BD59-A6C34878D82A}">
                    <a16:rowId xmlns:a16="http://schemas.microsoft.com/office/drawing/2014/main" val="1774390192"/>
                  </a:ext>
                </a:extLst>
              </a:tr>
              <a:tr h="233224">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r"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1" i="0" u="none" strike="noStrike" cap="small" normalizeH="0" baseline="0" dirty="0">
                          <a:ln>
                            <a:noFill/>
                          </a:ln>
                          <a:solidFill>
                            <a:schemeClr val="tx1"/>
                          </a:solidFill>
                          <a:effectLst/>
                          <a:latin typeface="Arial Narrow" pitchFamily="34" charset="0"/>
                        </a:rPr>
                        <a:t>Datu svēršana:</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tc>
                  <a:txBody>
                    <a:bodyPr/>
                    <a:lstStyle>
                      <a:lvl1pPr>
                        <a:spcBef>
                          <a:spcPct val="20000"/>
                        </a:spcBef>
                        <a:buClr>
                          <a:schemeClr val="hlink"/>
                        </a:buClr>
                        <a:buSzPct val="80000"/>
                        <a:buFont typeface="Arial" charset="0"/>
                        <a:defRPr sz="2800">
                          <a:solidFill>
                            <a:schemeClr val="tx1"/>
                          </a:solidFill>
                          <a:latin typeface="Tahoma" pitchFamily="34" charset="0"/>
                        </a:defRPr>
                      </a:lvl1pPr>
                      <a:lvl2pPr marL="742950" indent="-285750">
                        <a:spcBef>
                          <a:spcPct val="20000"/>
                        </a:spcBef>
                        <a:buClr>
                          <a:schemeClr val="folHlink"/>
                        </a:buClr>
                        <a:buFont typeface="Wingdings" pitchFamily="2" charset="2"/>
                        <a:defRPr sz="2400">
                          <a:solidFill>
                            <a:schemeClr val="tx1"/>
                          </a:solidFill>
                          <a:latin typeface="Tahoma" pitchFamily="34" charset="0"/>
                        </a:defRPr>
                      </a:lvl2pPr>
                      <a:lvl3pPr marL="1143000" indent="-228600">
                        <a:spcBef>
                          <a:spcPct val="20000"/>
                        </a:spcBef>
                        <a:buClr>
                          <a:schemeClr val="hlink"/>
                        </a:buClr>
                        <a:buSzPct val="80000"/>
                        <a:buFont typeface="Arial" charset="0"/>
                        <a:defRPr sz="2000">
                          <a:solidFill>
                            <a:schemeClr val="tx1"/>
                          </a:solidFill>
                          <a:latin typeface="Tahoma" pitchFamily="34" charset="0"/>
                        </a:defRPr>
                      </a:lvl3pPr>
                      <a:lvl4pPr marL="1600200" indent="-228600">
                        <a:spcBef>
                          <a:spcPct val="20000"/>
                        </a:spcBef>
                        <a:buClr>
                          <a:schemeClr val="folHlink"/>
                        </a:buClr>
                        <a:buFont typeface="Wingdings" pitchFamily="2" charset="2"/>
                        <a:defRPr>
                          <a:solidFill>
                            <a:schemeClr val="tx1"/>
                          </a:solidFill>
                          <a:latin typeface="Tahoma" pitchFamily="34" charset="0"/>
                        </a:defRPr>
                      </a:lvl4pPr>
                      <a:lvl5pPr marL="2057400" indent="-228600">
                        <a:spcBef>
                          <a:spcPct val="20000"/>
                        </a:spcBef>
                        <a:buClr>
                          <a:schemeClr val="hlink"/>
                        </a:buClr>
                        <a:buSzPct val="80000"/>
                        <a:buFont typeface="Arial" charset="0"/>
                        <a:defRPr>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defRPr>
                          <a:solidFill>
                            <a:schemeClr val="tx1"/>
                          </a:solidFill>
                          <a:latin typeface="Tahoma" pitchFamily="34" charset="0"/>
                        </a:defRPr>
                      </a:lvl9pPr>
                    </a:lstStyle>
                    <a:p>
                      <a:pPr marL="0" marR="0" lvl="0" indent="0" algn="just" defTabSz="914400" rtl="0" eaLnBrk="1" fontAlgn="base" latinLnBrk="0" hangingPunct="1">
                        <a:lnSpc>
                          <a:spcPct val="100000"/>
                        </a:lnSpc>
                        <a:spcBef>
                          <a:spcPct val="10000"/>
                        </a:spcBef>
                        <a:spcAft>
                          <a:spcPct val="10000"/>
                        </a:spcAft>
                        <a:buClr>
                          <a:schemeClr val="hlink"/>
                        </a:buClr>
                        <a:buSzPct val="80000"/>
                        <a:buFont typeface="Arial" charset="0"/>
                        <a:buNone/>
                        <a:tabLst/>
                      </a:pPr>
                      <a:r>
                        <a:rPr kumimoji="0" lang="lv-LV" altLang="lv-LV" sz="1400" b="0" i="0" u="none" strike="noStrike" cap="none" normalizeH="0" baseline="0" dirty="0">
                          <a:ln>
                            <a:noFill/>
                          </a:ln>
                          <a:solidFill>
                            <a:schemeClr val="tx1"/>
                          </a:solidFill>
                          <a:effectLst/>
                          <a:latin typeface="Arial Narrow" pitchFamily="34" charset="0"/>
                          <a:cs typeface="Arial" pitchFamily="34" charset="0"/>
                        </a:rPr>
                        <a:t>Lai nodrošinātu lielāku datu reprezentativitāti, dati tika pakļauti svēršanas procedūrai pēc sekojošām pazīmēm: reģions, tautība, vecums un dzimums.</a:t>
                      </a:r>
                    </a:p>
                  </a:txBody>
                  <a:tcPr marT="45726" marB="4572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48900">
                        <a:alpha val="20000"/>
                      </a:srgbClr>
                    </a:solidFill>
                  </a:tcPr>
                </a:tc>
                <a:extLst>
                  <a:ext uri="{0D108BD9-81ED-4DB2-BD59-A6C34878D82A}">
                    <a16:rowId xmlns:a16="http://schemas.microsoft.com/office/drawing/2014/main" val="4186537285"/>
                  </a:ext>
                </a:extLst>
              </a:tr>
            </a:tbl>
          </a:graphicData>
        </a:graphic>
      </p:graphicFrame>
      <p:sp>
        <p:nvSpPr>
          <p:cNvPr id="7196" name="Slide Number Placeholder 5"/>
          <p:cNvSpPr txBox="1">
            <a:spLocks noGrp="1"/>
          </p:cNvSpPr>
          <p:nvPr/>
        </p:nvSpPr>
        <p:spPr bwMode="auto">
          <a:xfrm>
            <a:off x="179512" y="6453188"/>
            <a:ext cx="1441450"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chemeClr val="tx1"/>
                </a:solidFill>
                <a:latin typeface="Tahoma" pitchFamily="34" charset="0"/>
              </a:defRPr>
            </a:lvl1pPr>
            <a:lvl2pPr marL="742950" indent="-285750">
              <a:defRPr sz="4400" b="1">
                <a:solidFill>
                  <a:schemeClr val="tx1"/>
                </a:solidFill>
                <a:latin typeface="Tahoma" pitchFamily="34" charset="0"/>
              </a:defRPr>
            </a:lvl2pPr>
            <a:lvl3pPr marL="1143000" indent="-228600">
              <a:defRPr sz="4400" b="1">
                <a:solidFill>
                  <a:schemeClr val="tx1"/>
                </a:solidFill>
                <a:latin typeface="Tahoma" pitchFamily="34" charset="0"/>
              </a:defRPr>
            </a:lvl3pPr>
            <a:lvl4pPr marL="1600200" indent="-228600">
              <a:defRPr sz="4400" b="1">
                <a:solidFill>
                  <a:schemeClr val="tx1"/>
                </a:solidFill>
                <a:latin typeface="Tahoma" pitchFamily="34" charset="0"/>
              </a:defRPr>
            </a:lvl4pPr>
            <a:lvl5pPr marL="2057400" indent="-228600">
              <a:defRPr sz="4400" b="1">
                <a:solidFill>
                  <a:schemeClr val="tx1"/>
                </a:solidFill>
                <a:latin typeface="Tahoma" pitchFamily="34" charset="0"/>
              </a:defRPr>
            </a:lvl5pPr>
            <a:lvl6pPr marL="2514600" indent="-228600" eaLnBrk="0" fontAlgn="base" hangingPunct="0">
              <a:spcBef>
                <a:spcPct val="0"/>
              </a:spcBef>
              <a:spcAft>
                <a:spcPct val="0"/>
              </a:spcAft>
              <a:defRPr sz="4400" b="1">
                <a:solidFill>
                  <a:schemeClr val="tx1"/>
                </a:solidFill>
                <a:latin typeface="Tahoma" pitchFamily="34" charset="0"/>
              </a:defRPr>
            </a:lvl6pPr>
            <a:lvl7pPr marL="2971800" indent="-228600" eaLnBrk="0" fontAlgn="base" hangingPunct="0">
              <a:spcBef>
                <a:spcPct val="0"/>
              </a:spcBef>
              <a:spcAft>
                <a:spcPct val="0"/>
              </a:spcAft>
              <a:defRPr sz="4400" b="1">
                <a:solidFill>
                  <a:schemeClr val="tx1"/>
                </a:solidFill>
                <a:latin typeface="Tahoma" pitchFamily="34" charset="0"/>
              </a:defRPr>
            </a:lvl7pPr>
            <a:lvl8pPr marL="3429000" indent="-228600" eaLnBrk="0" fontAlgn="base" hangingPunct="0">
              <a:spcBef>
                <a:spcPct val="0"/>
              </a:spcBef>
              <a:spcAft>
                <a:spcPct val="0"/>
              </a:spcAft>
              <a:defRPr sz="4400" b="1">
                <a:solidFill>
                  <a:schemeClr val="tx1"/>
                </a:solidFill>
                <a:latin typeface="Tahoma" pitchFamily="34" charset="0"/>
              </a:defRPr>
            </a:lvl8pPr>
            <a:lvl9pPr marL="3886200" indent="-228600" eaLnBrk="0" fontAlgn="base" hangingPunct="0">
              <a:spcBef>
                <a:spcPct val="0"/>
              </a:spcBef>
              <a:spcAft>
                <a:spcPct val="0"/>
              </a:spcAft>
              <a:defRPr sz="4400" b="1">
                <a:solidFill>
                  <a:schemeClr val="tx1"/>
                </a:solidFill>
                <a:latin typeface="Tahoma" pitchFamily="34" charset="0"/>
              </a:defRPr>
            </a:lvl9pPr>
          </a:lstStyle>
          <a:p>
            <a:pPr eaLnBrk="1" hangingPunct="1"/>
            <a:fld id="{9AD500CD-7F5C-4748-9D6C-F97B4730B254}" type="slidenum">
              <a:rPr lang="en-GB" altLang="lv-LV" sz="1000" b="0" noProof="1" dirty="0" smtClean="0">
                <a:solidFill>
                  <a:schemeClr val="bg1">
                    <a:lumMod val="50000"/>
                  </a:schemeClr>
                </a:solidFill>
                <a:latin typeface="Arial" charset="0"/>
              </a:rPr>
              <a:pPr eaLnBrk="1" hangingPunct="1"/>
              <a:t>3</a:t>
            </a:fld>
            <a:endParaRPr lang="en-GB" altLang="lv-LV" sz="1000" b="0" noProof="1">
              <a:solidFill>
                <a:schemeClr val="bg1">
                  <a:lumMod val="50000"/>
                </a:schemeClr>
              </a:solidFill>
              <a:latin typeface="Arial" charset="0"/>
            </a:endParaRPr>
          </a:p>
        </p:txBody>
      </p:sp>
      <p:sp>
        <p:nvSpPr>
          <p:cNvPr id="7197" name="Rectangle 2"/>
          <p:cNvSpPr>
            <a:spLocks noRot="1" noChangeArrowheads="1"/>
          </p:cNvSpPr>
          <p:nvPr/>
        </p:nvSpPr>
        <p:spPr bwMode="auto">
          <a:xfrm>
            <a:off x="0" y="0"/>
            <a:ext cx="7281863" cy="476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1" hangingPunct="1"/>
            <a:r>
              <a:rPr lang="en-GB" altLang="lv-LV" sz="2400" noProof="1">
                <a:solidFill>
                  <a:schemeClr val="bg1"/>
                </a:solidFill>
                <a:latin typeface="Arial Narrow" pitchFamily="34" charset="0"/>
              </a:rPr>
              <a:t>Pētījuma apraksts</a:t>
            </a:r>
          </a:p>
        </p:txBody>
      </p:sp>
      <p:sp>
        <p:nvSpPr>
          <p:cNvPr id="10" name="Title 3">
            <a:extLst>
              <a:ext uri="{FF2B5EF4-FFF2-40B4-BE49-F238E27FC236}">
                <a16:creationId xmlns:a16="http://schemas.microsoft.com/office/drawing/2014/main" id="{8E53F21E-18C5-400E-9149-E1530E8646B6}"/>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ko-KR" sz="2800" cap="small" noProof="1">
                <a:latin typeface="Arial Narrow" panose="020B0606020202030204" pitchFamily="34" charset="0"/>
              </a:rPr>
              <a:t>Pētījuma apraksts</a:t>
            </a:r>
          </a:p>
        </p:txBody>
      </p:sp>
      <p:sp>
        <p:nvSpPr>
          <p:cNvPr id="8" name="Oval 6">
            <a:extLst>
              <a:ext uri="{FF2B5EF4-FFF2-40B4-BE49-F238E27FC236}">
                <a16:creationId xmlns:a16="http://schemas.microsoft.com/office/drawing/2014/main" id="{76B90EF1-BE8D-4330-BF2D-E5D9B8E4F747}"/>
              </a:ext>
            </a:extLst>
          </p:cNvPr>
          <p:cNvSpPr/>
          <p:nvPr/>
        </p:nvSpPr>
        <p:spPr>
          <a:xfrm>
            <a:off x="59292" y="2150858"/>
            <a:ext cx="2791592" cy="2556284"/>
          </a:xfrm>
          <a:prstGeom prst="ellipse">
            <a:avLst/>
          </a:prstGeom>
          <a:solidFill>
            <a:srgbClr val="B48900"/>
          </a:solidFill>
        </p:spPr>
        <p:style>
          <a:lnRef idx="3">
            <a:schemeClr val="lt1"/>
          </a:lnRef>
          <a:fillRef idx="1">
            <a:schemeClr val="accent1"/>
          </a:fillRef>
          <a:effectRef idx="1">
            <a:schemeClr val="accent1"/>
          </a:effectRef>
          <a:fontRef idx="minor">
            <a:schemeClr val="lt1"/>
          </a:fontRef>
        </p:style>
        <p:txBody>
          <a:bodyPr rtlCol="0" anchor="t"/>
          <a:lstStyle/>
          <a:p>
            <a:pPr algn="ctr"/>
            <a:endParaRPr lang="lv-LV" sz="1400" b="1" noProof="1">
              <a:solidFill>
                <a:schemeClr val="bg1"/>
              </a:solidFill>
              <a:latin typeface="Arial" panose="020B0604020202020204" pitchFamily="34" charset="0"/>
              <a:cs typeface="Arial" panose="020B0604020202020204" pitchFamily="34" charset="0"/>
            </a:endParaRPr>
          </a:p>
          <a:p>
            <a:pPr algn="ctr"/>
            <a:endParaRPr lang="lv-LV" sz="1400" b="1" noProof="1">
              <a:solidFill>
                <a:schemeClr val="bg1"/>
              </a:solidFill>
              <a:latin typeface="Arial" panose="020B0604020202020204" pitchFamily="34" charset="0"/>
              <a:cs typeface="Arial" panose="020B0604020202020204" pitchFamily="34" charset="0"/>
            </a:endParaRPr>
          </a:p>
          <a:p>
            <a:pPr algn="ctr"/>
            <a:r>
              <a:rPr lang="lv-LV" sz="1400" b="1" noProof="1">
                <a:solidFill>
                  <a:schemeClr val="bg1"/>
                </a:solidFill>
                <a:latin typeface="Arial" panose="020B0604020202020204" pitchFamily="34" charset="0"/>
                <a:cs typeface="Arial" panose="020B0604020202020204" pitchFamily="34" charset="0"/>
              </a:rPr>
              <a:t>PĒTĪJUMA VEICĒJS:</a:t>
            </a:r>
          </a:p>
        </p:txBody>
      </p:sp>
      <p:pic>
        <p:nvPicPr>
          <p:cNvPr id="12" name="Picture 19">
            <a:extLst>
              <a:ext uri="{FF2B5EF4-FFF2-40B4-BE49-F238E27FC236}">
                <a16:creationId xmlns:a16="http://schemas.microsoft.com/office/drawing/2014/main" id="{6DBE5BAD-0058-4C87-AC6E-EE2B176675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752" y="3356992"/>
            <a:ext cx="1359792" cy="600858"/>
          </a:xfrm>
          <a:prstGeom prst="rect">
            <a:avLst/>
          </a:prstGeom>
        </p:spPr>
      </p:pic>
    </p:spTree>
    <p:extLst>
      <p:ext uri="{BB962C8B-B14F-4D97-AF65-F5344CB8AC3E}">
        <p14:creationId xmlns:p14="http://schemas.microsoft.com/office/powerpoint/2010/main" val="1538472254"/>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68344" y="1340768"/>
            <a:ext cx="1296144" cy="1569660"/>
          </a:xfrm>
          <a:prstGeom prst="rect">
            <a:avLst/>
          </a:prstGeom>
          <a:noFill/>
          <a:ln w="12700">
            <a:solidFill>
              <a:srgbClr val="B48900"/>
            </a:solidFill>
          </a:ln>
        </p:spPr>
        <p:txBody>
          <a:bodyPr wrap="square" rtlCol="0">
            <a:spAutoFit/>
          </a:bodyPr>
          <a:lstStyle/>
          <a:p>
            <a:pPr algn="ctr"/>
            <a:r>
              <a:rPr lang="en-GB" sz="1200" noProof="1">
                <a:latin typeface="Arial" panose="020B0604020202020204" pitchFamily="34" charset="0"/>
                <a:cs typeface="Arial" panose="020B0604020202020204" pitchFamily="34" charset="0"/>
              </a:rPr>
              <a:t>Latvijas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iedzīvotāju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vakcinēšanās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pret Covid-19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pozitīvi ietekmē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Latvijas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ekonomisko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attīstību</a:t>
            </a:r>
          </a:p>
        </p:txBody>
      </p:sp>
      <p:graphicFrame>
        <p:nvGraphicFramePr>
          <p:cNvPr id="7" name="Chart 1493">
            <a:extLst>
              <a:ext uri="{FF2B5EF4-FFF2-40B4-BE49-F238E27FC236}">
                <a16:creationId xmlns:a16="http://schemas.microsoft.com/office/drawing/2014/main" id="{3639C88D-8F7F-4102-A725-B1775A09D2AA}"/>
              </a:ext>
            </a:extLst>
          </p:cNvPr>
          <p:cNvGraphicFramePr>
            <a:graphicFrameLocks/>
          </p:cNvGraphicFramePr>
          <p:nvPr>
            <p:extLst>
              <p:ext uri="{D42A27DB-BD31-4B8C-83A1-F6EECF244321}">
                <p14:modId xmlns:p14="http://schemas.microsoft.com/office/powerpoint/2010/main" val="2200694252"/>
              </p:ext>
            </p:extLst>
          </p:nvPr>
        </p:nvGraphicFramePr>
        <p:xfrm>
          <a:off x="251521" y="1340768"/>
          <a:ext cx="7272807"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9236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68344" y="1340768"/>
            <a:ext cx="1296144" cy="1569660"/>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Covid-19 </a:t>
            </a:r>
          </a:p>
          <a:p>
            <a:pPr algn="ctr"/>
            <a:r>
              <a:rPr lang="lv-LV" sz="1200" noProof="1">
                <a:latin typeface="Arial" panose="020B0604020202020204" pitchFamily="34" charset="0"/>
                <a:cs typeface="Arial" panose="020B0604020202020204" pitchFamily="34" charset="0"/>
              </a:rPr>
              <a:t>pandēmija un ar </a:t>
            </a:r>
          </a:p>
          <a:p>
            <a:pPr algn="ctr"/>
            <a:r>
              <a:rPr lang="lv-LV" sz="1200" noProof="1">
                <a:latin typeface="Arial" panose="020B0604020202020204" pitchFamily="34" charset="0"/>
                <a:cs typeface="Arial" panose="020B0604020202020204" pitchFamily="34" charset="0"/>
              </a:rPr>
              <a:t>to saistītā </a:t>
            </a:r>
          </a:p>
          <a:p>
            <a:pPr algn="ctr"/>
            <a:r>
              <a:rPr lang="lv-LV" sz="1200" noProof="1">
                <a:latin typeface="Arial" panose="020B0604020202020204" pitchFamily="34" charset="0"/>
                <a:cs typeface="Arial" panose="020B0604020202020204" pitchFamily="34" charset="0"/>
              </a:rPr>
              <a:t>vakcinācija ir </a:t>
            </a:r>
          </a:p>
          <a:p>
            <a:pPr algn="ctr"/>
            <a:r>
              <a:rPr lang="lv-LV" sz="1200" noProof="1">
                <a:latin typeface="Arial" panose="020B0604020202020204" pitchFamily="34" charset="0"/>
                <a:cs typeface="Arial" panose="020B0604020202020204" pitchFamily="34" charset="0"/>
              </a:rPr>
              <a:t>farmācijas </a:t>
            </a:r>
          </a:p>
          <a:p>
            <a:pPr algn="ctr"/>
            <a:r>
              <a:rPr lang="lv-LV" sz="1200" noProof="1">
                <a:latin typeface="Arial" panose="020B0604020202020204" pitchFamily="34" charset="0"/>
                <a:cs typeface="Arial" panose="020B0604020202020204" pitchFamily="34" charset="0"/>
              </a:rPr>
              <a:t>industrijas afēra ar mērķi vairāk nopelnīt</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74EA9409-42AD-4F7C-BF7D-0C732FA28740}"/>
              </a:ext>
            </a:extLst>
          </p:cNvPr>
          <p:cNvGraphicFramePr>
            <a:graphicFrameLocks/>
          </p:cNvGraphicFramePr>
          <p:nvPr>
            <p:extLst>
              <p:ext uri="{D42A27DB-BD31-4B8C-83A1-F6EECF244321}">
                <p14:modId xmlns:p14="http://schemas.microsoft.com/office/powerpoint/2010/main" val="3063470742"/>
              </p:ext>
            </p:extLst>
          </p:nvPr>
        </p:nvGraphicFramePr>
        <p:xfrm>
          <a:off x="251521" y="1340768"/>
          <a:ext cx="7200799"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17769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68344" y="1340768"/>
            <a:ext cx="1296144" cy="1754326"/>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Cīņu pret tādām </a:t>
            </a:r>
          </a:p>
          <a:p>
            <a:pPr algn="ctr"/>
            <a:r>
              <a:rPr lang="lv-LV" sz="1200" noProof="1">
                <a:latin typeface="Arial" panose="020B0604020202020204" pitchFamily="34" charset="0"/>
                <a:cs typeface="Arial" panose="020B0604020202020204" pitchFamily="34" charset="0"/>
              </a:rPr>
              <a:t>pandēmijām kā Covid-19 un to </a:t>
            </a:r>
          </a:p>
          <a:p>
            <a:pPr algn="ctr"/>
            <a:r>
              <a:rPr lang="lv-LV" sz="1200" noProof="1">
                <a:latin typeface="Arial" panose="020B0604020202020204" pitchFamily="34" charset="0"/>
                <a:cs typeface="Arial" panose="020B0604020202020204" pitchFamily="34" charset="0"/>
              </a:rPr>
              <a:t>sekām vislabāk </a:t>
            </a:r>
          </a:p>
          <a:p>
            <a:pPr algn="ctr"/>
            <a:r>
              <a:rPr lang="lv-LV" sz="1200" noProof="1">
                <a:latin typeface="Arial" panose="020B0604020202020204" pitchFamily="34" charset="0"/>
                <a:cs typeface="Arial" panose="020B0604020202020204" pitchFamily="34" charset="0"/>
              </a:rPr>
              <a:t>koordinēt nevis nacionālā, bet </a:t>
            </a:r>
          </a:p>
          <a:p>
            <a:pPr algn="ctr"/>
            <a:r>
              <a:rPr lang="lv-LV" sz="1200" noProof="1">
                <a:latin typeface="Arial" panose="020B0604020202020204" pitchFamily="34" charset="0"/>
                <a:cs typeface="Arial" panose="020B0604020202020204" pitchFamily="34" charset="0"/>
              </a:rPr>
              <a:t>Eiropas </a:t>
            </a:r>
          </a:p>
          <a:p>
            <a:pPr algn="ctr"/>
            <a:r>
              <a:rPr lang="lv-LV" sz="1200" noProof="1">
                <a:latin typeface="Arial" panose="020B0604020202020204" pitchFamily="34" charset="0"/>
                <a:cs typeface="Arial" panose="020B0604020202020204" pitchFamily="34" charset="0"/>
              </a:rPr>
              <a:t>Savienības </a:t>
            </a:r>
          </a:p>
          <a:p>
            <a:pPr algn="ctr"/>
            <a:r>
              <a:rPr lang="lv-LV" sz="1200" noProof="1">
                <a:latin typeface="Arial" panose="020B0604020202020204" pitchFamily="34" charset="0"/>
                <a:cs typeface="Arial" panose="020B0604020202020204" pitchFamily="34" charset="0"/>
              </a:rPr>
              <a:t>līmenī</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FA71D246-12BE-487B-9657-F098BCFB9ED5}"/>
              </a:ext>
            </a:extLst>
          </p:cNvPr>
          <p:cNvGraphicFramePr>
            <a:graphicFrameLocks/>
          </p:cNvGraphicFramePr>
          <p:nvPr>
            <p:extLst>
              <p:ext uri="{D42A27DB-BD31-4B8C-83A1-F6EECF244321}">
                <p14:modId xmlns:p14="http://schemas.microsoft.com/office/powerpoint/2010/main" val="4038525147"/>
              </p:ext>
            </p:extLst>
          </p:nvPr>
        </p:nvGraphicFramePr>
        <p:xfrm>
          <a:off x="251521" y="1340768"/>
          <a:ext cx="7272808"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870749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68344" y="1340768"/>
            <a:ext cx="1296144" cy="1200329"/>
          </a:xfrm>
          <a:prstGeom prst="rect">
            <a:avLst/>
          </a:prstGeom>
          <a:noFill/>
          <a:ln w="12700">
            <a:solidFill>
              <a:srgbClr val="B48900"/>
            </a:solidFill>
          </a:ln>
        </p:spPr>
        <p:txBody>
          <a:bodyPr wrap="square" rtlCol="0">
            <a:spAutoFit/>
          </a:bodyPr>
          <a:lstStyle/>
          <a:p>
            <a:pPr algn="ctr"/>
            <a:r>
              <a:rPr lang="en-GB" sz="1200" noProof="1">
                <a:latin typeface="Arial" panose="020B0604020202020204" pitchFamily="34" charset="0"/>
                <a:cs typeface="Arial" panose="020B0604020202020204" pitchFamily="34" charset="0"/>
              </a:rPr>
              <a:t>Vakcinācija rada lielāku veselības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apdraudējumu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nekā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saslimšana ar </a:t>
            </a:r>
            <a:endParaRPr lang="lv-LV" sz="1200" noProof="1">
              <a:latin typeface="Arial" panose="020B0604020202020204" pitchFamily="34" charset="0"/>
              <a:cs typeface="Arial" panose="020B0604020202020204" pitchFamily="34" charset="0"/>
            </a:endParaRPr>
          </a:p>
          <a:p>
            <a:pPr algn="ctr"/>
            <a:r>
              <a:rPr lang="en-GB" sz="1200" noProof="1">
                <a:latin typeface="Arial" panose="020B0604020202020204" pitchFamily="34" charset="0"/>
                <a:cs typeface="Arial" panose="020B0604020202020204" pitchFamily="34" charset="0"/>
              </a:rPr>
              <a:t>Covid-19</a:t>
            </a:r>
          </a:p>
        </p:txBody>
      </p:sp>
      <p:graphicFrame>
        <p:nvGraphicFramePr>
          <p:cNvPr id="9" name="Chart 1493">
            <a:extLst>
              <a:ext uri="{FF2B5EF4-FFF2-40B4-BE49-F238E27FC236}">
                <a16:creationId xmlns:a16="http://schemas.microsoft.com/office/drawing/2014/main" id="{2E6A4BDC-2EB0-408C-A653-DD2710D008B8}"/>
              </a:ext>
            </a:extLst>
          </p:cNvPr>
          <p:cNvGraphicFramePr>
            <a:graphicFrameLocks/>
          </p:cNvGraphicFramePr>
          <p:nvPr>
            <p:extLst>
              <p:ext uri="{D42A27DB-BD31-4B8C-83A1-F6EECF244321}">
                <p14:modId xmlns:p14="http://schemas.microsoft.com/office/powerpoint/2010/main" val="132657983"/>
              </p:ext>
            </p:extLst>
          </p:nvPr>
        </p:nvGraphicFramePr>
        <p:xfrm>
          <a:off x="251521" y="1340768"/>
          <a:ext cx="7272807"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800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1.</a:t>
            </a:r>
            <a:r>
              <a:rPr lang="en-GB" altLang="ko-KR" sz="2800" cap="small" noProof="1">
                <a:latin typeface="Arial Narrow" panose="020B0606020202030204" pitchFamily="34" charset="0"/>
              </a:rPr>
              <a:t> </a:t>
            </a:r>
            <a:r>
              <a:rPr lang="lv-LV" altLang="ko-KR" sz="2800" cap="small" noProof="1">
                <a:latin typeface="Arial Narrow" panose="020B0606020202030204" pitchFamily="34" charset="0"/>
              </a:rPr>
              <a:t>Viedoklis par Covid-19 jautājumiem</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5472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a:t>
            </a:r>
            <a:r>
              <a:rPr lang="lv-LV" altLang="lv-LV" b="0" i="1" kern="0" noProof="1">
                <a:latin typeface="Arial" charset="0"/>
                <a:cs typeface="Arial" charset="0"/>
              </a:rPr>
              <a:t>T8. Sabiedrībā pastāv atšķirīgi viedokļi par to, cik efektīvi vai neefektīvi Latvijas valsts un medicīnas iestādes ir spējušas risināt ar Covid-19 pandēmijas izplatību saistītās problēmas. Viedokļi atšķiras arī par to, vai vakcinācija ir nepieciešama un vai šai vakcinācijai jābūt obligātai. Lūdzu, pasakiet man, vai Jūs pilnībā piekrītat, drīzāk piekrītat, drīzāk nepiekrītat vai pilnībā nepiekrītat šādiem apgalvojumiem?</a:t>
            </a:r>
            <a:r>
              <a:rPr lang="en-GB" altLang="lv-LV" b="0" i="1" kern="0" noProof="1">
                <a:latin typeface="Arial" charset="0"/>
                <a:cs typeface="Arial" charset="0"/>
              </a:rPr>
              <a:t>»</a:t>
            </a:r>
          </a:p>
        </p:txBody>
      </p:sp>
      <p:sp>
        <p:nvSpPr>
          <p:cNvPr id="5" name="Rectangle 46">
            <a:extLst>
              <a:ext uri="{FF2B5EF4-FFF2-40B4-BE49-F238E27FC236}">
                <a16:creationId xmlns:a16="http://schemas.microsoft.com/office/drawing/2014/main" id="{5388CF03-2EC3-475A-8284-C6AA38157469}"/>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5867D2FD-805B-4EFD-B938-DED998805E8D}"/>
              </a:ext>
            </a:extLst>
          </p:cNvPr>
          <p:cNvSpPr txBox="1"/>
          <p:nvPr/>
        </p:nvSpPr>
        <p:spPr>
          <a:xfrm>
            <a:off x="7668344" y="1412776"/>
            <a:ext cx="1296144" cy="1569660"/>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Lepojas ar </a:t>
            </a:r>
          </a:p>
          <a:p>
            <a:pPr algn="ctr"/>
            <a:r>
              <a:rPr lang="lv-LV" sz="1200" noProof="1">
                <a:latin typeface="Arial" panose="020B0604020202020204" pitchFamily="34" charset="0"/>
                <a:cs typeface="Arial" panose="020B0604020202020204" pitchFamily="34" charset="0"/>
              </a:rPr>
              <a:t>Latvijas valsts </a:t>
            </a:r>
          </a:p>
          <a:p>
            <a:pPr algn="ctr"/>
            <a:r>
              <a:rPr lang="lv-LV" sz="1200" noProof="1">
                <a:latin typeface="Arial" panose="020B0604020202020204" pitchFamily="34" charset="0"/>
                <a:cs typeface="Arial" panose="020B0604020202020204" pitchFamily="34" charset="0"/>
              </a:rPr>
              <a:t>iestāžu darbu </a:t>
            </a:r>
          </a:p>
          <a:p>
            <a:pPr algn="ctr"/>
            <a:r>
              <a:rPr lang="lv-LV" sz="1200" noProof="1">
                <a:latin typeface="Arial" panose="020B0604020202020204" pitchFamily="34" charset="0"/>
                <a:cs typeface="Arial" panose="020B0604020202020204" pitchFamily="34" charset="0"/>
              </a:rPr>
              <a:t>Covid-19 </a:t>
            </a:r>
          </a:p>
          <a:p>
            <a:pPr algn="ctr"/>
            <a:r>
              <a:rPr lang="lv-LV" sz="1200" noProof="1">
                <a:latin typeface="Arial" panose="020B0604020202020204" pitchFamily="34" charset="0"/>
                <a:cs typeface="Arial" panose="020B0604020202020204" pitchFamily="34" charset="0"/>
              </a:rPr>
              <a:t>pandēmijas</a:t>
            </a:r>
          </a:p>
          <a:p>
            <a:pPr algn="ctr"/>
            <a:r>
              <a:rPr lang="lv-LV" sz="1200" noProof="1">
                <a:latin typeface="Arial" panose="020B0604020202020204" pitchFamily="34" charset="0"/>
                <a:cs typeface="Arial" panose="020B0604020202020204" pitchFamily="34" charset="0"/>
              </a:rPr>
              <a:t> laikā un ar šī </a:t>
            </a:r>
          </a:p>
          <a:p>
            <a:pPr algn="ctr"/>
            <a:r>
              <a:rPr lang="lv-LV" sz="1200" noProof="1">
                <a:latin typeface="Arial" panose="020B0604020202020204" pitchFamily="34" charset="0"/>
                <a:cs typeface="Arial" panose="020B0604020202020204" pitchFamily="34" charset="0"/>
              </a:rPr>
              <a:t>darba </a:t>
            </a:r>
          </a:p>
          <a:p>
            <a:pPr algn="ctr"/>
            <a:r>
              <a:rPr lang="lv-LV" sz="1200" noProof="1">
                <a:latin typeface="Arial" panose="020B0604020202020204" pitchFamily="34" charset="0"/>
                <a:cs typeface="Arial" panose="020B0604020202020204" pitchFamily="34" charset="0"/>
              </a:rPr>
              <a:t>rezultātiem</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23326AB7-E3F1-492B-8087-8221CDF359D7}"/>
              </a:ext>
            </a:extLst>
          </p:cNvPr>
          <p:cNvGraphicFramePr>
            <a:graphicFrameLocks/>
          </p:cNvGraphicFramePr>
          <p:nvPr>
            <p:extLst>
              <p:ext uri="{D42A27DB-BD31-4B8C-83A1-F6EECF244321}">
                <p14:modId xmlns:p14="http://schemas.microsoft.com/office/powerpoint/2010/main" val="3431738112"/>
              </p:ext>
            </p:extLst>
          </p:nvPr>
        </p:nvGraphicFramePr>
        <p:xfrm>
          <a:off x="251521" y="1340768"/>
          <a:ext cx="7272808" cy="54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270019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a:extLst>
              <a:ext uri="{FF2B5EF4-FFF2-40B4-BE49-F238E27FC236}">
                <a16:creationId xmlns:a16="http://schemas.microsoft.com/office/drawing/2014/main" id="{0EAAD756-7FCC-4059-9ADD-247D4F95453D}"/>
              </a:ext>
            </a:extLst>
          </p:cNvPr>
          <p:cNvSpPr>
            <a:spLocks noRot="1" noChangeArrowheads="1"/>
          </p:cNvSpPr>
          <p:nvPr/>
        </p:nvSpPr>
        <p:spPr bwMode="auto">
          <a:xfrm>
            <a:off x="0" y="5825201"/>
            <a:ext cx="9140825"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visi respondenti, n=</a:t>
            </a:r>
            <a:r>
              <a:rPr lang="lv-LV" altLang="lv-LV" b="0" i="1" noProof="1">
                <a:latin typeface="Arial" charset="0"/>
                <a:cs typeface="Arial" charset="0"/>
              </a:rPr>
              <a:t>1010</a:t>
            </a:r>
            <a:endParaRPr lang="en-GB" altLang="lv-LV" b="0" i="1" noProof="1">
              <a:latin typeface="Arial" charset="0"/>
              <a:cs typeface="Arial" charset="0"/>
            </a:endParaRPr>
          </a:p>
        </p:txBody>
      </p:sp>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2. Vakcinēšanās un saskarsme ar Covid-19</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«T9. Tagad vēlamies Jūs lūgt atbildēt uz pāris personīga rakstura jautājumiem.»</a:t>
            </a:r>
          </a:p>
        </p:txBody>
      </p:sp>
      <p:graphicFrame>
        <p:nvGraphicFramePr>
          <p:cNvPr id="6" name="Chart 5">
            <a:extLst>
              <a:ext uri="{FF2B5EF4-FFF2-40B4-BE49-F238E27FC236}">
                <a16:creationId xmlns:a16="http://schemas.microsoft.com/office/drawing/2014/main" id="{4E9458BC-C5DA-4ED8-8A9E-1DCDCA960BB0}"/>
              </a:ext>
            </a:extLst>
          </p:cNvPr>
          <p:cNvGraphicFramePr>
            <a:graphicFrameLocks/>
          </p:cNvGraphicFramePr>
          <p:nvPr>
            <p:extLst>
              <p:ext uri="{D42A27DB-BD31-4B8C-83A1-F6EECF244321}">
                <p14:modId xmlns:p14="http://schemas.microsoft.com/office/powerpoint/2010/main" val="542871247"/>
              </p:ext>
            </p:extLst>
          </p:nvPr>
        </p:nvGraphicFramePr>
        <p:xfrm>
          <a:off x="733425" y="1431000"/>
          <a:ext cx="7677150" cy="399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204122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2. Vakcinēšanās un saskarsme ar Covid-19</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«T9. Tagad vēlamies Jūs lūgt atbildēt uz pāris personīga rakstura jautājumiem.»</a:t>
            </a:r>
          </a:p>
        </p:txBody>
      </p:sp>
      <p:sp>
        <p:nvSpPr>
          <p:cNvPr id="5" name="Rectangle 46">
            <a:extLst>
              <a:ext uri="{FF2B5EF4-FFF2-40B4-BE49-F238E27FC236}">
                <a16:creationId xmlns:a16="http://schemas.microsoft.com/office/drawing/2014/main" id="{2BC0C104-8F04-435C-9360-F22997C704FB}"/>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8E2D143C-C7B8-4C63-BDC7-38AD5BF0CEC3}"/>
              </a:ext>
            </a:extLst>
          </p:cNvPr>
          <p:cNvSpPr txBox="1"/>
          <p:nvPr/>
        </p:nvSpPr>
        <p:spPr>
          <a:xfrm>
            <a:off x="7524328" y="1124744"/>
            <a:ext cx="1440160" cy="1754326"/>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Jau bija vismaz </a:t>
            </a:r>
          </a:p>
          <a:p>
            <a:pPr algn="ctr"/>
            <a:r>
              <a:rPr lang="lv-LV" sz="1200" noProof="1">
                <a:latin typeface="Arial" panose="020B0604020202020204" pitchFamily="34" charset="0"/>
                <a:cs typeface="Arial" panose="020B0604020202020204" pitchFamily="34" charset="0"/>
              </a:rPr>
              <a:t>vienu reizi </a:t>
            </a:r>
          </a:p>
          <a:p>
            <a:pPr algn="ctr"/>
            <a:r>
              <a:rPr lang="lv-LV" sz="1200" noProof="1">
                <a:latin typeface="Arial" panose="020B0604020202020204" pitchFamily="34" charset="0"/>
                <a:cs typeface="Arial" panose="020B0604020202020204" pitchFamily="34" charset="0"/>
              </a:rPr>
              <a:t>vakcinējies/-usies pret Covid-19 līdz valdības </a:t>
            </a:r>
          </a:p>
          <a:p>
            <a:pPr algn="ctr"/>
            <a:r>
              <a:rPr lang="lv-LV" sz="1200" noProof="1">
                <a:latin typeface="Arial" panose="020B0604020202020204" pitchFamily="34" charset="0"/>
                <a:cs typeface="Arial" panose="020B0604020202020204" pitchFamily="34" charset="0"/>
              </a:rPr>
              <a:t>8. oktobra </a:t>
            </a:r>
          </a:p>
          <a:p>
            <a:pPr algn="ctr"/>
            <a:r>
              <a:rPr lang="lv-LV" sz="1200" noProof="1">
                <a:latin typeface="Arial" panose="020B0604020202020204" pitchFamily="34" charset="0"/>
                <a:cs typeface="Arial" panose="020B0604020202020204" pitchFamily="34" charset="0"/>
              </a:rPr>
              <a:t>lēmumam </a:t>
            </a:r>
          </a:p>
          <a:p>
            <a:pPr algn="ctr"/>
            <a:r>
              <a:rPr lang="lv-LV" sz="1200" noProof="1">
                <a:latin typeface="Arial" panose="020B0604020202020204" pitchFamily="34" charset="0"/>
                <a:cs typeface="Arial" panose="020B0604020202020204" pitchFamily="34" charset="0"/>
              </a:rPr>
              <a:t>izsludināt Latvijā </a:t>
            </a:r>
          </a:p>
          <a:p>
            <a:pPr algn="ctr"/>
            <a:r>
              <a:rPr lang="lv-LV" sz="1200" noProof="1">
                <a:latin typeface="Arial" panose="020B0604020202020204" pitchFamily="34" charset="0"/>
                <a:cs typeface="Arial" panose="020B0604020202020204" pitchFamily="34" charset="0"/>
              </a:rPr>
              <a:t>ārkārtas stāvokli</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B5BEA2F9-AE32-421A-9573-1E1049398748}"/>
              </a:ext>
            </a:extLst>
          </p:cNvPr>
          <p:cNvGraphicFramePr>
            <a:graphicFrameLocks/>
          </p:cNvGraphicFramePr>
          <p:nvPr>
            <p:extLst>
              <p:ext uri="{D42A27DB-BD31-4B8C-83A1-F6EECF244321}">
                <p14:modId xmlns:p14="http://schemas.microsoft.com/office/powerpoint/2010/main" val="1057385093"/>
              </p:ext>
            </p:extLst>
          </p:nvPr>
        </p:nvGraphicFramePr>
        <p:xfrm>
          <a:off x="251521" y="1124744"/>
          <a:ext cx="7128791" cy="56166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557308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2. Vakcinēšanās un saskarsme ar Covid-19</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«T9. Tagad vēlamies Jūs lūgt atbildēt uz pāris personīga rakstura jautājumiem.»</a:t>
            </a:r>
          </a:p>
        </p:txBody>
      </p:sp>
      <p:sp>
        <p:nvSpPr>
          <p:cNvPr id="5" name="Rectangle 46">
            <a:extLst>
              <a:ext uri="{FF2B5EF4-FFF2-40B4-BE49-F238E27FC236}">
                <a16:creationId xmlns:a16="http://schemas.microsoft.com/office/drawing/2014/main" id="{2BC0C104-8F04-435C-9360-F22997C704FB}"/>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8E2D143C-C7B8-4C63-BDC7-38AD5BF0CEC3}"/>
              </a:ext>
            </a:extLst>
          </p:cNvPr>
          <p:cNvSpPr txBox="1"/>
          <p:nvPr/>
        </p:nvSpPr>
        <p:spPr>
          <a:xfrm>
            <a:off x="7668344" y="1124744"/>
            <a:ext cx="1296144" cy="1384995"/>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Pats/-i vai kāds no tuviniekiem </a:t>
            </a:r>
          </a:p>
          <a:p>
            <a:pPr algn="ctr"/>
            <a:r>
              <a:rPr lang="lv-LV" sz="1200" noProof="1">
                <a:latin typeface="Arial" panose="020B0604020202020204" pitchFamily="34" charset="0"/>
                <a:cs typeface="Arial" panose="020B0604020202020204" pitchFamily="34" charset="0"/>
              </a:rPr>
              <a:t>vai draugu loka </a:t>
            </a:r>
          </a:p>
          <a:p>
            <a:pPr algn="ctr"/>
            <a:r>
              <a:rPr lang="lv-LV" sz="1200" noProof="1">
                <a:latin typeface="Arial" panose="020B0604020202020204" pitchFamily="34" charset="0"/>
                <a:cs typeface="Arial" panose="020B0604020202020204" pitchFamily="34" charset="0"/>
              </a:rPr>
              <a:t>līdz šim ir smagi </a:t>
            </a:r>
          </a:p>
          <a:p>
            <a:pPr algn="ctr"/>
            <a:r>
              <a:rPr lang="lv-LV" sz="1200" noProof="1">
                <a:latin typeface="Arial" panose="020B0604020202020204" pitchFamily="34" charset="0"/>
                <a:cs typeface="Arial" panose="020B0604020202020204" pitchFamily="34" charset="0"/>
              </a:rPr>
              <a:t>saslimis ar </a:t>
            </a:r>
          </a:p>
          <a:p>
            <a:pPr algn="ctr"/>
            <a:r>
              <a:rPr lang="lv-LV" sz="1200" noProof="1">
                <a:latin typeface="Arial" panose="020B0604020202020204" pitchFamily="34" charset="0"/>
                <a:cs typeface="Arial" panose="020B0604020202020204" pitchFamily="34" charset="0"/>
              </a:rPr>
              <a:t>Covid-19 vai </a:t>
            </a:r>
          </a:p>
          <a:p>
            <a:pPr algn="ctr"/>
            <a:r>
              <a:rPr lang="lv-LV" sz="1200" noProof="1">
                <a:latin typeface="Arial" panose="020B0604020202020204" pitchFamily="34" charset="0"/>
                <a:cs typeface="Arial" panose="020B0604020202020204" pitchFamily="34" charset="0"/>
              </a:rPr>
              <a:t>pat nomiris</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DA4F9CBF-7FAF-4AB0-A08F-41E0AF28B23A}"/>
              </a:ext>
            </a:extLst>
          </p:cNvPr>
          <p:cNvGraphicFramePr>
            <a:graphicFrameLocks/>
          </p:cNvGraphicFramePr>
          <p:nvPr>
            <p:extLst>
              <p:ext uri="{D42A27DB-BD31-4B8C-83A1-F6EECF244321}">
                <p14:modId xmlns:p14="http://schemas.microsoft.com/office/powerpoint/2010/main" val="647909111"/>
              </p:ext>
            </p:extLst>
          </p:nvPr>
        </p:nvGraphicFramePr>
        <p:xfrm>
          <a:off x="179513" y="1124744"/>
          <a:ext cx="7344816" cy="56166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21469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a:extLst>
              <a:ext uri="{FF2B5EF4-FFF2-40B4-BE49-F238E27FC236}">
                <a16:creationId xmlns:a16="http://schemas.microsoft.com/office/drawing/2014/main" id="{330F9EAC-525B-4665-BE94-671A9F2F412A}"/>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2</a:t>
            </a:r>
            <a:r>
              <a:rPr lang="en-GB" altLang="ko-KR" sz="2800" cap="small" noProof="1">
                <a:latin typeface="Arial Narrow" panose="020B0606020202030204" pitchFamily="34" charset="0"/>
              </a:rPr>
              <a:t>.</a:t>
            </a:r>
            <a:r>
              <a:rPr lang="lv-LV" altLang="ko-KR" sz="2800" cap="small" noProof="1">
                <a:latin typeface="Arial Narrow" panose="020B0606020202030204" pitchFamily="34" charset="0"/>
              </a:rPr>
              <a:t>2. Vakcinēšanās un saskarsme ar Covid-19</a:t>
            </a:r>
            <a:endParaRPr lang="en-GB" altLang="ko-KR" sz="2800" cap="small" noProof="1">
              <a:latin typeface="Arial Narrow" panose="020B0606020202030204" pitchFamily="34" charset="0"/>
            </a:endParaRPr>
          </a:p>
        </p:txBody>
      </p:sp>
      <p:sp>
        <p:nvSpPr>
          <p:cNvPr id="13" name="Rectangle 45">
            <a:extLst>
              <a:ext uri="{FF2B5EF4-FFF2-40B4-BE49-F238E27FC236}">
                <a16:creationId xmlns:a16="http://schemas.microsoft.com/office/drawing/2014/main" id="{56059D19-3B75-49ED-BBF1-87E443910436}"/>
              </a:ext>
            </a:extLst>
          </p:cNvPr>
          <p:cNvSpPr>
            <a:spLocks noRot="1" noChangeArrowheads="1"/>
          </p:cNvSpPr>
          <p:nvPr/>
        </p:nvSpPr>
        <p:spPr bwMode="auto">
          <a:xfrm>
            <a:off x="0" y="620688"/>
            <a:ext cx="9144000" cy="360000"/>
          </a:xfrm>
          <a:prstGeom prst="rect">
            <a:avLst/>
          </a:prstGeom>
          <a:solidFill>
            <a:srgbClr val="D9D9D9">
              <a:alpha val="50196"/>
            </a:srgbClr>
          </a:solidFill>
          <a:ln>
            <a:noFill/>
          </a:ln>
          <a:effec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lvl="0" algn="ctr" fontAlgn="base" latinLnBrk="0">
              <a:spcBef>
                <a:spcPct val="0"/>
              </a:spcBef>
              <a:spcAft>
                <a:spcPct val="30000"/>
              </a:spcAft>
            </a:pPr>
            <a:r>
              <a:rPr lang="en-GB" altLang="lv-LV" b="0" i="1" kern="0" noProof="1">
                <a:latin typeface="Arial" charset="0"/>
                <a:cs typeface="Arial" charset="0"/>
              </a:rPr>
              <a:t>«T9. Tagad vēlamies Jūs lūgt atbildēt uz pāris personīga rakstura jautājumiem.»</a:t>
            </a:r>
          </a:p>
        </p:txBody>
      </p:sp>
      <p:sp>
        <p:nvSpPr>
          <p:cNvPr id="5" name="Rectangle 46">
            <a:extLst>
              <a:ext uri="{FF2B5EF4-FFF2-40B4-BE49-F238E27FC236}">
                <a16:creationId xmlns:a16="http://schemas.microsoft.com/office/drawing/2014/main" id="{2BC0C104-8F04-435C-9360-F22997C704FB}"/>
              </a:ext>
            </a:extLst>
          </p:cNvPr>
          <p:cNvSpPr>
            <a:spLocks noRot="1" noChangeArrowheads="1"/>
          </p:cNvSpPr>
          <p:nvPr/>
        </p:nvSpPr>
        <p:spPr bwMode="auto">
          <a:xfrm>
            <a:off x="7380312" y="5373216"/>
            <a:ext cx="1743873"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pPr algn="ctr"/>
            <a:r>
              <a:rPr lang="en-GB" altLang="lv-LV" b="0" i="1" noProof="1">
                <a:latin typeface="Arial" charset="0"/>
                <a:cs typeface="Arial" charset="0"/>
              </a:rPr>
              <a:t>Bāze: respondenti</a:t>
            </a:r>
            <a:br>
              <a:rPr lang="en-GB" altLang="lv-LV" b="0" i="1" noProof="1">
                <a:latin typeface="Arial" charset="0"/>
                <a:cs typeface="Arial" charset="0"/>
              </a:rPr>
            </a:br>
            <a:r>
              <a:rPr lang="en-GB" altLang="lv-LV" b="0" i="1" noProof="1">
                <a:latin typeface="Arial" charset="0"/>
                <a:cs typeface="Arial" charset="0"/>
              </a:rPr>
              <a:t>attiecīgajās grupās</a:t>
            </a:r>
            <a:br>
              <a:rPr lang="en-GB" altLang="lv-LV" b="0" i="1" noProof="1">
                <a:latin typeface="Arial" charset="0"/>
                <a:cs typeface="Arial" charset="0"/>
              </a:rPr>
            </a:br>
            <a:r>
              <a:rPr lang="en-GB" altLang="lv-LV" b="0" i="1" noProof="1">
                <a:latin typeface="Arial" charset="0"/>
                <a:cs typeface="Arial" charset="0"/>
              </a:rPr>
              <a:t>(skat. «n=» grafikā)</a:t>
            </a:r>
          </a:p>
        </p:txBody>
      </p:sp>
      <p:sp>
        <p:nvSpPr>
          <p:cNvPr id="6" name="TextBox 5">
            <a:extLst>
              <a:ext uri="{FF2B5EF4-FFF2-40B4-BE49-F238E27FC236}">
                <a16:creationId xmlns:a16="http://schemas.microsoft.com/office/drawing/2014/main" id="{8E2D143C-C7B8-4C63-BDC7-38AD5BF0CEC3}"/>
              </a:ext>
            </a:extLst>
          </p:cNvPr>
          <p:cNvSpPr txBox="1"/>
          <p:nvPr/>
        </p:nvSpPr>
        <p:spPr>
          <a:xfrm>
            <a:off x="7668344" y="1124744"/>
            <a:ext cx="1296144" cy="1938992"/>
          </a:xfrm>
          <a:prstGeom prst="rect">
            <a:avLst/>
          </a:prstGeom>
          <a:noFill/>
          <a:ln w="12700">
            <a:solidFill>
              <a:srgbClr val="B48900"/>
            </a:solidFill>
          </a:ln>
        </p:spPr>
        <p:txBody>
          <a:bodyPr wrap="square" rtlCol="0">
            <a:spAutoFit/>
          </a:bodyPr>
          <a:lstStyle/>
          <a:p>
            <a:pPr algn="ctr"/>
            <a:r>
              <a:rPr lang="lv-LV" sz="1200" noProof="1">
                <a:latin typeface="Arial" panose="020B0604020202020204" pitchFamily="34" charset="0"/>
                <a:cs typeface="Arial" panose="020B0604020202020204" pitchFamily="34" charset="0"/>
              </a:rPr>
              <a:t>Ir to cilvēku </a:t>
            </a:r>
          </a:p>
          <a:p>
            <a:pPr algn="ctr"/>
            <a:r>
              <a:rPr lang="lv-LV" sz="1200" noProof="1">
                <a:latin typeface="Arial" panose="020B0604020202020204" pitchFamily="34" charset="0"/>
                <a:cs typeface="Arial" panose="020B0604020202020204" pitchFamily="34" charset="0"/>
              </a:rPr>
              <a:t>riska grupā, </a:t>
            </a:r>
          </a:p>
          <a:p>
            <a:pPr algn="ctr"/>
            <a:r>
              <a:rPr lang="lv-LV" sz="1200" noProof="1">
                <a:latin typeface="Arial" panose="020B0604020202020204" pitchFamily="34" charset="0"/>
                <a:cs typeface="Arial" panose="020B0604020202020204" pitchFamily="34" charset="0"/>
              </a:rPr>
              <a:t>kuriem </a:t>
            </a:r>
          </a:p>
          <a:p>
            <a:pPr algn="ctr"/>
            <a:r>
              <a:rPr lang="lv-LV" sz="1200" noProof="1">
                <a:latin typeface="Arial" panose="020B0604020202020204" pitchFamily="34" charset="0"/>
                <a:cs typeface="Arial" panose="020B0604020202020204" pitchFamily="34" charset="0"/>
              </a:rPr>
              <a:t>saslimšana ar </a:t>
            </a:r>
          </a:p>
          <a:p>
            <a:pPr algn="ctr"/>
            <a:r>
              <a:rPr lang="lv-LV" sz="1200" noProof="1">
                <a:latin typeface="Arial" panose="020B0604020202020204" pitchFamily="34" charset="0"/>
                <a:cs typeface="Arial" panose="020B0604020202020204" pitchFamily="34" charset="0"/>
              </a:rPr>
              <a:t>Covid-19 var</a:t>
            </a:r>
          </a:p>
          <a:p>
            <a:pPr algn="ctr"/>
            <a:r>
              <a:rPr lang="lv-LV" sz="1200" noProof="1">
                <a:latin typeface="Arial" panose="020B0604020202020204" pitchFamily="34" charset="0"/>
                <a:cs typeface="Arial" panose="020B0604020202020204" pitchFamily="34" charset="0"/>
              </a:rPr>
              <a:t> izraisīt smagus veselības </a:t>
            </a:r>
          </a:p>
          <a:p>
            <a:pPr algn="ctr"/>
            <a:r>
              <a:rPr lang="lv-LV" sz="1200" noProof="1">
                <a:latin typeface="Arial" panose="020B0604020202020204" pitchFamily="34" charset="0"/>
                <a:cs typeface="Arial" panose="020B0604020202020204" pitchFamily="34" charset="0"/>
              </a:rPr>
              <a:t>traucējumus vai pat būt ar letālu iznākumu</a:t>
            </a:r>
            <a:endParaRPr lang="en-GB" sz="1200" noProof="1">
              <a:latin typeface="Arial" panose="020B0604020202020204" pitchFamily="34" charset="0"/>
              <a:cs typeface="Arial" panose="020B0604020202020204" pitchFamily="34" charset="0"/>
            </a:endParaRPr>
          </a:p>
        </p:txBody>
      </p:sp>
      <p:graphicFrame>
        <p:nvGraphicFramePr>
          <p:cNvPr id="7" name="Chart 1493">
            <a:extLst>
              <a:ext uri="{FF2B5EF4-FFF2-40B4-BE49-F238E27FC236}">
                <a16:creationId xmlns:a16="http://schemas.microsoft.com/office/drawing/2014/main" id="{0D2E9BBA-FBC2-41A0-91A1-031AC50DF3CE}"/>
              </a:ext>
            </a:extLst>
          </p:cNvPr>
          <p:cNvGraphicFramePr>
            <a:graphicFrameLocks/>
          </p:cNvGraphicFramePr>
          <p:nvPr>
            <p:extLst>
              <p:ext uri="{D42A27DB-BD31-4B8C-83A1-F6EECF244321}">
                <p14:modId xmlns:p14="http://schemas.microsoft.com/office/powerpoint/2010/main" val="3752306737"/>
              </p:ext>
            </p:extLst>
          </p:nvPr>
        </p:nvGraphicFramePr>
        <p:xfrm>
          <a:off x="251521" y="1124744"/>
          <a:ext cx="7272808" cy="56166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269330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592E60FD-E20E-4081-9488-2C77A1C720A7}"/>
              </a:ext>
            </a:extLst>
          </p:cNvPr>
          <p:cNvSpPr txBox="1">
            <a:spLocks noChangeArrowheads="1"/>
          </p:cNvSpPr>
          <p:nvPr/>
        </p:nvSpPr>
        <p:spPr bwMode="auto">
          <a:xfrm>
            <a:off x="1961964" y="2998113"/>
            <a:ext cx="5220072" cy="861774"/>
          </a:xfrm>
          <a:prstGeom prst="rect">
            <a:avLst/>
          </a:prstGeom>
          <a:ln>
            <a:solidFill>
              <a:srgbClr val="B48900"/>
            </a:solidFill>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r>
              <a:rPr lang="lv-LV" altLang="ko-KR" sz="5000" b="1" cap="small" noProof="1">
                <a:latin typeface="Arial Narrow" panose="020B0606020202030204" pitchFamily="34" charset="0"/>
                <a:ea typeface="맑은 고딕" pitchFamily="50" charset="-127"/>
                <a:cs typeface="Arial" panose="020B0604020202020204" pitchFamily="34" charset="0"/>
              </a:rPr>
              <a:t>Pielikums</a:t>
            </a:r>
          </a:p>
        </p:txBody>
      </p:sp>
    </p:spTree>
    <p:extLst>
      <p:ext uri="{BB962C8B-B14F-4D97-AF65-F5344CB8AC3E}">
        <p14:creationId xmlns:p14="http://schemas.microsoft.com/office/powerpoint/2010/main" val="1610611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DFBFB296-288E-451F-9DD3-84DC112B3A3F}"/>
              </a:ext>
            </a:extLst>
          </p:cNvPr>
          <p:cNvGraphicFramePr>
            <a:graphicFrameLocks noGrp="1"/>
          </p:cNvGraphicFramePr>
          <p:nvPr>
            <p:extLst>
              <p:ext uri="{D42A27DB-BD31-4B8C-83A1-F6EECF244321}">
                <p14:modId xmlns:p14="http://schemas.microsoft.com/office/powerpoint/2010/main" val="3844288723"/>
              </p:ext>
            </p:extLst>
          </p:nvPr>
        </p:nvGraphicFramePr>
        <p:xfrm>
          <a:off x="4749602" y="692696"/>
          <a:ext cx="4156524" cy="4140000"/>
        </p:xfrm>
        <a:graphic>
          <a:graphicData uri="http://schemas.openxmlformats.org/drawingml/2006/table">
            <a:tbl>
              <a:tblPr firstRow="1" bandRow="1">
                <a:tableStyleId>{5C22544A-7EE6-4342-B048-85BDC9FD1C3A}</a:tableStyleId>
              </a:tblPr>
              <a:tblGrid>
                <a:gridCol w="1317339">
                  <a:extLst>
                    <a:ext uri="{9D8B030D-6E8A-4147-A177-3AD203B41FA5}">
                      <a16:colId xmlns:a16="http://schemas.microsoft.com/office/drawing/2014/main" val="20000"/>
                    </a:ext>
                  </a:extLst>
                </a:gridCol>
                <a:gridCol w="1861179">
                  <a:extLst>
                    <a:ext uri="{9D8B030D-6E8A-4147-A177-3AD203B41FA5}">
                      <a16:colId xmlns:a16="http://schemas.microsoft.com/office/drawing/2014/main" val="20001"/>
                    </a:ext>
                  </a:extLst>
                </a:gridCol>
                <a:gridCol w="489003">
                  <a:extLst>
                    <a:ext uri="{9D8B030D-6E8A-4147-A177-3AD203B41FA5}">
                      <a16:colId xmlns:a16="http://schemas.microsoft.com/office/drawing/2014/main" val="20002"/>
                    </a:ext>
                  </a:extLst>
                </a:gridCol>
                <a:gridCol w="489003">
                  <a:extLst>
                    <a:ext uri="{9D8B030D-6E8A-4147-A177-3AD203B41FA5}">
                      <a16:colId xmlns:a16="http://schemas.microsoft.com/office/drawing/2014/main" val="20003"/>
                    </a:ext>
                  </a:extLst>
                </a:gridCol>
              </a:tblGrid>
              <a:tr h="180000">
                <a:tc gridSpan="4">
                  <a:txBody>
                    <a:bodyPr/>
                    <a:lstStyle/>
                    <a:p>
                      <a:pPr algn="r" fontAlgn="b"/>
                      <a:r>
                        <a:rPr lang="lv-LV" sz="900" u="none" strike="noStrike" noProof="1">
                          <a:effectLst/>
                          <a:latin typeface="Arial" panose="020B0604020202020204" pitchFamily="34" charset="0"/>
                          <a:cs typeface="Arial" panose="020B0604020202020204" pitchFamily="34" charset="0"/>
                        </a:rPr>
                        <a:t>VISI RESPONDENTI</a:t>
                      </a:r>
                      <a:endParaRPr lang="lv-LV" sz="900" b="1" i="0" u="none" strike="noStrike" noProof="1">
                        <a:solidFill>
                          <a:srgbClr val="C00000"/>
                        </a:solidFill>
                        <a:effectLst/>
                        <a:latin typeface="Arial" panose="020B0604020202020204" pitchFamily="34" charset="0"/>
                        <a:cs typeface="Arial" panose="020B0604020202020204" pitchFamily="34" charset="0"/>
                      </a:endParaRPr>
                    </a:p>
                  </a:txBody>
                  <a:tcPr marL="9524" marR="9524" marT="9520" marB="0" anchor="ctr">
                    <a:solidFill>
                      <a:srgbClr val="B48900">
                        <a:alpha val="60000"/>
                      </a:srgbClr>
                    </a:solidFill>
                  </a:tcPr>
                </a:tc>
                <a:tc hMerge="1">
                  <a:txBody>
                    <a:bodyPr/>
                    <a:lstStyle/>
                    <a:p>
                      <a:pPr algn="l" fontAlgn="b"/>
                      <a:endParaRPr lang="en-GB" sz="900" b="1" i="0" u="none" strike="noStrike" dirty="0">
                        <a:solidFill>
                          <a:srgbClr val="000000"/>
                        </a:solidFill>
                        <a:effectLst/>
                        <a:latin typeface="Arial" panose="020B0604020202020204" pitchFamily="34" charset="0"/>
                      </a:endParaRPr>
                    </a:p>
                  </a:txBody>
                  <a:tcPr marL="9525" marR="9525" marT="9525" marB="0" anchor="b"/>
                </a:tc>
                <a:tc hMerge="1">
                  <a:txBody>
                    <a:bodyPr/>
                    <a:lstStyle/>
                    <a:p>
                      <a:pPr algn="ctr" fontAlgn="b"/>
                      <a:endParaRPr lang="en-GB" sz="900" b="1" i="0" u="none" strike="noStrike" dirty="0">
                        <a:solidFill>
                          <a:srgbClr val="000000"/>
                        </a:solidFill>
                        <a:effectLst/>
                        <a:latin typeface="Arial" panose="020B0604020202020204" pitchFamily="34" charset="0"/>
                      </a:endParaRPr>
                    </a:p>
                  </a:txBody>
                  <a:tcPr marL="9525" marR="9525" marT="9525" marB="0" anchor="b"/>
                </a:tc>
                <a:tc hMerge="1">
                  <a:txBody>
                    <a:bodyPr/>
                    <a:lstStyle/>
                    <a:p>
                      <a:pPr algn="ctr" fontAlgn="b"/>
                      <a:endParaRPr lang="en-GB" sz="9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180000">
                <a:tc>
                  <a:txBody>
                    <a:bodyPr/>
                    <a:lstStyle/>
                    <a:p>
                      <a:pPr algn="l" fontAlgn="b"/>
                      <a:r>
                        <a:rPr lang="lv-LV" sz="900" u="none" strike="noStrike" noProof="1">
                          <a:solidFill>
                            <a:schemeClr val="tx1"/>
                          </a:solidFill>
                          <a:effectLst/>
                          <a:latin typeface="Arial" panose="020B0604020202020204" pitchFamily="34" charset="0"/>
                          <a:cs typeface="Arial" panose="020B0604020202020204" pitchFamily="34" charset="0"/>
                        </a:rPr>
                        <a:t> </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l" fontAlgn="b"/>
                      <a:r>
                        <a:rPr lang="lv-LV" sz="900" u="none" strike="noStrike" noProof="1">
                          <a:solidFill>
                            <a:schemeClr val="tx1"/>
                          </a:solidFill>
                          <a:effectLst/>
                          <a:latin typeface="Arial" panose="020B0604020202020204" pitchFamily="34" charset="0"/>
                          <a:cs typeface="Arial" panose="020B0604020202020204" pitchFamily="34" charset="0"/>
                        </a:rPr>
                        <a:t> </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ctr" fontAlgn="b"/>
                      <a:r>
                        <a:rPr lang="lv-LV" sz="900" u="none" strike="noStrike" noProof="1">
                          <a:solidFill>
                            <a:schemeClr val="tx1"/>
                          </a:solidFill>
                          <a:effectLst/>
                          <a:latin typeface="Arial" panose="020B0604020202020204" pitchFamily="34" charset="0"/>
                          <a:cs typeface="Arial" panose="020B0604020202020204" pitchFamily="34" charset="0"/>
                        </a:rPr>
                        <a:t>Skaits</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ctr" fontAlgn="b"/>
                      <a:r>
                        <a:rPr lang="lv-LV" sz="900" u="none" strike="noStrike" noProof="1">
                          <a:solidFill>
                            <a:schemeClr val="tx1"/>
                          </a:solidFill>
                          <a:effectLst/>
                          <a:latin typeface="Arial" panose="020B0604020202020204" pitchFamily="34" charset="0"/>
                          <a:cs typeface="Arial" panose="020B0604020202020204" pitchFamily="34" charset="0"/>
                        </a:rPr>
                        <a:t>Kol %</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extLst>
                  <a:ext uri="{0D108BD9-81ED-4DB2-BD59-A6C34878D82A}">
                    <a16:rowId xmlns:a16="http://schemas.microsoft.com/office/drawing/2014/main" val="10001"/>
                  </a:ext>
                </a:extLst>
              </a:tr>
              <a:tr h="180000">
                <a:tc>
                  <a:txBody>
                    <a:bodyPr/>
                    <a:lstStyle/>
                    <a:p>
                      <a:pPr algn="l" eaLnBrk="0" fontAlgn="t" hangingPunct="0"/>
                      <a:r>
                        <a:rPr lang="lv-LV" sz="900" u="none" strike="noStrike" noProof="1">
                          <a:solidFill>
                            <a:schemeClr val="tx1"/>
                          </a:solidFill>
                          <a:effectLst/>
                          <a:latin typeface="Arial" panose="020B0604020202020204" pitchFamily="34" charset="0"/>
                          <a:cs typeface="Arial" panose="020B0604020202020204" pitchFamily="34" charset="0"/>
                        </a:rPr>
                        <a:t>KOPĀ</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 </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ctr" fontAlgn="t"/>
                      <a:r>
                        <a:rPr lang="lv-LV" sz="900" b="0" i="0" u="none" strike="noStrike" noProof="1">
                          <a:solidFill>
                            <a:schemeClr val="tx1"/>
                          </a:solidFill>
                          <a:effectLst/>
                          <a:latin typeface="Arial" panose="020B0604020202020204" pitchFamily="34" charset="0"/>
                        </a:rPr>
                        <a:t>1010</a:t>
                      </a:r>
                    </a:p>
                  </a:txBody>
                  <a:tcPr marL="9525" marR="9525" marT="9525" marB="0" anchor="ctr">
                    <a:solidFill>
                      <a:srgbClr val="B48900">
                        <a:alpha val="20000"/>
                      </a:srgbClr>
                    </a:solidFill>
                  </a:tcPr>
                </a:tc>
                <a:tc>
                  <a:txBody>
                    <a:bodyPr/>
                    <a:lstStyle/>
                    <a:p>
                      <a:pPr algn="ctr" fontAlgn="t"/>
                      <a:r>
                        <a:rPr lang="lv-LV" sz="900" b="0" i="0" u="none" strike="noStrike" noProof="1">
                          <a:solidFill>
                            <a:schemeClr val="tx1"/>
                          </a:solidFill>
                          <a:effectLst/>
                          <a:latin typeface="Arial" panose="020B0604020202020204" pitchFamily="34" charset="0"/>
                        </a:rPr>
                        <a:t>100,0</a:t>
                      </a:r>
                    </a:p>
                  </a:txBody>
                  <a:tcPr marL="9525" marR="9525" marT="9525" marB="0" anchor="ctr">
                    <a:solidFill>
                      <a:srgbClr val="B48900">
                        <a:alpha val="20000"/>
                      </a:srgbClr>
                    </a:solidFill>
                  </a:tcPr>
                </a:tc>
                <a:extLst>
                  <a:ext uri="{0D108BD9-81ED-4DB2-BD59-A6C34878D82A}">
                    <a16:rowId xmlns:a16="http://schemas.microsoft.com/office/drawing/2014/main" val="10002"/>
                  </a:ext>
                </a:extLst>
              </a:tr>
              <a:tr h="180000">
                <a:tc rowSpan="6">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MĒNEŠA VIDĒJIE IENĀKUMI UZ VIENU CILVĒKU ĢIMENĒ (KVINTILES)</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l" fontAlgn="ctr"/>
                      <a:r>
                        <a:rPr lang="lv-LV" sz="900" b="0" i="0" u="none" strike="noStrike" dirty="0">
                          <a:solidFill>
                            <a:srgbClr val="000000"/>
                          </a:solidFill>
                          <a:effectLst/>
                          <a:latin typeface="Arial" panose="020B0604020202020204" pitchFamily="34" charset="0"/>
                        </a:rPr>
                        <a:t>Zemi (350 EUR un mazāk)</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161</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15,9</a:t>
                      </a:r>
                    </a:p>
                  </a:txBody>
                  <a:tcPr marL="9525" marR="9525" marT="9525" marB="0" anchor="ctr">
                    <a:solidFill>
                      <a:srgbClr val="B48900">
                        <a:alpha val="40000"/>
                      </a:srgbClr>
                    </a:solidFill>
                  </a:tcPr>
                </a:tc>
                <a:extLst>
                  <a:ext uri="{0D108BD9-81ED-4DB2-BD59-A6C34878D82A}">
                    <a16:rowId xmlns:a16="http://schemas.microsoft.com/office/drawing/2014/main" val="10003"/>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ctr"/>
                      <a:r>
                        <a:rPr lang="lv-LV" sz="900" b="0" i="0" u="none" strike="noStrike" dirty="0">
                          <a:solidFill>
                            <a:srgbClr val="000000"/>
                          </a:solidFill>
                          <a:effectLst/>
                          <a:latin typeface="Arial" panose="020B0604020202020204" pitchFamily="34" charset="0"/>
                        </a:rPr>
                        <a:t>Vidēji zemi (351–489 EUR)</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168</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16,5</a:t>
                      </a:r>
                    </a:p>
                  </a:txBody>
                  <a:tcPr marL="9525" marR="9525" marT="9525" marB="0" anchor="ctr">
                    <a:solidFill>
                      <a:srgbClr val="B48900">
                        <a:alpha val="20000"/>
                      </a:srgbClr>
                    </a:solidFill>
                  </a:tcPr>
                </a:tc>
                <a:extLst>
                  <a:ext uri="{0D108BD9-81ED-4DB2-BD59-A6C34878D82A}">
                    <a16:rowId xmlns:a16="http://schemas.microsoft.com/office/drawing/2014/main" val="10004"/>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ctr"/>
                      <a:r>
                        <a:rPr lang="lv-LV" sz="900" b="0" i="0" u="none" strike="noStrike" dirty="0">
                          <a:solidFill>
                            <a:srgbClr val="000000"/>
                          </a:solidFill>
                          <a:effectLst/>
                          <a:latin typeface="Arial" panose="020B0604020202020204" pitchFamily="34" charset="0"/>
                        </a:rPr>
                        <a:t>Vidēji (490–690 EUR)</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162</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16,0</a:t>
                      </a:r>
                    </a:p>
                  </a:txBody>
                  <a:tcPr marL="9525" marR="9525" marT="9525" marB="0" anchor="ctr">
                    <a:solidFill>
                      <a:srgbClr val="B48900">
                        <a:alpha val="40000"/>
                      </a:srgbClr>
                    </a:solidFill>
                  </a:tcPr>
                </a:tc>
                <a:extLst>
                  <a:ext uri="{0D108BD9-81ED-4DB2-BD59-A6C34878D82A}">
                    <a16:rowId xmlns:a16="http://schemas.microsoft.com/office/drawing/2014/main" val="10005"/>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ctr"/>
                      <a:r>
                        <a:rPr lang="lv-LV" sz="900" b="0" i="0" u="none" strike="noStrike" dirty="0">
                          <a:solidFill>
                            <a:srgbClr val="000000"/>
                          </a:solidFill>
                          <a:effectLst/>
                          <a:latin typeface="Arial" panose="020B0604020202020204" pitchFamily="34" charset="0"/>
                        </a:rPr>
                        <a:t>Vidēji augsti (691–980 EUR)</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169</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16,8</a:t>
                      </a:r>
                    </a:p>
                  </a:txBody>
                  <a:tcPr marL="9525" marR="9525" marT="9525" marB="0" anchor="ctr">
                    <a:solidFill>
                      <a:srgbClr val="B48900">
                        <a:alpha val="20000"/>
                      </a:srgbClr>
                    </a:solidFill>
                  </a:tcPr>
                </a:tc>
                <a:extLst>
                  <a:ext uri="{0D108BD9-81ED-4DB2-BD59-A6C34878D82A}">
                    <a16:rowId xmlns:a16="http://schemas.microsoft.com/office/drawing/2014/main" val="10006"/>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ctr"/>
                      <a:r>
                        <a:rPr lang="lv-LV" sz="900" b="0" i="0" u="none" strike="noStrike" dirty="0">
                          <a:solidFill>
                            <a:srgbClr val="000000"/>
                          </a:solidFill>
                          <a:effectLst/>
                          <a:latin typeface="Arial" panose="020B0604020202020204" pitchFamily="34" charset="0"/>
                        </a:rPr>
                        <a:t>Augsti (981 EUR un vairāk)</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144</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14,5</a:t>
                      </a:r>
                    </a:p>
                  </a:txBody>
                  <a:tcPr marL="9525" marR="9525" marT="9525" marB="0" anchor="ctr">
                    <a:solidFill>
                      <a:srgbClr val="B48900">
                        <a:alpha val="40000"/>
                      </a:srgbClr>
                    </a:solidFill>
                  </a:tcPr>
                </a:tc>
                <a:extLst>
                  <a:ext uri="{0D108BD9-81ED-4DB2-BD59-A6C34878D82A}">
                    <a16:rowId xmlns:a16="http://schemas.microsoft.com/office/drawing/2014/main" val="10007"/>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ctr"/>
                      <a:r>
                        <a:rPr lang="lv-LV" sz="900" b="0" i="0" u="none" strike="noStrike" dirty="0">
                          <a:solidFill>
                            <a:srgbClr val="000000"/>
                          </a:solidFill>
                          <a:effectLst/>
                          <a:latin typeface="Arial" panose="020B0604020202020204" pitchFamily="34" charset="0"/>
                        </a:rPr>
                        <a:t>Grūti pateikt</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206</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20,3</a:t>
                      </a:r>
                    </a:p>
                  </a:txBody>
                  <a:tcPr marL="9525" marR="9525" marT="9525" marB="0" anchor="ctr">
                    <a:solidFill>
                      <a:srgbClr val="B48900">
                        <a:alpha val="20000"/>
                      </a:srgbClr>
                    </a:solidFill>
                  </a:tcPr>
                </a:tc>
                <a:extLst>
                  <a:ext uri="{0D108BD9-81ED-4DB2-BD59-A6C34878D82A}">
                    <a16:rowId xmlns:a16="http://schemas.microsoft.com/office/drawing/2014/main" val="10008"/>
                  </a:ext>
                </a:extLst>
              </a:tr>
              <a:tr h="180000">
                <a:tc rowSpan="2">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BĒRNI VECUMĀ LĪDZ 18 GADIEM</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Ir</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379</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37,6</a:t>
                      </a:r>
                    </a:p>
                  </a:txBody>
                  <a:tcPr marL="9525" marR="9525" marT="9525" marB="0" anchor="ctr">
                    <a:solidFill>
                      <a:srgbClr val="B48900">
                        <a:alpha val="40000"/>
                      </a:srgbClr>
                    </a:solidFill>
                  </a:tcPr>
                </a:tc>
                <a:extLst>
                  <a:ext uri="{0D108BD9-81ED-4DB2-BD59-A6C34878D82A}">
                    <a16:rowId xmlns:a16="http://schemas.microsoft.com/office/drawing/2014/main" val="10015"/>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Nav</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631</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62,4</a:t>
                      </a:r>
                    </a:p>
                  </a:txBody>
                  <a:tcPr marL="9525" marR="9525" marT="9525" marB="0" anchor="ctr">
                    <a:solidFill>
                      <a:srgbClr val="B48900">
                        <a:alpha val="20000"/>
                      </a:srgbClr>
                    </a:solidFill>
                  </a:tcPr>
                </a:tc>
                <a:extLst>
                  <a:ext uri="{0D108BD9-81ED-4DB2-BD59-A6C34878D82A}">
                    <a16:rowId xmlns:a16="http://schemas.microsoft.com/office/drawing/2014/main" val="10016"/>
                  </a:ext>
                </a:extLst>
              </a:tr>
              <a:tr h="180000">
                <a:tc rowSpan="4">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CILVĒKU SKAITS MĀJSAIMNIECĪBĀ</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l" fontAlgn="t"/>
                      <a:r>
                        <a:rPr lang="lv-LV" sz="900" b="0" i="0" u="none" strike="noStrike" noProof="1">
                          <a:solidFill>
                            <a:schemeClr val="tx1"/>
                          </a:solidFill>
                          <a:effectLst/>
                          <a:latin typeface="Arial" panose="020B0604020202020204" pitchFamily="34" charset="0"/>
                          <a:cs typeface="Arial" panose="020B0604020202020204" pitchFamily="34" charset="0"/>
                        </a:rPr>
                        <a:t>Viens</a:t>
                      </a:r>
                    </a:p>
                  </a:txBody>
                  <a:tcPr marL="9524" marR="9524" marT="9520"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229</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22,5</a:t>
                      </a:r>
                    </a:p>
                  </a:txBody>
                  <a:tcPr marL="9525" marR="9525" marT="9525" marB="0" anchor="ctr">
                    <a:solidFill>
                      <a:srgbClr val="B48900">
                        <a:alpha val="40000"/>
                      </a:srgbClr>
                    </a:solidFill>
                  </a:tcPr>
                </a:tc>
                <a:extLst>
                  <a:ext uri="{0D108BD9-81ED-4DB2-BD59-A6C34878D82A}">
                    <a16:rowId xmlns:a16="http://schemas.microsoft.com/office/drawing/2014/main" val="10018"/>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solidFill>
                      <a:srgbClr val="DEE7D1"/>
                    </a:solidFill>
                  </a:tcPr>
                </a:tc>
                <a:tc>
                  <a:txBody>
                    <a:bodyPr/>
                    <a:lstStyle/>
                    <a:p>
                      <a:pPr algn="l" fontAlgn="t"/>
                      <a:r>
                        <a:rPr lang="lv-LV" sz="900" b="0" i="0" u="none" strike="noStrike" noProof="1">
                          <a:solidFill>
                            <a:schemeClr val="tx1"/>
                          </a:solidFill>
                          <a:effectLst/>
                          <a:latin typeface="Arial" panose="020B0604020202020204" pitchFamily="34" charset="0"/>
                          <a:cs typeface="Arial" panose="020B0604020202020204" pitchFamily="34" charset="0"/>
                        </a:rPr>
                        <a:t>Divi</a:t>
                      </a:r>
                    </a:p>
                  </a:txBody>
                  <a:tcPr marL="9524" marR="9524" marT="9520"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321</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32,2</a:t>
                      </a:r>
                    </a:p>
                  </a:txBody>
                  <a:tcPr marL="9525" marR="9525" marT="9525" marB="0" anchor="ctr">
                    <a:solidFill>
                      <a:srgbClr val="B48900">
                        <a:alpha val="20000"/>
                      </a:srgbClr>
                    </a:solidFill>
                  </a:tcPr>
                </a:tc>
                <a:extLst>
                  <a:ext uri="{0D108BD9-81ED-4DB2-BD59-A6C34878D82A}">
                    <a16:rowId xmlns:a16="http://schemas.microsoft.com/office/drawing/2014/main" val="10019"/>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b="0" i="0" u="none" strike="noStrike" noProof="1">
                          <a:solidFill>
                            <a:schemeClr val="tx1"/>
                          </a:solidFill>
                          <a:effectLst/>
                          <a:latin typeface="Arial" panose="020B0604020202020204" pitchFamily="34" charset="0"/>
                          <a:cs typeface="Arial" panose="020B0604020202020204" pitchFamily="34" charset="0"/>
                        </a:rPr>
                        <a:t>Trīs</a:t>
                      </a:r>
                    </a:p>
                  </a:txBody>
                  <a:tcPr marL="9524" marR="9524" marT="9520"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215</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21,2</a:t>
                      </a:r>
                    </a:p>
                  </a:txBody>
                  <a:tcPr marL="9525" marR="9525" marT="9525" marB="0" anchor="ctr">
                    <a:solidFill>
                      <a:srgbClr val="B48900">
                        <a:alpha val="40000"/>
                      </a:srgbClr>
                    </a:solidFill>
                  </a:tcPr>
                </a:tc>
                <a:extLst>
                  <a:ext uri="{0D108BD9-81ED-4DB2-BD59-A6C34878D82A}">
                    <a16:rowId xmlns:a16="http://schemas.microsoft.com/office/drawing/2014/main" val="10020"/>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Četri un vairāk</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245</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24,1</a:t>
                      </a:r>
                    </a:p>
                  </a:txBody>
                  <a:tcPr marL="9525" marR="9525" marT="9525" marB="0" anchor="ctr">
                    <a:solidFill>
                      <a:srgbClr val="B48900">
                        <a:alpha val="20000"/>
                      </a:srgbClr>
                    </a:solidFill>
                  </a:tcPr>
                </a:tc>
                <a:extLst>
                  <a:ext uri="{0D108BD9-81ED-4DB2-BD59-A6C34878D82A}">
                    <a16:rowId xmlns:a16="http://schemas.microsoft.com/office/drawing/2014/main" val="10021"/>
                  </a:ext>
                </a:extLst>
              </a:tr>
              <a:tr h="180000">
                <a:tc rowSpan="5">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REĢIONS</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Rīga</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335</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33,4</a:t>
                      </a:r>
                    </a:p>
                  </a:txBody>
                  <a:tcPr marL="9525" marR="9525" marT="9525" marB="0" anchor="ctr">
                    <a:solidFill>
                      <a:srgbClr val="B48900">
                        <a:alpha val="40000"/>
                      </a:srgbClr>
                    </a:solidFill>
                  </a:tcPr>
                </a:tc>
                <a:extLst>
                  <a:ext uri="{0D108BD9-81ED-4DB2-BD59-A6C34878D82A}">
                    <a16:rowId xmlns:a16="http://schemas.microsoft.com/office/drawing/2014/main" val="10022"/>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solidFill>
                      <a:srgbClr val="DEE7D1"/>
                    </a:solidFill>
                  </a:tcPr>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Vidzeme</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244</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24,4</a:t>
                      </a:r>
                    </a:p>
                  </a:txBody>
                  <a:tcPr marL="9525" marR="9525" marT="9525" marB="0" anchor="ctr">
                    <a:solidFill>
                      <a:srgbClr val="B48900">
                        <a:alpha val="20000"/>
                      </a:srgbClr>
                    </a:solidFill>
                  </a:tcPr>
                </a:tc>
                <a:extLst>
                  <a:ext uri="{0D108BD9-81ED-4DB2-BD59-A6C34878D82A}">
                    <a16:rowId xmlns:a16="http://schemas.microsoft.com/office/drawing/2014/main" val="10023"/>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Kurzeme</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126</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12,4</a:t>
                      </a:r>
                    </a:p>
                  </a:txBody>
                  <a:tcPr marL="9525" marR="9525" marT="9525" marB="0" anchor="ctr">
                    <a:solidFill>
                      <a:srgbClr val="B48900">
                        <a:alpha val="40000"/>
                      </a:srgbClr>
                    </a:solidFill>
                  </a:tcPr>
                </a:tc>
                <a:extLst>
                  <a:ext uri="{0D108BD9-81ED-4DB2-BD59-A6C34878D82A}">
                    <a16:rowId xmlns:a16="http://schemas.microsoft.com/office/drawing/2014/main" val="10024"/>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Zemgale</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162</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16,2</a:t>
                      </a:r>
                    </a:p>
                  </a:txBody>
                  <a:tcPr marL="9525" marR="9525" marT="9525" marB="0" anchor="ctr">
                    <a:solidFill>
                      <a:srgbClr val="B48900">
                        <a:alpha val="20000"/>
                      </a:srgbClr>
                    </a:solidFill>
                  </a:tcPr>
                </a:tc>
                <a:extLst>
                  <a:ext uri="{0D108BD9-81ED-4DB2-BD59-A6C34878D82A}">
                    <a16:rowId xmlns:a16="http://schemas.microsoft.com/office/drawing/2014/main" val="10025"/>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Latgale</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143</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13,7</a:t>
                      </a:r>
                    </a:p>
                  </a:txBody>
                  <a:tcPr marL="9525" marR="9525" marT="9525" marB="0" anchor="ctr">
                    <a:solidFill>
                      <a:srgbClr val="B48900">
                        <a:alpha val="40000"/>
                      </a:srgbClr>
                    </a:solidFill>
                  </a:tcPr>
                </a:tc>
                <a:extLst>
                  <a:ext uri="{0D108BD9-81ED-4DB2-BD59-A6C34878D82A}">
                    <a16:rowId xmlns:a16="http://schemas.microsoft.com/office/drawing/2014/main" val="10026"/>
                  </a:ext>
                </a:extLst>
              </a:tr>
              <a:tr h="180000">
                <a:tc rowSpan="3">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APDZĪVOTĀS VIETAS TIPS</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Rīga</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335</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33,4</a:t>
                      </a:r>
                    </a:p>
                  </a:txBody>
                  <a:tcPr marL="9525" marR="9525" marT="9525" marB="0" anchor="ctr">
                    <a:solidFill>
                      <a:srgbClr val="B48900">
                        <a:alpha val="20000"/>
                      </a:srgbClr>
                    </a:solidFill>
                  </a:tcPr>
                </a:tc>
                <a:extLst>
                  <a:ext uri="{0D108BD9-81ED-4DB2-BD59-A6C34878D82A}">
                    <a16:rowId xmlns:a16="http://schemas.microsoft.com/office/drawing/2014/main" val="10027"/>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Cita pilsēta</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350</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34,5</a:t>
                      </a:r>
                    </a:p>
                  </a:txBody>
                  <a:tcPr marL="9525" marR="9525" marT="9525" marB="0" anchor="ctr">
                    <a:solidFill>
                      <a:srgbClr val="B48900">
                        <a:alpha val="40000"/>
                      </a:srgbClr>
                    </a:solidFill>
                  </a:tcPr>
                </a:tc>
                <a:extLst>
                  <a:ext uri="{0D108BD9-81ED-4DB2-BD59-A6C34878D82A}">
                    <a16:rowId xmlns:a16="http://schemas.microsoft.com/office/drawing/2014/main" val="10028"/>
                  </a:ext>
                </a:extLst>
              </a:tr>
              <a:tr h="180000">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lv-LV" sz="900" u="none" strike="noStrike" noProof="1">
                          <a:solidFill>
                            <a:schemeClr val="tx1"/>
                          </a:solidFill>
                          <a:effectLst/>
                          <a:latin typeface="Arial" panose="020B0604020202020204" pitchFamily="34" charset="0"/>
                          <a:cs typeface="Arial" panose="020B0604020202020204" pitchFamily="34" charset="0"/>
                        </a:rPr>
                        <a:t>Lauki</a:t>
                      </a:r>
                      <a:endParaRPr lang="lv-LV" sz="900" b="0" i="0" u="none" strike="noStrike" noProof="1">
                        <a:solidFill>
                          <a:schemeClr val="tx1"/>
                        </a:solidFill>
                        <a:effectLst/>
                        <a:latin typeface="Arial" panose="020B0604020202020204" pitchFamily="34" charset="0"/>
                        <a:cs typeface="Arial" panose="020B0604020202020204" pitchFamily="34" charset="0"/>
                      </a:endParaRPr>
                    </a:p>
                  </a:txBody>
                  <a:tcPr marL="9524" marR="9524" marT="9520"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325</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32,1</a:t>
                      </a:r>
                    </a:p>
                  </a:txBody>
                  <a:tcPr marL="9525" marR="9525" marT="9525" marB="0" anchor="ctr">
                    <a:solidFill>
                      <a:srgbClr val="B48900">
                        <a:alpha val="20000"/>
                      </a:srgbClr>
                    </a:solidFill>
                  </a:tcPr>
                </a:tc>
                <a:extLst>
                  <a:ext uri="{0D108BD9-81ED-4DB2-BD59-A6C34878D82A}">
                    <a16:rowId xmlns:a16="http://schemas.microsoft.com/office/drawing/2014/main" val="10029"/>
                  </a:ext>
                </a:extLst>
              </a:tr>
            </a:tbl>
          </a:graphicData>
        </a:graphic>
      </p:graphicFrame>
      <p:sp>
        <p:nvSpPr>
          <p:cNvPr id="3" name="Title 3">
            <a:extLst>
              <a:ext uri="{FF2B5EF4-FFF2-40B4-BE49-F238E27FC236}">
                <a16:creationId xmlns:a16="http://schemas.microsoft.com/office/drawing/2014/main" id="{9F73F754-EF00-47A2-A9FC-B52D49C0C1A4}"/>
              </a:ext>
            </a:extLst>
          </p:cNvPr>
          <p:cNvSpPr txBox="1">
            <a:spLocks/>
          </p:cNvSpPr>
          <p:nvPr/>
        </p:nvSpPr>
        <p:spPr>
          <a:xfrm>
            <a:off x="0" y="1"/>
            <a:ext cx="9144000" cy="547200"/>
          </a:xfrm>
          <a:prstGeom prst="rect">
            <a:avLst/>
          </a:prstGeom>
          <a:solidFill>
            <a:srgbClr val="E1D099"/>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Respondentu sociāli demogrāfiskais profils</a:t>
            </a:r>
          </a:p>
        </p:txBody>
      </p:sp>
      <p:sp>
        <p:nvSpPr>
          <p:cNvPr id="7" name="TextBox 5">
            <a:extLst>
              <a:ext uri="{FF2B5EF4-FFF2-40B4-BE49-F238E27FC236}">
                <a16:creationId xmlns:a16="http://schemas.microsoft.com/office/drawing/2014/main" id="{02637748-83CF-4A24-A0CF-4AEB4233D2E9}"/>
              </a:ext>
            </a:extLst>
          </p:cNvPr>
          <p:cNvSpPr txBox="1"/>
          <p:nvPr/>
        </p:nvSpPr>
        <p:spPr>
          <a:xfrm>
            <a:off x="4644008" y="4839763"/>
            <a:ext cx="3138408" cy="369332"/>
          </a:xfrm>
          <a:prstGeom prst="rect">
            <a:avLst/>
          </a:prstGeom>
          <a:noFill/>
        </p:spPr>
        <p:txBody>
          <a:bodyPr wrap="square" rtlCol="0">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lv-LV" altLang="lv-LV" sz="900" noProof="1">
                <a:latin typeface="Arial" panose="020B0604020202020204" pitchFamily="34" charset="0"/>
                <a:cs typeface="Arial" panose="020B0604020202020204" pitchFamily="34" charset="0"/>
              </a:rPr>
              <a:t>Bāze: visi respondenti</a:t>
            </a:r>
            <a:br>
              <a:rPr lang="lv-LV" altLang="lv-LV" sz="900" noProof="1">
                <a:latin typeface="Arial" panose="020B0604020202020204" pitchFamily="34" charset="0"/>
                <a:cs typeface="Arial" panose="020B0604020202020204" pitchFamily="34" charset="0"/>
              </a:rPr>
            </a:br>
            <a:r>
              <a:rPr lang="lv-LV" altLang="lv-LV" sz="900" noProof="1">
                <a:latin typeface="Arial" panose="020B0604020202020204" pitchFamily="34" charset="0"/>
                <a:cs typeface="Arial" panose="020B0604020202020204" pitchFamily="34" charset="0"/>
              </a:rPr>
              <a:t>Šeit un turpmāk atskaitē — procenti svērti, skaits nesvērts</a:t>
            </a:r>
          </a:p>
        </p:txBody>
      </p:sp>
      <p:graphicFrame>
        <p:nvGraphicFramePr>
          <p:cNvPr id="8" name="Table 7">
            <a:extLst>
              <a:ext uri="{FF2B5EF4-FFF2-40B4-BE49-F238E27FC236}">
                <a16:creationId xmlns:a16="http://schemas.microsoft.com/office/drawing/2014/main" id="{E7EB3FBB-83C4-43A8-B4FA-C83B1653FEA4}"/>
              </a:ext>
            </a:extLst>
          </p:cNvPr>
          <p:cNvGraphicFramePr>
            <a:graphicFrameLocks noGrp="1"/>
          </p:cNvGraphicFramePr>
          <p:nvPr>
            <p:extLst>
              <p:ext uri="{D42A27DB-BD31-4B8C-83A1-F6EECF244321}">
                <p14:modId xmlns:p14="http://schemas.microsoft.com/office/powerpoint/2010/main" val="3358752520"/>
              </p:ext>
            </p:extLst>
          </p:nvPr>
        </p:nvGraphicFramePr>
        <p:xfrm>
          <a:off x="418234" y="692697"/>
          <a:ext cx="4176464" cy="5618514"/>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20000"/>
                    </a:ext>
                  </a:extLst>
                </a:gridCol>
                <a:gridCol w="2037418">
                  <a:extLst>
                    <a:ext uri="{9D8B030D-6E8A-4147-A177-3AD203B41FA5}">
                      <a16:colId xmlns:a16="http://schemas.microsoft.com/office/drawing/2014/main" val="20001"/>
                    </a:ext>
                  </a:extLst>
                </a:gridCol>
                <a:gridCol w="529463">
                  <a:extLst>
                    <a:ext uri="{9D8B030D-6E8A-4147-A177-3AD203B41FA5}">
                      <a16:colId xmlns:a16="http://schemas.microsoft.com/office/drawing/2014/main" val="20002"/>
                    </a:ext>
                  </a:extLst>
                </a:gridCol>
                <a:gridCol w="529463">
                  <a:extLst>
                    <a:ext uri="{9D8B030D-6E8A-4147-A177-3AD203B41FA5}">
                      <a16:colId xmlns:a16="http://schemas.microsoft.com/office/drawing/2014/main" val="20003"/>
                    </a:ext>
                  </a:extLst>
                </a:gridCol>
              </a:tblGrid>
              <a:tr h="164379">
                <a:tc gridSpan="4">
                  <a:txBody>
                    <a:bodyPr/>
                    <a:lstStyle/>
                    <a:p>
                      <a:pPr algn="r" fontAlgn="b"/>
                      <a:r>
                        <a:rPr lang="lv-LV" sz="900" u="none" strike="noStrike" noProof="1">
                          <a:effectLst/>
                          <a:latin typeface="Arial" panose="020B0604020202020204" pitchFamily="34" charset="0"/>
                          <a:cs typeface="Arial" panose="020B0604020202020204" pitchFamily="34" charset="0"/>
                        </a:rPr>
                        <a:t>VISI RESPONDENTI</a:t>
                      </a:r>
                      <a:endParaRPr lang="lv-LV" sz="900" b="1"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60000"/>
                      </a:srgbClr>
                    </a:solidFill>
                  </a:tcPr>
                </a:tc>
                <a:tc hMerge="1">
                  <a:txBody>
                    <a:bodyPr/>
                    <a:lstStyle/>
                    <a:p>
                      <a:pPr algn="l" fontAlgn="b"/>
                      <a:endParaRPr lang="en-GB" sz="900" b="1" i="0" u="none" strike="noStrike" dirty="0">
                        <a:solidFill>
                          <a:srgbClr val="000000"/>
                        </a:solidFill>
                        <a:effectLst/>
                        <a:latin typeface="Arial" panose="020B0604020202020204" pitchFamily="34" charset="0"/>
                      </a:endParaRPr>
                    </a:p>
                  </a:txBody>
                  <a:tcPr marL="9525" marR="9525" marT="9525" marB="0" anchor="b"/>
                </a:tc>
                <a:tc hMerge="1">
                  <a:txBody>
                    <a:bodyPr/>
                    <a:lstStyle/>
                    <a:p>
                      <a:pPr algn="ctr" fontAlgn="b"/>
                      <a:endParaRPr lang="en-GB" sz="900" b="1" i="0" u="none" strike="noStrike" dirty="0">
                        <a:solidFill>
                          <a:srgbClr val="000000"/>
                        </a:solidFill>
                        <a:effectLst/>
                        <a:latin typeface="Arial" panose="020B0604020202020204" pitchFamily="34" charset="0"/>
                      </a:endParaRPr>
                    </a:p>
                  </a:txBody>
                  <a:tcPr marL="9525" marR="9525" marT="9525" marB="0" anchor="b"/>
                </a:tc>
                <a:tc hMerge="1">
                  <a:txBody>
                    <a:bodyPr/>
                    <a:lstStyle/>
                    <a:p>
                      <a:pPr algn="ctr" fontAlgn="b"/>
                      <a:endParaRPr lang="en-GB" sz="9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164379">
                <a:tc>
                  <a:txBody>
                    <a:bodyPr/>
                    <a:lstStyle/>
                    <a:p>
                      <a:pPr algn="l" fontAlgn="b"/>
                      <a:r>
                        <a:rPr lang="lv-LV" sz="900" u="none" strike="noStrike" noProof="1">
                          <a:effectLst/>
                          <a:latin typeface="Arial" panose="020B0604020202020204" pitchFamily="34" charset="0"/>
                          <a:cs typeface="Arial" panose="020B0604020202020204" pitchFamily="34" charset="0"/>
                        </a:rPr>
                        <a:t> </a:t>
                      </a:r>
                      <a:endParaRPr lang="lv-LV" sz="900" b="0"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b">
                    <a:solidFill>
                      <a:srgbClr val="B48900">
                        <a:alpha val="40000"/>
                      </a:srgbClr>
                    </a:solidFill>
                  </a:tcPr>
                </a:tc>
                <a:tc>
                  <a:txBody>
                    <a:bodyPr/>
                    <a:lstStyle/>
                    <a:p>
                      <a:pPr algn="l" fontAlgn="b"/>
                      <a:r>
                        <a:rPr lang="lv-LV" sz="900" u="none" strike="noStrike" noProof="1">
                          <a:effectLst/>
                          <a:latin typeface="Arial" panose="020B0604020202020204" pitchFamily="34" charset="0"/>
                          <a:cs typeface="Arial" panose="020B0604020202020204" pitchFamily="34" charset="0"/>
                        </a:rPr>
                        <a:t> </a:t>
                      </a:r>
                      <a:endParaRPr lang="lv-LV" sz="900" b="0"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40000"/>
                      </a:srgbClr>
                    </a:solidFill>
                  </a:tcPr>
                </a:tc>
                <a:tc>
                  <a:txBody>
                    <a:bodyPr/>
                    <a:lstStyle/>
                    <a:p>
                      <a:pPr algn="ctr" fontAlgn="b"/>
                      <a:r>
                        <a:rPr lang="lv-LV" sz="900" u="none" strike="noStrike" noProof="1">
                          <a:effectLst/>
                          <a:latin typeface="Arial" panose="020B0604020202020204" pitchFamily="34" charset="0"/>
                          <a:cs typeface="Arial" panose="020B0604020202020204" pitchFamily="34" charset="0"/>
                        </a:rPr>
                        <a:t>Skaits</a:t>
                      </a:r>
                      <a:endParaRPr lang="lv-LV" sz="900" b="0"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40000"/>
                      </a:srgbClr>
                    </a:solidFill>
                  </a:tcPr>
                </a:tc>
                <a:tc>
                  <a:txBody>
                    <a:bodyPr/>
                    <a:lstStyle/>
                    <a:p>
                      <a:pPr algn="ctr" fontAlgn="b"/>
                      <a:r>
                        <a:rPr lang="lv-LV" sz="900" u="none" strike="noStrike" noProof="1">
                          <a:effectLst/>
                          <a:latin typeface="Arial" panose="020B0604020202020204" pitchFamily="34" charset="0"/>
                          <a:cs typeface="Arial" panose="020B0604020202020204" pitchFamily="34" charset="0"/>
                        </a:rPr>
                        <a:t>Kol %</a:t>
                      </a:r>
                      <a:endParaRPr lang="lv-LV" sz="900" b="0"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40000"/>
                      </a:srgbClr>
                    </a:solidFill>
                  </a:tcPr>
                </a:tc>
                <a:extLst>
                  <a:ext uri="{0D108BD9-81ED-4DB2-BD59-A6C34878D82A}">
                    <a16:rowId xmlns:a16="http://schemas.microsoft.com/office/drawing/2014/main" val="10001"/>
                  </a:ext>
                </a:extLst>
              </a:tr>
              <a:tr h="164379">
                <a:tc>
                  <a:txBody>
                    <a:bodyPr/>
                    <a:lstStyle/>
                    <a:p>
                      <a:pPr algn="l" fontAlgn="t"/>
                      <a:r>
                        <a:rPr lang="lv-LV" sz="900" u="none" strike="noStrike" noProof="1">
                          <a:effectLst/>
                          <a:latin typeface="Arial" panose="020B0604020202020204" pitchFamily="34" charset="0"/>
                          <a:cs typeface="Arial" panose="020B0604020202020204" pitchFamily="34" charset="0"/>
                        </a:rPr>
                        <a:t>KOPĀ</a:t>
                      </a:r>
                      <a:endParaRPr lang="lv-LV" sz="900" b="1"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20000"/>
                      </a:srgbClr>
                    </a:solidFill>
                  </a:tcPr>
                </a:tc>
                <a:tc>
                  <a:txBody>
                    <a:bodyPr/>
                    <a:lstStyle/>
                    <a:p>
                      <a:pPr algn="l" fontAlgn="t"/>
                      <a:endParaRPr lang="lv-LV" sz="900" b="1"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20000"/>
                      </a:srgbClr>
                    </a:solidFill>
                  </a:tcPr>
                </a:tc>
                <a:tc>
                  <a:txBody>
                    <a:bodyPr/>
                    <a:lstStyle/>
                    <a:p>
                      <a:pPr algn="ctr" fontAlgn="ctr"/>
                      <a:r>
                        <a:rPr lang="lv-LV" sz="900" b="0" i="0" u="none" strike="noStrike" noProof="1">
                          <a:solidFill>
                            <a:srgbClr val="000000"/>
                          </a:solidFill>
                          <a:effectLst/>
                          <a:latin typeface="Arial" panose="020B0604020202020204" pitchFamily="34" charset="0"/>
                        </a:rPr>
                        <a:t>1010</a:t>
                      </a:r>
                    </a:p>
                  </a:txBody>
                  <a:tcPr marL="6350" marR="6350" marT="6350" marB="0" anchor="ctr">
                    <a:solidFill>
                      <a:srgbClr val="B48900">
                        <a:alpha val="20000"/>
                      </a:srgbClr>
                    </a:solidFill>
                  </a:tcPr>
                </a:tc>
                <a:tc>
                  <a:txBody>
                    <a:bodyPr/>
                    <a:lstStyle/>
                    <a:p>
                      <a:pPr algn="ctr" fontAlgn="ctr"/>
                      <a:r>
                        <a:rPr lang="lv-LV" sz="900" b="0" i="0" u="none" strike="noStrike" noProof="1">
                          <a:solidFill>
                            <a:srgbClr val="000000"/>
                          </a:solidFill>
                          <a:effectLst/>
                          <a:latin typeface="Arial" panose="020B0604020202020204" pitchFamily="34" charset="0"/>
                        </a:rPr>
                        <a:t>100,0</a:t>
                      </a:r>
                    </a:p>
                  </a:txBody>
                  <a:tcPr marL="6350" marR="6350" marT="6350" marB="0" anchor="ctr">
                    <a:solidFill>
                      <a:srgbClr val="B48900">
                        <a:alpha val="20000"/>
                      </a:srgbClr>
                    </a:solidFill>
                  </a:tcPr>
                </a:tc>
                <a:extLst>
                  <a:ext uri="{0D108BD9-81ED-4DB2-BD59-A6C34878D82A}">
                    <a16:rowId xmlns:a16="http://schemas.microsoft.com/office/drawing/2014/main" val="10002"/>
                  </a:ext>
                </a:extLst>
              </a:tr>
              <a:tr h="164379">
                <a:tc rowSpan="2">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DZIMUMS</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l" fontAlgn="t"/>
                      <a:r>
                        <a:rPr lang="lv-LV" sz="900" u="none" strike="noStrike" noProof="1">
                          <a:effectLst/>
                          <a:latin typeface="Arial" panose="020B0604020202020204" pitchFamily="34" charset="0"/>
                          <a:cs typeface="Arial" panose="020B0604020202020204" pitchFamily="34" charset="0"/>
                        </a:rPr>
                        <a:t>Vīrietis</a:t>
                      </a:r>
                      <a:endParaRPr lang="lv-LV" sz="900" b="0"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497</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48,3</a:t>
                      </a:r>
                    </a:p>
                  </a:txBody>
                  <a:tcPr marL="9525" marR="9525" marT="9525" marB="0" anchor="ctr">
                    <a:solidFill>
                      <a:srgbClr val="B48900">
                        <a:alpha val="40000"/>
                      </a:srgbClr>
                    </a:solidFill>
                  </a:tcPr>
                </a:tc>
                <a:extLst>
                  <a:ext uri="{0D108BD9-81ED-4DB2-BD59-A6C34878D82A}">
                    <a16:rowId xmlns:a16="http://schemas.microsoft.com/office/drawing/2014/main" val="10003"/>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Sieviete</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513</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51,7</a:t>
                      </a:r>
                    </a:p>
                  </a:txBody>
                  <a:tcPr marL="9525" marR="9525" marT="9525" marB="0" anchor="ctr">
                    <a:solidFill>
                      <a:srgbClr val="B48900">
                        <a:alpha val="20000"/>
                      </a:srgbClr>
                    </a:solidFill>
                  </a:tcPr>
                </a:tc>
                <a:extLst>
                  <a:ext uri="{0D108BD9-81ED-4DB2-BD59-A6C34878D82A}">
                    <a16:rowId xmlns:a16="http://schemas.microsoft.com/office/drawing/2014/main" val="10004"/>
                  </a:ext>
                </a:extLst>
              </a:tr>
              <a:tr h="164379">
                <a:tc rowSpan="6">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VECUMS</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18–24 gadi</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99</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8,4</a:t>
                      </a:r>
                    </a:p>
                  </a:txBody>
                  <a:tcPr marL="9525" marR="9525" marT="9525" marB="0" anchor="ctr">
                    <a:solidFill>
                      <a:srgbClr val="B48900">
                        <a:alpha val="40000"/>
                      </a:srgbClr>
                    </a:solidFill>
                  </a:tcPr>
                </a:tc>
                <a:extLst>
                  <a:ext uri="{0D108BD9-81ED-4DB2-BD59-A6C34878D82A}">
                    <a16:rowId xmlns:a16="http://schemas.microsoft.com/office/drawing/2014/main" val="10005"/>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25–34 gadi</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169</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18,7</a:t>
                      </a:r>
                    </a:p>
                  </a:txBody>
                  <a:tcPr marL="9525" marR="9525" marT="9525" marB="0" anchor="ctr">
                    <a:solidFill>
                      <a:srgbClr val="B48900">
                        <a:alpha val="20000"/>
                      </a:srgbClr>
                    </a:solidFill>
                  </a:tcPr>
                </a:tc>
                <a:extLst>
                  <a:ext uri="{0D108BD9-81ED-4DB2-BD59-A6C34878D82A}">
                    <a16:rowId xmlns:a16="http://schemas.microsoft.com/office/drawing/2014/main" val="10006"/>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35–44 gadi</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211</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19,6</a:t>
                      </a:r>
                    </a:p>
                  </a:txBody>
                  <a:tcPr marL="9525" marR="9525" marT="9525" marB="0" anchor="ctr">
                    <a:solidFill>
                      <a:srgbClr val="B48900">
                        <a:alpha val="40000"/>
                      </a:srgbClr>
                    </a:solidFill>
                  </a:tcPr>
                </a:tc>
                <a:extLst>
                  <a:ext uri="{0D108BD9-81ED-4DB2-BD59-A6C34878D82A}">
                    <a16:rowId xmlns:a16="http://schemas.microsoft.com/office/drawing/2014/main" val="10007"/>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45–54 gadi</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181</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19,1</a:t>
                      </a:r>
                    </a:p>
                  </a:txBody>
                  <a:tcPr marL="9525" marR="9525" marT="9525" marB="0" anchor="ctr">
                    <a:solidFill>
                      <a:srgbClr val="B48900">
                        <a:alpha val="20000"/>
                      </a:srgbClr>
                    </a:solidFill>
                  </a:tcPr>
                </a:tc>
                <a:extLst>
                  <a:ext uri="{0D108BD9-81ED-4DB2-BD59-A6C34878D82A}">
                    <a16:rowId xmlns:a16="http://schemas.microsoft.com/office/drawing/2014/main" val="10008"/>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55–63 gadi</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171</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17,4</a:t>
                      </a:r>
                    </a:p>
                  </a:txBody>
                  <a:tcPr marL="9525" marR="9525" marT="9525" marB="0" anchor="ctr">
                    <a:solidFill>
                      <a:srgbClr val="B48900">
                        <a:alpha val="40000"/>
                      </a:srgbClr>
                    </a:solidFill>
                  </a:tcPr>
                </a:tc>
                <a:extLst>
                  <a:ext uri="{0D108BD9-81ED-4DB2-BD59-A6C34878D82A}">
                    <a16:rowId xmlns:a16="http://schemas.microsoft.com/office/drawing/2014/main" val="10009"/>
                  </a:ext>
                </a:extLst>
              </a:tr>
              <a:tr h="164379">
                <a:tc vMerge="1">
                  <a:txBody>
                    <a:bodyPr/>
                    <a:lstStyle/>
                    <a:p>
                      <a:pPr algn="l" fontAlgn="t"/>
                      <a:endParaRPr lang="lv-LV" sz="900" b="0" i="0" u="none" strike="noStrike" noProof="0" dirty="0">
                        <a:solidFill>
                          <a:srgbClr val="000000"/>
                        </a:solidFill>
                        <a:effectLst/>
                        <a:latin typeface="Arial" panose="020B0604020202020204" pitchFamily="34" charset="0"/>
                        <a:cs typeface="Arial" panose="020B0604020202020204" pitchFamily="34" charset="0"/>
                      </a:endParaRPr>
                    </a:p>
                  </a:txBody>
                  <a:tcPr marL="9525" marR="9525" marT="9525" marB="0">
                    <a:solidFill>
                      <a:srgbClr val="FEE8D4"/>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64–75 gadi</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179</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16,8</a:t>
                      </a:r>
                    </a:p>
                  </a:txBody>
                  <a:tcPr marL="9525" marR="9525" marT="9525" marB="0" anchor="ctr">
                    <a:solidFill>
                      <a:srgbClr val="B48900">
                        <a:alpha val="20000"/>
                      </a:srgbClr>
                    </a:solidFill>
                  </a:tcPr>
                </a:tc>
                <a:extLst>
                  <a:ext uri="{0D108BD9-81ED-4DB2-BD59-A6C34878D82A}">
                    <a16:rowId xmlns:a16="http://schemas.microsoft.com/office/drawing/2014/main" val="10010"/>
                  </a:ext>
                </a:extLst>
              </a:tr>
              <a:tr h="164379">
                <a:tc rowSpan="4">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ĢIMENES STĀVOKLIS</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Precējies(-usies) vai dzīvo ar partneri</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579</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57,9</a:t>
                      </a:r>
                    </a:p>
                  </a:txBody>
                  <a:tcPr marL="9525" marR="9525" marT="9525" marB="0" anchor="ctr">
                    <a:solidFill>
                      <a:srgbClr val="B48900">
                        <a:alpha val="40000"/>
                      </a:srgbClr>
                    </a:solidFill>
                  </a:tcPr>
                </a:tc>
                <a:extLst>
                  <a:ext uri="{0D108BD9-81ED-4DB2-BD59-A6C34878D82A}">
                    <a16:rowId xmlns:a16="http://schemas.microsoft.com/office/drawing/2014/main" val="10011"/>
                  </a:ext>
                </a:extLst>
              </a:tr>
              <a:tr h="259208">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Šķīries(-usies) vai nedzīvo kopā ar</a:t>
                      </a:r>
                      <a:br>
                        <a:rPr lang="en-GB" sz="900" u="none" strike="noStrike" kern="1200" noProof="1">
                          <a:effectLst/>
                          <a:latin typeface="Arial" panose="020B0604020202020204" pitchFamily="34" charset="0"/>
                          <a:cs typeface="Arial" panose="020B0604020202020204" pitchFamily="34" charset="0"/>
                        </a:rPr>
                      </a:br>
                      <a:r>
                        <a:rPr lang="lv-LV" sz="900" u="none" strike="noStrike" kern="1200" noProof="1">
                          <a:effectLst/>
                          <a:latin typeface="Arial" panose="020B0604020202020204" pitchFamily="34" charset="0"/>
                          <a:cs typeface="Arial" panose="020B0604020202020204" pitchFamily="34" charset="0"/>
                        </a:rPr>
                        <a:t>vīru/sievu</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143</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14,5</a:t>
                      </a:r>
                    </a:p>
                  </a:txBody>
                  <a:tcPr marL="9525" marR="9525" marT="9525" marB="0" anchor="ctr">
                    <a:solidFill>
                      <a:srgbClr val="B48900">
                        <a:alpha val="20000"/>
                      </a:srgbClr>
                    </a:solidFill>
                  </a:tcPr>
                </a:tc>
                <a:extLst>
                  <a:ext uri="{0D108BD9-81ED-4DB2-BD59-A6C34878D82A}">
                    <a16:rowId xmlns:a16="http://schemas.microsoft.com/office/drawing/2014/main" val="10012"/>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Neprecējies(-usies)</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186</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17,7</a:t>
                      </a:r>
                    </a:p>
                  </a:txBody>
                  <a:tcPr marL="9525" marR="9525" marT="9525" marB="0" anchor="ctr">
                    <a:solidFill>
                      <a:srgbClr val="B48900">
                        <a:alpha val="40000"/>
                      </a:srgbClr>
                    </a:solidFill>
                  </a:tcPr>
                </a:tc>
                <a:extLst>
                  <a:ext uri="{0D108BD9-81ED-4DB2-BD59-A6C34878D82A}">
                    <a16:rowId xmlns:a16="http://schemas.microsoft.com/office/drawing/2014/main" val="10013"/>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Atraitnis(-e)</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102</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9,9</a:t>
                      </a:r>
                    </a:p>
                  </a:txBody>
                  <a:tcPr marL="9525" marR="9525" marT="9525" marB="0" anchor="ctr">
                    <a:solidFill>
                      <a:srgbClr val="B48900">
                        <a:alpha val="20000"/>
                      </a:srgbClr>
                    </a:solidFill>
                  </a:tcPr>
                </a:tc>
                <a:extLst>
                  <a:ext uri="{0D108BD9-81ED-4DB2-BD59-A6C34878D82A}">
                    <a16:rowId xmlns:a16="http://schemas.microsoft.com/office/drawing/2014/main" val="10014"/>
                  </a:ext>
                </a:extLst>
              </a:tr>
              <a:tr h="164379">
                <a:tc rowSpan="3">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SARUNVALODA ĢIMENĒ</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Latviešu</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619</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60,9</a:t>
                      </a:r>
                    </a:p>
                  </a:txBody>
                  <a:tcPr marL="9525" marR="9525" marT="9525" marB="0" anchor="ctr">
                    <a:solidFill>
                      <a:srgbClr val="B48900">
                        <a:alpha val="40000"/>
                      </a:srgbClr>
                    </a:solidFill>
                  </a:tcPr>
                </a:tc>
                <a:extLst>
                  <a:ext uri="{0D108BD9-81ED-4DB2-BD59-A6C34878D82A}">
                    <a16:rowId xmlns:a16="http://schemas.microsoft.com/office/drawing/2014/main" val="10015"/>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solidFill>
                      <a:srgbClr val="DEE7D1"/>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Krievu</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386</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38,6</a:t>
                      </a:r>
                    </a:p>
                  </a:txBody>
                  <a:tcPr marL="9525" marR="9525" marT="9525" marB="0" anchor="ctr">
                    <a:solidFill>
                      <a:srgbClr val="B48900">
                        <a:alpha val="20000"/>
                      </a:srgbClr>
                    </a:solidFill>
                  </a:tcPr>
                </a:tc>
                <a:extLst>
                  <a:ext uri="{0D108BD9-81ED-4DB2-BD59-A6C34878D82A}">
                    <a16:rowId xmlns:a16="http://schemas.microsoft.com/office/drawing/2014/main" val="10016"/>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Cita</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5</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0,5</a:t>
                      </a:r>
                    </a:p>
                  </a:txBody>
                  <a:tcPr marL="9525" marR="9525" marT="9525" marB="0" anchor="ctr">
                    <a:solidFill>
                      <a:srgbClr val="B48900">
                        <a:alpha val="40000"/>
                      </a:srgbClr>
                    </a:solidFill>
                  </a:tcPr>
                </a:tc>
                <a:extLst>
                  <a:ext uri="{0D108BD9-81ED-4DB2-BD59-A6C34878D82A}">
                    <a16:rowId xmlns:a16="http://schemas.microsoft.com/office/drawing/2014/main" val="10017"/>
                  </a:ext>
                </a:extLst>
              </a:tr>
              <a:tr h="164379">
                <a:tc rowSpan="3">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IZGLĪTĪBA</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Pamatizglītība</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85</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8,1</a:t>
                      </a:r>
                    </a:p>
                  </a:txBody>
                  <a:tcPr marL="9525" marR="9525" marT="9525" marB="0" anchor="ctr">
                    <a:solidFill>
                      <a:srgbClr val="B48900">
                        <a:alpha val="20000"/>
                      </a:srgbClr>
                    </a:solidFill>
                  </a:tcPr>
                </a:tc>
                <a:extLst>
                  <a:ext uri="{0D108BD9-81ED-4DB2-BD59-A6C34878D82A}">
                    <a16:rowId xmlns:a16="http://schemas.microsoft.com/office/drawing/2014/main" val="10018"/>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solidFill>
                      <a:srgbClr val="DEE7D1"/>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Vidējā,</a:t>
                      </a:r>
                      <a:r>
                        <a:rPr lang="lv-LV" sz="900" u="none" strike="noStrike" kern="1200" baseline="0" noProof="1">
                          <a:effectLst/>
                          <a:latin typeface="Arial" panose="020B0604020202020204" pitchFamily="34" charset="0"/>
                          <a:cs typeface="Arial" panose="020B0604020202020204" pitchFamily="34" charset="0"/>
                        </a:rPr>
                        <a:t> vidējā profesionālā</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677</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67,1</a:t>
                      </a:r>
                    </a:p>
                  </a:txBody>
                  <a:tcPr marL="9525" marR="9525" marT="9525" marB="0" anchor="ctr">
                    <a:solidFill>
                      <a:srgbClr val="B48900">
                        <a:alpha val="40000"/>
                      </a:srgbClr>
                    </a:solidFill>
                  </a:tcPr>
                </a:tc>
                <a:extLst>
                  <a:ext uri="{0D108BD9-81ED-4DB2-BD59-A6C34878D82A}">
                    <a16:rowId xmlns:a16="http://schemas.microsoft.com/office/drawing/2014/main" val="10019"/>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Augstākā</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248</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24,8</a:t>
                      </a:r>
                    </a:p>
                  </a:txBody>
                  <a:tcPr marL="9525" marR="9525" marT="9525" marB="0" anchor="ctr">
                    <a:solidFill>
                      <a:srgbClr val="B48900">
                        <a:alpha val="20000"/>
                      </a:srgbClr>
                    </a:solidFill>
                  </a:tcPr>
                </a:tc>
                <a:extLst>
                  <a:ext uri="{0D108BD9-81ED-4DB2-BD59-A6C34878D82A}">
                    <a16:rowId xmlns:a16="http://schemas.microsoft.com/office/drawing/2014/main" val="10020"/>
                  </a:ext>
                </a:extLst>
              </a:tr>
              <a:tr h="164379">
                <a:tc rowSpan="3">
                  <a:txBody>
                    <a:bodyPr/>
                    <a:lstStyle/>
                    <a:p>
                      <a:pPr algn="l" fontAlgn="ctr"/>
                      <a:r>
                        <a:rPr lang="lv-LV" sz="900" b="0" i="0" u="none" strike="noStrike" dirty="0">
                          <a:solidFill>
                            <a:srgbClr val="000000"/>
                          </a:solidFill>
                          <a:effectLst/>
                          <a:latin typeface="Arial" panose="020B0604020202020204" pitchFamily="34" charset="0"/>
                        </a:rPr>
                        <a:t>NODARBINĀTĪBAS SEKTORS</a:t>
                      </a:r>
                    </a:p>
                  </a:txBody>
                  <a:tcPr marL="9525" marR="9525" marT="9525" marB="0" anchor="ctr">
                    <a:solidFill>
                      <a:srgbClr val="B48900">
                        <a:alpha val="40000"/>
                      </a:srgbClr>
                    </a:solidFill>
                  </a:tcPr>
                </a:tc>
                <a:tc>
                  <a:txBody>
                    <a:bodyPr/>
                    <a:lstStyle/>
                    <a:p>
                      <a:pPr algn="l" fontAlgn="ctr"/>
                      <a:r>
                        <a:rPr lang="lv-LV" sz="900" b="0" i="0" u="none" strike="noStrike" dirty="0">
                          <a:solidFill>
                            <a:srgbClr val="000000"/>
                          </a:solidFill>
                          <a:effectLst/>
                          <a:latin typeface="Arial" panose="020B0604020202020204" pitchFamily="34" charset="0"/>
                        </a:rPr>
                        <a:t>Publiskais sektors</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171</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17,0</a:t>
                      </a:r>
                    </a:p>
                  </a:txBody>
                  <a:tcPr marL="9525" marR="9525" marT="9525" marB="0" anchor="ctr">
                    <a:solidFill>
                      <a:srgbClr val="B48900">
                        <a:alpha val="40000"/>
                      </a:srgbClr>
                    </a:solidFill>
                  </a:tcPr>
                </a:tc>
                <a:extLst>
                  <a:ext uri="{0D108BD9-81ED-4DB2-BD59-A6C34878D82A}">
                    <a16:rowId xmlns:a16="http://schemas.microsoft.com/office/drawing/2014/main" val="3689868134"/>
                  </a:ext>
                </a:extLst>
              </a:tr>
              <a:tr h="164379">
                <a:tc vMerge="1">
                  <a:txBody>
                    <a:bodyPr/>
                    <a:lstStyle/>
                    <a:p>
                      <a:endParaRPr lang="lv-LV"/>
                    </a:p>
                  </a:txBody>
                  <a:tcPr>
                    <a:solidFill>
                      <a:srgbClr val="B48900">
                        <a:alpha val="40000"/>
                      </a:srgbClr>
                    </a:solidFill>
                  </a:tcPr>
                </a:tc>
                <a:tc>
                  <a:txBody>
                    <a:bodyPr/>
                    <a:lstStyle/>
                    <a:p>
                      <a:pPr algn="l" fontAlgn="ctr"/>
                      <a:r>
                        <a:rPr lang="lv-LV" sz="900" b="0" i="0" u="none" strike="noStrike" dirty="0">
                          <a:solidFill>
                            <a:srgbClr val="000000"/>
                          </a:solidFill>
                          <a:effectLst/>
                          <a:latin typeface="Arial" panose="020B0604020202020204" pitchFamily="34" charset="0"/>
                        </a:rPr>
                        <a:t>Privātais sektors</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474</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47,9</a:t>
                      </a:r>
                    </a:p>
                  </a:txBody>
                  <a:tcPr marL="9525" marR="9525" marT="9525" marB="0" anchor="ctr">
                    <a:solidFill>
                      <a:srgbClr val="B48900">
                        <a:alpha val="20000"/>
                      </a:srgbClr>
                    </a:solidFill>
                  </a:tcPr>
                </a:tc>
                <a:extLst>
                  <a:ext uri="{0D108BD9-81ED-4DB2-BD59-A6C34878D82A}">
                    <a16:rowId xmlns:a16="http://schemas.microsoft.com/office/drawing/2014/main" val="1373523262"/>
                  </a:ext>
                </a:extLst>
              </a:tr>
              <a:tr h="164379">
                <a:tc vMerge="1">
                  <a:txBody>
                    <a:bodyPr/>
                    <a:lstStyle/>
                    <a:p>
                      <a:endParaRPr lang="lv-LV"/>
                    </a:p>
                  </a:txBody>
                  <a:tcPr>
                    <a:solidFill>
                      <a:srgbClr val="B48900">
                        <a:alpha val="40000"/>
                      </a:srgbClr>
                    </a:solidFill>
                  </a:tcPr>
                </a:tc>
                <a:tc>
                  <a:txBody>
                    <a:bodyPr/>
                    <a:lstStyle/>
                    <a:p>
                      <a:pPr algn="l" fontAlgn="ctr"/>
                      <a:r>
                        <a:rPr lang="lv-LV" sz="900" b="0" i="0" u="none" strike="noStrike" dirty="0">
                          <a:solidFill>
                            <a:srgbClr val="000000"/>
                          </a:solidFill>
                          <a:effectLst/>
                          <a:latin typeface="Arial" panose="020B0604020202020204" pitchFamily="34" charset="0"/>
                        </a:rPr>
                        <a:t>Nestrādā</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365</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35,1</a:t>
                      </a:r>
                    </a:p>
                  </a:txBody>
                  <a:tcPr marL="9525" marR="9525" marT="9525" marB="0" anchor="ctr">
                    <a:solidFill>
                      <a:srgbClr val="B48900">
                        <a:alpha val="40000"/>
                      </a:srgbClr>
                    </a:solidFill>
                  </a:tcPr>
                </a:tc>
                <a:extLst>
                  <a:ext uri="{0D108BD9-81ED-4DB2-BD59-A6C34878D82A}">
                    <a16:rowId xmlns:a16="http://schemas.microsoft.com/office/drawing/2014/main" val="2338579581"/>
                  </a:ext>
                </a:extLst>
              </a:tr>
              <a:tr h="164379">
                <a:tc rowSpan="8">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PAMATNODAR-BOŠANĀS</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Augstākā vai vidējā līmeņa vadītājs(-a)</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44</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4,4</a:t>
                      </a:r>
                    </a:p>
                  </a:txBody>
                  <a:tcPr marL="9525" marR="9525" marT="9525" marB="0" anchor="ctr">
                    <a:solidFill>
                      <a:srgbClr val="B48900">
                        <a:alpha val="20000"/>
                      </a:srgbClr>
                    </a:solidFill>
                  </a:tcPr>
                </a:tc>
                <a:extLst>
                  <a:ext uri="{0D108BD9-81ED-4DB2-BD59-A6C34878D82A}">
                    <a16:rowId xmlns:a16="http://schemas.microsoft.com/office/drawing/2014/main" val="10021"/>
                  </a:ext>
                </a:extLst>
              </a:tr>
              <a:tr h="259208">
                <a:tc vMerge="1">
                  <a:txBody>
                    <a:bodyPr/>
                    <a:lstStyle/>
                    <a:p>
                      <a:pPr algn="l" fontAlgn="t"/>
                      <a:endParaRPr lang="en-GB" sz="900" b="0" i="0" u="none" strike="noStrike">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Speciālists(-e), ierēdnis(-e), nestrādā fizisku darbu</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256</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25,9</a:t>
                      </a:r>
                    </a:p>
                  </a:txBody>
                  <a:tcPr marL="9525" marR="9525" marT="9525" marB="0" anchor="ctr">
                    <a:solidFill>
                      <a:srgbClr val="B48900">
                        <a:alpha val="40000"/>
                      </a:srgbClr>
                    </a:solidFill>
                  </a:tcPr>
                </a:tc>
                <a:extLst>
                  <a:ext uri="{0D108BD9-81ED-4DB2-BD59-A6C34878D82A}">
                    <a16:rowId xmlns:a16="http://schemas.microsoft.com/office/drawing/2014/main" val="10022"/>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Strādnieks(-ce), strādā fizisku darbu</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303</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30,4</a:t>
                      </a:r>
                    </a:p>
                  </a:txBody>
                  <a:tcPr marL="9525" marR="9525" marT="9525" marB="0" anchor="ctr">
                    <a:solidFill>
                      <a:srgbClr val="B48900">
                        <a:alpha val="20000"/>
                      </a:srgbClr>
                    </a:solidFill>
                  </a:tcPr>
                </a:tc>
                <a:extLst>
                  <a:ext uri="{0D108BD9-81ED-4DB2-BD59-A6C34878D82A}">
                    <a16:rowId xmlns:a16="http://schemas.microsoft.com/office/drawing/2014/main" val="10023"/>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Ir savs uzņēmums, individuālais darbs</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42</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4,2</a:t>
                      </a:r>
                    </a:p>
                  </a:txBody>
                  <a:tcPr marL="9525" marR="9525" marT="9525" marB="0" anchor="ctr">
                    <a:solidFill>
                      <a:srgbClr val="B48900">
                        <a:alpha val="40000"/>
                      </a:srgbClr>
                    </a:solidFill>
                  </a:tcPr>
                </a:tc>
                <a:extLst>
                  <a:ext uri="{0D108BD9-81ED-4DB2-BD59-A6C34878D82A}">
                    <a16:rowId xmlns:a16="http://schemas.microsoft.com/office/drawing/2014/main" val="10024"/>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Pensionārs(-e)</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202</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19,4</a:t>
                      </a:r>
                    </a:p>
                  </a:txBody>
                  <a:tcPr marL="9525" marR="9525" marT="9525" marB="0" anchor="ctr">
                    <a:solidFill>
                      <a:srgbClr val="B48900">
                        <a:alpha val="20000"/>
                      </a:srgbClr>
                    </a:solidFill>
                  </a:tcPr>
                </a:tc>
                <a:extLst>
                  <a:ext uri="{0D108BD9-81ED-4DB2-BD59-A6C34878D82A}">
                    <a16:rowId xmlns:a16="http://schemas.microsoft.com/office/drawing/2014/main" val="10025"/>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Skolnieks(-ce), students(-e)</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46</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3,9</a:t>
                      </a:r>
                    </a:p>
                  </a:txBody>
                  <a:tcPr marL="9525" marR="9525" marT="9525" marB="0" anchor="ctr">
                    <a:solidFill>
                      <a:srgbClr val="B48900">
                        <a:alpha val="40000"/>
                      </a:srgbClr>
                    </a:solidFill>
                  </a:tcPr>
                </a:tc>
                <a:extLst>
                  <a:ext uri="{0D108BD9-81ED-4DB2-BD59-A6C34878D82A}">
                    <a16:rowId xmlns:a16="http://schemas.microsoft.com/office/drawing/2014/main" val="10026"/>
                  </a:ext>
                </a:extLst>
              </a:tr>
              <a:tr h="259208">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marL="0" algn="l" defTabSz="914400" rtl="0" eaLnBrk="1" fontAlgn="t" latinLnBrk="0" hangingPunct="1"/>
                      <a:r>
                        <a:rPr lang="lv-LV" sz="900" u="none" strike="noStrike" kern="1200" noProof="1">
                          <a:effectLst/>
                          <a:latin typeface="Arial" panose="020B0604020202020204" pitchFamily="34" charset="0"/>
                          <a:cs typeface="Arial" panose="020B0604020202020204" pitchFamily="34" charset="0"/>
                        </a:rPr>
                        <a:t>Mājsaimniece(-ks), bērna kopšanas atvaļinājums</a:t>
                      </a:r>
                      <a:endParaRPr lang="lv-LV" sz="900" u="none" strike="noStrike" kern="1200" noProof="1">
                        <a:solidFill>
                          <a:srgbClr val="C00000"/>
                        </a:solidFill>
                        <a:effectLst/>
                        <a:latin typeface="Arial" panose="020B0604020202020204" pitchFamily="34" charset="0"/>
                        <a:ea typeface="+mn-ea"/>
                        <a:cs typeface="Arial" panose="020B0604020202020204" pitchFamily="34" charset="0"/>
                      </a:endParaRPr>
                    </a:p>
                  </a:txBody>
                  <a:tcPr marL="9525" marR="9525" marT="9521"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39</a:t>
                      </a:r>
                    </a:p>
                  </a:txBody>
                  <a:tcPr marL="9525" marR="9525" marT="9525" marB="0" anchor="ctr">
                    <a:solidFill>
                      <a:srgbClr val="B48900">
                        <a:alpha val="20000"/>
                      </a:srgbClr>
                    </a:solidFill>
                  </a:tcPr>
                </a:tc>
                <a:tc>
                  <a:txBody>
                    <a:bodyPr/>
                    <a:lstStyle/>
                    <a:p>
                      <a:pPr algn="ctr" fontAlgn="t"/>
                      <a:r>
                        <a:rPr lang="lv-LV" sz="900" b="0" i="0" u="none" strike="noStrike" dirty="0">
                          <a:solidFill>
                            <a:srgbClr val="000000"/>
                          </a:solidFill>
                          <a:effectLst/>
                          <a:latin typeface="Arial" panose="020B0604020202020204" pitchFamily="34" charset="0"/>
                        </a:rPr>
                        <a:t>3,9</a:t>
                      </a:r>
                    </a:p>
                  </a:txBody>
                  <a:tcPr marL="9525" marR="9525" marT="9525" marB="0" anchor="ctr">
                    <a:solidFill>
                      <a:srgbClr val="B48900">
                        <a:alpha val="20000"/>
                      </a:srgbClr>
                    </a:solidFill>
                  </a:tcPr>
                </a:tc>
                <a:extLst>
                  <a:ext uri="{0D108BD9-81ED-4DB2-BD59-A6C34878D82A}">
                    <a16:rowId xmlns:a16="http://schemas.microsoft.com/office/drawing/2014/main" val="10027"/>
                  </a:ext>
                </a:extLst>
              </a:tr>
              <a:tr h="164379">
                <a:tc vMerge="1">
                  <a:txBody>
                    <a:bodyPr/>
                    <a:lstStyle/>
                    <a:p>
                      <a:pPr algn="l" fontAlgn="t"/>
                      <a:endParaRPr lang="en-GB" sz="900" b="0" i="0" u="none" strike="noStrike" dirty="0">
                        <a:solidFill>
                          <a:srgbClr val="000000"/>
                        </a:solidFill>
                        <a:effectLst/>
                        <a:latin typeface="Arial" panose="020B0604020202020204" pitchFamily="34" charset="0"/>
                      </a:endParaRPr>
                    </a:p>
                  </a:txBody>
                  <a:tcPr marL="9525" marR="9525" marT="9525" marB="0"/>
                </a:tc>
                <a:tc>
                  <a:txBody>
                    <a:bodyPr/>
                    <a:lstStyle/>
                    <a:p>
                      <a:pPr algn="l" fontAlgn="ctr"/>
                      <a:r>
                        <a:rPr lang="lv-LV" sz="900" u="none" strike="noStrike" noProof="1">
                          <a:effectLst/>
                          <a:latin typeface="Arial" panose="020B0604020202020204" pitchFamily="34" charset="0"/>
                          <a:cs typeface="Arial" panose="020B0604020202020204" pitchFamily="34" charset="0"/>
                        </a:rPr>
                        <a:t>Bezdarbnieks(-ce)</a:t>
                      </a:r>
                      <a:endParaRPr lang="lv-LV" sz="900" b="0" i="0" u="none" strike="noStrike" noProof="1">
                        <a:solidFill>
                          <a:srgbClr val="C00000"/>
                        </a:solidFill>
                        <a:effectLst/>
                        <a:latin typeface="Arial" panose="020B0604020202020204" pitchFamily="34" charset="0"/>
                        <a:cs typeface="Arial" panose="020B0604020202020204" pitchFamily="34" charset="0"/>
                      </a:endParaRPr>
                    </a:p>
                  </a:txBody>
                  <a:tcPr marL="9525" marR="9525" marT="9521"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78</a:t>
                      </a:r>
                    </a:p>
                  </a:txBody>
                  <a:tcPr marL="9525" marR="9525" marT="9525" marB="0" anchor="ctr">
                    <a:solidFill>
                      <a:srgbClr val="B48900">
                        <a:alpha val="40000"/>
                      </a:srgbClr>
                    </a:solidFill>
                  </a:tcPr>
                </a:tc>
                <a:tc>
                  <a:txBody>
                    <a:bodyPr/>
                    <a:lstStyle/>
                    <a:p>
                      <a:pPr algn="ctr" fontAlgn="t"/>
                      <a:r>
                        <a:rPr lang="lv-LV" sz="900" b="0" i="0" u="none" strike="noStrike" dirty="0">
                          <a:solidFill>
                            <a:srgbClr val="000000"/>
                          </a:solidFill>
                          <a:effectLst/>
                          <a:latin typeface="Arial" panose="020B0604020202020204" pitchFamily="34" charset="0"/>
                        </a:rPr>
                        <a:t>7,9</a:t>
                      </a:r>
                    </a:p>
                  </a:txBody>
                  <a:tcPr marL="9525" marR="9525" marT="9525" marB="0" anchor="ctr">
                    <a:solidFill>
                      <a:srgbClr val="B48900">
                        <a:alpha val="40000"/>
                      </a:srgbClr>
                    </a:solidFill>
                  </a:tcPr>
                </a:tc>
                <a:extLst>
                  <a:ext uri="{0D108BD9-81ED-4DB2-BD59-A6C34878D82A}">
                    <a16:rowId xmlns:a16="http://schemas.microsoft.com/office/drawing/2014/main" val="10028"/>
                  </a:ext>
                </a:extLst>
              </a:tr>
            </a:tbl>
          </a:graphicData>
        </a:graphic>
      </p:graphicFrame>
    </p:spTree>
    <p:extLst>
      <p:ext uri="{BB962C8B-B14F-4D97-AF65-F5344CB8AC3E}">
        <p14:creationId xmlns:p14="http://schemas.microsoft.com/office/powerpoint/2010/main" val="8917631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B3DF6B1D-E22C-4D08-B27E-DE558E12CAB3}"/>
              </a:ext>
            </a:extLst>
          </p:cNvPr>
          <p:cNvSpPr txBox="1">
            <a:spLocks/>
          </p:cNvSpPr>
          <p:nvPr/>
        </p:nvSpPr>
        <p:spPr>
          <a:xfrm>
            <a:off x="0" y="1"/>
            <a:ext cx="9143999" cy="548679"/>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Aptaujas anketa (I)</a:t>
            </a:r>
          </a:p>
        </p:txBody>
      </p:sp>
      <p:graphicFrame>
        <p:nvGraphicFramePr>
          <p:cNvPr id="7" name="Object 6">
            <a:extLst>
              <a:ext uri="{FF2B5EF4-FFF2-40B4-BE49-F238E27FC236}">
                <a16:creationId xmlns:a16="http://schemas.microsoft.com/office/drawing/2014/main" id="{DC7207FB-5819-43D8-8BFD-51B9F525227A}"/>
              </a:ext>
            </a:extLst>
          </p:cNvPr>
          <p:cNvGraphicFramePr>
            <a:graphicFrameLocks noChangeAspect="1"/>
          </p:cNvGraphicFramePr>
          <p:nvPr>
            <p:extLst>
              <p:ext uri="{D42A27DB-BD31-4B8C-83A1-F6EECF244321}">
                <p14:modId xmlns:p14="http://schemas.microsoft.com/office/powerpoint/2010/main" val="4065254565"/>
              </p:ext>
            </p:extLst>
          </p:nvPr>
        </p:nvGraphicFramePr>
        <p:xfrm>
          <a:off x="323850" y="695325"/>
          <a:ext cx="3867150" cy="5543550"/>
        </p:xfrm>
        <a:graphic>
          <a:graphicData uri="http://schemas.openxmlformats.org/presentationml/2006/ole">
            <mc:AlternateContent xmlns:mc="http://schemas.openxmlformats.org/markup-compatibility/2006">
              <mc:Choice xmlns:v="urn:schemas-microsoft-com:vml" Requires="v">
                <p:oleObj spid="_x0000_s1337" name="Document" r:id="rId3" imgW="6138397" imgH="8818585" progId="Word.Document.12">
                  <p:embed/>
                </p:oleObj>
              </mc:Choice>
              <mc:Fallback>
                <p:oleObj name="Document" r:id="rId3" imgW="6138397" imgH="8818585" progId="Word.Document.12">
                  <p:embed/>
                  <p:pic>
                    <p:nvPicPr>
                      <p:cNvPr id="5" name="Object 4">
                        <a:extLst>
                          <a:ext uri="{FF2B5EF4-FFF2-40B4-BE49-F238E27FC236}">
                            <a16:creationId xmlns:a16="http://schemas.microsoft.com/office/drawing/2014/main" id="{DC7207FB-5819-43D8-8BFD-51B9F525227A}"/>
                          </a:ext>
                        </a:extLst>
                      </p:cNvPr>
                      <p:cNvPicPr/>
                      <p:nvPr/>
                    </p:nvPicPr>
                    <p:blipFill>
                      <a:blip r:embed="rId4"/>
                      <a:stretch>
                        <a:fillRect/>
                      </a:stretch>
                    </p:blipFill>
                    <p:spPr>
                      <a:xfrm>
                        <a:off x="323850" y="695325"/>
                        <a:ext cx="3867150" cy="554355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DC7207FB-5819-43D8-8BFD-51B9F525227A}"/>
              </a:ext>
            </a:extLst>
          </p:cNvPr>
          <p:cNvGraphicFramePr>
            <a:graphicFrameLocks noChangeAspect="1"/>
          </p:cNvGraphicFramePr>
          <p:nvPr>
            <p:extLst>
              <p:ext uri="{D42A27DB-BD31-4B8C-83A1-F6EECF244321}">
                <p14:modId xmlns:p14="http://schemas.microsoft.com/office/powerpoint/2010/main" val="3667218788"/>
              </p:ext>
            </p:extLst>
          </p:nvPr>
        </p:nvGraphicFramePr>
        <p:xfrm>
          <a:off x="4713288" y="695325"/>
          <a:ext cx="3849687" cy="5494338"/>
        </p:xfrm>
        <a:graphic>
          <a:graphicData uri="http://schemas.openxmlformats.org/presentationml/2006/ole">
            <mc:AlternateContent xmlns:mc="http://schemas.openxmlformats.org/markup-compatibility/2006">
              <mc:Choice xmlns:v="urn:schemas-microsoft-com:vml" Requires="v">
                <p:oleObj spid="_x0000_s1338" name="Document" r:id="rId5" imgW="6138397" imgH="8764508" progId="Word.Document.12">
                  <p:embed/>
                </p:oleObj>
              </mc:Choice>
              <mc:Fallback>
                <p:oleObj name="Document" r:id="rId5" imgW="6138397" imgH="8764508" progId="Word.Document.12">
                  <p:embed/>
                  <p:pic>
                    <p:nvPicPr>
                      <p:cNvPr id="7" name="Object 6">
                        <a:extLst>
                          <a:ext uri="{FF2B5EF4-FFF2-40B4-BE49-F238E27FC236}">
                            <a16:creationId xmlns:a16="http://schemas.microsoft.com/office/drawing/2014/main" id="{DC7207FB-5819-43D8-8BFD-51B9F525227A}"/>
                          </a:ext>
                        </a:extLst>
                      </p:cNvPr>
                      <p:cNvPicPr/>
                      <p:nvPr/>
                    </p:nvPicPr>
                    <p:blipFill>
                      <a:blip r:embed="rId6"/>
                      <a:stretch>
                        <a:fillRect/>
                      </a:stretch>
                    </p:blipFill>
                    <p:spPr>
                      <a:xfrm>
                        <a:off x="4713288" y="695325"/>
                        <a:ext cx="3849687" cy="5494338"/>
                      </a:xfrm>
                      <a:prstGeom prst="rect">
                        <a:avLst/>
                      </a:prstGeom>
                    </p:spPr>
                  </p:pic>
                </p:oleObj>
              </mc:Fallback>
            </mc:AlternateContent>
          </a:graphicData>
        </a:graphic>
      </p:graphicFrame>
    </p:spTree>
    <p:extLst>
      <p:ext uri="{BB962C8B-B14F-4D97-AF65-F5344CB8AC3E}">
        <p14:creationId xmlns:p14="http://schemas.microsoft.com/office/powerpoint/2010/main" val="13361393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B3DF6B1D-E22C-4D08-B27E-DE558E12CAB3}"/>
              </a:ext>
            </a:extLst>
          </p:cNvPr>
          <p:cNvSpPr txBox="1">
            <a:spLocks/>
          </p:cNvSpPr>
          <p:nvPr/>
        </p:nvSpPr>
        <p:spPr>
          <a:xfrm>
            <a:off x="0" y="1"/>
            <a:ext cx="9143999" cy="548679"/>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Aptaujas anketa (II)</a:t>
            </a:r>
          </a:p>
        </p:txBody>
      </p:sp>
      <p:graphicFrame>
        <p:nvGraphicFramePr>
          <p:cNvPr id="7" name="Object 6">
            <a:extLst>
              <a:ext uri="{FF2B5EF4-FFF2-40B4-BE49-F238E27FC236}">
                <a16:creationId xmlns:a16="http://schemas.microsoft.com/office/drawing/2014/main" id="{DC7207FB-5819-43D8-8BFD-51B9F525227A}"/>
              </a:ext>
            </a:extLst>
          </p:cNvPr>
          <p:cNvGraphicFramePr>
            <a:graphicFrameLocks noChangeAspect="1"/>
          </p:cNvGraphicFramePr>
          <p:nvPr>
            <p:extLst>
              <p:ext uri="{D42A27DB-BD31-4B8C-83A1-F6EECF244321}">
                <p14:modId xmlns:p14="http://schemas.microsoft.com/office/powerpoint/2010/main" val="3028024988"/>
              </p:ext>
            </p:extLst>
          </p:nvPr>
        </p:nvGraphicFramePr>
        <p:xfrm>
          <a:off x="323850" y="695325"/>
          <a:ext cx="3924300" cy="5619750"/>
        </p:xfrm>
        <a:graphic>
          <a:graphicData uri="http://schemas.openxmlformats.org/presentationml/2006/ole">
            <mc:AlternateContent xmlns:mc="http://schemas.openxmlformats.org/markup-compatibility/2006">
              <mc:Choice xmlns:v="urn:schemas-microsoft-com:vml" Requires="v">
                <p:oleObj spid="_x0000_s4295" name="Document" r:id="rId3" imgW="6138397" imgH="8805606" progId="Word.Document.12">
                  <p:embed/>
                </p:oleObj>
              </mc:Choice>
              <mc:Fallback>
                <p:oleObj name="Document" r:id="rId3" imgW="6138397" imgH="8805606" progId="Word.Document.12">
                  <p:embed/>
                  <p:pic>
                    <p:nvPicPr>
                      <p:cNvPr id="7" name="Object 6">
                        <a:extLst>
                          <a:ext uri="{FF2B5EF4-FFF2-40B4-BE49-F238E27FC236}">
                            <a16:creationId xmlns:a16="http://schemas.microsoft.com/office/drawing/2014/main" id="{DC7207FB-5819-43D8-8BFD-51B9F525227A}"/>
                          </a:ext>
                        </a:extLst>
                      </p:cNvPr>
                      <p:cNvPicPr/>
                      <p:nvPr/>
                    </p:nvPicPr>
                    <p:blipFill>
                      <a:blip r:embed="rId4"/>
                      <a:stretch>
                        <a:fillRect/>
                      </a:stretch>
                    </p:blipFill>
                    <p:spPr>
                      <a:xfrm>
                        <a:off x="323850" y="695325"/>
                        <a:ext cx="3924300" cy="561975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DC7207FB-5819-43D8-8BFD-51B9F525227A}"/>
              </a:ext>
            </a:extLst>
          </p:cNvPr>
          <p:cNvGraphicFramePr>
            <a:graphicFrameLocks noChangeAspect="1"/>
          </p:cNvGraphicFramePr>
          <p:nvPr>
            <p:extLst>
              <p:ext uri="{D42A27DB-BD31-4B8C-83A1-F6EECF244321}">
                <p14:modId xmlns:p14="http://schemas.microsoft.com/office/powerpoint/2010/main" val="2980447135"/>
              </p:ext>
            </p:extLst>
          </p:nvPr>
        </p:nvGraphicFramePr>
        <p:xfrm>
          <a:off x="4713288" y="695325"/>
          <a:ext cx="3849687" cy="5486400"/>
        </p:xfrm>
        <a:graphic>
          <a:graphicData uri="http://schemas.openxmlformats.org/presentationml/2006/ole">
            <mc:AlternateContent xmlns:mc="http://schemas.openxmlformats.org/markup-compatibility/2006">
              <mc:Choice xmlns:v="urn:schemas-microsoft-com:vml" Requires="v">
                <p:oleObj spid="_x0000_s4296" name="Document" r:id="rId5" imgW="6138397" imgH="8750087" progId="Word.Document.12">
                  <p:embed/>
                </p:oleObj>
              </mc:Choice>
              <mc:Fallback>
                <p:oleObj name="Document" r:id="rId5" imgW="6138397" imgH="8750087" progId="Word.Document.12">
                  <p:embed/>
                  <p:pic>
                    <p:nvPicPr>
                      <p:cNvPr id="9" name="Object 8">
                        <a:extLst>
                          <a:ext uri="{FF2B5EF4-FFF2-40B4-BE49-F238E27FC236}">
                            <a16:creationId xmlns:a16="http://schemas.microsoft.com/office/drawing/2014/main" id="{DC7207FB-5819-43D8-8BFD-51B9F525227A}"/>
                          </a:ext>
                        </a:extLst>
                      </p:cNvPr>
                      <p:cNvPicPr/>
                      <p:nvPr/>
                    </p:nvPicPr>
                    <p:blipFill>
                      <a:blip r:embed="rId6"/>
                      <a:stretch>
                        <a:fillRect/>
                      </a:stretch>
                    </p:blipFill>
                    <p:spPr>
                      <a:xfrm>
                        <a:off x="4713288" y="695325"/>
                        <a:ext cx="3849687" cy="5486400"/>
                      </a:xfrm>
                      <a:prstGeom prst="rect">
                        <a:avLst/>
                      </a:prstGeom>
                    </p:spPr>
                  </p:pic>
                </p:oleObj>
              </mc:Fallback>
            </mc:AlternateContent>
          </a:graphicData>
        </a:graphic>
      </p:graphicFrame>
    </p:spTree>
    <p:extLst>
      <p:ext uri="{BB962C8B-B14F-4D97-AF65-F5344CB8AC3E}">
        <p14:creationId xmlns:p14="http://schemas.microsoft.com/office/powerpoint/2010/main" val="8109342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4" name="Rectangle 5"/>
          <p:cNvSpPr>
            <a:spLocks noChangeArrowheads="1"/>
          </p:cNvSpPr>
          <p:nvPr/>
        </p:nvSpPr>
        <p:spPr bwMode="auto">
          <a:xfrm>
            <a:off x="431543" y="760547"/>
            <a:ext cx="8280914"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1000" i="1">
                <a:solidFill>
                  <a:srgbClr val="000000"/>
                </a:solidFill>
                <a:latin typeface="Arial" panose="020B0604020202020204" pitchFamily="34" charset="0"/>
              </a:defRPr>
            </a:lvl1pPr>
            <a:lvl2pPr>
              <a:defRPr sz="1000" i="1">
                <a:solidFill>
                  <a:srgbClr val="000000"/>
                </a:solidFill>
                <a:latin typeface="Arial" panose="020B0604020202020204" pitchFamily="34" charset="0"/>
              </a:defRPr>
            </a:lvl2pPr>
            <a:lvl3pPr>
              <a:defRPr sz="1000" i="1">
                <a:solidFill>
                  <a:srgbClr val="000000"/>
                </a:solidFill>
                <a:latin typeface="Arial" panose="020B0604020202020204" pitchFamily="34" charset="0"/>
              </a:defRPr>
            </a:lvl3pPr>
            <a:lvl4pPr>
              <a:defRPr sz="1000" i="1">
                <a:solidFill>
                  <a:srgbClr val="000000"/>
                </a:solidFill>
                <a:latin typeface="Arial" panose="020B0604020202020204" pitchFamily="34" charset="0"/>
              </a:defRPr>
            </a:lvl4pPr>
            <a:lvl5pPr>
              <a:defRPr sz="1000" i="1">
                <a:solidFill>
                  <a:srgbClr val="000000"/>
                </a:solidFill>
                <a:latin typeface="Arial" panose="020B0604020202020204" pitchFamily="34" charset="0"/>
              </a:defRPr>
            </a:lvl5pPr>
            <a:lvl6pPr marL="2514600" indent="-228600"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6pPr>
            <a:lvl7pPr marL="2971800" indent="-228600"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7pPr>
            <a:lvl8pPr marL="3429000" indent="-228600"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8pPr>
            <a:lvl9pPr marL="3886200" indent="-228600" fontAlgn="base">
              <a:spcBef>
                <a:spcPct val="0"/>
              </a:spcBef>
              <a:spcAft>
                <a:spcPct val="0"/>
              </a:spcAft>
              <a:buClr>
                <a:srgbClr val="000000"/>
              </a:buClr>
              <a:buSzPct val="100000"/>
              <a:buFont typeface="Times New Roman" panose="02020603050405020304" pitchFamily="18" charset="0"/>
              <a:defRPr sz="1000" i="1">
                <a:solidFill>
                  <a:srgbClr val="000000"/>
                </a:solidFill>
                <a:latin typeface="Arial" panose="020B0604020202020204" pitchFamily="34" charset="0"/>
              </a:defRPr>
            </a:lvl9pPr>
          </a:lstStyle>
          <a:p>
            <a:pPr algn="ctr" eaLnBrk="0" latinLnBrk="0" hangingPunct="0">
              <a:lnSpc>
                <a:spcPct val="100000"/>
              </a:lnSpc>
              <a:buFontTx/>
              <a:buNone/>
            </a:pPr>
            <a:r>
              <a:rPr lang="en-GB" altLang="lv-LV" sz="1050" i="0" noProof="1">
                <a:cs typeface="Arial" panose="020B0604020202020204" pitchFamily="34" charset="0"/>
              </a:rPr>
              <a:t>Pētījuma rezultātos vienmēr pastāv zināma </a:t>
            </a:r>
            <a:r>
              <a:rPr lang="en-GB" altLang="lv-LV" sz="1050" noProof="1">
                <a:cs typeface="Arial" panose="020B0604020202020204" pitchFamily="34" charset="0"/>
              </a:rPr>
              <a:t>statistiskās kļūdas</a:t>
            </a:r>
            <a:r>
              <a:rPr lang="en-GB" altLang="lv-LV" sz="1050" i="0" noProof="1">
                <a:cs typeface="Arial" panose="020B0604020202020204" pitchFamily="34" charset="0"/>
              </a:rPr>
              <a:t> varbūtība. Analizējot un interpretējot pētījumā iegūtos rezultātus, to vajadzētu ņemt vērā. Tās atšķirības, kuras iekļaujas statistiskās kļūdas robežās jeb ir mazākas par to, var uzskatīt par </a:t>
            </a:r>
            <a:r>
              <a:rPr lang="en-GB" altLang="lv-LV" sz="1050" noProof="1">
                <a:cs typeface="Arial" panose="020B0604020202020204" pitchFamily="34" charset="0"/>
              </a:rPr>
              <a:t>nenozīmīgām</a:t>
            </a:r>
            <a:r>
              <a:rPr lang="en-GB" altLang="lv-LV" sz="1050" i="0" noProof="1">
                <a:cs typeface="Arial" panose="020B0604020202020204" pitchFamily="34" charset="0"/>
              </a:rPr>
              <a:t>. </a:t>
            </a:r>
          </a:p>
        </p:txBody>
      </p:sp>
      <p:graphicFrame>
        <p:nvGraphicFramePr>
          <p:cNvPr id="720490" name="Group 2666"/>
          <p:cNvGraphicFramePr>
            <a:graphicFrameLocks noGrp="1"/>
          </p:cNvGraphicFramePr>
          <p:nvPr>
            <p:extLst>
              <p:ext uri="{D42A27DB-BD31-4B8C-83A1-F6EECF244321}">
                <p14:modId xmlns:p14="http://schemas.microsoft.com/office/powerpoint/2010/main" val="2080925441"/>
              </p:ext>
            </p:extLst>
          </p:nvPr>
        </p:nvGraphicFramePr>
        <p:xfrm>
          <a:off x="919132" y="1682188"/>
          <a:ext cx="7164799" cy="3573780"/>
        </p:xfrm>
        <a:graphic>
          <a:graphicData uri="http://schemas.openxmlformats.org/drawingml/2006/table">
            <a:tbl>
              <a:tblPr>
                <a:tableStyleId>{0505E3EF-67EA-436B-97B2-0124C06EBD24}</a:tableStyleId>
              </a:tblPr>
              <a:tblGrid>
                <a:gridCol w="1230955">
                  <a:extLst>
                    <a:ext uri="{9D8B030D-6E8A-4147-A177-3AD203B41FA5}">
                      <a16:colId xmlns:a16="http://schemas.microsoft.com/office/drawing/2014/main" val="20000"/>
                    </a:ext>
                  </a:extLst>
                </a:gridCol>
                <a:gridCol w="423846">
                  <a:extLst>
                    <a:ext uri="{9D8B030D-6E8A-4147-A177-3AD203B41FA5}">
                      <a16:colId xmlns:a16="http://schemas.microsoft.com/office/drawing/2014/main" val="20001"/>
                    </a:ext>
                  </a:extLst>
                </a:gridCol>
                <a:gridCol w="423846">
                  <a:extLst>
                    <a:ext uri="{9D8B030D-6E8A-4147-A177-3AD203B41FA5}">
                      <a16:colId xmlns:a16="http://schemas.microsoft.com/office/drawing/2014/main" val="20002"/>
                    </a:ext>
                  </a:extLst>
                </a:gridCol>
                <a:gridCol w="423846">
                  <a:extLst>
                    <a:ext uri="{9D8B030D-6E8A-4147-A177-3AD203B41FA5}">
                      <a16:colId xmlns:a16="http://schemas.microsoft.com/office/drawing/2014/main" val="20003"/>
                    </a:ext>
                  </a:extLst>
                </a:gridCol>
                <a:gridCol w="423846">
                  <a:extLst>
                    <a:ext uri="{9D8B030D-6E8A-4147-A177-3AD203B41FA5}">
                      <a16:colId xmlns:a16="http://schemas.microsoft.com/office/drawing/2014/main" val="20004"/>
                    </a:ext>
                  </a:extLst>
                </a:gridCol>
                <a:gridCol w="423846">
                  <a:extLst>
                    <a:ext uri="{9D8B030D-6E8A-4147-A177-3AD203B41FA5}">
                      <a16:colId xmlns:a16="http://schemas.microsoft.com/office/drawing/2014/main" val="20005"/>
                    </a:ext>
                  </a:extLst>
                </a:gridCol>
                <a:gridCol w="423846">
                  <a:extLst>
                    <a:ext uri="{9D8B030D-6E8A-4147-A177-3AD203B41FA5}">
                      <a16:colId xmlns:a16="http://schemas.microsoft.com/office/drawing/2014/main" val="20006"/>
                    </a:ext>
                  </a:extLst>
                </a:gridCol>
                <a:gridCol w="423846">
                  <a:extLst>
                    <a:ext uri="{9D8B030D-6E8A-4147-A177-3AD203B41FA5}">
                      <a16:colId xmlns:a16="http://schemas.microsoft.com/office/drawing/2014/main" val="20007"/>
                    </a:ext>
                  </a:extLst>
                </a:gridCol>
                <a:gridCol w="423846">
                  <a:extLst>
                    <a:ext uri="{9D8B030D-6E8A-4147-A177-3AD203B41FA5}">
                      <a16:colId xmlns:a16="http://schemas.microsoft.com/office/drawing/2014/main" val="20008"/>
                    </a:ext>
                  </a:extLst>
                </a:gridCol>
                <a:gridCol w="423846">
                  <a:extLst>
                    <a:ext uri="{9D8B030D-6E8A-4147-A177-3AD203B41FA5}">
                      <a16:colId xmlns:a16="http://schemas.microsoft.com/office/drawing/2014/main" val="20009"/>
                    </a:ext>
                  </a:extLst>
                </a:gridCol>
                <a:gridCol w="423846">
                  <a:extLst>
                    <a:ext uri="{9D8B030D-6E8A-4147-A177-3AD203B41FA5}">
                      <a16:colId xmlns:a16="http://schemas.microsoft.com/office/drawing/2014/main" val="20010"/>
                    </a:ext>
                  </a:extLst>
                </a:gridCol>
                <a:gridCol w="423846">
                  <a:extLst>
                    <a:ext uri="{9D8B030D-6E8A-4147-A177-3AD203B41FA5}">
                      <a16:colId xmlns:a16="http://schemas.microsoft.com/office/drawing/2014/main" val="20011"/>
                    </a:ext>
                  </a:extLst>
                </a:gridCol>
                <a:gridCol w="423846">
                  <a:extLst>
                    <a:ext uri="{9D8B030D-6E8A-4147-A177-3AD203B41FA5}">
                      <a16:colId xmlns:a16="http://schemas.microsoft.com/office/drawing/2014/main" val="20012"/>
                    </a:ext>
                  </a:extLst>
                </a:gridCol>
                <a:gridCol w="423846">
                  <a:extLst>
                    <a:ext uri="{9D8B030D-6E8A-4147-A177-3AD203B41FA5}">
                      <a16:colId xmlns:a16="http://schemas.microsoft.com/office/drawing/2014/main" val="20013"/>
                    </a:ext>
                  </a:extLst>
                </a:gridCol>
                <a:gridCol w="423846">
                  <a:extLst>
                    <a:ext uri="{9D8B030D-6E8A-4147-A177-3AD203B41FA5}">
                      <a16:colId xmlns:a16="http://schemas.microsoft.com/office/drawing/2014/main" val="20014"/>
                    </a:ext>
                  </a:extLst>
                </a:gridCol>
              </a:tblGrid>
              <a:tr h="331299">
                <a:tc rowSpan="2">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en-GB" altLang="lv-LV" sz="1000" u="none" strike="noStrike" cap="none" normalizeH="0" baseline="0" noProof="1">
                          <a:ln>
                            <a:noFill/>
                          </a:ln>
                          <a:effectLst/>
                        </a:rPr>
                        <a:t>Atbilžu sadalījums</a:t>
                      </a:r>
                    </a:p>
                    <a:p>
                      <a:pPr marL="0" marR="0" lvl="0" indent="0" algn="ctr" defTabSz="914400" rtl="0" eaLnBrk="0" fontAlgn="base" latinLnBrk="0" hangingPunct="0">
                        <a:lnSpc>
                          <a:spcPct val="100000"/>
                        </a:lnSpc>
                        <a:spcBef>
                          <a:spcPts val="100"/>
                        </a:spcBef>
                        <a:spcAft>
                          <a:spcPct val="0"/>
                        </a:spcAft>
                        <a:buClr>
                          <a:srgbClr val="000000"/>
                        </a:buClr>
                        <a:buSzPct val="100000"/>
                        <a:buFont typeface="Arial" panose="020B0604020202020204" pitchFamily="34" charset="0"/>
                        <a:buNone/>
                        <a:tabLst/>
                      </a:pPr>
                      <a:r>
                        <a:rPr kumimoji="0" lang="en-GB" altLang="lv-LV" sz="1000" u="none" strike="noStrike" cap="none" normalizeH="0" baseline="0" noProof="1">
                          <a:ln>
                            <a:noFill/>
                          </a:ln>
                          <a:effectLst/>
                        </a:rPr>
                        <a:t>%</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4">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Respondentu skaits (bāze)</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en-GB" altLang="lv-LV" sz="1000" u="none" strike="noStrike" cap="none" normalizeH="0" baseline="0" noProof="1">
                          <a:ln>
                            <a:noFill/>
                          </a:ln>
                          <a:effectLst/>
                        </a:rPr>
                        <a:t>N=</a:t>
                      </a:r>
                      <a:endParaRPr kumimoji="0" lang="en-GB" altLang="lv-LV" sz="1000" u="none" strike="noStrike" cap="none" normalizeH="0" baseline="0" noProof="1">
                        <a:ln>
                          <a:noFill/>
                        </a:ln>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148527">
                <a:tc vMerge="1">
                  <a:txBody>
                    <a:bodyPr/>
                    <a:lstStyle/>
                    <a:p>
                      <a:endParaRPr lang="en-GB"/>
                    </a:p>
                  </a:txBody>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50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noProof="1">
                          <a:ln>
                            <a:noFill/>
                          </a:ln>
                          <a:effectLst/>
                          <a:latin typeface="Arial" panose="020B0604020202020204" pitchFamily="34" charset="0"/>
                          <a:cs typeface="Arial" panose="020B0604020202020204" pitchFamily="34" charset="0"/>
                        </a:rPr>
                        <a:t>75</a:t>
                      </a:r>
                      <a:endParaRPr kumimoji="0" lang="en-GB" altLang="lv-LV" sz="1000" b="1"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100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200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300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400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500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600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700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800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900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1000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1" u="none" strike="noStrike" noProof="1">
                          <a:effectLst/>
                          <a:latin typeface="Arial" panose="020B0604020202020204" pitchFamily="34" charset="0"/>
                          <a:cs typeface="Arial" panose="020B0604020202020204" pitchFamily="34" charset="0"/>
                        </a:rPr>
                        <a:t>1050</a:t>
                      </a:r>
                      <a:endParaRPr lang="en-GB" sz="1000" b="1" i="0" u="none" strike="noStrike" noProof="1">
                        <a:solidFill>
                          <a:schemeClr val="bg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u="none" strike="noStrike" cap="none" normalizeH="0" baseline="0" noProof="1">
                          <a:ln>
                            <a:noFill/>
                          </a:ln>
                          <a:effectLst/>
                        </a:rPr>
                        <a:t>1100</a:t>
                      </a:r>
                      <a:endParaRPr kumimoji="0" lang="en-GB" altLang="lv-LV" sz="1000" b="0" i="0" u="none" strike="noStrike" cap="none" normalizeH="0" baseline="0" noProof="1">
                        <a:ln>
                          <a:noFill/>
                        </a:ln>
                        <a:solidFill>
                          <a:schemeClr val="bg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1 vai 99</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2,2</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0,6</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2 vai 98</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3,2</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0,8</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0,8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4 vai 96</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4,5</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1,2</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6 vai 94</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5,4</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1,4</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8 vai 92</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7,5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6,1</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1,6</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10 vai 90</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8,3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6,8</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1,8</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12 vai 88</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7,4</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2,0</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15 vai 85</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8,0</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7,0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2,2</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2,2</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18 vai 82</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8,7</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7,5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2,3</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43160">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20 vai 80</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11,1</a:t>
                      </a:r>
                      <a:endParaRPr kumimoji="0" lang="en-GB" altLang="lv-LV" sz="1000" b="0" i="0" u="none" strike="noStrike" cap="none" normalizeH="0" baseline="0" noProof="1">
                        <a:ln>
                          <a:noFill/>
                        </a:ln>
                        <a:solidFill>
                          <a:schemeClr val="tx1">
                            <a:lumMod val="85000"/>
                            <a:lumOff val="15000"/>
                          </a:schemeClr>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9,1</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7,8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2,4</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22 vai 78</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11,5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9,4</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8,1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2,5</a:t>
                      </a:r>
                      <a:endParaRPr lang="en-GB" sz="1000" b="0" i="0" u="none" strike="noStrike" noProof="1">
                        <a:solidFill>
                          <a:schemeClr val="accent1"/>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25 vai 75</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12,0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9,8</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8,5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2,6</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28 vai 72</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12,5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10,2</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8,8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2,7</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30 vai 70</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10,4</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2,8</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32 vai 68</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10,6</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2,8</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35 vai 65</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13,2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10,8</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2,9</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7"/>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40 vai 60</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13,6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11,1</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3,2</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3,0</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8"/>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45 vai 55</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13,8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11,3</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5,6</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3,0</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2,9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
                  </a:ext>
                </a:extLst>
              </a:tr>
              <a:tr h="138941">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u="none" strike="noStrike" cap="none" normalizeH="0" baseline="0" noProof="1">
                          <a:ln>
                            <a:noFill/>
                          </a:ln>
                          <a:effectLst/>
                        </a:rPr>
                        <a:t>50 vai 50</a:t>
                      </a:r>
                      <a:endParaRPr kumimoji="0" lang="en-GB" altLang="lv-LV" sz="1000" b="1"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13,9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spcBef>
                          <a:spcPct val="20000"/>
                        </a:spcBef>
                        <a:buClr>
                          <a:schemeClr val="hlink"/>
                        </a:buClr>
                        <a:buSzPct val="80000"/>
                        <a:defRPr sz="2800">
                          <a:solidFill>
                            <a:schemeClr val="tx1"/>
                          </a:solidFill>
                          <a:effectLst>
                            <a:outerShdw blurRad="38100" dist="38100" dir="2700000" algn="tl">
                              <a:srgbClr val="C0C0C0"/>
                            </a:outerShdw>
                          </a:effectLst>
                          <a:latin typeface="Tahoma" panose="020B0604030504040204" pitchFamily="34" charset="0"/>
                        </a:defRPr>
                      </a:lvl1pPr>
                      <a:lvl2pPr marL="742950" indent="-285750">
                        <a:spcBef>
                          <a:spcPct val="20000"/>
                        </a:spcBef>
                        <a:buClr>
                          <a:schemeClr val="folHlink"/>
                        </a:buClr>
                        <a:buFont typeface="Wingdings" panose="05000000000000000000" pitchFamily="2" charset="2"/>
                        <a:defRPr sz="2400">
                          <a:solidFill>
                            <a:schemeClr val="tx1"/>
                          </a:solidFill>
                          <a:effectLst>
                            <a:outerShdw blurRad="38100" dist="38100" dir="2700000" algn="tl">
                              <a:srgbClr val="C0C0C0"/>
                            </a:outerShdw>
                          </a:effectLst>
                          <a:latin typeface="Tahoma" panose="020B0604030504040204" pitchFamily="34" charset="0"/>
                        </a:defRPr>
                      </a:lvl2pPr>
                      <a:lvl3pPr marL="1143000" indent="-228600">
                        <a:spcBef>
                          <a:spcPct val="20000"/>
                        </a:spcBef>
                        <a:buClr>
                          <a:schemeClr val="hlink"/>
                        </a:buClr>
                        <a:buSzPct val="80000"/>
                        <a:defRPr sz="2000">
                          <a:solidFill>
                            <a:schemeClr val="tx1"/>
                          </a:solidFill>
                          <a:effectLst>
                            <a:outerShdw blurRad="38100" dist="38100" dir="2700000" algn="tl">
                              <a:srgbClr val="C0C0C0"/>
                            </a:outerShdw>
                          </a:effectLst>
                          <a:latin typeface="Tahoma" panose="020B0604030504040204" pitchFamily="34" charset="0"/>
                        </a:defRPr>
                      </a:lvl3pPr>
                      <a:lvl4pPr marL="1600200" indent="-228600">
                        <a:spcBef>
                          <a:spcPct val="20000"/>
                        </a:spcBef>
                        <a:buClr>
                          <a:schemeClr val="folHlink"/>
                        </a:buClr>
                        <a:buFont typeface="Wingdings" panose="05000000000000000000" pitchFamily="2" charset="2"/>
                        <a:defRPr>
                          <a:solidFill>
                            <a:schemeClr val="tx1"/>
                          </a:solidFill>
                          <a:effectLst>
                            <a:outerShdw blurRad="38100" dist="38100" dir="2700000" algn="tl">
                              <a:srgbClr val="C0C0C0"/>
                            </a:outerShdw>
                          </a:effectLst>
                          <a:latin typeface="Tahoma" panose="020B0604030504040204" pitchFamily="34" charset="0"/>
                        </a:defRPr>
                      </a:lvl4pPr>
                      <a:lvl5pPr marL="2057400" indent="-228600">
                        <a:spcBef>
                          <a:spcPct val="20000"/>
                        </a:spcBef>
                        <a:buClr>
                          <a:schemeClr val="hlink"/>
                        </a:buClr>
                        <a:buSzPct val="80000"/>
                        <a:defRPr>
                          <a:solidFill>
                            <a:schemeClr val="tx1"/>
                          </a:solidFill>
                          <a:effectLst>
                            <a:outerShdw blurRad="38100" dist="38100" dir="2700000" algn="tl">
                              <a:srgbClr val="C0C0C0"/>
                            </a:outerShdw>
                          </a:effectLst>
                          <a:latin typeface="Tahoma" panose="020B0604030504040204" pitchFamily="34" charset="0"/>
                        </a:defRPr>
                      </a:lvl5pPr>
                      <a:lvl6pPr marL="25146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6pPr>
                      <a:lvl7pPr marL="29718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7pPr>
                      <a:lvl8pPr marL="34290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8pPr>
                      <a:lvl9pPr marL="3886200" indent="-228600"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11,3</a:t>
                      </a:r>
                      <a:endParaRPr kumimoji="0" lang="en-GB" altLang="lv-LV" sz="1000" b="0" i="0" u="none" strike="noStrike" cap="none" normalizeH="0" baseline="0" noProof="1">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9,8</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6,9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5,7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4,9</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4,4</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4,0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3,7</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3,5</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3,3</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3,1</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00" b="0" u="none" strike="noStrike" noProof="1">
                          <a:effectLst/>
                          <a:latin typeface="Arial" panose="020B0604020202020204" pitchFamily="34" charset="0"/>
                          <a:cs typeface="Arial" panose="020B0604020202020204" pitchFamily="34" charset="0"/>
                        </a:rPr>
                        <a:t>3,0</a:t>
                      </a:r>
                      <a:endParaRPr lang="en-GB" sz="1000" b="0" i="0" u="none" strike="noStrike" noProof="1">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eaLnBrk="0" hangingPunct="0">
                        <a:spcBef>
                          <a:spcPts val="400"/>
                        </a:spcBef>
                        <a:defRPr sz="1400" b="1">
                          <a:solidFill>
                            <a:srgbClr val="000000"/>
                          </a:solidFill>
                          <a:latin typeface="Arial" panose="020B0604020202020204" pitchFamily="34" charset="0"/>
                        </a:defRPr>
                      </a:lvl1pPr>
                      <a:lvl2pPr eaLnBrk="0" hangingPunct="0">
                        <a:spcBef>
                          <a:spcPts val="400"/>
                        </a:spcBef>
                        <a:defRPr sz="1400">
                          <a:solidFill>
                            <a:srgbClr val="000000"/>
                          </a:solidFill>
                          <a:latin typeface="Arial" panose="020B0604020202020204" pitchFamily="34" charset="0"/>
                        </a:defRPr>
                      </a:lvl2pPr>
                      <a:lvl3pPr eaLnBrk="0" hangingPunct="0">
                        <a:spcBef>
                          <a:spcPts val="400"/>
                        </a:spcBef>
                        <a:defRPr sz="1400">
                          <a:solidFill>
                            <a:srgbClr val="000000"/>
                          </a:solidFill>
                          <a:latin typeface="Arial" panose="020B0604020202020204" pitchFamily="34" charset="0"/>
                        </a:defRPr>
                      </a:lvl3pPr>
                      <a:lvl4pPr eaLnBrk="0" hangingPunct="0">
                        <a:spcBef>
                          <a:spcPts val="400"/>
                        </a:spcBef>
                        <a:defRPr sz="1400">
                          <a:solidFill>
                            <a:srgbClr val="000000"/>
                          </a:solidFill>
                          <a:latin typeface="Arial" panose="020B0604020202020204" pitchFamily="34" charset="0"/>
                        </a:defRPr>
                      </a:lvl4pPr>
                      <a:lvl5pPr eaLnBrk="0" hangingPunct="0">
                        <a:spcBef>
                          <a:spcPts val="400"/>
                        </a:spcBef>
                        <a:defRPr sz="1400">
                          <a:solidFill>
                            <a:srgbClr val="000000"/>
                          </a:solidFill>
                          <a:latin typeface="Arial" panose="020B0604020202020204" pitchFamily="34" charset="0"/>
                        </a:defRPr>
                      </a:lvl5pPr>
                      <a:lvl6pPr marL="25146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6pPr>
                      <a:lvl7pPr marL="29718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7pPr>
                      <a:lvl8pPr marL="34290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8pPr>
                      <a:lvl9pPr marL="3886200" indent="-228600" eaLnBrk="0" fontAlgn="base" hangingPunct="0">
                        <a:spcBef>
                          <a:spcPts val="400"/>
                        </a:spcBef>
                        <a:spcAft>
                          <a:spcPct val="0"/>
                        </a:spcAft>
                        <a:buClr>
                          <a:srgbClr val="000000"/>
                        </a:buClr>
                        <a:buSzPct val="100000"/>
                        <a:buFont typeface="Times New Roman" panose="02020603050405020304" pitchFamily="18" charset="0"/>
                        <a:defRPr sz="1400">
                          <a:solidFill>
                            <a:srgbClr val="000000"/>
                          </a:solidFill>
                          <a:latin typeface="Arial" panose="020B0604020202020204" pitchFamily="34" charset="0"/>
                        </a:defRPr>
                      </a:lvl9pPr>
                    </a:lstStyle>
                    <a:p>
                      <a:pPr marL="0" marR="0" lvl="0" indent="0" algn="ctr" defTabSz="914400" rtl="0" eaLnBrk="0" fontAlgn="base" latinLnBrk="0" hangingPunct="0">
                        <a:lnSpc>
                          <a:spcPct val="100000"/>
                        </a:lnSpc>
                        <a:spcBef>
                          <a:spcPts val="400"/>
                        </a:spcBef>
                        <a:spcAft>
                          <a:spcPct val="0"/>
                        </a:spcAft>
                        <a:buClr>
                          <a:schemeClr val="bg1"/>
                        </a:buClr>
                        <a:buSzPct val="100000"/>
                        <a:buFontTx/>
                        <a:buNone/>
                        <a:tabLst/>
                      </a:pPr>
                      <a:r>
                        <a:rPr kumimoji="0" lang="en-GB" altLang="lv-LV" sz="1000" b="0" u="none" strike="noStrike" cap="none" normalizeH="0" baseline="0" noProof="1">
                          <a:ln>
                            <a:noFill/>
                          </a:ln>
                          <a:effectLst/>
                          <a:latin typeface="Arial" panose="020B0604020202020204" pitchFamily="34" charset="0"/>
                          <a:cs typeface="Arial" panose="020B0604020202020204" pitchFamily="34" charset="0"/>
                        </a:rPr>
                        <a:t>3,0</a:t>
                      </a:r>
                      <a:endParaRPr kumimoji="0" lang="en-GB" altLang="lv-LV" sz="1000" b="0" i="0" u="none" strike="noStrike" cap="none" normalizeH="0" baseline="0" noProof="1">
                        <a:ln>
                          <a:noFill/>
                        </a:ln>
                        <a:solidFill>
                          <a:srgbClr val="00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0"/>
                  </a:ext>
                </a:extLst>
              </a:tr>
            </a:tbl>
          </a:graphicData>
        </a:graphic>
      </p:graphicFrame>
      <p:sp>
        <p:nvSpPr>
          <p:cNvPr id="7" name="Title 3">
            <a:extLst>
              <a:ext uri="{FF2B5EF4-FFF2-40B4-BE49-F238E27FC236}">
                <a16:creationId xmlns:a16="http://schemas.microsoft.com/office/drawing/2014/main" id="{0B427F09-21F5-4294-A683-D9569F6C084E}"/>
              </a:ext>
            </a:extLst>
          </p:cNvPr>
          <p:cNvSpPr txBox="1">
            <a:spLocks/>
          </p:cNvSpPr>
          <p:nvPr/>
        </p:nvSpPr>
        <p:spPr>
          <a:xfrm>
            <a:off x="0" y="0"/>
            <a:ext cx="9150102" cy="476672"/>
          </a:xfrm>
          <a:prstGeom prst="rect">
            <a:avLst/>
          </a:prstGeom>
          <a:solidFill>
            <a:srgbClr val="E1D099"/>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lv-LV" sz="2400" cap="small" noProof="1">
                <a:latin typeface="Arial Narrow" panose="020B0606020202030204" pitchFamily="34" charset="0"/>
              </a:rPr>
              <a:t>Statistiskās kļūdas novērtēšanas tabula</a:t>
            </a:r>
            <a:endParaRPr lang="en-GB" altLang="ko-KR" sz="2500" cap="small" noProof="1">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C4BE683-AED0-41A7-987F-79FF5886CB96}"/>
              </a:ext>
            </a:extLst>
          </p:cNvPr>
          <p:cNvSpPr txBox="1"/>
          <p:nvPr/>
        </p:nvSpPr>
        <p:spPr>
          <a:xfrm>
            <a:off x="556786" y="5445224"/>
            <a:ext cx="8030429" cy="415498"/>
          </a:xfrm>
          <a:prstGeom prst="rect">
            <a:avLst/>
          </a:prstGeom>
          <a:noFill/>
        </p:spPr>
        <p:txBody>
          <a:bodyPr wrap="square" rtlCol="0">
            <a:spAutoFit/>
          </a:bodyPr>
          <a:lstStyle/>
          <a:p>
            <a:pPr algn="ctr"/>
            <a:r>
              <a:rPr lang="en-GB" sz="1050" noProof="1">
                <a:latin typeface="Arial" panose="020B0604020202020204" pitchFamily="34" charset="0"/>
                <a:cs typeface="Arial" panose="020B0604020202020204" pitchFamily="34" charset="0"/>
              </a:rPr>
              <a:t>Lai noteiktu statistisko mērījuma kļūdu, ir jāzina respondentu skaits attiecīgajā grupā un rezultāts procentos. Izmantojot šos lielumus, tabulas attiecīgajā iedaļā var atrast statistiskās mērījuma kļūdas robežas +/- procentos ar 95% varbūtību.</a:t>
            </a:r>
          </a:p>
        </p:txBody>
      </p:sp>
      <p:sp>
        <p:nvSpPr>
          <p:cNvPr id="8" name="Text Box 1929"/>
          <p:cNvSpPr txBox="1">
            <a:spLocks noChangeArrowheads="1"/>
          </p:cNvSpPr>
          <p:nvPr/>
        </p:nvSpPr>
        <p:spPr bwMode="auto">
          <a:xfrm>
            <a:off x="577095" y="1275228"/>
            <a:ext cx="784887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altLang="lv-LV" sz="1400" noProof="1">
                <a:latin typeface="Arial" panose="020B0604020202020204" pitchFamily="34" charset="0"/>
                <a:cs typeface="Arial" panose="020B0604020202020204" pitchFamily="34" charset="0"/>
              </a:rPr>
              <a:t>PĒTĪJUMA REZULTĀTU STATISTIKĀS KĻŪDAS NOVĒRTĒŠANAS TABULA (ar 95% varbūtību)</a:t>
            </a:r>
          </a:p>
        </p:txBody>
      </p:sp>
    </p:spTree>
    <p:extLst>
      <p:ext uri="{BB962C8B-B14F-4D97-AF65-F5344CB8AC3E}">
        <p14:creationId xmlns:p14="http://schemas.microsoft.com/office/powerpoint/2010/main" val="17911422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ADFA603F-1D91-4C1B-B351-157CAB63D7CC}"/>
              </a:ext>
            </a:extLst>
          </p:cNvPr>
          <p:cNvSpPr txBox="1">
            <a:spLocks noChangeArrowheads="1"/>
          </p:cNvSpPr>
          <p:nvPr/>
        </p:nvSpPr>
        <p:spPr bwMode="auto">
          <a:xfrm>
            <a:off x="935645" y="1088232"/>
            <a:ext cx="7272710" cy="4681537"/>
          </a:xfrm>
          <a:prstGeom prst="rect">
            <a:avLst/>
          </a:prstGeom>
          <a:noFill/>
          <a:ln w="60325" cmpd="tri">
            <a:solidFill>
              <a:srgbClr val="B48900"/>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lgn="ctr" rtl="0" eaLnBrk="0" fontAlgn="base" hangingPunct="0">
              <a:spcBef>
                <a:spcPct val="0"/>
              </a:spcBef>
              <a:spcAft>
                <a:spcPct val="0"/>
              </a:spcAft>
              <a:defRPr sz="5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altLang="lv-LV" sz="2100" b="0" i="0" u="none" strike="noStrike" kern="0" cap="none" spc="0" normalizeH="0" baseline="0" noProof="1">
              <a:ln>
                <a:noFill/>
              </a:ln>
              <a:solidFill>
                <a:srgbClr val="800000"/>
              </a:solidFill>
              <a:effectLst/>
              <a:uLnTx/>
              <a:uFillTx/>
              <a:latin typeface="Arial Narrow" pitchFamily="34" charset="0"/>
              <a:ea typeface="+mj-ea"/>
              <a:cs typeface="+mj-cs"/>
            </a:endParaRPr>
          </a:p>
        </p:txBody>
      </p:sp>
      <p:sp>
        <p:nvSpPr>
          <p:cNvPr id="3" name="TextBox 2"/>
          <p:cNvSpPr txBox="1"/>
          <p:nvPr/>
        </p:nvSpPr>
        <p:spPr>
          <a:xfrm>
            <a:off x="1367644" y="2628781"/>
            <a:ext cx="6408712" cy="1600438"/>
          </a:xfrm>
          <a:prstGeom prst="rect">
            <a:avLst/>
          </a:prstGeom>
          <a:noFill/>
        </p:spPr>
        <p:txBody>
          <a:bodyPr wrap="square" rtlCol="0">
            <a:spAutoFit/>
          </a:bodyPr>
          <a:lstStyle/>
          <a:p>
            <a:pPr algn="ctr"/>
            <a:br>
              <a:rPr lang="en-GB" altLang="lv-LV" sz="1400" b="1" noProof="1">
                <a:latin typeface="Arial" panose="020B0604020202020204" pitchFamily="34" charset="0"/>
                <a:cs typeface="Arial" panose="020B0604020202020204" pitchFamily="34" charset="0"/>
              </a:rPr>
            </a:br>
            <a:r>
              <a:rPr lang="en-GB" altLang="lv-LV" sz="1400" b="1" u="sng" noProof="1">
                <a:latin typeface="Arial" panose="020B0604020202020204" pitchFamily="34" charset="0"/>
                <a:cs typeface="Arial" panose="020B0604020202020204" pitchFamily="34" charset="0"/>
              </a:rPr>
              <a:t>SKDS</a:t>
            </a:r>
            <a:br>
              <a:rPr lang="en-GB" altLang="lv-LV" sz="1400" noProof="1">
                <a:latin typeface="Arial" panose="020B0604020202020204" pitchFamily="34" charset="0"/>
                <a:cs typeface="Arial" panose="020B0604020202020204" pitchFamily="34" charset="0"/>
              </a:rPr>
            </a:br>
            <a:r>
              <a:rPr lang="en-GB" altLang="lv-LV" sz="1400" noProof="1">
                <a:latin typeface="Arial" panose="020B0604020202020204" pitchFamily="34" charset="0"/>
                <a:cs typeface="Arial" panose="020B0604020202020204" pitchFamily="34" charset="0"/>
              </a:rPr>
              <a:t>tirgus un sabiedriskās domas pētījumu centrs</a:t>
            </a:r>
            <a:br>
              <a:rPr lang="en-GB" altLang="lv-LV" sz="1400" noProof="1">
                <a:latin typeface="Arial" panose="020B0604020202020204" pitchFamily="34" charset="0"/>
                <a:cs typeface="Arial" panose="020B0604020202020204" pitchFamily="34" charset="0"/>
              </a:rPr>
            </a:br>
            <a:r>
              <a:rPr lang="en-GB" altLang="lv-LV" sz="1400" noProof="1">
                <a:latin typeface="Arial" panose="020B0604020202020204" pitchFamily="34" charset="0"/>
                <a:cs typeface="Arial" panose="020B0604020202020204" pitchFamily="34" charset="0"/>
              </a:rPr>
              <a:t>Baznīcas iela 32-2, Rīga, Latvija, LV-1010 </a:t>
            </a:r>
            <a:br>
              <a:rPr lang="en-GB" altLang="lv-LV" sz="1400" noProof="1">
                <a:latin typeface="Arial" panose="020B0604020202020204" pitchFamily="34" charset="0"/>
                <a:cs typeface="Arial" panose="020B0604020202020204" pitchFamily="34" charset="0"/>
              </a:rPr>
            </a:br>
            <a:r>
              <a:rPr lang="en-GB" altLang="lv-LV" sz="1400" noProof="1">
                <a:latin typeface="Arial" panose="020B0604020202020204" pitchFamily="34" charset="0"/>
                <a:cs typeface="Arial" panose="020B0604020202020204" pitchFamily="34" charset="0"/>
              </a:rPr>
              <a:t>Tālr.: +371 67 312 876, E-pasts: skds@skds.lv</a:t>
            </a:r>
            <a:br>
              <a:rPr lang="en-GB" altLang="lv-LV" sz="1400" noProof="1">
                <a:latin typeface="Arial" panose="020B0604020202020204" pitchFamily="34" charset="0"/>
                <a:cs typeface="Arial" panose="020B0604020202020204" pitchFamily="34" charset="0"/>
              </a:rPr>
            </a:br>
            <a:r>
              <a:rPr lang="en-GB" altLang="lv-LV" sz="1400" noProof="1">
                <a:latin typeface="Arial" panose="020B0604020202020204" pitchFamily="34" charset="0"/>
                <a:cs typeface="Arial" panose="020B0604020202020204" pitchFamily="34" charset="0"/>
              </a:rPr>
              <a:t>www.skds.lv</a:t>
            </a:r>
          </a:p>
          <a:p>
            <a:endParaRPr lang="en-GB" sz="1400"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028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1">
            <a:extLst>
              <a:ext uri="{FF2B5EF4-FFF2-40B4-BE49-F238E27FC236}">
                <a16:creationId xmlns:a16="http://schemas.microsoft.com/office/drawing/2014/main" id="{97D1266D-09DB-4CB6-8181-C218D6A0B8F8}"/>
              </a:ext>
            </a:extLst>
          </p:cNvPr>
          <p:cNvSpPr txBox="1">
            <a:spLocks noChangeArrowheads="1"/>
          </p:cNvSpPr>
          <p:nvPr/>
        </p:nvSpPr>
        <p:spPr bwMode="auto">
          <a:xfrm>
            <a:off x="1745940" y="2998113"/>
            <a:ext cx="5652120" cy="861774"/>
          </a:xfrm>
          <a:prstGeom prst="rect">
            <a:avLst/>
          </a:prstGeom>
          <a:ln>
            <a:solidFill>
              <a:srgbClr val="B48900"/>
            </a:solidFill>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r>
              <a:rPr lang="lv-LV" altLang="ko-KR" sz="5000" b="1" cap="small" noProof="1">
                <a:latin typeface="Arial Narrow" panose="020B0606020202030204" pitchFamily="34" charset="0"/>
                <a:ea typeface="맑은 고딕" pitchFamily="50" charset="-127"/>
                <a:cs typeface="Arial" panose="020B0604020202020204" pitchFamily="34" charset="0"/>
              </a:rPr>
              <a:t>Galvenie secinājumi</a:t>
            </a:r>
          </a:p>
        </p:txBody>
      </p:sp>
    </p:spTree>
    <p:extLst>
      <p:ext uri="{BB962C8B-B14F-4D97-AF65-F5344CB8AC3E}">
        <p14:creationId xmlns:p14="http://schemas.microsoft.com/office/powerpoint/2010/main" val="3517820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A401E97D-8EA3-4C66-9F83-43765F513C8C}"/>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Galvenie secinājumi (I)</a:t>
            </a:r>
          </a:p>
        </p:txBody>
      </p:sp>
      <p:sp>
        <p:nvSpPr>
          <p:cNvPr id="4" name="Text Placeholder 2">
            <a:extLst>
              <a:ext uri="{FF2B5EF4-FFF2-40B4-BE49-F238E27FC236}">
                <a16:creationId xmlns:a16="http://schemas.microsoft.com/office/drawing/2014/main" id="{29DEA790-DA65-45A4-9757-F7B0B15324F8}"/>
              </a:ext>
            </a:extLst>
          </p:cNvPr>
          <p:cNvSpPr txBox="1">
            <a:spLocks/>
          </p:cNvSpPr>
          <p:nvPr/>
        </p:nvSpPr>
        <p:spPr>
          <a:xfrm>
            <a:off x="107504" y="692696"/>
            <a:ext cx="8712968" cy="576064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spcAft>
                <a:spcPts val="600"/>
              </a:spcAft>
              <a:buNone/>
            </a:pPr>
            <a:r>
              <a:rPr lang="lv-LV" sz="1600" b="1" noProof="1">
                <a:solidFill>
                  <a:srgbClr val="B48900"/>
                </a:solidFill>
                <a:latin typeface="Arial Narrow" panose="020B0606020202030204" pitchFamily="34" charset="0"/>
                <a:cs typeface="Arial" panose="020B0604020202020204" pitchFamily="34" charset="0"/>
              </a:rPr>
              <a:t>Valsts finanses</a:t>
            </a:r>
          </a:p>
          <a:p>
            <a:pPr lvl="0" algn="just">
              <a:spcAft>
                <a:spcPts val="600"/>
              </a:spcAft>
            </a:pPr>
            <a:r>
              <a:rPr lang="lv-LV" sz="1200" noProof="1">
                <a:latin typeface="Arial Narrow" panose="020B0606020202030204" pitchFamily="34" charset="0"/>
                <a:cs typeface="Arial" panose="020B0604020202020204" pitchFamily="34" charset="0"/>
              </a:rPr>
              <a:t>Saskaņā ar Latvijas iedzīvotāju aptaujas rezultātiem </a:t>
            </a:r>
            <a:r>
              <a:rPr lang="lv-LV" sz="1200" b="1" noProof="1">
                <a:latin typeface="Arial Narrow" panose="020B0606020202030204" pitchFamily="34" charset="0"/>
                <a:cs typeface="Arial" panose="020B0604020202020204" pitchFamily="34" charset="0"/>
              </a:rPr>
              <a:t>lielākā daļa respondentu (75%) uzskata, ka Latvijas valsts ārējais parāds salīdzinājumā ar citām ES valstīm ir kopumā liels </a:t>
            </a:r>
            <a:r>
              <a:rPr lang="lv-LV" sz="1200" noProof="1">
                <a:latin typeface="Arial Narrow" panose="020B0606020202030204" pitchFamily="34" charset="0"/>
                <a:cs typeface="Arial" panose="020B0604020202020204" pitchFamily="34" charset="0"/>
              </a:rPr>
              <a:t>(drīzāk liels – 36%, ļoti liels – 39%). 12% respondentu uzskata, ka tas ir vidējs, bet 3% – ka kopumā mazs (drīzāk mazs – 2%, ļoti mazs – 1%). Respondenti, kuriem kopumā ir interese par valsts finanšu stāvokli, biežāk norāda, ka, viņuprāt, Latvijas valsts ārējais parāds salīdzinājumā ar citām ES valstīm ir kopumā liels.</a:t>
            </a:r>
          </a:p>
          <a:p>
            <a:pPr lvl="0" algn="just">
              <a:spcAft>
                <a:spcPts val="600"/>
              </a:spcAft>
            </a:pPr>
            <a:r>
              <a:rPr lang="lv-LV" sz="1200" b="1" noProof="1">
                <a:latin typeface="Arial Narrow" panose="020B0606020202030204" pitchFamily="34" charset="0"/>
                <a:cs typeface="Arial" panose="020B0604020202020204" pitchFamily="34" charset="0"/>
              </a:rPr>
              <a:t>Nedaudz vairāk nekā ½ respondentu (51%) norāda, ka viņiem interesē valsts finanšu stāvoklis, piemēram, budžeta deficīts, valsts parāds u. tml. jautājumi </a:t>
            </a:r>
            <a:r>
              <a:rPr lang="lv-LV" sz="1200" noProof="1">
                <a:latin typeface="Arial Narrow" panose="020B0606020202030204" pitchFamily="34" charset="0"/>
                <a:cs typeface="Arial" panose="020B0604020202020204" pitchFamily="34" charset="0"/>
              </a:rPr>
              <a:t>(drīzāk interesē – 40%, ļoti interesē – 11%). Tas kopumā neinteresē 45% respondentu (drīzāk neinteresē – 30%, nemaz neinteresē – 15%). Valsts finanšu stāvoklis kopumā lielākā mērā interesē respondentiem ar augstāku izglītības līmeni un tiem, kuri strādā publiskajā sektorā.</a:t>
            </a:r>
          </a:p>
          <a:p>
            <a:pPr lvl="0" algn="just">
              <a:spcAft>
                <a:spcPts val="600"/>
              </a:spcAft>
            </a:pPr>
            <a:r>
              <a:rPr lang="lv-LV" sz="1200" b="1" noProof="1">
                <a:latin typeface="Arial Narrow" panose="020B0606020202030204" pitchFamily="34" charset="0"/>
                <a:cs typeface="Arial" panose="020B0604020202020204" pitchFamily="34" charset="0"/>
              </a:rPr>
              <a:t>Vairāk nekā ½ respondentu (59%) nav viedoklis, kādā veidā Latvijai vajadzētu iegūt papildu finansējumu, lai palielinātu izdevumus. </a:t>
            </a:r>
            <a:r>
              <a:rPr lang="lv-LV" sz="1200" noProof="1">
                <a:latin typeface="Arial Narrow" panose="020B0606020202030204" pitchFamily="34" charset="0"/>
                <a:cs typeface="Arial" panose="020B0604020202020204" pitchFamily="34" charset="0"/>
              </a:rPr>
              <a:t>Tomēr ¼ respondentu (26%) uzskata, ka palielināt izdevumus vajadzētu, valstij aizņemoties un palielinot valsts parādu, savukārt 15% respondentu norāda, ka palielināt izdevumus vajadzētu, palielinot nodokļus. Vīrieši, jaunieši (18-24 gadi) un respondenti, kuriem kopumā nav interese par valsts finanšu stāvokli, biežāk norāda, ka palielināt izdevumus vajadzētu, valstij aizņemoties un palielinot valsts parādu.</a:t>
            </a:r>
          </a:p>
          <a:p>
            <a:pPr lvl="0" algn="just">
              <a:spcAft>
                <a:spcPts val="600"/>
              </a:spcAft>
            </a:pPr>
            <a:r>
              <a:rPr lang="lv-LV" sz="1200" b="1" noProof="1">
                <a:latin typeface="Arial Narrow" panose="020B0606020202030204" pitchFamily="34" charset="0"/>
                <a:cs typeface="Arial" panose="020B0604020202020204" pitchFamily="34" charset="0"/>
              </a:rPr>
              <a:t>Lielākajai daļai respondentu (73%) kopumā nav pieņemams princips, ka valsts aizņemas naudu, lai risinātu šodienas problēmas, bet apmaksu veic nākamās paaudzes </a:t>
            </a:r>
            <a:r>
              <a:rPr lang="lv-LV" sz="1200" noProof="1">
                <a:latin typeface="Arial Narrow" panose="020B0606020202030204" pitchFamily="34" charset="0"/>
                <a:cs typeface="Arial" panose="020B0604020202020204" pitchFamily="34" charset="0"/>
              </a:rPr>
              <a:t>(drīzāk nav pieņemams – 36%, nemaz nav pieņemams – 37%). Šāds princips ir pieņemams ⅕ jeb 19% respondentu (drīzāk pieņemams – 17%, pilnībā pieņemams – 2%). Šāds princips biežāk ir pieņemams vīriešiem, gados jaunākiem respondentiem un respondentiem ar augstāku izglītības un ienākumu līmeni.</a:t>
            </a:r>
          </a:p>
          <a:p>
            <a:pPr lvl="0" algn="just">
              <a:spcAft>
                <a:spcPts val="600"/>
              </a:spcAft>
            </a:pPr>
            <a:r>
              <a:rPr lang="lv-LV" sz="1200" b="1" noProof="1">
                <a:latin typeface="Arial Narrow" panose="020B0606020202030204" pitchFamily="34" charset="0"/>
                <a:cs typeface="Arial" panose="020B0604020202020204" pitchFamily="34" charset="0"/>
              </a:rPr>
              <a:t>Lielākā daļa aptaujāto iedzīvotāju (71%) nav dzirdējuši par Fiskālās disciplīnas padomi. </a:t>
            </a:r>
            <a:r>
              <a:rPr lang="lv-LV" sz="1200" noProof="1">
                <a:latin typeface="Arial Narrow" panose="020B0606020202030204" pitchFamily="34" charset="0"/>
                <a:cs typeface="Arial" panose="020B0604020202020204" pitchFamily="34" charset="0"/>
              </a:rPr>
              <a:t>Par šo padomi ir dzirdējusi vairāk nekā ¼ respondentu (27%). Par Fiskālās disciplīnas padomi biežāk ir dzirdējuši 25-44 gadus veci respondenti, ģimenē latviski runājoši respondenti, respondenti ar augstāku izglītības un ienākumu līmeni, publiskajā sektorā strādājošie, kā arī tie, kuriem kopumā ir interese par valsts finanšu stāvokli.</a:t>
            </a:r>
          </a:p>
          <a:p>
            <a:pPr lvl="0" algn="just">
              <a:spcAft>
                <a:spcPts val="600"/>
              </a:spcAft>
            </a:pPr>
            <a:r>
              <a:rPr lang="lv-LV" sz="1200" b="1" noProof="1">
                <a:latin typeface="Arial Narrow" panose="020B0606020202030204" pitchFamily="34" charset="0"/>
                <a:cs typeface="Arial" panose="020B0604020202020204" pitchFamily="34" charset="0"/>
              </a:rPr>
              <a:t>Kopumā 42% respondenti</a:t>
            </a:r>
            <a:r>
              <a:rPr lang="lv-LV" sz="1200" noProof="1">
                <a:latin typeface="Arial Narrow" panose="020B0606020202030204" pitchFamily="34" charset="0"/>
                <a:cs typeface="Arial" panose="020B0604020202020204" pitchFamily="34" charset="0"/>
              </a:rPr>
              <a:t>, kuri ir dzirdējuši par Fiskālās disciplīnas padomi</a:t>
            </a:r>
            <a:r>
              <a:rPr lang="lv-LV" sz="1200" b="1" noProof="1">
                <a:latin typeface="Arial Narrow" panose="020B0606020202030204" pitchFamily="34" charset="0"/>
                <a:cs typeface="Arial" panose="020B0604020202020204" pitchFamily="34" charset="0"/>
              </a:rPr>
              <a:t>, tās darbu vērtē viduvēji</a:t>
            </a:r>
            <a:r>
              <a:rPr lang="lv-LV" sz="1200" noProof="1">
                <a:latin typeface="Arial Narrow" panose="020B0606020202030204" pitchFamily="34" charset="0"/>
                <a:cs typeface="Arial" panose="020B0604020202020204" pitchFamily="34" charset="0"/>
              </a:rPr>
              <a:t>. 13% respondenti to vērtē kopumā labi (labi – 12%, teicami – 1%), bet 12% to vērtē kopumā slikti (slikti – 10%, ļoti slikti – 2%). </a:t>
            </a:r>
          </a:p>
          <a:p>
            <a:pPr lvl="0" algn="just">
              <a:spcAft>
                <a:spcPts val="600"/>
              </a:spcAft>
            </a:pPr>
            <a:r>
              <a:rPr lang="lv-LV" sz="1200" noProof="1">
                <a:latin typeface="Arial Narrow" panose="020B0606020202030204" pitchFamily="34" charset="0"/>
                <a:cs typeface="Arial" panose="020B0604020202020204" pitchFamily="34" charset="0"/>
              </a:rPr>
              <a:t>Lielākā daļa respondentu kopumā piekrīt, </a:t>
            </a:r>
            <a:r>
              <a:rPr lang="lv-LV" sz="1200" b="1" noProof="1">
                <a:latin typeface="Arial Narrow" panose="020B0606020202030204" pitchFamily="34" charset="0"/>
                <a:cs typeface="Arial" panose="020B0604020202020204" pitchFamily="34" charset="0"/>
              </a:rPr>
              <a:t>ka valstis, kurās cilvēki vairāk uzticas un atbalsta viens otru, ekonomiski attīstās straujāk </a:t>
            </a:r>
            <a:r>
              <a:rPr lang="lv-LV" sz="1200" noProof="1">
                <a:latin typeface="Arial Narrow" panose="020B0606020202030204" pitchFamily="34" charset="0"/>
                <a:cs typeface="Arial" panose="020B0604020202020204" pitchFamily="34" charset="0"/>
              </a:rPr>
              <a:t>(tā norādījuši 84% respondentu), un ka izvairīšanās no nodokļu nomaksas ir nosodāma rīcība (kopumā piekrīt 71% respondentu). Respondenti, kuriem kopumā ir interese par valsts finanšu stāvokli, biežāk kopumā piekrīt šiem apgalvojumiem.</a:t>
            </a:r>
          </a:p>
          <a:p>
            <a:pPr lvl="0" algn="just">
              <a:spcAft>
                <a:spcPts val="600"/>
              </a:spcAft>
            </a:pPr>
            <a:endParaRPr lang="lv-LV" sz="1200" b="1" noProof="1">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560990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A401E97D-8EA3-4C66-9F83-43765F513C8C}"/>
              </a:ext>
            </a:extLst>
          </p:cNvPr>
          <p:cNvSpPr txBox="1">
            <a:spLocks/>
          </p:cNvSpPr>
          <p:nvPr/>
        </p:nvSpPr>
        <p:spPr>
          <a:xfrm>
            <a:off x="0" y="0"/>
            <a:ext cx="9144000" cy="547200"/>
          </a:xfrm>
          <a:prstGeom prst="rect">
            <a:avLst/>
          </a:prstGeom>
          <a:solidFill>
            <a:srgbClr val="E1D099"/>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lv-LV" altLang="ko-KR" sz="2800" cap="small" noProof="1">
                <a:latin typeface="Arial Narrow" panose="020B0606020202030204" pitchFamily="34" charset="0"/>
              </a:rPr>
              <a:t>Galvenie secinājumi (II)</a:t>
            </a:r>
          </a:p>
        </p:txBody>
      </p:sp>
      <p:sp>
        <p:nvSpPr>
          <p:cNvPr id="4" name="Text Placeholder 2">
            <a:extLst>
              <a:ext uri="{FF2B5EF4-FFF2-40B4-BE49-F238E27FC236}">
                <a16:creationId xmlns:a16="http://schemas.microsoft.com/office/drawing/2014/main" id="{29DEA790-DA65-45A4-9757-F7B0B15324F8}"/>
              </a:ext>
            </a:extLst>
          </p:cNvPr>
          <p:cNvSpPr txBox="1">
            <a:spLocks/>
          </p:cNvSpPr>
          <p:nvPr/>
        </p:nvSpPr>
        <p:spPr>
          <a:xfrm>
            <a:off x="107504" y="692696"/>
            <a:ext cx="8712968" cy="576064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spcAft>
                <a:spcPts val="600"/>
              </a:spcAft>
              <a:buNone/>
            </a:pPr>
            <a:r>
              <a:rPr lang="lv-LV" sz="1600" b="1" noProof="1">
                <a:solidFill>
                  <a:srgbClr val="B48900"/>
                </a:solidFill>
                <a:latin typeface="Arial Narrow" panose="020B0606020202030204" pitchFamily="34" charset="0"/>
                <a:cs typeface="Arial" panose="020B0604020202020204" pitchFamily="34" charset="0"/>
              </a:rPr>
              <a:t>Covid-19 problemātika</a:t>
            </a:r>
          </a:p>
          <a:p>
            <a:pPr algn="just">
              <a:spcAft>
                <a:spcPts val="600"/>
              </a:spcAft>
            </a:pPr>
            <a:r>
              <a:rPr lang="lv-LV" sz="1200" b="1" noProof="1">
                <a:latin typeface="Arial Narrow" panose="020B0606020202030204" pitchFamily="34" charset="0"/>
                <a:cs typeface="Arial" panose="020B0604020202020204" pitchFamily="34" charset="0"/>
              </a:rPr>
              <a:t>Raksturojot savu viedokli par Covid-19 jautājumiem, </a:t>
            </a:r>
            <a:r>
              <a:rPr lang="lv-LV" sz="1200" noProof="1">
                <a:latin typeface="Arial Narrow" panose="020B0606020202030204" pitchFamily="34" charset="0"/>
                <a:cs typeface="Arial" panose="020B0604020202020204" pitchFamily="34" charset="0"/>
              </a:rPr>
              <a:t>lielākā daļa respondentu </a:t>
            </a:r>
            <a:r>
              <a:rPr lang="lv-LV" sz="1200" u="sng" noProof="1">
                <a:latin typeface="Arial Narrow" panose="020B0606020202030204" pitchFamily="34" charset="0"/>
                <a:cs typeface="Arial" panose="020B0604020202020204" pitchFamily="34" charset="0"/>
              </a:rPr>
              <a:t>kopumā piekrīt</a:t>
            </a:r>
            <a:r>
              <a:rPr lang="lv-LV" sz="1200" noProof="1">
                <a:latin typeface="Arial Narrow" panose="020B0606020202030204" pitchFamily="34" charset="0"/>
                <a:cs typeface="Arial" panose="020B0604020202020204" pitchFamily="34" charset="0"/>
              </a:rPr>
              <a:t> šādiem apgalvojumiem:</a:t>
            </a:r>
          </a:p>
          <a:p>
            <a:pPr lvl="2" algn="just">
              <a:spcBef>
                <a:spcPts val="0"/>
              </a:spcBef>
            </a:pPr>
            <a:r>
              <a:rPr lang="lv-LV" sz="1200" noProof="1">
                <a:latin typeface="Arial Narrow" panose="020B0606020202030204" pitchFamily="34" charset="0"/>
                <a:cs typeface="Arial" panose="020B0604020202020204" pitchFamily="34" charset="0"/>
              </a:rPr>
              <a:t>Latvijā vakcīnas pret Covid-19 ir pieejamas ikvienam, kas to vēlas (90%);</a:t>
            </a:r>
          </a:p>
          <a:p>
            <a:pPr lvl="2" algn="just">
              <a:spcBef>
                <a:spcPts val="0"/>
              </a:spcBef>
            </a:pPr>
            <a:r>
              <a:rPr lang="lv-LV" sz="1200" noProof="1">
                <a:latin typeface="Arial Narrow" panose="020B0606020202030204" pitchFamily="34" charset="0"/>
                <a:cs typeface="Arial" panose="020B0604020202020204" pitchFamily="34" charset="0"/>
              </a:rPr>
              <a:t>vakcinācija pret Covid-19 ir pienākums pret savu un citu līdzcilvēku veselību (66%);</a:t>
            </a:r>
          </a:p>
          <a:p>
            <a:pPr lvl="2" algn="just">
              <a:spcBef>
                <a:spcPts val="0"/>
              </a:spcBef>
            </a:pPr>
            <a:r>
              <a:rPr lang="lv-LV" sz="1200" noProof="1">
                <a:latin typeface="Arial Narrow" panose="020B0606020202030204" pitchFamily="34" charset="0"/>
                <a:cs typeface="Arial" panose="020B0604020202020204" pitchFamily="34" charset="0"/>
              </a:rPr>
              <a:t>obligāta vakcinācija pret Covid-19 nav atbalstāma (60%).</a:t>
            </a:r>
          </a:p>
          <a:p>
            <a:pPr marL="342000" indent="0" algn="just">
              <a:spcAft>
                <a:spcPts val="600"/>
              </a:spcAft>
              <a:buNone/>
            </a:pPr>
            <a:r>
              <a:rPr lang="lv-LV" sz="1200" noProof="1">
                <a:latin typeface="Arial Narrow" panose="020B0606020202030204" pitchFamily="34" charset="0"/>
                <a:cs typeface="Arial" panose="020B0604020202020204" pitchFamily="34" charset="0"/>
              </a:rPr>
              <a:t>Gandrīz ½ respondentu </a:t>
            </a:r>
            <a:r>
              <a:rPr lang="lv-LV" sz="1200" u="sng" noProof="1">
                <a:latin typeface="Arial Narrow" panose="020B0606020202030204" pitchFamily="34" charset="0"/>
                <a:cs typeface="Arial" panose="020B0604020202020204" pitchFamily="34" charset="0"/>
              </a:rPr>
              <a:t>kopumā piekrīt, ka</a:t>
            </a:r>
            <a:r>
              <a:rPr lang="lv-LV" sz="1200" noProof="1">
                <a:latin typeface="Arial Narrow" panose="020B0606020202030204" pitchFamily="34" charset="0"/>
                <a:cs typeface="Arial" panose="020B0604020202020204" pitchFamily="34" charset="0"/>
              </a:rPr>
              <a:t>:</a:t>
            </a:r>
          </a:p>
          <a:p>
            <a:pPr lvl="2" algn="just">
              <a:spcBef>
                <a:spcPts val="0"/>
              </a:spcBef>
            </a:pPr>
            <a:r>
              <a:rPr lang="lv-LV" sz="1200" noProof="1">
                <a:latin typeface="Arial Narrow" panose="020B0606020202030204" pitchFamily="34" charset="0"/>
                <a:cs typeface="Arial" panose="020B0604020202020204" pitchFamily="34" charset="0"/>
              </a:rPr>
              <a:t>Latvijas iedzīvotāju vakcinēšanās pret Covid-19 pozitīvi ietekmē Latvijas ekonomisko attīstību (48%);</a:t>
            </a:r>
          </a:p>
          <a:p>
            <a:pPr lvl="2" algn="just">
              <a:spcBef>
                <a:spcPts val="0"/>
              </a:spcBef>
            </a:pPr>
            <a:r>
              <a:rPr lang="lv-LV" sz="1200" noProof="1">
                <a:latin typeface="Arial Narrow" panose="020B0606020202030204" pitchFamily="34" charset="0"/>
                <a:cs typeface="Arial" panose="020B0604020202020204" pitchFamily="34" charset="0"/>
              </a:rPr>
              <a:t>Covid-19 pandēmija un ar to saistītā vakcinācija ir farmācijas industrijas afēra ar mērķi vairāk nopelnīt (44%);</a:t>
            </a:r>
          </a:p>
          <a:p>
            <a:pPr lvl="2" algn="just">
              <a:spcBef>
                <a:spcPts val="0"/>
              </a:spcBef>
            </a:pPr>
            <a:r>
              <a:rPr lang="lv-LV" sz="1200" noProof="1">
                <a:latin typeface="Arial Narrow" panose="020B0606020202030204" pitchFamily="34" charset="0"/>
                <a:cs typeface="Arial" panose="020B0604020202020204" pitchFamily="34" charset="0"/>
              </a:rPr>
              <a:t>cīņu pret tādām pandēmijām kā Covid-19 un to sekām vislabāk koordinēt nevis nacionālā, bet Eiropas Savienības līmenī (43%).</a:t>
            </a:r>
          </a:p>
          <a:p>
            <a:pPr marL="342000" indent="0" algn="just">
              <a:spcAft>
                <a:spcPts val="600"/>
              </a:spcAft>
              <a:buNone/>
            </a:pPr>
            <a:r>
              <a:rPr lang="lv-LV" sz="1200" noProof="1">
                <a:latin typeface="Arial Narrow" panose="020B0606020202030204" pitchFamily="34" charset="0"/>
                <a:cs typeface="Arial" panose="020B0604020202020204" pitchFamily="34" charset="0"/>
              </a:rPr>
              <a:t>½ vai vairāk respondentu </a:t>
            </a:r>
            <a:r>
              <a:rPr lang="lv-LV" sz="1200" u="sng" noProof="1">
                <a:latin typeface="Arial Narrow" panose="020B0606020202030204" pitchFamily="34" charset="0"/>
                <a:cs typeface="Arial" panose="020B0604020202020204" pitchFamily="34" charset="0"/>
              </a:rPr>
              <a:t>kopumā nepiekrīt, ka</a:t>
            </a:r>
            <a:r>
              <a:rPr lang="lv-LV" sz="1200" noProof="1">
                <a:latin typeface="Arial Narrow" panose="020B0606020202030204" pitchFamily="34" charset="0"/>
                <a:cs typeface="Arial" panose="020B0604020202020204" pitchFamily="34" charset="0"/>
              </a:rPr>
              <a:t>:</a:t>
            </a:r>
          </a:p>
          <a:p>
            <a:pPr lvl="2" algn="just">
              <a:spcBef>
                <a:spcPts val="0"/>
              </a:spcBef>
            </a:pPr>
            <a:r>
              <a:rPr lang="lv-LV" sz="1200" noProof="1">
                <a:latin typeface="Arial Narrow" panose="020B0606020202030204" pitchFamily="34" charset="0"/>
                <a:cs typeface="Arial" panose="020B0604020202020204" pitchFamily="34" charset="0"/>
              </a:rPr>
              <a:t>vakcinācija rada lielāku veselības apdraudējumu nekā saslimšana ar Covid-19 (50%);</a:t>
            </a:r>
          </a:p>
          <a:p>
            <a:pPr lvl="2" algn="just">
              <a:spcBef>
                <a:spcPts val="0"/>
              </a:spcBef>
              <a:spcAft>
                <a:spcPts val="600"/>
              </a:spcAft>
            </a:pPr>
            <a:r>
              <a:rPr lang="lv-LV" sz="1200" noProof="1">
                <a:latin typeface="Arial Narrow" panose="020B0606020202030204" pitchFamily="34" charset="0"/>
                <a:cs typeface="Arial" panose="020B0604020202020204" pitchFamily="34" charset="0"/>
              </a:rPr>
              <a:t>lepojas ar Latvijas valsts iestāžu darbu Covid-19 pandēmijas laikā un ar šī darba rezultātiem (56%).</a:t>
            </a:r>
          </a:p>
          <a:p>
            <a:pPr algn="just">
              <a:spcAft>
                <a:spcPts val="600"/>
              </a:spcAft>
            </a:pPr>
            <a:r>
              <a:rPr lang="lv-LV" sz="1200" b="1" noProof="1">
                <a:latin typeface="Arial Narrow" panose="020B0606020202030204" pitchFamily="34" charset="0"/>
                <a:cs typeface="Arial" panose="020B0604020202020204" pitchFamily="34" charset="0"/>
              </a:rPr>
              <a:t>Raksturojot vakcinēšanos un saskarsmi ar Covid-19, </a:t>
            </a:r>
            <a:r>
              <a:rPr lang="lv-LV" sz="1200" noProof="1">
                <a:latin typeface="Arial Narrow" panose="020B0606020202030204" pitchFamily="34" charset="0"/>
                <a:cs typeface="Arial" panose="020B0604020202020204" pitchFamily="34" charset="0"/>
              </a:rPr>
              <a:t>aptuveni ⅔ respondentu (67%) norāda, ka jau bija vismaz vienu reizi vakcinējušies pret Covid-19 līdz valdības 8. oktobra lēmumam izsludināt Latvijā ārkārtas stāvokli. Lielākā daļa respondentu norāda, ka viņi paši vai kāds no tuviniekiem vai draugu loka līdz šim </a:t>
            </a:r>
            <a:r>
              <a:rPr lang="lv-LV" sz="1200" u="sng" noProof="1">
                <a:latin typeface="Arial Narrow" panose="020B0606020202030204" pitchFamily="34" charset="0"/>
                <a:cs typeface="Arial" panose="020B0604020202020204" pitchFamily="34" charset="0"/>
              </a:rPr>
              <a:t>nav</a:t>
            </a:r>
            <a:r>
              <a:rPr lang="lv-LV" sz="1200" noProof="1">
                <a:latin typeface="Arial Narrow" panose="020B0606020202030204" pitchFamily="34" charset="0"/>
                <a:cs typeface="Arial" panose="020B0604020202020204" pitchFamily="34" charset="0"/>
              </a:rPr>
              <a:t> smagi saslimis ar Covid-19 vai pat nomiris (60%) un ka </a:t>
            </a:r>
            <a:r>
              <a:rPr lang="lv-LV" sz="1200" u="sng" noProof="1">
                <a:latin typeface="Arial Narrow" panose="020B0606020202030204" pitchFamily="34" charset="0"/>
                <a:cs typeface="Arial" panose="020B0604020202020204" pitchFamily="34" charset="0"/>
              </a:rPr>
              <a:t>nav</a:t>
            </a:r>
            <a:r>
              <a:rPr lang="lv-LV" sz="1200" noProof="1">
                <a:latin typeface="Arial Narrow" panose="020B0606020202030204" pitchFamily="34" charset="0"/>
                <a:cs typeface="Arial" panose="020B0604020202020204" pitchFamily="34" charset="0"/>
              </a:rPr>
              <a:t> to cilvēku riska grupā, kuriem saslimšana ar Covid-19 var izraisīt smagus veselības traucējumus vai pat būt ar letālu iznākumu (64%).</a:t>
            </a:r>
          </a:p>
          <a:p>
            <a:pPr lvl="2" algn="just">
              <a:spcBef>
                <a:spcPts val="0"/>
              </a:spcBef>
            </a:pPr>
            <a:endParaRPr lang="lv-LV" sz="1200" noProof="1">
              <a:latin typeface="Arial Narrow" panose="020B0606020202030204" pitchFamily="34" charset="0"/>
              <a:cs typeface="Arial" panose="020B0604020202020204" pitchFamily="34" charset="0"/>
            </a:endParaRPr>
          </a:p>
          <a:p>
            <a:pPr lvl="2" algn="just">
              <a:spcBef>
                <a:spcPts val="0"/>
              </a:spcBef>
            </a:pPr>
            <a:endParaRPr lang="lv-LV" sz="1200" noProof="1">
              <a:latin typeface="Arial Narrow" panose="020B0606020202030204" pitchFamily="34" charset="0"/>
              <a:cs typeface="Arial" panose="020B0604020202020204" pitchFamily="34" charset="0"/>
            </a:endParaRPr>
          </a:p>
          <a:p>
            <a:pPr lvl="2" algn="just">
              <a:spcBef>
                <a:spcPts val="0"/>
              </a:spcBef>
            </a:pPr>
            <a:endParaRPr lang="lv-LV" sz="1200" noProof="1">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93842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7849BD2B-EFA3-4745-84C8-421DE22409C2}"/>
              </a:ext>
            </a:extLst>
          </p:cNvPr>
          <p:cNvSpPr txBox="1">
            <a:spLocks noChangeArrowheads="1"/>
          </p:cNvSpPr>
          <p:nvPr/>
        </p:nvSpPr>
        <p:spPr bwMode="auto">
          <a:xfrm>
            <a:off x="1961964" y="2998113"/>
            <a:ext cx="5220072" cy="861774"/>
          </a:xfrm>
          <a:prstGeom prst="rect">
            <a:avLst/>
          </a:prstGeom>
          <a:ln>
            <a:solidFill>
              <a:srgbClr val="B48900"/>
            </a:solidFill>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lv-LV" altLang="ko-KR" sz="5000" b="1" cap="small" noProof="1">
                <a:latin typeface="Arial Narrow" panose="020B0606020202030204" pitchFamily="34" charset="0"/>
                <a:ea typeface="맑은 고딕" pitchFamily="50" charset="-127"/>
                <a:cs typeface="Arial" panose="020B0604020202020204" pitchFamily="34" charset="0"/>
              </a:rPr>
              <a:t>Galvenie rezultāti</a:t>
            </a:r>
          </a:p>
        </p:txBody>
      </p:sp>
    </p:spTree>
    <p:extLst>
      <p:ext uri="{BB962C8B-B14F-4D97-AF65-F5344CB8AC3E}">
        <p14:creationId xmlns:p14="http://schemas.microsoft.com/office/powerpoint/2010/main" val="357495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7849BD2B-EFA3-4745-84C8-421DE22409C2}"/>
              </a:ext>
            </a:extLst>
          </p:cNvPr>
          <p:cNvSpPr txBox="1">
            <a:spLocks noChangeArrowheads="1"/>
          </p:cNvSpPr>
          <p:nvPr/>
        </p:nvSpPr>
        <p:spPr bwMode="auto">
          <a:xfrm>
            <a:off x="1961964" y="2998113"/>
            <a:ext cx="5220072" cy="861774"/>
          </a:xfrm>
          <a:prstGeom prst="rect">
            <a:avLst/>
          </a:prstGeom>
          <a:ln>
            <a:solidFill>
              <a:srgbClr val="B48900"/>
            </a:solidFill>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lv-LV" altLang="ko-KR" sz="5000" b="1" cap="small" noProof="1">
                <a:latin typeface="Arial Narrow" panose="020B0606020202030204" pitchFamily="34" charset="0"/>
                <a:ea typeface="맑은 고딕" pitchFamily="50" charset="-127"/>
                <a:cs typeface="Arial" panose="020B0604020202020204" pitchFamily="34" charset="0"/>
              </a:rPr>
              <a:t>1. Valsts finanses</a:t>
            </a:r>
          </a:p>
        </p:txBody>
      </p:sp>
    </p:spTree>
    <p:extLst>
      <p:ext uri="{BB962C8B-B14F-4D97-AF65-F5344CB8AC3E}">
        <p14:creationId xmlns:p14="http://schemas.microsoft.com/office/powerpoint/2010/main" val="267879713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13618</TotalTime>
  <Words>4181</Words>
  <Application>Microsoft Office PowerPoint</Application>
  <PresentationFormat>Slaidrāde ekrānā (4:3)</PresentationFormat>
  <Paragraphs>913</Paragraphs>
  <Slides>43</Slides>
  <Notes>33</Notes>
  <HiddenSlides>0</HiddenSlides>
  <MMClips>0</MMClips>
  <ScaleCrop>false</ScaleCrop>
  <HeadingPairs>
    <vt:vector size="8" baseType="variant">
      <vt:variant>
        <vt:lpstr>Lietotie fonti</vt:lpstr>
      </vt:variant>
      <vt:variant>
        <vt:i4>6</vt:i4>
      </vt:variant>
      <vt:variant>
        <vt:lpstr>Dizains</vt:lpstr>
      </vt:variant>
      <vt:variant>
        <vt:i4>2</vt:i4>
      </vt:variant>
      <vt:variant>
        <vt:lpstr>Iegulti OLE serveri</vt:lpstr>
      </vt:variant>
      <vt:variant>
        <vt:i4>1</vt:i4>
      </vt:variant>
      <vt:variant>
        <vt:lpstr>Slaidu virsraksti</vt:lpstr>
      </vt:variant>
      <vt:variant>
        <vt:i4>43</vt:i4>
      </vt:variant>
    </vt:vector>
  </HeadingPairs>
  <TitlesOfParts>
    <vt:vector size="52" baseType="lpstr">
      <vt:lpstr>Arial</vt:lpstr>
      <vt:lpstr>Arial Narrow</vt:lpstr>
      <vt:lpstr>Calibri</vt:lpstr>
      <vt:lpstr>Calibri Light</vt:lpstr>
      <vt:lpstr>Tahoma</vt:lpstr>
      <vt:lpstr>Wingdings</vt:lpstr>
      <vt:lpstr>Custom Design</vt:lpstr>
      <vt:lpstr>1_Custom Design</vt:lpstr>
      <vt:lpstr>Document</vt:lpstr>
      <vt:lpstr>PowerPoint prezentācija</vt:lpstr>
      <vt:lpstr>Saturs</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SKDS</dc:creator>
  <cp:lastModifiedBy>Atis Putniņš</cp:lastModifiedBy>
  <cp:revision>923</cp:revision>
  <cp:lastPrinted>2018-08-31T11:03:49Z</cp:lastPrinted>
  <dcterms:created xsi:type="dcterms:W3CDTF">2014-04-01T16:35:38Z</dcterms:created>
  <dcterms:modified xsi:type="dcterms:W3CDTF">2021-12-15T10:09:46Z</dcterms:modified>
</cp:coreProperties>
</file>