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8" r:id="rId2"/>
    <p:sldMasterId id="2147483773" r:id="rId3"/>
    <p:sldMasterId id="2147483682" r:id="rId4"/>
    <p:sldMasterId id="2147483689" r:id="rId5"/>
    <p:sldMasterId id="2147483696" r:id="rId6"/>
    <p:sldMasterId id="2147483703" r:id="rId7"/>
    <p:sldMasterId id="2147483710" r:id="rId8"/>
    <p:sldMasterId id="2147483717" r:id="rId9"/>
    <p:sldMasterId id="2147483724" r:id="rId10"/>
    <p:sldMasterId id="2147483731" r:id="rId11"/>
    <p:sldMasterId id="2147483738" r:id="rId12"/>
    <p:sldMasterId id="2147483745" r:id="rId13"/>
    <p:sldMasterId id="2147483752" r:id="rId14"/>
    <p:sldMasterId id="2147483759" r:id="rId15"/>
    <p:sldMasterId id="2147483766" r:id="rId16"/>
    <p:sldMasterId id="2147483782" r:id="rId17"/>
    <p:sldMasterId id="2147483794" r:id="rId18"/>
  </p:sldMasterIdLst>
  <p:notesMasterIdLst>
    <p:notesMasterId r:id="rId38"/>
  </p:notesMasterIdLst>
  <p:handoutMasterIdLst>
    <p:handoutMasterId r:id="rId39"/>
  </p:handoutMasterIdLst>
  <p:sldIdLst>
    <p:sldId id="323" r:id="rId19"/>
    <p:sldId id="324" r:id="rId20"/>
    <p:sldId id="333" r:id="rId21"/>
    <p:sldId id="33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7" r:id="rId30"/>
    <p:sldId id="336" r:id="rId31"/>
    <p:sldId id="338" r:id="rId32"/>
    <p:sldId id="339" r:id="rId33"/>
    <p:sldId id="340" r:id="rId34"/>
    <p:sldId id="341" r:id="rId35"/>
    <p:sldId id="342" r:id="rId36"/>
    <p:sldId id="332" r:id="rId37"/>
  </p:sldIdLst>
  <p:sldSz cx="9144000" cy="6858000" type="screen4x3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0D00DB0-DE6F-4BC1-818F-013C5AD966EF}">
          <p14:sldIdLst>
            <p14:sldId id="323"/>
            <p14:sldId id="324"/>
            <p14:sldId id="333"/>
            <p14:sldId id="334"/>
            <p14:sldId id="325"/>
            <p14:sldId id="326"/>
            <p14:sldId id="327"/>
            <p14:sldId id="328"/>
            <p14:sldId id="329"/>
            <p14:sldId id="330"/>
            <p14:sldId id="331"/>
            <p14:sldId id="337"/>
            <p14:sldId id="336"/>
            <p14:sldId id="338"/>
            <p14:sldId id="339"/>
            <p14:sldId id="340"/>
            <p14:sldId id="341"/>
            <p14:sldId id="342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753" autoAdjust="0"/>
  </p:normalViewPr>
  <p:slideViewPr>
    <p:cSldViewPr>
      <p:cViewPr varScale="1">
        <p:scale>
          <a:sx n="84" d="100"/>
          <a:sy n="84" d="100"/>
        </p:scale>
        <p:origin x="15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.ssc-campus.nl\cpb\data\p_ovf\Teksten%20CEP%20MEV%20MLT%20en%20presentaties\Presentaties\2017-06-Rotterdam_KiK\9Kik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.ssc-campus.nl\cpb\data\p_macro\knutselhoek_Wim\Presentaties\2017-11_EUR_ARK\Regeringsformati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.ssc-campus.nl\cpb\data\p_ovf\Teksten%20CEP%20MEV%20MLT%20en%20presentaties\Presentaties\2017-06-Rotterdam_KiK\mlt_cep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.ssc-campus.nl\cpb\data\p_ovf\Teksten%20CEP%20MEV%20MLT%20en%20presentaties\Presentaties\2017-06-Rotterdam_KiK\mlt_cep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.ssc-campus.nl\cpb\data\p_ovf\Teksten%20CEP%20MEV%20MLT%20en%20presentaties\Presentaties\2017-06-Rotterdam_KiK\mlt_cep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.ssc-campus.nl\cpb\data\p_ovf\Teksten%20CEP%20MEV%20MLT%20en%20presentaties\Presentaties\2017-06-Rotterdam_KiK\Figuur_04_CPB_houdbaarheidssald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4214211119856"/>
          <c:y val="3.3759615090650348E-2"/>
          <c:w val="0.87574223605288415"/>
          <c:h val="0.813122686700676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Sheet2!$J$1</c:f>
              <c:strCache>
                <c:ptCount val="1"/>
                <c:pt idx="0">
                  <c:v>cpb</c:v>
                </c:pt>
              </c:strCache>
            </c:strRef>
          </c:tx>
          <c:invertIfNegative val="0"/>
          <c:cat>
            <c:numRef>
              <c:f>Sheet2!$I$2:$I$10</c:f>
              <c:numCache>
                <c:formatCode>General</c:formatCode>
                <c:ptCount val="9"/>
                <c:pt idx="0">
                  <c:v>1986</c:v>
                </c:pt>
                <c:pt idx="1">
                  <c:v>1989</c:v>
                </c:pt>
                <c:pt idx="2">
                  <c:v>1994</c:v>
                </c:pt>
                <c:pt idx="3">
                  <c:v>1998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  <c:pt idx="7">
                  <c:v>2012</c:v>
                </c:pt>
                <c:pt idx="8">
                  <c:v>2017</c:v>
                </c:pt>
              </c:numCache>
            </c:numRef>
          </c:cat>
          <c:val>
            <c:numRef>
              <c:f>Sheet2!$J$2:$J$10</c:f>
              <c:numCache>
                <c:formatCode>General</c:formatCode>
                <c:ptCount val="9"/>
                <c:pt idx="0">
                  <c:v>16</c:v>
                </c:pt>
                <c:pt idx="1">
                  <c:v>55</c:v>
                </c:pt>
                <c:pt idx="2">
                  <c:v>220</c:v>
                </c:pt>
                <c:pt idx="3">
                  <c:v>155</c:v>
                </c:pt>
                <c:pt idx="4">
                  <c:v>228</c:v>
                </c:pt>
                <c:pt idx="5">
                  <c:v>220</c:v>
                </c:pt>
                <c:pt idx="8">
                  <c:v>374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EA-F541-ABE5-AE64B4EADA02}"/>
            </c:ext>
          </c:extLst>
        </c:ser>
        <c:ser>
          <c:idx val="1"/>
          <c:order val="1"/>
          <c:tx>
            <c:strRef>
              <c:f>Sheet2!$K$1</c:f>
              <c:strCache>
                <c:ptCount val="1"/>
                <c:pt idx="0">
                  <c:v>cpb+pbl</c:v>
                </c:pt>
              </c:strCache>
            </c:strRef>
          </c:tx>
          <c:invertIfNegative val="0"/>
          <c:cat>
            <c:numRef>
              <c:f>Sheet2!$I$2:$I$10</c:f>
              <c:numCache>
                <c:formatCode>General</c:formatCode>
                <c:ptCount val="9"/>
                <c:pt idx="0">
                  <c:v>1986</c:v>
                </c:pt>
                <c:pt idx="1">
                  <c:v>1989</c:v>
                </c:pt>
                <c:pt idx="2">
                  <c:v>1994</c:v>
                </c:pt>
                <c:pt idx="3">
                  <c:v>1998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  <c:pt idx="7">
                  <c:v>2012</c:v>
                </c:pt>
                <c:pt idx="8">
                  <c:v>2017</c:v>
                </c:pt>
              </c:numCache>
            </c:numRef>
          </c:cat>
          <c:val>
            <c:numRef>
              <c:f>Sheet2!$K$2:$K$10</c:f>
              <c:numCache>
                <c:formatCode>General</c:formatCode>
                <c:ptCount val="9"/>
                <c:pt idx="6">
                  <c:v>218</c:v>
                </c:pt>
                <c:pt idx="7">
                  <c:v>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EA-F541-ABE5-AE64B4EADA02}"/>
            </c:ext>
          </c:extLst>
        </c:ser>
        <c:ser>
          <c:idx val="2"/>
          <c:order val="2"/>
          <c:tx>
            <c:strRef>
              <c:f>Sheet2!$L$1</c:f>
              <c:strCache>
                <c:ptCount val="1"/>
                <c:pt idx="0">
                  <c:v>pbl</c:v>
                </c:pt>
              </c:strCache>
            </c:strRef>
          </c:tx>
          <c:invertIfNegative val="0"/>
          <c:cat>
            <c:numRef>
              <c:f>Sheet2!$I$2:$I$10</c:f>
              <c:numCache>
                <c:formatCode>General</c:formatCode>
                <c:ptCount val="9"/>
                <c:pt idx="0">
                  <c:v>1986</c:v>
                </c:pt>
                <c:pt idx="1">
                  <c:v>1989</c:v>
                </c:pt>
                <c:pt idx="2">
                  <c:v>1994</c:v>
                </c:pt>
                <c:pt idx="3">
                  <c:v>1998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  <c:pt idx="7">
                  <c:v>2012</c:v>
                </c:pt>
                <c:pt idx="8">
                  <c:v>2017</c:v>
                </c:pt>
              </c:numCache>
            </c:numRef>
          </c:cat>
          <c:val>
            <c:numRef>
              <c:f>Sheet2!$L$2:$L$10</c:f>
              <c:numCache>
                <c:formatCode>General</c:formatCode>
                <c:ptCount val="9"/>
                <c:pt idx="8">
                  <c:v>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EA-F541-ABE5-AE64B4EAD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4691176"/>
        <c:axId val="324691568"/>
      </c:barChart>
      <c:catAx>
        <c:axId val="324691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24691568"/>
        <c:crosses val="autoZero"/>
        <c:auto val="1"/>
        <c:lblAlgn val="ctr"/>
        <c:lblOffset val="100"/>
        <c:noMultiLvlLbl val="0"/>
      </c:catAx>
      <c:valAx>
        <c:axId val="32469156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000"/>
                </a:pPr>
                <a:r>
                  <a:rPr lang="nl-NL" sz="1000" dirty="0"/>
                  <a:t># pages</a:t>
                </a:r>
              </a:p>
            </c:rich>
          </c:tx>
          <c:layout>
            <c:manualLayout>
              <c:xMode val="edge"/>
              <c:yMode val="edge"/>
              <c:x val="0.20058907987156918"/>
              <c:y val="0.195248482031156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46911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000" b="0" i="0"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4214211119856"/>
          <c:y val="3.3759615090650348E-2"/>
          <c:w val="0.87574223605288415"/>
          <c:h val="0.794991918047655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Sheet2!$N$1</c:f>
              <c:strCache>
                <c:ptCount val="1"/>
                <c:pt idx="0">
                  <c:v>cpb</c:v>
                </c:pt>
              </c:strCache>
            </c:strRef>
          </c:tx>
          <c:invertIfNegative val="0"/>
          <c:cat>
            <c:numRef>
              <c:f>Sheet2!$I$2:$I$10</c:f>
              <c:numCache>
                <c:formatCode>General</c:formatCode>
                <c:ptCount val="9"/>
                <c:pt idx="0">
                  <c:v>1986</c:v>
                </c:pt>
                <c:pt idx="1">
                  <c:v>1989</c:v>
                </c:pt>
                <c:pt idx="2">
                  <c:v>1994</c:v>
                </c:pt>
                <c:pt idx="3">
                  <c:v>1998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  <c:pt idx="7">
                  <c:v>2012</c:v>
                </c:pt>
                <c:pt idx="8">
                  <c:v>2017</c:v>
                </c:pt>
              </c:numCache>
            </c:numRef>
          </c:cat>
          <c:val>
            <c:numRef>
              <c:f>Sheet2!$N$2:$N$10</c:f>
              <c:numCache>
                <c:formatCode>General</c:formatCode>
                <c:ptCount val="9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95-C942-8F03-73F959C21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4757384"/>
        <c:axId val="324754248"/>
      </c:barChart>
      <c:catAx>
        <c:axId val="324757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24754248"/>
        <c:crosses val="autoZero"/>
        <c:auto val="1"/>
        <c:lblAlgn val="ctr"/>
        <c:lblOffset val="100"/>
        <c:noMultiLvlLbl val="0"/>
      </c:catAx>
      <c:valAx>
        <c:axId val="32475424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000"/>
                </a:pPr>
                <a:r>
                  <a:rPr lang="nl-NL" sz="1000" dirty="0"/>
                  <a:t># </a:t>
                </a:r>
                <a:r>
                  <a:rPr lang="nl-NL" sz="1000" dirty="0" err="1" smtClean="0"/>
                  <a:t>parties</a:t>
                </a:r>
                <a:endParaRPr lang="nl-NL" sz="1000" dirty="0"/>
              </a:p>
            </c:rich>
          </c:tx>
          <c:layout>
            <c:manualLayout>
              <c:xMode val="edge"/>
              <c:yMode val="edge"/>
              <c:x val="0.15107268171281094"/>
              <c:y val="0.177607910754451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47573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000" b="0" i="0"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Dutch government formation</a:t>
            </a:r>
          </a:p>
        </c:rich>
      </c:tx>
      <c:layout>
        <c:manualLayout>
          <c:xMode val="edge"/>
          <c:yMode val="edge"/>
          <c:x val="0.23047392213670809"/>
          <c:y val="3.233437773913494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6085869730724485E-2"/>
          <c:y val="3.377118869105588E-2"/>
          <c:w val="0.88437161279459764"/>
          <c:h val="0.64891255789159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Length coalition negotiations</c:v>
                </c:pt>
              </c:strCache>
            </c:strRef>
          </c:tx>
          <c:invertIfNegative val="0"/>
          <c:cat>
            <c:numRef>
              <c:f>Sheet1!$H$2:$H$30</c:f>
              <c:numCache>
                <c:formatCode>General</c:formatCode>
                <c:ptCount val="29"/>
                <c:pt idx="0">
                  <c:v>1945</c:v>
                </c:pt>
                <c:pt idx="1">
                  <c:v>1946</c:v>
                </c:pt>
                <c:pt idx="2">
                  <c:v>1948</c:v>
                </c:pt>
                <c:pt idx="3">
                  <c:v>1951</c:v>
                </c:pt>
                <c:pt idx="4">
                  <c:v>1952</c:v>
                </c:pt>
                <c:pt idx="5">
                  <c:v>1956</c:v>
                </c:pt>
                <c:pt idx="6">
                  <c:v>1958</c:v>
                </c:pt>
                <c:pt idx="7">
                  <c:v>1959</c:v>
                </c:pt>
                <c:pt idx="8">
                  <c:v>1963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1971</c:v>
                </c:pt>
                <c:pt idx="13">
                  <c:v>1972</c:v>
                </c:pt>
                <c:pt idx="14">
                  <c:v>1973</c:v>
                </c:pt>
                <c:pt idx="15">
                  <c:v>1977</c:v>
                </c:pt>
                <c:pt idx="16">
                  <c:v>1981</c:v>
                </c:pt>
                <c:pt idx="17">
                  <c:v>1982</c:v>
                </c:pt>
                <c:pt idx="18">
                  <c:v>1982</c:v>
                </c:pt>
                <c:pt idx="19">
                  <c:v>1986</c:v>
                </c:pt>
                <c:pt idx="20">
                  <c:v>1989</c:v>
                </c:pt>
                <c:pt idx="21">
                  <c:v>1994</c:v>
                </c:pt>
                <c:pt idx="22">
                  <c:v>1998</c:v>
                </c:pt>
                <c:pt idx="23">
                  <c:v>2002</c:v>
                </c:pt>
                <c:pt idx="24">
                  <c:v>2003</c:v>
                </c:pt>
                <c:pt idx="25">
                  <c:v>2007</c:v>
                </c:pt>
                <c:pt idx="26">
                  <c:v>2010</c:v>
                </c:pt>
                <c:pt idx="27">
                  <c:v>2012</c:v>
                </c:pt>
                <c:pt idx="28">
                  <c:v>2017</c:v>
                </c:pt>
              </c:numCache>
            </c:numRef>
          </c:cat>
          <c:val>
            <c:numRef>
              <c:f>Sheet1!$I$2:$I$30</c:f>
              <c:numCache>
                <c:formatCode>General</c:formatCode>
                <c:ptCount val="29"/>
                <c:pt idx="0">
                  <c:v>47</c:v>
                </c:pt>
                <c:pt idx="1">
                  <c:v>47</c:v>
                </c:pt>
                <c:pt idx="2">
                  <c:v>31</c:v>
                </c:pt>
                <c:pt idx="3">
                  <c:v>50</c:v>
                </c:pt>
                <c:pt idx="4">
                  <c:v>69</c:v>
                </c:pt>
                <c:pt idx="5">
                  <c:v>122</c:v>
                </c:pt>
                <c:pt idx="6">
                  <c:v>10</c:v>
                </c:pt>
                <c:pt idx="7">
                  <c:v>68</c:v>
                </c:pt>
                <c:pt idx="8">
                  <c:v>70</c:v>
                </c:pt>
                <c:pt idx="9">
                  <c:v>46</c:v>
                </c:pt>
                <c:pt idx="10">
                  <c:v>38</c:v>
                </c:pt>
                <c:pt idx="11">
                  <c:v>49</c:v>
                </c:pt>
                <c:pt idx="12">
                  <c:v>69</c:v>
                </c:pt>
                <c:pt idx="13">
                  <c:v>22</c:v>
                </c:pt>
                <c:pt idx="14">
                  <c:v>163</c:v>
                </c:pt>
                <c:pt idx="15">
                  <c:v>208</c:v>
                </c:pt>
                <c:pt idx="16">
                  <c:v>108</c:v>
                </c:pt>
                <c:pt idx="17">
                  <c:v>17</c:v>
                </c:pt>
                <c:pt idx="18">
                  <c:v>57</c:v>
                </c:pt>
                <c:pt idx="19">
                  <c:v>54</c:v>
                </c:pt>
                <c:pt idx="20">
                  <c:v>62</c:v>
                </c:pt>
                <c:pt idx="21">
                  <c:v>111</c:v>
                </c:pt>
                <c:pt idx="22">
                  <c:v>89</c:v>
                </c:pt>
                <c:pt idx="23">
                  <c:v>68</c:v>
                </c:pt>
                <c:pt idx="24">
                  <c:v>125</c:v>
                </c:pt>
                <c:pt idx="25">
                  <c:v>90</c:v>
                </c:pt>
                <c:pt idx="26">
                  <c:v>127</c:v>
                </c:pt>
                <c:pt idx="27">
                  <c:v>54</c:v>
                </c:pt>
                <c:pt idx="28">
                  <c:v>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753464"/>
        <c:axId val="324693920"/>
      </c:barChart>
      <c:lineChart>
        <c:grouping val="standard"/>
        <c:varyColors val="0"/>
        <c:ser>
          <c:idx val="1"/>
          <c:order val="1"/>
          <c:tx>
            <c:strRef>
              <c:f>Sheet1!$J$1</c:f>
              <c:strCache>
                <c:ptCount val="1"/>
                <c:pt idx="0">
                  <c:v>Average</c:v>
                </c:pt>
              </c:strCache>
            </c:strRef>
          </c:tx>
          <c:marker>
            <c:symbol val="none"/>
          </c:marker>
          <c:cat>
            <c:numRef>
              <c:f>Sheet1!$H$2:$H$30</c:f>
              <c:numCache>
                <c:formatCode>General</c:formatCode>
                <c:ptCount val="29"/>
                <c:pt idx="0">
                  <c:v>1945</c:v>
                </c:pt>
                <c:pt idx="1">
                  <c:v>1946</c:v>
                </c:pt>
                <c:pt idx="2">
                  <c:v>1948</c:v>
                </c:pt>
                <c:pt idx="3">
                  <c:v>1951</c:v>
                </c:pt>
                <c:pt idx="4">
                  <c:v>1952</c:v>
                </c:pt>
                <c:pt idx="5">
                  <c:v>1956</c:v>
                </c:pt>
                <c:pt idx="6">
                  <c:v>1958</c:v>
                </c:pt>
                <c:pt idx="7">
                  <c:v>1959</c:v>
                </c:pt>
                <c:pt idx="8">
                  <c:v>1963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1971</c:v>
                </c:pt>
                <c:pt idx="13">
                  <c:v>1972</c:v>
                </c:pt>
                <c:pt idx="14">
                  <c:v>1973</c:v>
                </c:pt>
                <c:pt idx="15">
                  <c:v>1977</c:v>
                </c:pt>
                <c:pt idx="16">
                  <c:v>1981</c:v>
                </c:pt>
                <c:pt idx="17">
                  <c:v>1982</c:v>
                </c:pt>
                <c:pt idx="18">
                  <c:v>1982</c:v>
                </c:pt>
                <c:pt idx="19">
                  <c:v>1986</c:v>
                </c:pt>
                <c:pt idx="20">
                  <c:v>1989</c:v>
                </c:pt>
                <c:pt idx="21">
                  <c:v>1994</c:v>
                </c:pt>
                <c:pt idx="22">
                  <c:v>1998</c:v>
                </c:pt>
                <c:pt idx="23">
                  <c:v>2002</c:v>
                </c:pt>
                <c:pt idx="24">
                  <c:v>2003</c:v>
                </c:pt>
                <c:pt idx="25">
                  <c:v>2007</c:v>
                </c:pt>
                <c:pt idx="26">
                  <c:v>2010</c:v>
                </c:pt>
                <c:pt idx="27">
                  <c:v>2012</c:v>
                </c:pt>
                <c:pt idx="28">
                  <c:v>2017</c:v>
                </c:pt>
              </c:numCache>
            </c:numRef>
          </c:cat>
          <c:val>
            <c:numRef>
              <c:f>Sheet1!$J$2:$J$30</c:f>
              <c:numCache>
                <c:formatCode>0</c:formatCode>
                <c:ptCount val="29"/>
                <c:pt idx="0">
                  <c:v>79.172413793103445</c:v>
                </c:pt>
                <c:pt idx="1">
                  <c:v>79.172413793103445</c:v>
                </c:pt>
                <c:pt idx="2">
                  <c:v>79.172413793103445</c:v>
                </c:pt>
                <c:pt idx="3">
                  <c:v>79.172413793103445</c:v>
                </c:pt>
                <c:pt idx="4">
                  <c:v>79.172413793103445</c:v>
                </c:pt>
                <c:pt idx="5">
                  <c:v>79.172413793103445</c:v>
                </c:pt>
                <c:pt idx="6">
                  <c:v>79.172413793103445</c:v>
                </c:pt>
                <c:pt idx="7">
                  <c:v>79.172413793103445</c:v>
                </c:pt>
                <c:pt idx="8">
                  <c:v>79.172413793103445</c:v>
                </c:pt>
                <c:pt idx="9">
                  <c:v>79.172413793103445</c:v>
                </c:pt>
                <c:pt idx="10">
                  <c:v>79.172413793103445</c:v>
                </c:pt>
                <c:pt idx="11">
                  <c:v>79.172413793103445</c:v>
                </c:pt>
                <c:pt idx="12">
                  <c:v>79.172413793103445</c:v>
                </c:pt>
                <c:pt idx="13">
                  <c:v>79.172413793103445</c:v>
                </c:pt>
                <c:pt idx="14">
                  <c:v>79.172413793103445</c:v>
                </c:pt>
                <c:pt idx="15">
                  <c:v>79.172413793103445</c:v>
                </c:pt>
                <c:pt idx="16">
                  <c:v>79.172413793103445</c:v>
                </c:pt>
                <c:pt idx="17">
                  <c:v>79.172413793103445</c:v>
                </c:pt>
                <c:pt idx="18">
                  <c:v>79.172413793103445</c:v>
                </c:pt>
                <c:pt idx="19">
                  <c:v>79.172413793103445</c:v>
                </c:pt>
                <c:pt idx="20">
                  <c:v>79.172413793103445</c:v>
                </c:pt>
                <c:pt idx="21">
                  <c:v>79.172413793103445</c:v>
                </c:pt>
                <c:pt idx="22">
                  <c:v>79.172413793103445</c:v>
                </c:pt>
                <c:pt idx="23">
                  <c:v>79.172413793103445</c:v>
                </c:pt>
                <c:pt idx="24">
                  <c:v>79.172413793103445</c:v>
                </c:pt>
                <c:pt idx="25">
                  <c:v>79.172413793103445</c:v>
                </c:pt>
                <c:pt idx="26">
                  <c:v>79.172413793103445</c:v>
                </c:pt>
                <c:pt idx="27">
                  <c:v>79.172413793103445</c:v>
                </c:pt>
                <c:pt idx="28">
                  <c:v>79.172413793103445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753464"/>
        <c:axId val="324693920"/>
      </c:lineChart>
      <c:catAx>
        <c:axId val="324753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324693920"/>
        <c:crosses val="autoZero"/>
        <c:auto val="1"/>
        <c:lblAlgn val="ctr"/>
        <c:lblOffset val="100"/>
        <c:noMultiLvlLbl val="0"/>
      </c:catAx>
      <c:valAx>
        <c:axId val="3246939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500"/>
                </a:pPr>
                <a:r>
                  <a:rPr lang="nl-NL" sz="1500"/>
                  <a:t>D</a:t>
                </a:r>
                <a:r>
                  <a:rPr lang="nl-NL" sz="1500" baseline="0"/>
                  <a:t>ays</a:t>
                </a:r>
                <a:endParaRPr lang="nl-NL" sz="1500"/>
              </a:p>
            </c:rich>
          </c:tx>
          <c:layout>
            <c:manualLayout>
              <c:xMode val="edge"/>
              <c:yMode val="edge"/>
              <c:x val="0.16083017839474353"/>
              <c:y val="0.114419026223712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47534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 b="0" i="0"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9552890497602E-2"/>
          <c:y val="6.835234336414063E-2"/>
          <c:w val="0.91043957778575257"/>
          <c:h val="0.66456667461089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Bruto binnenlands product (bbp, economische groei)</c:v>
                </c:pt>
              </c:strCache>
            </c:strRef>
          </c:tx>
          <c:invertIfNegative val="0"/>
          <c:cat>
            <c:strRef>
              <c:f>Sheet1!$I$1:$L$1</c:f>
              <c:strCache>
                <c:ptCount val="4"/>
                <c:pt idx="0">
                  <c:v>1998-2005</c:v>
                </c:pt>
                <c:pt idx="1">
                  <c:v>2006-2013</c:v>
                </c:pt>
                <c:pt idx="2">
                  <c:v>2014-2017</c:v>
                </c:pt>
                <c:pt idx="3">
                  <c:v>2018-2021</c:v>
                </c:pt>
              </c:strCache>
            </c:strRef>
          </c:cat>
          <c:val>
            <c:numRef>
              <c:f>Sheet1!$I$2:$L$2</c:f>
              <c:numCache>
                <c:formatCode>General</c:formatCode>
                <c:ptCount val="4"/>
                <c:pt idx="0">
                  <c:v>2.5</c:v>
                </c:pt>
                <c:pt idx="1">
                  <c:v>0.8</c:v>
                </c:pt>
                <c:pt idx="2">
                  <c:v>1.9</c:v>
                </c:pt>
                <c:pt idx="3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35-AE4C-94E5-3E0503BC1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266888"/>
        <c:axId val="374261792"/>
      </c:barChart>
      <c:catAx>
        <c:axId val="374266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74261792"/>
        <c:crosses val="autoZero"/>
        <c:auto val="1"/>
        <c:lblAlgn val="ctr"/>
        <c:lblOffset val="100"/>
        <c:noMultiLvlLbl val="0"/>
      </c:catAx>
      <c:valAx>
        <c:axId val="37426179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000"/>
                </a:pPr>
                <a:r>
                  <a:rPr lang="nl-NL" sz="1000" dirty="0"/>
                  <a:t>%</a:t>
                </a:r>
                <a:r>
                  <a:rPr lang="nl-NL" sz="1000" baseline="0" dirty="0"/>
                  <a:t> per </a:t>
                </a:r>
                <a:r>
                  <a:rPr lang="nl-NL" sz="1000" baseline="0" dirty="0" err="1"/>
                  <a:t>year</a:t>
                </a:r>
                <a:endParaRPr lang="nl-NL" sz="1000" dirty="0"/>
              </a:p>
            </c:rich>
          </c:tx>
          <c:layout>
            <c:manualLayout>
              <c:xMode val="edge"/>
              <c:yMode val="edge"/>
              <c:x val="0.1478111883749447"/>
              <c:y val="7.942053732902304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4266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0" i="0"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8123105661588E-2"/>
          <c:y val="3.3735488710516952E-2"/>
          <c:w val="0.91901761674321869"/>
          <c:h val="0.69100321815186794"/>
        </c:manualLayout>
      </c:layout>
      <c:lineChart>
        <c:grouping val="standard"/>
        <c:varyColors val="0"/>
        <c:ser>
          <c:idx val="0"/>
          <c:order val="0"/>
          <c:tx>
            <c:strRef>
              <c:f>Sheet4!$M$2</c:f>
              <c:strCache>
                <c:ptCount val="1"/>
                <c:pt idx="0">
                  <c:v>Werkloze beroepsbevolking</c:v>
                </c:pt>
              </c:strCache>
            </c:strRef>
          </c:tx>
          <c:marker>
            <c:symbol val="none"/>
          </c:marker>
          <c:cat>
            <c:numRef>
              <c:f>Sheet4!$N$1:$AC$1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Sheet4!$N$2:$AC$2</c:f>
              <c:numCache>
                <c:formatCode>General</c:formatCode>
                <c:ptCount val="16"/>
                <c:pt idx="0">
                  <c:v>5</c:v>
                </c:pt>
                <c:pt idx="1">
                  <c:v>4.2</c:v>
                </c:pt>
                <c:pt idx="2">
                  <c:v>3.7</c:v>
                </c:pt>
                <c:pt idx="3">
                  <c:v>4.4000000000000004</c:v>
                </c:pt>
                <c:pt idx="4">
                  <c:v>5</c:v>
                </c:pt>
                <c:pt idx="5">
                  <c:v>5</c:v>
                </c:pt>
                <c:pt idx="6">
                  <c:v>5.8</c:v>
                </c:pt>
                <c:pt idx="7">
                  <c:v>7.3</c:v>
                </c:pt>
                <c:pt idx="8">
                  <c:v>7.4</c:v>
                </c:pt>
                <c:pt idx="9">
                  <c:v>6.9</c:v>
                </c:pt>
                <c:pt idx="10">
                  <c:v>6</c:v>
                </c:pt>
                <c:pt idx="11">
                  <c:v>4.9000000000000004</c:v>
                </c:pt>
                <c:pt idx="12">
                  <c:v>4.7</c:v>
                </c:pt>
                <c:pt idx="13">
                  <c:v>4.7</c:v>
                </c:pt>
                <c:pt idx="14">
                  <c:v>4.7</c:v>
                </c:pt>
                <c:pt idx="15">
                  <c:v>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49-A044-8492-D7E40E2B1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259440"/>
        <c:axId val="374264144"/>
      </c:lineChart>
      <c:catAx>
        <c:axId val="37425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74264144"/>
        <c:crosses val="autoZero"/>
        <c:auto val="1"/>
        <c:lblAlgn val="ctr"/>
        <c:lblOffset val="100"/>
        <c:tickLblSkip val="5"/>
        <c:noMultiLvlLbl val="0"/>
      </c:catAx>
      <c:valAx>
        <c:axId val="3742641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000"/>
                </a:pPr>
                <a:r>
                  <a:rPr lang="nl-NL" sz="1000" dirty="0"/>
                  <a:t>%</a:t>
                </a:r>
                <a:r>
                  <a:rPr lang="nl-NL" sz="1000" baseline="0" dirty="0"/>
                  <a:t> </a:t>
                </a:r>
                <a:r>
                  <a:rPr lang="nl-NL" sz="1000" baseline="0" dirty="0" err="1"/>
                  <a:t>workforce</a:t>
                </a:r>
                <a:endParaRPr lang="nl-NL" sz="1000" baseline="0" dirty="0"/>
              </a:p>
            </c:rich>
          </c:tx>
          <c:layout>
            <c:manualLayout>
              <c:xMode val="edge"/>
              <c:yMode val="edge"/>
              <c:x val="8.727943098278057E-2"/>
              <c:y val="3.788428154632254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425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0" i="0"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08713274827762E-2"/>
          <c:y val="3.3735488710516945E-2"/>
          <c:w val="0.91901761674321869"/>
          <c:h val="0.69100321815186794"/>
        </c:manualLayout>
      </c:layout>
      <c:lineChart>
        <c:grouping val="standard"/>
        <c:varyColors val="0"/>
        <c:ser>
          <c:idx val="0"/>
          <c:order val="0"/>
          <c:tx>
            <c:strRef>
              <c:f>Sheet4!$M$3</c:f>
              <c:strCache>
                <c:ptCount val="1"/>
                <c:pt idx="0">
                  <c:v>EMU-saldo </c:v>
                </c:pt>
              </c:strCache>
            </c:strRef>
          </c:tx>
          <c:marker>
            <c:symbol val="none"/>
          </c:marker>
          <c:cat>
            <c:numRef>
              <c:f>Sheet4!$N$1:$AC$1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Sheet4!$N$3:$AC$3</c:f>
              <c:numCache>
                <c:formatCode>General</c:formatCode>
                <c:ptCount val="1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-5.4</c:v>
                </c:pt>
                <c:pt idx="4">
                  <c:v>-5</c:v>
                </c:pt>
                <c:pt idx="5">
                  <c:v>-4.3</c:v>
                </c:pt>
                <c:pt idx="6">
                  <c:v>-3.9</c:v>
                </c:pt>
                <c:pt idx="7">
                  <c:v>-2.4</c:v>
                </c:pt>
                <c:pt idx="8">
                  <c:v>-2.2999999999999998</c:v>
                </c:pt>
                <c:pt idx="9">
                  <c:v>-2</c:v>
                </c:pt>
                <c:pt idx="10">
                  <c:v>0.3</c:v>
                </c:pt>
                <c:pt idx="11">
                  <c:v>0.5</c:v>
                </c:pt>
                <c:pt idx="12">
                  <c:v>0.8</c:v>
                </c:pt>
                <c:pt idx="13">
                  <c:v>1.1000000000000001</c:v>
                </c:pt>
                <c:pt idx="14">
                  <c:v>1.3</c:v>
                </c:pt>
                <c:pt idx="15">
                  <c:v>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0F1-9A44-B1EF-1D7CBF4C9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266104"/>
        <c:axId val="374264536"/>
      </c:lineChart>
      <c:catAx>
        <c:axId val="374266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374264536"/>
        <c:crosses val="autoZero"/>
        <c:auto val="1"/>
        <c:lblAlgn val="ctr"/>
        <c:lblOffset val="100"/>
        <c:tickLblSkip val="5"/>
        <c:noMultiLvlLbl val="0"/>
      </c:catAx>
      <c:valAx>
        <c:axId val="37426453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000"/>
                </a:pPr>
                <a:r>
                  <a:rPr lang="nl-NL" sz="1000"/>
                  <a:t>%</a:t>
                </a:r>
                <a:r>
                  <a:rPr lang="nl-NL" sz="1000" baseline="0"/>
                  <a:t> bbp</a:t>
                </a:r>
                <a:endParaRPr lang="nl-NL" sz="1000"/>
              </a:p>
            </c:rich>
          </c:tx>
          <c:layout>
            <c:manualLayout>
              <c:xMode val="edge"/>
              <c:yMode val="edge"/>
              <c:x val="0.13060642037113931"/>
              <c:y val="4.670445422109701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4266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0" i="0"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08713274827762E-2"/>
          <c:y val="3.3735488710516945E-2"/>
          <c:w val="0.91901761674321869"/>
          <c:h val="0.69100321815186794"/>
        </c:manualLayout>
      </c:layout>
      <c:lineChart>
        <c:grouping val="standard"/>
        <c:varyColors val="0"/>
        <c:ser>
          <c:idx val="0"/>
          <c:order val="0"/>
          <c:tx>
            <c:strRef>
              <c:f>Sheet4!$M$4</c:f>
              <c:strCache>
                <c:ptCount val="1"/>
                <c:pt idx="0">
                  <c:v>EMU-schuld</c:v>
                </c:pt>
              </c:strCache>
            </c:strRef>
          </c:tx>
          <c:marker>
            <c:symbol val="none"/>
          </c:marker>
          <c:cat>
            <c:numRef>
              <c:f>Sheet4!$N$1:$AC$1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Sheet4!$N$4:$AC$4</c:f>
              <c:numCache>
                <c:formatCode>General</c:formatCode>
                <c:ptCount val="16"/>
                <c:pt idx="0">
                  <c:v>44.8</c:v>
                </c:pt>
                <c:pt idx="1">
                  <c:v>42.7</c:v>
                </c:pt>
                <c:pt idx="2">
                  <c:v>54.8</c:v>
                </c:pt>
                <c:pt idx="3">
                  <c:v>56.9</c:v>
                </c:pt>
                <c:pt idx="4">
                  <c:v>59.3</c:v>
                </c:pt>
                <c:pt idx="5">
                  <c:v>61.6</c:v>
                </c:pt>
                <c:pt idx="6">
                  <c:v>66.400000000000006</c:v>
                </c:pt>
                <c:pt idx="7">
                  <c:v>67.7</c:v>
                </c:pt>
                <c:pt idx="8">
                  <c:v>67.900000000000006</c:v>
                </c:pt>
                <c:pt idx="9">
                  <c:v>65.099999999999994</c:v>
                </c:pt>
                <c:pt idx="10">
                  <c:v>61.8</c:v>
                </c:pt>
                <c:pt idx="11">
                  <c:v>58.5</c:v>
                </c:pt>
                <c:pt idx="12">
                  <c:v>55.5</c:v>
                </c:pt>
                <c:pt idx="13">
                  <c:v>52.2</c:v>
                </c:pt>
                <c:pt idx="14">
                  <c:v>49.3</c:v>
                </c:pt>
                <c:pt idx="15">
                  <c:v>46.6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1F-A447-B52F-BBF0DF856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261400"/>
        <c:axId val="374262576"/>
      </c:lineChart>
      <c:catAx>
        <c:axId val="374261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374262576"/>
        <c:crosses val="autoZero"/>
        <c:auto val="1"/>
        <c:lblAlgn val="ctr"/>
        <c:lblOffset val="100"/>
        <c:tickLblSkip val="5"/>
        <c:noMultiLvlLbl val="0"/>
      </c:catAx>
      <c:valAx>
        <c:axId val="374262576"/>
        <c:scaling>
          <c:orientation val="minMax"/>
          <c:min val="4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000"/>
                </a:pPr>
                <a:r>
                  <a:rPr lang="nl-NL" sz="1000"/>
                  <a:t>%</a:t>
                </a:r>
                <a:r>
                  <a:rPr lang="nl-NL" sz="1000" baseline="0"/>
                  <a:t> bbp</a:t>
                </a:r>
                <a:endParaRPr lang="nl-NL" sz="1000"/>
              </a:p>
            </c:rich>
          </c:tx>
          <c:layout>
            <c:manualLayout>
              <c:xMode val="edge"/>
              <c:yMode val="edge"/>
              <c:x val="0.1306062085144408"/>
              <c:y val="4.670445422109701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4261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0" i="0"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83011768925906E-2"/>
          <c:y val="2.6277043088368614E-2"/>
          <c:w val="0.92881950341178143"/>
          <c:h val="0.78657586415363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Houdbaarheidssaldo</c:v>
                </c:pt>
              </c:strCache>
            </c:strRef>
          </c:tx>
          <c:invertIfNegative val="0"/>
          <c:cat>
            <c:strRef>
              <c:f>Sheet1!$C$3:$C$6</c:f>
              <c:strCache>
                <c:ptCount val="4"/>
                <c:pt idx="0">
                  <c:v>2006</c:v>
                </c:pt>
                <c:pt idx="1">
                  <c:v>2010 voor Regeerakkoord Rutte I</c:v>
                </c:pt>
                <c:pt idx="2">
                  <c:v>2012 voor Begrotingsakkoord 2013</c:v>
                </c:pt>
                <c:pt idx="3">
                  <c:v>2017 (CEP2017)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  <c:pt idx="0">
                  <c:v>-2.6</c:v>
                </c:pt>
                <c:pt idx="1">
                  <c:v>-4.5</c:v>
                </c:pt>
                <c:pt idx="2">
                  <c:v>-2.6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1B-1D48-BD1A-597402509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261008"/>
        <c:axId val="374259832"/>
      </c:barChart>
      <c:catAx>
        <c:axId val="37426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374259832"/>
        <c:crosses val="autoZero"/>
        <c:auto val="1"/>
        <c:lblAlgn val="ctr"/>
        <c:lblOffset val="100"/>
        <c:noMultiLvlLbl val="0"/>
      </c:catAx>
      <c:valAx>
        <c:axId val="3742598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nl-NL"/>
                  <a:t>%</a:t>
                </a:r>
                <a:r>
                  <a:rPr lang="nl-NL" baseline="0"/>
                  <a:t> bbp</a:t>
                </a:r>
                <a:endParaRPr lang="nl-NL"/>
              </a:p>
            </c:rich>
          </c:tx>
          <c:layout>
            <c:manualLayout>
              <c:xMode val="edge"/>
              <c:yMode val="edge"/>
              <c:x val="8.0473954160257793E-2"/>
              <c:y val="1.133672933622373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426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0" i="0"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7C-1443-A68B-820A697F4B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C7C-1443-A68B-820A697F4B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7C-1443-A68B-820A697F4BA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In Charted Choices, in one or more coalition party programs </c:v>
                </c:pt>
                <c:pt idx="1">
                  <c:v>In Charted Choices, originating from non-coalition prty</c:v>
                </c:pt>
                <c:pt idx="2">
                  <c:v>Not in Chartd Choices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75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7C-1443-A68B-820A697F4BA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927E3-9B32-4DC8-8743-FA18147A46F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BC3F5F-1F6F-481B-95A9-640324915AFA}">
      <dgm:prSet phldrT="[Text]"/>
      <dgm:spPr/>
      <dgm:t>
        <a:bodyPr/>
        <a:lstStyle/>
        <a:p>
          <a:r>
            <a:rPr lang="en-GB" dirty="0" smtClean="0"/>
            <a:t>Understand fiscal policy constraints</a:t>
          </a:r>
          <a:endParaRPr lang="en-US" dirty="0"/>
        </a:p>
      </dgm:t>
    </dgm:pt>
    <dgm:pt modelId="{E0D77A59-BFDA-4948-8AD2-699956479AE7}" type="parTrans" cxnId="{B1124D71-A20E-44DA-8536-03AA076C8B4E}">
      <dgm:prSet/>
      <dgm:spPr/>
      <dgm:t>
        <a:bodyPr/>
        <a:lstStyle/>
        <a:p>
          <a:endParaRPr lang="en-US"/>
        </a:p>
      </dgm:t>
    </dgm:pt>
    <dgm:pt modelId="{405102E6-2B0D-415B-AB47-17522D5AA738}" type="sibTrans" cxnId="{B1124D71-A20E-44DA-8536-03AA076C8B4E}">
      <dgm:prSet/>
      <dgm:spPr/>
      <dgm:t>
        <a:bodyPr/>
        <a:lstStyle/>
        <a:p>
          <a:endParaRPr lang="en-US"/>
        </a:p>
      </dgm:t>
    </dgm:pt>
    <dgm:pt modelId="{7634728C-B074-4A98-8B68-20D33FA53C88}">
      <dgm:prSet phldrT="[Text]"/>
      <dgm:spPr/>
      <dgm:t>
        <a:bodyPr/>
        <a:lstStyle/>
        <a:p>
          <a:r>
            <a:rPr lang="en-GB" dirty="0" smtClean="0"/>
            <a:t>Commit to follow the requirements </a:t>
          </a:r>
          <a:endParaRPr lang="en-US" dirty="0"/>
        </a:p>
      </dgm:t>
    </dgm:pt>
    <dgm:pt modelId="{ADD0399D-2E43-4C96-9190-6CF256704CD2}" type="parTrans" cxnId="{5A073463-0AAD-47A4-85C7-45E9BB3F7E14}">
      <dgm:prSet/>
      <dgm:spPr/>
      <dgm:t>
        <a:bodyPr/>
        <a:lstStyle/>
        <a:p>
          <a:endParaRPr lang="en-US"/>
        </a:p>
      </dgm:t>
    </dgm:pt>
    <dgm:pt modelId="{CD15D6E6-EA1B-4EB5-B7C1-9F69ACA047E0}" type="sibTrans" cxnId="{5A073463-0AAD-47A4-85C7-45E9BB3F7E14}">
      <dgm:prSet/>
      <dgm:spPr/>
      <dgm:t>
        <a:bodyPr/>
        <a:lstStyle/>
        <a:p>
          <a:endParaRPr lang="en-US"/>
        </a:p>
      </dgm:t>
    </dgm:pt>
    <dgm:pt modelId="{29AA5175-11EE-4276-AA0E-FF3CA8286BB2}">
      <dgm:prSet phldrT="[Text]"/>
      <dgm:spPr/>
      <dgm:t>
        <a:bodyPr/>
        <a:lstStyle/>
        <a:p>
          <a:r>
            <a:rPr lang="en-GB" dirty="0" smtClean="0"/>
            <a:t>Record priorities with significant fiscal impact</a:t>
          </a:r>
          <a:endParaRPr lang="en-US" dirty="0"/>
        </a:p>
      </dgm:t>
    </dgm:pt>
    <dgm:pt modelId="{509C6516-B21E-40C9-8EEA-8E1C25D8EED7}" type="parTrans" cxnId="{EB35AF9A-E0F9-47D8-A0A9-1613543FE6C8}">
      <dgm:prSet/>
      <dgm:spPr/>
      <dgm:t>
        <a:bodyPr/>
        <a:lstStyle/>
        <a:p>
          <a:endParaRPr lang="en-US"/>
        </a:p>
      </dgm:t>
    </dgm:pt>
    <dgm:pt modelId="{F8332C33-9176-4796-8827-81456AC5686D}" type="sibTrans" cxnId="{EB35AF9A-E0F9-47D8-A0A9-1613543FE6C8}">
      <dgm:prSet/>
      <dgm:spPr/>
      <dgm:t>
        <a:bodyPr/>
        <a:lstStyle/>
        <a:p>
          <a:endParaRPr lang="en-US"/>
        </a:p>
      </dgm:t>
    </dgm:pt>
    <dgm:pt modelId="{813B64AC-A48A-43BE-93ED-D4E42616084E}">
      <dgm:prSet phldrT="[Text]"/>
      <dgm:spPr/>
      <dgm:t>
        <a:bodyPr/>
        <a:lstStyle/>
        <a:p>
          <a:r>
            <a:rPr lang="en-GB" dirty="0" smtClean="0"/>
            <a:t>Identify compensating measures</a:t>
          </a:r>
          <a:endParaRPr lang="en-US" dirty="0"/>
        </a:p>
      </dgm:t>
    </dgm:pt>
    <dgm:pt modelId="{8CA63835-54ED-456D-90CE-5DDFB63C188B}" type="parTrans" cxnId="{54B76534-A9EB-458A-A491-0A043CEA1C82}">
      <dgm:prSet/>
      <dgm:spPr/>
      <dgm:t>
        <a:bodyPr/>
        <a:lstStyle/>
        <a:p>
          <a:endParaRPr lang="en-US"/>
        </a:p>
      </dgm:t>
    </dgm:pt>
    <dgm:pt modelId="{00A1F193-E34A-468A-BA3B-97A5383C44ED}" type="sibTrans" cxnId="{54B76534-A9EB-458A-A491-0A043CEA1C82}">
      <dgm:prSet/>
      <dgm:spPr/>
      <dgm:t>
        <a:bodyPr/>
        <a:lstStyle/>
        <a:p>
          <a:endParaRPr lang="en-US"/>
        </a:p>
      </dgm:t>
    </dgm:pt>
    <dgm:pt modelId="{427A762C-5FBC-482D-BF6A-64F45460AEB7}">
      <dgm:prSet phldrT="[Text]"/>
      <dgm:spPr/>
      <dgm:t>
        <a:bodyPr/>
        <a:lstStyle/>
        <a:p>
          <a:r>
            <a:rPr lang="en-GB" dirty="0" smtClean="0"/>
            <a:t>Pay attention to contingencies and risks</a:t>
          </a:r>
          <a:endParaRPr lang="en-US" dirty="0"/>
        </a:p>
      </dgm:t>
    </dgm:pt>
    <dgm:pt modelId="{8BB4DE15-F0F8-4B38-B525-CB1A2EAE21D9}" type="parTrans" cxnId="{605361BE-A9FE-4F8F-88EE-DB7309A40CF8}">
      <dgm:prSet/>
      <dgm:spPr/>
      <dgm:t>
        <a:bodyPr/>
        <a:lstStyle/>
        <a:p>
          <a:endParaRPr lang="en-US"/>
        </a:p>
      </dgm:t>
    </dgm:pt>
    <dgm:pt modelId="{88F836BC-40C1-4896-8C14-E50238AFC980}" type="sibTrans" cxnId="{605361BE-A9FE-4F8F-88EE-DB7309A40CF8}">
      <dgm:prSet/>
      <dgm:spPr/>
      <dgm:t>
        <a:bodyPr/>
        <a:lstStyle/>
        <a:p>
          <a:endParaRPr lang="en-US"/>
        </a:p>
      </dgm:t>
    </dgm:pt>
    <dgm:pt modelId="{CB448E1B-2A12-496C-98E1-312961115323}" type="pres">
      <dgm:prSet presAssocID="{7D4927E3-9B32-4DC8-8743-FA18147A46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BE994F-F2D4-4170-BB67-BDAC8541126E}" type="pres">
      <dgm:prSet presAssocID="{93BC3F5F-1F6F-481B-95A9-640324915AFA}" presName="node" presStyleLbl="node1" presStyleIdx="0" presStyleCnt="5" custScaleX="104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526D2-6DF3-4A86-8ABC-6C0EAAE3B2AC}" type="pres">
      <dgm:prSet presAssocID="{405102E6-2B0D-415B-AB47-17522D5AA73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2CDD7BC-05D4-4315-B729-1C1CAE0FB8CC}" type="pres">
      <dgm:prSet presAssocID="{405102E6-2B0D-415B-AB47-17522D5AA73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8D6BC75-B5B5-422F-9FD6-1D9BDEA4C1E8}" type="pres">
      <dgm:prSet presAssocID="{7634728C-B074-4A98-8B68-20D33FA53C88}" presName="node" presStyleLbl="node1" presStyleIdx="1" presStyleCnt="5" custScaleX="112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FD837-1A0F-4A00-8774-1331DBBBDF9E}" type="pres">
      <dgm:prSet presAssocID="{CD15D6E6-EA1B-4EB5-B7C1-9F69ACA047E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1181F1F-8EB4-4626-9E30-835EF9DFCA62}" type="pres">
      <dgm:prSet presAssocID="{CD15D6E6-EA1B-4EB5-B7C1-9F69ACA047E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6074E64-0F51-4FE1-83A0-19C284A8CA05}" type="pres">
      <dgm:prSet presAssocID="{29AA5175-11EE-4276-AA0E-FF3CA8286BB2}" presName="node" presStyleLbl="node1" presStyleIdx="2" presStyleCnt="5" custScaleX="116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11765-C625-4263-9240-B0873054D873}" type="pres">
      <dgm:prSet presAssocID="{F8332C33-9176-4796-8827-81456AC5686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B10A0B2-5DA3-4ACA-ACF6-0864FB27DB17}" type="pres">
      <dgm:prSet presAssocID="{F8332C33-9176-4796-8827-81456AC5686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EB43823-A793-4114-A43E-8B86E16BCE49}" type="pres">
      <dgm:prSet presAssocID="{813B64AC-A48A-43BE-93ED-D4E42616084E}" presName="node" presStyleLbl="node1" presStyleIdx="3" presStyleCnt="5" custScaleX="112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A9B18-7E3B-466F-8F4C-FB6F31105445}" type="pres">
      <dgm:prSet presAssocID="{00A1F193-E34A-468A-BA3B-97A5383C44E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DC955CF-B261-403A-BFF3-28E4D10AD524}" type="pres">
      <dgm:prSet presAssocID="{00A1F193-E34A-468A-BA3B-97A5383C44E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B4ABACC-7BC0-474D-A3EA-F749B5C7E843}" type="pres">
      <dgm:prSet presAssocID="{427A762C-5FBC-482D-BF6A-64F45460AEB7}" presName="node" presStyleLbl="node1" presStyleIdx="4" presStyleCnt="5" custScaleX="113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5172A-85A4-4CDF-9721-8B4FEA50BAC4}" type="pres">
      <dgm:prSet presAssocID="{88F836BC-40C1-4896-8C14-E50238AFC98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A0061CD2-C77F-4207-AF19-8605680AEC88}" type="pres">
      <dgm:prSet presAssocID="{88F836BC-40C1-4896-8C14-E50238AFC98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A6ABB99-1491-4E57-94D0-A1CAF61C1A4C}" type="presOf" srcId="{CD15D6E6-EA1B-4EB5-B7C1-9F69ACA047E0}" destId="{D1181F1F-8EB4-4626-9E30-835EF9DFCA62}" srcOrd="1" destOrd="0" presId="urn:microsoft.com/office/officeart/2005/8/layout/cycle2"/>
    <dgm:cxn modelId="{F7FACA5E-C8E9-41E3-92A4-09EC152FA634}" type="presOf" srcId="{93BC3F5F-1F6F-481B-95A9-640324915AFA}" destId="{F0BE994F-F2D4-4170-BB67-BDAC8541126E}" srcOrd="0" destOrd="0" presId="urn:microsoft.com/office/officeart/2005/8/layout/cycle2"/>
    <dgm:cxn modelId="{8E5511BD-253D-4352-AD99-533E38420912}" type="presOf" srcId="{88F836BC-40C1-4896-8C14-E50238AFC980}" destId="{4F05172A-85A4-4CDF-9721-8B4FEA50BAC4}" srcOrd="0" destOrd="0" presId="urn:microsoft.com/office/officeart/2005/8/layout/cycle2"/>
    <dgm:cxn modelId="{4AF24854-EF73-46E6-871B-D75FF5079285}" type="presOf" srcId="{405102E6-2B0D-415B-AB47-17522D5AA738}" destId="{12CDD7BC-05D4-4315-B729-1C1CAE0FB8CC}" srcOrd="1" destOrd="0" presId="urn:microsoft.com/office/officeart/2005/8/layout/cycle2"/>
    <dgm:cxn modelId="{A55A656C-0E18-4D6A-9666-555E5D10F928}" type="presOf" srcId="{405102E6-2B0D-415B-AB47-17522D5AA738}" destId="{4E8526D2-6DF3-4A86-8ABC-6C0EAAE3B2AC}" srcOrd="0" destOrd="0" presId="urn:microsoft.com/office/officeart/2005/8/layout/cycle2"/>
    <dgm:cxn modelId="{DE42184E-E5ED-44DC-981A-9DBC17C84B46}" type="presOf" srcId="{29AA5175-11EE-4276-AA0E-FF3CA8286BB2}" destId="{B6074E64-0F51-4FE1-83A0-19C284A8CA05}" srcOrd="0" destOrd="0" presId="urn:microsoft.com/office/officeart/2005/8/layout/cycle2"/>
    <dgm:cxn modelId="{B345849B-8C35-4EA3-8AAA-119A6FFD80C6}" type="presOf" srcId="{CD15D6E6-EA1B-4EB5-B7C1-9F69ACA047E0}" destId="{74FFD837-1A0F-4A00-8774-1331DBBBDF9E}" srcOrd="0" destOrd="0" presId="urn:microsoft.com/office/officeart/2005/8/layout/cycle2"/>
    <dgm:cxn modelId="{EB35AF9A-E0F9-47D8-A0A9-1613543FE6C8}" srcId="{7D4927E3-9B32-4DC8-8743-FA18147A46FF}" destId="{29AA5175-11EE-4276-AA0E-FF3CA8286BB2}" srcOrd="2" destOrd="0" parTransId="{509C6516-B21E-40C9-8EEA-8E1C25D8EED7}" sibTransId="{F8332C33-9176-4796-8827-81456AC5686D}"/>
    <dgm:cxn modelId="{25F527F1-D48F-4B80-8C8C-66E490CF267B}" type="presOf" srcId="{7D4927E3-9B32-4DC8-8743-FA18147A46FF}" destId="{CB448E1B-2A12-496C-98E1-312961115323}" srcOrd="0" destOrd="0" presId="urn:microsoft.com/office/officeart/2005/8/layout/cycle2"/>
    <dgm:cxn modelId="{3E1CEDF3-C1F6-4F69-8AA1-D1510044433E}" type="presOf" srcId="{88F836BC-40C1-4896-8C14-E50238AFC980}" destId="{A0061CD2-C77F-4207-AF19-8605680AEC88}" srcOrd="1" destOrd="0" presId="urn:microsoft.com/office/officeart/2005/8/layout/cycle2"/>
    <dgm:cxn modelId="{F20A7913-35F4-41FE-B15D-B3811D21C8F2}" type="presOf" srcId="{00A1F193-E34A-468A-BA3B-97A5383C44ED}" destId="{F27A9B18-7E3B-466F-8F4C-FB6F31105445}" srcOrd="0" destOrd="0" presId="urn:microsoft.com/office/officeart/2005/8/layout/cycle2"/>
    <dgm:cxn modelId="{1AA2635A-B332-414C-BC91-10EE0B59DE22}" type="presOf" srcId="{427A762C-5FBC-482D-BF6A-64F45460AEB7}" destId="{4B4ABACC-7BC0-474D-A3EA-F749B5C7E843}" srcOrd="0" destOrd="0" presId="urn:microsoft.com/office/officeart/2005/8/layout/cycle2"/>
    <dgm:cxn modelId="{3E8C9487-8567-467C-BDE5-BA7FBD6A1C52}" type="presOf" srcId="{F8332C33-9176-4796-8827-81456AC5686D}" destId="{DC011765-C625-4263-9240-B0873054D873}" srcOrd="0" destOrd="0" presId="urn:microsoft.com/office/officeart/2005/8/layout/cycle2"/>
    <dgm:cxn modelId="{244AF37C-CA77-4B4E-AC85-BF1290D3F3AD}" type="presOf" srcId="{00A1F193-E34A-468A-BA3B-97A5383C44ED}" destId="{6DC955CF-B261-403A-BFF3-28E4D10AD524}" srcOrd="1" destOrd="0" presId="urn:microsoft.com/office/officeart/2005/8/layout/cycle2"/>
    <dgm:cxn modelId="{605361BE-A9FE-4F8F-88EE-DB7309A40CF8}" srcId="{7D4927E3-9B32-4DC8-8743-FA18147A46FF}" destId="{427A762C-5FBC-482D-BF6A-64F45460AEB7}" srcOrd="4" destOrd="0" parTransId="{8BB4DE15-F0F8-4B38-B525-CB1A2EAE21D9}" sibTransId="{88F836BC-40C1-4896-8C14-E50238AFC980}"/>
    <dgm:cxn modelId="{F2FDBBAA-FC86-40C7-ACCC-61982F02D187}" type="presOf" srcId="{7634728C-B074-4A98-8B68-20D33FA53C88}" destId="{28D6BC75-B5B5-422F-9FD6-1D9BDEA4C1E8}" srcOrd="0" destOrd="0" presId="urn:microsoft.com/office/officeart/2005/8/layout/cycle2"/>
    <dgm:cxn modelId="{B1124D71-A20E-44DA-8536-03AA076C8B4E}" srcId="{7D4927E3-9B32-4DC8-8743-FA18147A46FF}" destId="{93BC3F5F-1F6F-481B-95A9-640324915AFA}" srcOrd="0" destOrd="0" parTransId="{E0D77A59-BFDA-4948-8AD2-699956479AE7}" sibTransId="{405102E6-2B0D-415B-AB47-17522D5AA738}"/>
    <dgm:cxn modelId="{5A073463-0AAD-47A4-85C7-45E9BB3F7E14}" srcId="{7D4927E3-9B32-4DC8-8743-FA18147A46FF}" destId="{7634728C-B074-4A98-8B68-20D33FA53C88}" srcOrd="1" destOrd="0" parTransId="{ADD0399D-2E43-4C96-9190-6CF256704CD2}" sibTransId="{CD15D6E6-EA1B-4EB5-B7C1-9F69ACA047E0}"/>
    <dgm:cxn modelId="{A7CB77C4-9614-4164-A15E-3B2DF825ED43}" type="presOf" srcId="{813B64AC-A48A-43BE-93ED-D4E42616084E}" destId="{DEB43823-A793-4114-A43E-8B86E16BCE49}" srcOrd="0" destOrd="0" presId="urn:microsoft.com/office/officeart/2005/8/layout/cycle2"/>
    <dgm:cxn modelId="{54B76534-A9EB-458A-A491-0A043CEA1C82}" srcId="{7D4927E3-9B32-4DC8-8743-FA18147A46FF}" destId="{813B64AC-A48A-43BE-93ED-D4E42616084E}" srcOrd="3" destOrd="0" parTransId="{8CA63835-54ED-456D-90CE-5DDFB63C188B}" sibTransId="{00A1F193-E34A-468A-BA3B-97A5383C44ED}"/>
    <dgm:cxn modelId="{51D75D0D-9A96-4DB0-81AC-FAF60418329F}" type="presOf" srcId="{F8332C33-9176-4796-8827-81456AC5686D}" destId="{2B10A0B2-5DA3-4ACA-ACF6-0864FB27DB17}" srcOrd="1" destOrd="0" presId="urn:microsoft.com/office/officeart/2005/8/layout/cycle2"/>
    <dgm:cxn modelId="{87AC0C47-D0BB-4301-959C-4EBE6631D770}" type="presParOf" srcId="{CB448E1B-2A12-496C-98E1-312961115323}" destId="{F0BE994F-F2D4-4170-BB67-BDAC8541126E}" srcOrd="0" destOrd="0" presId="urn:microsoft.com/office/officeart/2005/8/layout/cycle2"/>
    <dgm:cxn modelId="{EEC04921-7FD5-42E7-8F8F-0F7E1FFF496D}" type="presParOf" srcId="{CB448E1B-2A12-496C-98E1-312961115323}" destId="{4E8526D2-6DF3-4A86-8ABC-6C0EAAE3B2AC}" srcOrd="1" destOrd="0" presId="urn:microsoft.com/office/officeart/2005/8/layout/cycle2"/>
    <dgm:cxn modelId="{E4BD327F-A967-4A2C-8308-1FEBB4DB6958}" type="presParOf" srcId="{4E8526D2-6DF3-4A86-8ABC-6C0EAAE3B2AC}" destId="{12CDD7BC-05D4-4315-B729-1C1CAE0FB8CC}" srcOrd="0" destOrd="0" presId="urn:microsoft.com/office/officeart/2005/8/layout/cycle2"/>
    <dgm:cxn modelId="{A270C19D-EAB5-42A2-95FE-1237E2A7A82E}" type="presParOf" srcId="{CB448E1B-2A12-496C-98E1-312961115323}" destId="{28D6BC75-B5B5-422F-9FD6-1D9BDEA4C1E8}" srcOrd="2" destOrd="0" presId="urn:microsoft.com/office/officeart/2005/8/layout/cycle2"/>
    <dgm:cxn modelId="{CC334AF6-79DD-48FE-9958-F901435DDE95}" type="presParOf" srcId="{CB448E1B-2A12-496C-98E1-312961115323}" destId="{74FFD837-1A0F-4A00-8774-1331DBBBDF9E}" srcOrd="3" destOrd="0" presId="urn:microsoft.com/office/officeart/2005/8/layout/cycle2"/>
    <dgm:cxn modelId="{73AB93AE-9795-4161-A056-E783BE93B143}" type="presParOf" srcId="{74FFD837-1A0F-4A00-8774-1331DBBBDF9E}" destId="{D1181F1F-8EB4-4626-9E30-835EF9DFCA62}" srcOrd="0" destOrd="0" presId="urn:microsoft.com/office/officeart/2005/8/layout/cycle2"/>
    <dgm:cxn modelId="{0AEB119E-B6EA-45A8-A9CB-B765C37876E7}" type="presParOf" srcId="{CB448E1B-2A12-496C-98E1-312961115323}" destId="{B6074E64-0F51-4FE1-83A0-19C284A8CA05}" srcOrd="4" destOrd="0" presId="urn:microsoft.com/office/officeart/2005/8/layout/cycle2"/>
    <dgm:cxn modelId="{966927F2-68C8-4096-8699-3F016DBFD819}" type="presParOf" srcId="{CB448E1B-2A12-496C-98E1-312961115323}" destId="{DC011765-C625-4263-9240-B0873054D873}" srcOrd="5" destOrd="0" presId="urn:microsoft.com/office/officeart/2005/8/layout/cycle2"/>
    <dgm:cxn modelId="{D619C1E3-340D-4530-A5B5-00AB2EE484A7}" type="presParOf" srcId="{DC011765-C625-4263-9240-B0873054D873}" destId="{2B10A0B2-5DA3-4ACA-ACF6-0864FB27DB17}" srcOrd="0" destOrd="0" presId="urn:microsoft.com/office/officeart/2005/8/layout/cycle2"/>
    <dgm:cxn modelId="{41244FCA-743E-4777-AAD8-2B888873EC21}" type="presParOf" srcId="{CB448E1B-2A12-496C-98E1-312961115323}" destId="{DEB43823-A793-4114-A43E-8B86E16BCE49}" srcOrd="6" destOrd="0" presId="urn:microsoft.com/office/officeart/2005/8/layout/cycle2"/>
    <dgm:cxn modelId="{375FC61F-BEE2-4C2D-BEE8-73DA0FB16C57}" type="presParOf" srcId="{CB448E1B-2A12-496C-98E1-312961115323}" destId="{F27A9B18-7E3B-466F-8F4C-FB6F31105445}" srcOrd="7" destOrd="0" presId="urn:microsoft.com/office/officeart/2005/8/layout/cycle2"/>
    <dgm:cxn modelId="{125FB1F0-2D20-42E7-8560-B83B84947494}" type="presParOf" srcId="{F27A9B18-7E3B-466F-8F4C-FB6F31105445}" destId="{6DC955CF-B261-403A-BFF3-28E4D10AD524}" srcOrd="0" destOrd="0" presId="urn:microsoft.com/office/officeart/2005/8/layout/cycle2"/>
    <dgm:cxn modelId="{935D2BAD-2E4B-4132-825D-0704F824BA89}" type="presParOf" srcId="{CB448E1B-2A12-496C-98E1-312961115323}" destId="{4B4ABACC-7BC0-474D-A3EA-F749B5C7E843}" srcOrd="8" destOrd="0" presId="urn:microsoft.com/office/officeart/2005/8/layout/cycle2"/>
    <dgm:cxn modelId="{63591917-B704-46F0-992A-ED1F2C82649C}" type="presParOf" srcId="{CB448E1B-2A12-496C-98E1-312961115323}" destId="{4F05172A-85A4-4CDF-9721-8B4FEA50BAC4}" srcOrd="9" destOrd="0" presId="urn:microsoft.com/office/officeart/2005/8/layout/cycle2"/>
    <dgm:cxn modelId="{C4BF59C9-9C77-4404-AD1A-8B80C49DBB3F}" type="presParOf" srcId="{4F05172A-85A4-4CDF-9721-8B4FEA50BAC4}" destId="{A0061CD2-C77F-4207-AF19-8605680AEC8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E994F-F2D4-4170-BB67-BDAC8541126E}">
      <dsp:nvSpPr>
        <dsp:cNvPr id="0" name=""/>
        <dsp:cNvSpPr/>
      </dsp:nvSpPr>
      <dsp:spPr>
        <a:xfrm>
          <a:off x="1999648" y="1776"/>
          <a:ext cx="1373772" cy="1314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Understand fiscal policy constraints</a:t>
          </a:r>
          <a:endParaRPr lang="en-US" sz="1300" kern="1200" dirty="0"/>
        </a:p>
      </dsp:txBody>
      <dsp:txXfrm>
        <a:off x="2200832" y="194231"/>
        <a:ext cx="971404" cy="929252"/>
      </dsp:txXfrm>
    </dsp:sp>
    <dsp:sp modelId="{4E8526D2-6DF3-4A86-8ABC-6C0EAAE3B2AC}">
      <dsp:nvSpPr>
        <dsp:cNvPr id="0" name=""/>
        <dsp:cNvSpPr/>
      </dsp:nvSpPr>
      <dsp:spPr>
        <a:xfrm rot="2160000">
          <a:off x="3308265" y="1001761"/>
          <a:ext cx="310935" cy="443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317172" y="1063053"/>
        <a:ext cx="217655" cy="266117"/>
      </dsp:txXfrm>
    </dsp:sp>
    <dsp:sp modelId="{28D6BC75-B5B5-422F-9FD6-1D9BDEA4C1E8}">
      <dsp:nvSpPr>
        <dsp:cNvPr id="0" name=""/>
        <dsp:cNvSpPr/>
      </dsp:nvSpPr>
      <dsp:spPr>
        <a:xfrm>
          <a:off x="3540275" y="1160517"/>
          <a:ext cx="1482256" cy="1314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Commit to follow the requirements </a:t>
          </a:r>
          <a:endParaRPr lang="en-US" sz="1300" kern="1200" dirty="0"/>
        </a:p>
      </dsp:txBody>
      <dsp:txXfrm>
        <a:off x="3757346" y="1352972"/>
        <a:ext cx="1048114" cy="929252"/>
      </dsp:txXfrm>
    </dsp:sp>
    <dsp:sp modelId="{74FFD837-1A0F-4A00-8774-1331DBBBDF9E}">
      <dsp:nvSpPr>
        <dsp:cNvPr id="0" name=""/>
        <dsp:cNvSpPr/>
      </dsp:nvSpPr>
      <dsp:spPr>
        <a:xfrm rot="6480000">
          <a:off x="3809858" y="2523414"/>
          <a:ext cx="340312" cy="443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876679" y="2563571"/>
        <a:ext cx="238218" cy="266117"/>
      </dsp:txXfrm>
    </dsp:sp>
    <dsp:sp modelId="{B6074E64-0F51-4FE1-83A0-19C284A8CA05}">
      <dsp:nvSpPr>
        <dsp:cNvPr id="0" name=""/>
        <dsp:cNvSpPr/>
      </dsp:nvSpPr>
      <dsp:spPr>
        <a:xfrm>
          <a:off x="2908735" y="3035398"/>
          <a:ext cx="1526964" cy="1314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Record priorities with significant fiscal impact</a:t>
          </a:r>
          <a:endParaRPr lang="en-US" sz="1300" kern="1200" dirty="0"/>
        </a:p>
      </dsp:txBody>
      <dsp:txXfrm>
        <a:off x="3132354" y="3227853"/>
        <a:ext cx="1079726" cy="929252"/>
      </dsp:txXfrm>
    </dsp:sp>
    <dsp:sp modelId="{DC011765-C625-4263-9240-B0873054D873}">
      <dsp:nvSpPr>
        <dsp:cNvPr id="0" name=""/>
        <dsp:cNvSpPr/>
      </dsp:nvSpPr>
      <dsp:spPr>
        <a:xfrm rot="10800000">
          <a:off x="2557721" y="3470715"/>
          <a:ext cx="248049" cy="443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632136" y="3559421"/>
        <a:ext cx="173634" cy="266117"/>
      </dsp:txXfrm>
    </dsp:sp>
    <dsp:sp modelId="{DEB43823-A793-4114-A43E-8B86E16BCE49}">
      <dsp:nvSpPr>
        <dsp:cNvPr id="0" name=""/>
        <dsp:cNvSpPr/>
      </dsp:nvSpPr>
      <dsp:spPr>
        <a:xfrm>
          <a:off x="960984" y="3035398"/>
          <a:ext cx="1479733" cy="1314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Identify compensating measures</a:t>
          </a:r>
          <a:endParaRPr lang="en-US" sz="1300" kern="1200" dirty="0"/>
        </a:p>
      </dsp:txBody>
      <dsp:txXfrm>
        <a:off x="1177686" y="3227853"/>
        <a:ext cx="1046329" cy="929252"/>
      </dsp:txXfrm>
    </dsp:sp>
    <dsp:sp modelId="{F27A9B18-7E3B-466F-8F4C-FB6F31105445}">
      <dsp:nvSpPr>
        <dsp:cNvPr id="0" name=""/>
        <dsp:cNvSpPr/>
      </dsp:nvSpPr>
      <dsp:spPr>
        <a:xfrm rot="15120000">
          <a:off x="1228864" y="2542696"/>
          <a:ext cx="340910" cy="443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295803" y="2680036"/>
        <a:ext cx="238637" cy="266117"/>
      </dsp:txXfrm>
    </dsp:sp>
    <dsp:sp modelId="{4B4ABACC-7BC0-474D-A3EA-F749B5C7E843}">
      <dsp:nvSpPr>
        <dsp:cNvPr id="0" name=""/>
        <dsp:cNvSpPr/>
      </dsp:nvSpPr>
      <dsp:spPr>
        <a:xfrm>
          <a:off x="344175" y="1160517"/>
          <a:ext cx="1494977" cy="1314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Pay attention to contingencies and risks</a:t>
          </a:r>
          <a:endParaRPr lang="en-US" sz="1300" kern="1200" dirty="0"/>
        </a:p>
      </dsp:txBody>
      <dsp:txXfrm>
        <a:off x="563109" y="1352972"/>
        <a:ext cx="1057109" cy="929252"/>
      </dsp:txXfrm>
    </dsp:sp>
    <dsp:sp modelId="{4F05172A-85A4-4CDF-9721-8B4FEA50BAC4}">
      <dsp:nvSpPr>
        <dsp:cNvPr id="0" name=""/>
        <dsp:cNvSpPr/>
      </dsp:nvSpPr>
      <dsp:spPr>
        <a:xfrm rot="19440000">
          <a:off x="1742096" y="1011010"/>
          <a:ext cx="309016" cy="443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750949" y="1126961"/>
        <a:ext cx="216311" cy="266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459" cy="4964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439" y="1"/>
            <a:ext cx="2951459" cy="4964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8CA7E-AB13-4F8D-A928-BAA73377A1E4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402"/>
            <a:ext cx="2951459" cy="4964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439" y="9444402"/>
            <a:ext cx="2951459" cy="4964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FEFF3-9E05-435C-B152-D4F74555D66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7532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AEA89E-2DB7-4406-8E57-9850ABF20D7B}" type="datetimeFigureOut">
              <a:rPr lang="nl-NL" smtClean="0"/>
              <a:pPr/>
              <a:t>19-2-2019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E5426BF-E31B-4B2B-91BD-1E2E03D485E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893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A9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/>
              <a:t>Subtitel presentatie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2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CA005D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31268850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32406"/>
      </p:ext>
    </p:extLst>
  </p:cSld>
  <p:clrMapOvr>
    <a:masterClrMapping/>
  </p:clrMapOvr>
  <p:hf hd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42257"/>
      </p:ext>
    </p:extLst>
  </p:cSld>
  <p:clrMapOvr>
    <a:masterClrMapping/>
  </p:clrMapOvr>
  <p:hf hd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7570"/>
      </p:ext>
    </p:extLst>
  </p:cSld>
  <p:clrMapOvr>
    <a:masterClrMapping/>
  </p:clrMapOvr>
  <p:hf hd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62265"/>
      </p:ext>
    </p:extLst>
  </p:cSld>
  <p:clrMapOvr>
    <a:masterClrMapping/>
  </p:clrMapOvr>
  <p:hf hd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74935"/>
      </p:ext>
    </p:extLst>
  </p:cSld>
  <p:clrMapOvr>
    <a:masterClrMapping/>
  </p:clrMapOvr>
  <p:hf hd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1678"/>
      </p:ext>
    </p:extLst>
  </p:cSld>
  <p:clrMapOvr>
    <a:masterClrMapping/>
  </p:clrMapOvr>
  <p:hf hd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01077"/>
      </p:ext>
    </p:extLst>
  </p:cSld>
  <p:clrMapOvr>
    <a:masterClrMapping/>
  </p:clrMapOvr>
  <p:hf hd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94800"/>
      </p:ext>
    </p:extLst>
  </p:cSld>
  <p:clrMapOvr>
    <a:masterClrMapping/>
  </p:clrMapOvr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06972"/>
      </p:ext>
    </p:extLst>
  </p:cSld>
  <p:clrMapOvr>
    <a:masterClrMapping/>
  </p:clrMapOvr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2130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CA005D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36085452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84573"/>
      </p:ext>
    </p:extLst>
  </p:cSld>
  <p:clrMapOvr>
    <a:masterClrMapping/>
  </p:clrMapOvr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40012"/>
      </p:ext>
    </p:extLst>
  </p:cSld>
  <p:clrMapOvr>
    <a:masterClrMapping/>
  </p:clrMapOvr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3704"/>
      </p:ext>
    </p:extLst>
  </p:cSld>
  <p:clrMapOvr>
    <a:masterClrMapping/>
  </p:clrMapOvr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80376"/>
      </p:ext>
    </p:extLst>
  </p:cSld>
  <p:clrMapOvr>
    <a:masterClrMapping/>
  </p:clrMapOvr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79315"/>
      </p:ext>
    </p:extLst>
  </p:cSld>
  <p:clrMapOvr>
    <a:masterClrMapping/>
  </p:clrMapOvr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6188"/>
      </p:ext>
    </p:extLst>
  </p:cSld>
  <p:clrMapOvr>
    <a:masterClrMapping/>
  </p:clrMapOvr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20215"/>
      </p:ext>
    </p:extLst>
  </p:cSld>
  <p:clrMapOvr>
    <a:masterClrMapping/>
  </p:clrMapOvr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42855"/>
      </p:ext>
    </p:extLst>
  </p:cSld>
  <p:clrMapOvr>
    <a:masterClrMapping/>
  </p:clrMapOvr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09740"/>
      </p:ext>
    </p:extLst>
  </p:cSld>
  <p:clrMapOvr>
    <a:masterClrMapping/>
  </p:clrMapOvr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75937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72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CA005D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35906024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75937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91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178914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Titel presentatie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/>
              <a:t>Subtitel presentatie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37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Inhoud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dirty="0"/>
              <a:t>Opsomming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1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955632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64416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4130198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204270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75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nl-NL" noProof="0" dirty="0"/>
              <a:t>Subtitel presentatie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A9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Inhoud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 dirty="0"/>
              <a:t>Opsomming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13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75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Inhoud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 dirty="0"/>
              <a:t>Opsomming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17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97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58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3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05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77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nl-NL" noProof="0" dirty="0"/>
              <a:t>Subtitel presentatie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68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77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Inhoud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 dirty="0"/>
              <a:t>Opsomming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68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08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06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7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75937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77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30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 presentatie	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/>
              <a:t>Subtitel presentatie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14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Inhoud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 dirty="0"/>
              <a:t>Opsomming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33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3587991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2466874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46630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3509913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Titel presentatie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/>
              <a:t>Subtitel presentatie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52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Inhoud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dirty="0"/>
              <a:t>Opsomming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153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870C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214537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75937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33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870C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37812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870C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4280743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870C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4171755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/>
              <a:t>Subtitel presentatie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29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Inhoud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/>
              <a:t>Opsomming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22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623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535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2027184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011057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/>
              <a:t>Subtitel presentatie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1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75937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3366621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Inhoud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noProof="0" dirty="0" err="1"/>
              <a:t>Opsomming</a:t>
            </a:r>
            <a:endParaRPr lang="en-US" noProof="0" dirty="0"/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2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996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00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85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Titel presentatie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/>
              <a:t>Subtitel presentatie</a:t>
            </a:r>
          </a:p>
          <a:p>
            <a:pPr lvl="0"/>
            <a:endParaRPr lang="nl-NL" noProof="0" dirty="0"/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88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Inhoud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Opsomming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344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30058781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600606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78874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75937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27223834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2173898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nl-NL" noProof="0"/>
              <a:t>Titel presentatie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/>
              <a:t>Subtitel presentatie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824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Inhoud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Opsomming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705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7063377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760134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3415573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5006210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Titel presentatie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/>
              <a:t>Subtitel presentatie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271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Inhoud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Opsomming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379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73327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noProof="0" dirty="0">
                <a:solidFill>
                  <a:prstClr val="black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41491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 dirty="0"/>
              <a:t>Subtitel presentatie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504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73327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noProof="0" dirty="0">
                <a:solidFill>
                  <a:prstClr val="black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37530791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73327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noProof="0" dirty="0">
                <a:solidFill>
                  <a:prstClr val="black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507713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73327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noProof="0" dirty="0">
                <a:solidFill>
                  <a:prstClr val="black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2370825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0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Titel presentatie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/>
              <a:t>Subtitel presentatie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510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0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Inhoud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Opsomming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" y="0"/>
            <a:ext cx="91301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16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00079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noProof="0" dirty="0">
                <a:solidFill>
                  <a:prstClr val="black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28202564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0079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noProof="0" dirty="0">
                <a:solidFill>
                  <a:prstClr val="black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26492040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0079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noProof="0" dirty="0">
                <a:solidFill>
                  <a:prstClr val="black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4891737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0079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noProof="0" dirty="0">
                <a:solidFill>
                  <a:prstClr val="black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3699599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/>
              <a:t>Subtitel presentatie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1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Inhoud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 dirty="0"/>
              <a:t>Opsomming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557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Inhoud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/>
              <a:t>Opsomming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8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28248229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27893909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22707570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6093621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67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 baseline="0"/>
            </a:lvl1pPr>
          </a:lstStyle>
          <a:p>
            <a:pPr lvl="0"/>
            <a:r>
              <a:rPr lang="nl-NL" noProof="0"/>
              <a:t>Subtitel presentatie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940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67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Inhoud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/>
              <a:t>Opsomming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668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 baseline="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/>
              <a:pPr/>
              <a:t>19 februari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390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/>
              <a:pPr/>
              <a:t>19 februari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899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  <a:endParaRPr lang="en-US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/>
              <a:pPr/>
              <a:t>19 februari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9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CA005D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9196051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/>
              <a:pPr/>
              <a:t>19 februari 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8069124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947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 presentatie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noProof="0"/>
              <a:t>Subtitel presentatie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541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947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Inhoud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nl-NL" noProof="0"/>
              <a:t>Opsomming</a:t>
            </a:r>
          </a:p>
        </p:txBody>
      </p:sp>
      <p:pic>
        <p:nvPicPr>
          <p:cNvPr id="2" name="Picture 1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6" b="28060"/>
          <a:stretch>
            <a:fillRect/>
          </a:stretch>
        </p:blipFill>
        <p:spPr>
          <a:xfrm>
            <a:off x="0" y="0"/>
            <a:ext cx="4592079" cy="6865533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166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/>
              <a:pPr/>
              <a:t>19 februari 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5363712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/>
              <a:pPr/>
              <a:t>19 februari 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863973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/>
              <a:pPr/>
              <a:t>19 februari 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33248512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nl-NL" noProof="0" dirty="0"/>
              <a:t>Titel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/>
              <a:pPr/>
              <a:t>19 februari 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42091641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65336"/>
      </p:ext>
    </p:extLst>
  </p:cSld>
  <p:clrMapOvr>
    <a:masterClrMapping/>
  </p:clrMapOvr>
  <p:hf hd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57792"/>
      </p:ext>
    </p:extLst>
  </p:cSld>
  <p:clrMapOvr>
    <a:masterClrMapping/>
  </p:clrMapOvr>
  <p:hf hd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5179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7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A9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A9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noProof="0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20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dirty="0">
                <a:solidFill>
                  <a:prstClr val="white"/>
                </a:solidFill>
                <a:latin typeface="Verdana" pitchFamily="34" charset="0"/>
              </a:rPr>
              <a:t>Centraal Planbureau</a:t>
            </a:r>
          </a:p>
        </p:txBody>
      </p:sp>
    </p:spTree>
    <p:extLst>
      <p:ext uri="{BB962C8B-B14F-4D97-AF65-F5344CB8AC3E}">
        <p14:creationId xmlns:p14="http://schemas.microsoft.com/office/powerpoint/2010/main" val="28260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nl-NL" noProof="0" dirty="0">
              <a:solidFill>
                <a:prstClr val="black"/>
              </a:solidFill>
            </a:endParaRPr>
          </a:p>
        </p:txBody>
      </p:sp>
      <p:sp>
        <p:nvSpPr>
          <p:cNvPr id="11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noProof="0" dirty="0">
                <a:solidFill>
                  <a:prstClr val="black"/>
                </a:solidFill>
                <a:latin typeface="Verdana" pitchFamily="34" charset="0"/>
              </a:rPr>
              <a:t>Centraal Planbureau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35501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noProof="0" dirty="0">
                <a:solidFill>
                  <a:prstClr val="black"/>
                </a:solidFill>
              </a:rPr>
              <a:t>Vul voettekst in.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noProof="0" dirty="0">
                <a:solidFill>
                  <a:prstClr val="black"/>
                </a:solidFill>
                <a:latin typeface="Verdana" pitchFamily="34" charset="0"/>
              </a:rPr>
              <a:t>Centraal Planbureau</a:t>
            </a:r>
          </a:p>
        </p:txBody>
      </p:sp>
    </p:spTree>
    <p:extLst>
      <p:ext uri="{BB962C8B-B14F-4D97-AF65-F5344CB8AC3E}">
        <p14:creationId xmlns:p14="http://schemas.microsoft.com/office/powerpoint/2010/main" val="148917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00079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noProof="0" dirty="0">
                <a:solidFill>
                  <a:prstClr val="black"/>
                </a:solidFill>
                <a:latin typeface="Verdana" pitchFamily="34" charset="0"/>
              </a:rPr>
              <a:t>Centraal Planbureau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noProof="0" dirty="0">
                <a:solidFill>
                  <a:prstClr val="black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55129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F0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nl-NL" noProof="0" dirty="0">
              <a:solidFill>
                <a:prstClr val="black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noProof="0" dirty="0">
                <a:solidFill>
                  <a:prstClr val="black"/>
                </a:solidFill>
                <a:latin typeface="Verdana" pitchFamily="34" charset="0"/>
              </a:rPr>
              <a:t>Centraal Planbureau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noProof="0" dirty="0">
                <a:solidFill>
                  <a:prstClr val="black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345427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dirty="0">
                <a:solidFill>
                  <a:prstClr val="white"/>
                </a:solidFill>
                <a:latin typeface="Verdana" pitchFamily="34" charset="0"/>
              </a:rPr>
              <a:t>Centraal Planbureau</a:t>
            </a:r>
          </a:p>
        </p:txBody>
      </p:sp>
    </p:spTree>
    <p:extLst>
      <p:ext uri="{BB962C8B-B14F-4D97-AF65-F5344CB8AC3E}">
        <p14:creationId xmlns:p14="http://schemas.microsoft.com/office/powerpoint/2010/main" val="122812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67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67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/>
              <a:pPr/>
              <a:t>19 februari 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000" dirty="0">
                <a:solidFill>
                  <a:schemeClr val="bg1"/>
                </a:solidFill>
                <a:latin typeface="Verdana" pitchFamily="34" charset="0"/>
              </a:rPr>
              <a:t>Centraal</a:t>
            </a:r>
            <a:r>
              <a:rPr lang="nl-NL" sz="1000" baseline="0" dirty="0">
                <a:solidFill>
                  <a:schemeClr val="bg1"/>
                </a:solidFill>
                <a:latin typeface="Verdana" pitchFamily="34" charset="0"/>
              </a:rPr>
              <a:t> Planbureau</a:t>
            </a:r>
            <a:endParaRPr lang="nl-NL" sz="1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1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947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947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/>
              <a:pPr/>
              <a:t>19 februari 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000" dirty="0">
                <a:solidFill>
                  <a:schemeClr val="bg1"/>
                </a:solidFill>
                <a:latin typeface="Verdana" pitchFamily="34" charset="0"/>
              </a:rPr>
              <a:t>Centraal</a:t>
            </a:r>
            <a:r>
              <a:rPr lang="nl-NL" sz="1000" baseline="0" dirty="0">
                <a:solidFill>
                  <a:schemeClr val="bg1"/>
                </a:solidFill>
                <a:latin typeface="Verdana" pitchFamily="34" charset="0"/>
              </a:rPr>
              <a:t> Planbureau</a:t>
            </a:r>
            <a:endParaRPr lang="nl-NL" sz="1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2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Attēls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" y="1"/>
            <a:ext cx="1176974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1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Attēls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" y="1"/>
            <a:ext cx="1176974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dirty="0">
                <a:solidFill>
                  <a:prstClr val="white"/>
                </a:solidFill>
                <a:latin typeface="Verdana" pitchFamily="34" charset="0"/>
              </a:rPr>
              <a:t>Centraal Planbureau</a:t>
            </a:r>
          </a:p>
        </p:txBody>
      </p:sp>
    </p:spTree>
    <p:extLst>
      <p:ext uri="{BB962C8B-B14F-4D97-AF65-F5344CB8AC3E}">
        <p14:creationId xmlns:p14="http://schemas.microsoft.com/office/powerpoint/2010/main" val="246195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nl-NL" noProof="0" dirty="0">
              <a:solidFill>
                <a:prstClr val="black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noProof="0" dirty="0">
                <a:solidFill>
                  <a:prstClr val="black"/>
                </a:solidFill>
                <a:latin typeface="Verdana" pitchFamily="34" charset="0"/>
              </a:rPr>
              <a:t>Centraal Planbureau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25025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275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275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noProof="0" dirty="0">
                <a:solidFill>
                  <a:prstClr val="white"/>
                </a:solidFill>
                <a:latin typeface="Verdana" pitchFamily="34" charset="0"/>
              </a:rPr>
              <a:t>Centraal Planbureau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77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77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noProof="0" dirty="0">
                <a:solidFill>
                  <a:prstClr val="white"/>
                </a:solidFill>
                <a:latin typeface="Verdana" pitchFamily="34" charset="0"/>
              </a:rPr>
              <a:t>Centraal Planbureau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0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dirty="0">
                <a:solidFill>
                  <a:prstClr val="white"/>
                </a:solidFill>
                <a:latin typeface="Verdana" pitchFamily="34" charset="0"/>
              </a:rPr>
              <a:t>Centraal Planbureau</a:t>
            </a:r>
          </a:p>
        </p:txBody>
      </p:sp>
    </p:spTree>
    <p:extLst>
      <p:ext uri="{BB962C8B-B14F-4D97-AF65-F5344CB8AC3E}">
        <p14:creationId xmlns:p14="http://schemas.microsoft.com/office/powerpoint/2010/main" val="204992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black"/>
                </a:solidFill>
              </a:rPr>
              <a:pPr/>
              <a:t>‹#›</a:t>
            </a:fld>
            <a:endParaRPr lang="nl-NL" noProof="0" dirty="0">
              <a:solidFill>
                <a:prstClr val="black"/>
              </a:solidFill>
            </a:endParaRPr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noProof="0" dirty="0">
                <a:solidFill>
                  <a:prstClr val="black"/>
                </a:solidFill>
                <a:latin typeface="Verdana" pitchFamily="34" charset="0"/>
              </a:rPr>
              <a:t>Centraal Planbureau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8EB3CF2C-B421-4AA2-9558-737A2603A5AB}" type="datetime4">
              <a:rPr lang="nl-NL" smtClean="0">
                <a:solidFill>
                  <a:prstClr val="black"/>
                </a:solidFill>
              </a:rPr>
              <a:pPr/>
              <a:t>19 februari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/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197681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14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dirty="0">
                <a:solidFill>
                  <a:prstClr val="white"/>
                </a:solidFill>
                <a:latin typeface="Verdana" pitchFamily="34" charset="0"/>
              </a:rPr>
              <a:t>Centraal Planbureau</a:t>
            </a:r>
          </a:p>
        </p:txBody>
      </p:sp>
    </p:spTree>
    <p:extLst>
      <p:ext uri="{BB962C8B-B14F-4D97-AF65-F5344CB8AC3E}">
        <p14:creationId xmlns:p14="http://schemas.microsoft.com/office/powerpoint/2010/main" val="207072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nl-NL" noProof="0" smtClean="0">
                <a:solidFill>
                  <a:prstClr val="white"/>
                </a:solidFill>
              </a:rPr>
              <a:pPr/>
              <a:t>‹#›</a:t>
            </a:fld>
            <a:endParaRPr lang="nl-NL" noProof="0" dirty="0">
              <a:solidFill>
                <a:prstClr val="white"/>
              </a:solidFill>
            </a:endParaRPr>
          </a:p>
        </p:txBody>
      </p:sp>
      <p:sp>
        <p:nvSpPr>
          <p:cNvPr id="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dirty="0">
                <a:solidFill>
                  <a:prstClr val="white"/>
                </a:solidFill>
                <a:latin typeface="Verdana" pitchFamily="34" charset="0"/>
              </a:rPr>
              <a:t>Centraal Planbureau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575EF1FA-49D0-4A85-A1E9-B7B2A2E067FA}" type="datetime4">
              <a:rPr lang="nl-NL" smtClean="0">
                <a:solidFill>
                  <a:prstClr val="white"/>
                </a:solidFill>
              </a:rPr>
              <a:pPr/>
              <a:t>19 februari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Vul voettekst in.</a:t>
            </a:r>
          </a:p>
        </p:txBody>
      </p:sp>
    </p:spTree>
    <p:extLst>
      <p:ext uri="{BB962C8B-B14F-4D97-AF65-F5344CB8AC3E}">
        <p14:creationId xmlns:p14="http://schemas.microsoft.com/office/powerpoint/2010/main" val="342767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pb.nl" TargetMode="External"/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187624" y="2420888"/>
            <a:ext cx="6858000" cy="1020241"/>
          </a:xfrm>
        </p:spPr>
        <p:txBody>
          <a:bodyPr>
            <a:noAutofit/>
          </a:bodyPr>
          <a:lstStyle/>
          <a:p>
            <a:r>
              <a:rPr lang="en-US" sz="4400" dirty="0"/>
              <a:t>Costing election manifestos: Experience from </a:t>
            </a:r>
            <a:r>
              <a:rPr lang="en-US" sz="4400" dirty="0" smtClean="0"/>
              <a:t>Latvia and </a:t>
            </a:r>
            <a:r>
              <a:rPr lang="nl-NL" sz="4400" dirty="0" err="1" smtClean="0"/>
              <a:t>the</a:t>
            </a:r>
            <a:r>
              <a:rPr lang="nl-NL" sz="4400" dirty="0" smtClean="0"/>
              <a:t> Netherlands</a:t>
            </a:r>
            <a:endParaRPr lang="lv-LV" sz="4400" b="1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0420-D333-4355-9204-B111B247873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8362" y="4244196"/>
            <a:ext cx="5676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>
                <a:solidFill>
                  <a:prstClr val="black"/>
                </a:solidFill>
              </a:rPr>
              <a:t>Dace Kalsone, Secretary, </a:t>
            </a:r>
            <a:r>
              <a:rPr lang="en-GB" sz="2000" dirty="0">
                <a:solidFill>
                  <a:prstClr val="black"/>
                </a:solidFill>
              </a:rPr>
              <a:t>Fiscal Discipline Council</a:t>
            </a:r>
            <a:br>
              <a:rPr lang="en-GB" sz="2000" dirty="0">
                <a:solidFill>
                  <a:prstClr val="black"/>
                </a:solidFill>
              </a:rPr>
            </a:br>
            <a:r>
              <a:rPr lang="en-GB" sz="2000" dirty="0" smtClean="0">
                <a:solidFill>
                  <a:prstClr val="black"/>
                </a:solidFill>
              </a:rPr>
              <a:t>Janis Platais, Chairman, Fiscal Discipline Council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Sander van Veldhuizen, CPB </a:t>
            </a:r>
            <a:br>
              <a:rPr lang="en-GB" sz="2000" dirty="0" smtClean="0">
                <a:solidFill>
                  <a:prstClr val="black"/>
                </a:solidFill>
              </a:rPr>
            </a:br>
            <a:r>
              <a:rPr lang="en-GB" sz="2000" dirty="0" smtClean="0">
                <a:solidFill>
                  <a:prstClr val="black"/>
                </a:solidFill>
              </a:rPr>
              <a:t>for EFB conference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864" y="365126"/>
            <a:ext cx="7057486" cy="1281111"/>
          </a:xfrm>
        </p:spPr>
        <p:txBody>
          <a:bodyPr/>
          <a:lstStyle/>
          <a:p>
            <a:r>
              <a:rPr lang="en-GB" dirty="0" smtClean="0"/>
              <a:t>How to assess the results?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290" y="1825625"/>
            <a:ext cx="5220059" cy="4333635"/>
          </a:xfrm>
        </p:spPr>
        <p:txBody>
          <a:bodyPr/>
          <a:lstStyle/>
          <a:p>
            <a:r>
              <a:rPr lang="en-GB" dirty="0" smtClean="0"/>
              <a:t>Most components of the survey worked well</a:t>
            </a:r>
          </a:p>
          <a:p>
            <a:r>
              <a:rPr lang="en-GB" dirty="0" smtClean="0"/>
              <a:t>The costing and assumptions behind the measures to cut costs or increase revenue have been less plausible – need for solid technical support</a:t>
            </a:r>
          </a:p>
          <a:p>
            <a:r>
              <a:rPr lang="en-GB" dirty="0" smtClean="0"/>
              <a:t>Not enough time for political parties to formulate the policies and assess their plausibility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58" y="2743201"/>
            <a:ext cx="2374151" cy="299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6" y="365126"/>
            <a:ext cx="7040233" cy="1281111"/>
          </a:xfrm>
        </p:spPr>
        <p:txBody>
          <a:bodyPr/>
          <a:lstStyle/>
          <a:p>
            <a:r>
              <a:rPr lang="lv-LV" dirty="0" smtClean="0"/>
              <a:t>Latvia: </a:t>
            </a:r>
            <a:r>
              <a:rPr lang="en-GB" dirty="0" smtClean="0"/>
              <a:t>Some </a:t>
            </a:r>
            <a:r>
              <a:rPr lang="en-GB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political parties stressed the significance of the costing exercise and used this widely in the election campaign </a:t>
            </a:r>
          </a:p>
          <a:p>
            <a:r>
              <a:rPr lang="en-GB" dirty="0" smtClean="0"/>
              <a:t>The credibility and the stability of the pre-election commitments turned out very important in post-elections developments</a:t>
            </a:r>
          </a:p>
          <a:p>
            <a:r>
              <a:rPr lang="en-GB" dirty="0" smtClean="0"/>
              <a:t>Split parliament took 109 days to agree on a new coalition (5 out of 7 parties elected) that could secure the support of the majority, while the Coalition concluded a Fiscal Pact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492896"/>
            <a:ext cx="6264696" cy="79208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 policy </a:t>
            </a:r>
            <a:r>
              <a:rPr lang="nl-NL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measures</a:t>
            </a:r>
            <a:r>
              <a:rPr lang="nl-NL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nl-NL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Charted</a:t>
            </a:r>
            <a:r>
              <a:rPr lang="nl-NL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Choices</a:t>
            </a:r>
            <a:r>
              <a:rPr lang="nl-NL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originate</a:t>
            </a:r>
            <a:r>
              <a:rPr lang="nl-NL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nl-NL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Promising</a:t>
            </a:r>
            <a:r>
              <a:rPr lang="nl-NL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Policies</a:t>
            </a:r>
            <a:endParaRPr lang="nl-NL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2288347" cy="3226569"/>
          </a:xfrm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48772"/>
            <a:ext cx="745192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1560" y="1484784"/>
            <a:ext cx="8420400" cy="57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2759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 smtClean="0"/>
              <a:t>In NL: </a:t>
            </a:r>
            <a:r>
              <a:rPr lang="nl-NL" sz="2800" dirty="0" err="1" smtClean="0"/>
              <a:t>before</a:t>
            </a:r>
            <a:r>
              <a:rPr lang="nl-NL" sz="2800" dirty="0" smtClean="0"/>
              <a:t> </a:t>
            </a:r>
            <a:r>
              <a:rPr lang="nl-NL" sz="2800" dirty="0" err="1" smtClean="0"/>
              <a:t>election</a:t>
            </a:r>
            <a:r>
              <a:rPr lang="nl-NL" sz="2800" dirty="0" smtClean="0"/>
              <a:t> </a:t>
            </a:r>
            <a:r>
              <a:rPr lang="nl-NL" sz="2800" dirty="0" err="1" smtClean="0"/>
              <a:t>manifestos</a:t>
            </a:r>
            <a:r>
              <a:rPr lang="nl-NL" sz="2800" dirty="0" smtClean="0"/>
              <a:t> CPB </a:t>
            </a:r>
            <a:r>
              <a:rPr lang="nl-NL" sz="2800" dirty="0" err="1" smtClean="0"/>
              <a:t>publishes</a:t>
            </a:r>
            <a:r>
              <a:rPr lang="en-US" sz="2800" dirty="0" smtClean="0"/>
              <a:t> </a:t>
            </a:r>
            <a:r>
              <a:rPr lang="nl-NL" sz="2800" dirty="0" err="1" smtClean="0"/>
              <a:t>Promising</a:t>
            </a:r>
            <a:r>
              <a:rPr lang="nl-NL" sz="2800" dirty="0" smtClean="0"/>
              <a:t> </a:t>
            </a:r>
            <a:r>
              <a:rPr lang="nl-NL" sz="2800" dirty="0" err="1" smtClean="0"/>
              <a:t>Policies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8615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/>
          <a:lstStyle/>
          <a:p>
            <a:fld id="{D9F693C2-60DB-4EE6-805A-512D722B6B7D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1412776"/>
            <a:ext cx="8420400" cy="572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Coalition Agreements are key in the Netherlands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88024" y="2276872"/>
            <a:ext cx="4104000" cy="4320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One key decision moment on budgetary policy every 4 years after the general election.</a:t>
            </a:r>
          </a:p>
          <a:p>
            <a:pPr lvl="1"/>
            <a:r>
              <a:rPr lang="en-US" sz="2000" dirty="0" smtClean="0">
                <a:latin typeface="+mn-lt"/>
              </a:rPr>
              <a:t>Lengthy </a:t>
            </a:r>
            <a:r>
              <a:rPr lang="en-US" sz="2000" dirty="0" smtClean="0">
                <a:latin typeface="+mn-lt"/>
              </a:rPr>
              <a:t>negotiations</a:t>
            </a:r>
          </a:p>
          <a:p>
            <a:pPr lvl="1"/>
            <a:r>
              <a:rPr lang="en-US" sz="2000" dirty="0" smtClean="0">
                <a:latin typeface="+mn-lt"/>
              </a:rPr>
              <a:t>Detailed agreements</a:t>
            </a:r>
          </a:p>
          <a:p>
            <a:pPr lvl="1"/>
            <a:r>
              <a:rPr lang="en-US" sz="2000" dirty="0" smtClean="0">
                <a:latin typeface="+mn-lt"/>
              </a:rPr>
              <a:t>Trend-based budgetary policy since 1994.</a:t>
            </a:r>
          </a:p>
          <a:p>
            <a:r>
              <a:rPr lang="en-US" sz="2200" dirty="0" smtClean="0"/>
              <a:t>In </a:t>
            </a:r>
            <a:r>
              <a:rPr lang="en-US" sz="2200" dirty="0" smtClean="0"/>
              <a:t>case the government or a coalition party wants a change in the Agreement it needs to provide an alternative with the same budgetary impact. </a:t>
            </a:r>
            <a:endParaRPr lang="nl-NL" sz="22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565548"/>
              </p:ext>
            </p:extLst>
          </p:nvPr>
        </p:nvGraphicFramePr>
        <p:xfrm>
          <a:off x="374400" y="1985176"/>
          <a:ext cx="4219575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93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928992" cy="572400"/>
          </a:xfrm>
        </p:spPr>
        <p:txBody>
          <a:bodyPr>
            <a:noAutofit/>
          </a:bodyPr>
          <a:lstStyle/>
          <a:p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/>
              <a:t>	</a:t>
            </a:r>
            <a:r>
              <a:rPr lang="nl-NL" sz="4000" dirty="0" smtClean="0"/>
              <a:t>In NL: Baseline </a:t>
            </a:r>
            <a:r>
              <a:rPr lang="nl-NL" sz="4000" dirty="0"/>
              <a:t>was </a:t>
            </a:r>
            <a:r>
              <a:rPr lang="nl-NL" sz="4000" dirty="0" err="1"/>
              <a:t>not</a:t>
            </a:r>
            <a:r>
              <a:rPr lang="nl-NL" sz="4000" dirty="0"/>
              <a:t> </a:t>
            </a:r>
            <a:r>
              <a:rPr lang="nl-NL" sz="4000" dirty="0" smtClean="0"/>
              <a:t>bad</a:t>
            </a:r>
            <a:endParaRPr lang="nl-NL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4139585"/>
              </p:ext>
            </p:extLst>
          </p:nvPr>
        </p:nvGraphicFramePr>
        <p:xfrm>
          <a:off x="395536" y="2492896"/>
          <a:ext cx="4103688" cy="394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94440913"/>
              </p:ext>
            </p:extLst>
          </p:nvPr>
        </p:nvGraphicFramePr>
        <p:xfrm>
          <a:off x="4644008" y="2564904"/>
          <a:ext cx="4103687" cy="373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331640" y="234888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steady </a:t>
            </a:r>
            <a:r>
              <a:rPr lang="nl-NL" dirty="0" err="1"/>
              <a:t>growth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5580112" y="2276872"/>
            <a:ext cx="2520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unemployment</a:t>
            </a:r>
            <a:r>
              <a:rPr lang="nl-NL" dirty="0"/>
              <a:t> </a:t>
            </a:r>
            <a:r>
              <a:rPr lang="nl-NL" dirty="0" err="1"/>
              <a:t>stabilizes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60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5256584" cy="572400"/>
          </a:xfrm>
        </p:spPr>
        <p:txBody>
          <a:bodyPr>
            <a:normAutofit/>
          </a:bodyPr>
          <a:lstStyle/>
          <a:p>
            <a:r>
              <a:rPr lang="nl-NL" sz="2400" dirty="0"/>
              <a:t>Budget </a:t>
            </a:r>
            <a:r>
              <a:rPr lang="nl-NL" sz="2400" dirty="0" err="1"/>
              <a:t>balance</a:t>
            </a:r>
            <a:r>
              <a:rPr lang="nl-NL" sz="2400" dirty="0"/>
              <a:t> </a:t>
            </a:r>
            <a:r>
              <a:rPr lang="nl-NL" sz="2400" dirty="0" err="1" smtClean="0"/>
              <a:t>increases</a:t>
            </a:r>
            <a:endParaRPr lang="nl-NL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2327203"/>
              </p:ext>
            </p:extLst>
          </p:nvPr>
        </p:nvGraphicFramePr>
        <p:xfrm>
          <a:off x="323528" y="2780928"/>
          <a:ext cx="4103688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77369987"/>
              </p:ext>
            </p:extLst>
          </p:nvPr>
        </p:nvGraphicFramePr>
        <p:xfrm>
          <a:off x="4644008" y="2852936"/>
          <a:ext cx="410368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07504" y="1268760"/>
            <a:ext cx="8928992" cy="57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2759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 smtClean="0"/>
              <a:t>	In NL: Baseline was </a:t>
            </a:r>
            <a:r>
              <a:rPr lang="nl-NL" sz="4000" dirty="0" err="1" smtClean="0"/>
              <a:t>not</a:t>
            </a:r>
            <a:r>
              <a:rPr lang="nl-NL" sz="4000" dirty="0" smtClean="0"/>
              <a:t> bad</a:t>
            </a:r>
            <a:endParaRPr lang="nl-NL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48064" y="2348880"/>
            <a:ext cx="5256584" cy="57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2759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 err="1" smtClean="0"/>
              <a:t>Debt</a:t>
            </a:r>
            <a:r>
              <a:rPr lang="nl-NL" sz="2400" dirty="0" smtClean="0"/>
              <a:t> </a:t>
            </a:r>
            <a:r>
              <a:rPr lang="nl-NL" sz="2400" dirty="0" err="1" smtClean="0"/>
              <a:t>falls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134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49" y="1484784"/>
            <a:ext cx="8420400" cy="572400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Sustainability</a:t>
            </a:r>
            <a:r>
              <a:rPr lang="nl-NL" dirty="0"/>
              <a:t> </a:t>
            </a:r>
            <a:r>
              <a:rPr lang="nl-NL" dirty="0" err="1"/>
              <a:t>balance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88024" y="2132856"/>
            <a:ext cx="4104000" cy="4320000"/>
          </a:xfrm>
        </p:spPr>
        <p:txBody>
          <a:bodyPr>
            <a:normAutofit lnSpcReduction="10000"/>
          </a:bodyPr>
          <a:lstStyle/>
          <a:p>
            <a:r>
              <a:rPr lang="nl-NL" dirty="0" err="1" smtClean="0"/>
              <a:t>Dijsselbloem</a:t>
            </a:r>
            <a:r>
              <a:rPr lang="nl-NL" dirty="0"/>
              <a:t>: </a:t>
            </a:r>
            <a:r>
              <a:rPr lang="nl-NL" dirty="0" smtClean="0"/>
              <a:t>“</a:t>
            </a:r>
            <a:r>
              <a:rPr lang="en-US" dirty="0"/>
              <a:t>The </a:t>
            </a:r>
            <a:r>
              <a:rPr lang="en-US" dirty="0" smtClean="0"/>
              <a:t>only </a:t>
            </a:r>
            <a:r>
              <a:rPr lang="en-US" dirty="0"/>
              <a:t>relevant figure for the spending limit is the sustainability surplus, which shows </a:t>
            </a:r>
            <a:r>
              <a:rPr lang="en-US" dirty="0" smtClean="0"/>
              <a:t>the affordability of the welfare </a:t>
            </a:r>
            <a:r>
              <a:rPr lang="en-US" dirty="0"/>
              <a:t>state </a:t>
            </a:r>
            <a:r>
              <a:rPr lang="en-US" dirty="0" smtClean="0"/>
              <a:t>in </a:t>
            </a:r>
            <a:r>
              <a:rPr lang="en-US" dirty="0"/>
              <a:t>the long </a:t>
            </a:r>
            <a:r>
              <a:rPr lang="en-US" dirty="0" smtClean="0"/>
              <a:t>term</a:t>
            </a:r>
            <a:r>
              <a:rPr lang="nl-NL" dirty="0" smtClean="0"/>
              <a:t>”</a:t>
            </a:r>
            <a:endParaRPr lang="nl-NL" dirty="0"/>
          </a:p>
          <a:p>
            <a:endParaRPr lang="en-US" dirty="0"/>
          </a:p>
          <a:p>
            <a:r>
              <a:rPr lang="en-US" dirty="0" smtClean="0"/>
              <a:t>Source: Dutch Financial Times, </a:t>
            </a:r>
            <a:r>
              <a:rPr lang="en-US" dirty="0"/>
              <a:t>29 </a:t>
            </a:r>
            <a:r>
              <a:rPr lang="en-US" dirty="0" err="1"/>
              <a:t>mei</a:t>
            </a:r>
            <a:r>
              <a:rPr lang="en-US" dirty="0"/>
              <a:t> 2017. </a:t>
            </a:r>
            <a:endParaRPr lang="nl-NL" dirty="0"/>
          </a:p>
          <a:p>
            <a:endParaRPr lang="en-US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6672"/>
            <a:ext cx="1016197" cy="1524296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0721600"/>
              </p:ext>
            </p:extLst>
          </p:nvPr>
        </p:nvGraphicFramePr>
        <p:xfrm>
          <a:off x="323528" y="2420888"/>
          <a:ext cx="4103688" cy="40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23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497173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rgbClr val="943466"/>
                </a:solidFill>
              </a:rPr>
              <a:t>Results</a:t>
            </a:r>
            <a:r>
              <a:rPr lang="nl-NL" sz="3200" b="1" dirty="0">
                <a:solidFill>
                  <a:srgbClr val="943466"/>
                </a:solidFill>
              </a:rPr>
              <a:t> - </a:t>
            </a:r>
            <a:r>
              <a:rPr lang="nl-NL" sz="3200" b="1" dirty="0" err="1">
                <a:solidFill>
                  <a:srgbClr val="943466"/>
                </a:solidFill>
              </a:rPr>
              <a:t>Within</a:t>
            </a:r>
            <a:r>
              <a:rPr lang="nl-NL" sz="3200" b="1" dirty="0">
                <a:solidFill>
                  <a:srgbClr val="943466"/>
                </a:solidFill>
              </a:rPr>
              <a:t> </a:t>
            </a:r>
            <a:r>
              <a:rPr lang="nl-NL" sz="3200" b="1" dirty="0" err="1">
                <a:solidFill>
                  <a:srgbClr val="943466"/>
                </a:solidFill>
              </a:rPr>
              <a:t>the</a:t>
            </a:r>
            <a:r>
              <a:rPr lang="nl-NL" sz="3200" b="1" dirty="0">
                <a:solidFill>
                  <a:srgbClr val="943466"/>
                </a:solidFill>
              </a:rPr>
              <a:t> cabinet </a:t>
            </a:r>
            <a:r>
              <a:rPr lang="nl-NL" sz="3200" b="1" dirty="0" err="1">
                <a:solidFill>
                  <a:srgbClr val="943466"/>
                </a:solidFill>
              </a:rPr>
              <a:t>period</a:t>
            </a:r>
            <a:endParaRPr lang="nl-NL" sz="3200" b="1" dirty="0">
              <a:solidFill>
                <a:srgbClr val="94346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8" b="13042"/>
          <a:stretch/>
        </p:blipFill>
        <p:spPr>
          <a:xfrm>
            <a:off x="29791" y="2401894"/>
            <a:ext cx="7075859" cy="4004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043" y="6094296"/>
            <a:ext cx="1656184" cy="480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7308304" y="2852936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GDP growth (%)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308304" y="371703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Unemployment (%-point)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450339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Purchasing power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7308304" y="521965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Budget balance (% GDP)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3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344816" cy="1296144"/>
          </a:xfrm>
        </p:spPr>
        <p:txBody>
          <a:bodyPr>
            <a:noAutofit/>
          </a:bodyPr>
          <a:lstStyle/>
          <a:p>
            <a:r>
              <a:rPr lang="nl-NL" sz="2800" b="1" dirty="0" err="1"/>
              <a:t>Nearly</a:t>
            </a:r>
            <a:r>
              <a:rPr lang="nl-NL" sz="2800" b="1" dirty="0"/>
              <a:t> </a:t>
            </a:r>
            <a:r>
              <a:rPr lang="nl-NL" sz="2800" b="1" dirty="0" err="1"/>
              <a:t>everything</a:t>
            </a:r>
            <a:r>
              <a:rPr lang="nl-NL" sz="2800" b="1" dirty="0"/>
              <a:t> in </a:t>
            </a:r>
            <a:r>
              <a:rPr lang="nl-NL" sz="2800" b="1" dirty="0" err="1"/>
              <a:t>Coalition</a:t>
            </a:r>
            <a:r>
              <a:rPr lang="nl-NL" sz="2800" b="1" dirty="0"/>
              <a:t> agreement in </a:t>
            </a:r>
            <a:r>
              <a:rPr lang="nl-NL" sz="2800" b="1" dirty="0" err="1"/>
              <a:t>some</a:t>
            </a:r>
            <a:r>
              <a:rPr lang="nl-NL" sz="2800" b="1" dirty="0"/>
              <a:t> form in </a:t>
            </a:r>
            <a:r>
              <a:rPr lang="nl-NL" sz="2800" b="1" dirty="0" err="1"/>
              <a:t>Charted</a:t>
            </a:r>
            <a:r>
              <a:rPr lang="nl-NL" sz="2800" b="1" dirty="0"/>
              <a:t> </a:t>
            </a:r>
            <a:r>
              <a:rPr lang="nl-NL" sz="2800" b="1" dirty="0" err="1"/>
              <a:t>Choices</a:t>
            </a:r>
            <a:endParaRPr lang="nl-NL" sz="2800" b="1" dirty="0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xmlns="" id="{37185C27-AFB2-194A-8C3A-95CC090322D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30813086"/>
              </p:ext>
            </p:extLst>
          </p:nvPr>
        </p:nvGraphicFramePr>
        <p:xfrm>
          <a:off x="467544" y="2492896"/>
          <a:ext cx="8429625" cy="397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4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143000" y="2503859"/>
            <a:ext cx="6858000" cy="1020241"/>
          </a:xfrm>
        </p:spPr>
        <p:txBody>
          <a:bodyPr>
            <a:normAutofit/>
          </a:bodyPr>
          <a:lstStyle/>
          <a:p>
            <a:r>
              <a:rPr lang="en-GB" dirty="0" smtClean="0"/>
              <a:t>Thank you!</a:t>
            </a:r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0420-D333-4355-9204-B111B2478732}" type="datetime1">
              <a:rPr lang="lv-LV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27584" y="4162649"/>
            <a:ext cx="2880320" cy="2376264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lv-LV" sz="2400" dirty="0" smtClean="0">
                <a:solidFill>
                  <a:prstClr val="black">
                    <a:tint val="75000"/>
                  </a:prstClr>
                </a:solidFill>
              </a:rPr>
              <a:t>LATVIA</a:t>
            </a:r>
          </a:p>
          <a:p>
            <a:pPr algn="r">
              <a:defRPr/>
            </a:pPr>
            <a:r>
              <a:rPr lang="en-GB" sz="2400" dirty="0" smtClean="0">
                <a:solidFill>
                  <a:prstClr val="black">
                    <a:tint val="75000"/>
                  </a:prstClr>
                </a:solidFill>
              </a:rPr>
              <a:t>Fiscal </a:t>
            </a:r>
            <a:r>
              <a:rPr lang="en-GB" sz="2400" dirty="0" smtClean="0">
                <a:solidFill>
                  <a:prstClr val="black">
                    <a:tint val="75000"/>
                  </a:prstClr>
                </a:solidFill>
              </a:rPr>
              <a:t>Discipline Council</a:t>
            </a:r>
            <a:r>
              <a:rPr lang="lv-LV" sz="2400" dirty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lv-LV" sz="2400" dirty="0">
                <a:solidFill>
                  <a:prstClr val="black">
                    <a:tint val="75000"/>
                  </a:prstClr>
                </a:solidFill>
              </a:rPr>
            </a:br>
            <a:r>
              <a:rPr lang="lv-LV" sz="2400" dirty="0">
                <a:solidFill>
                  <a:prstClr val="black">
                    <a:tint val="75000"/>
                  </a:prstClr>
                </a:solidFill>
              </a:rPr>
              <a:t>Smilšu </a:t>
            </a:r>
            <a:r>
              <a:rPr lang="en-GB" sz="2400" dirty="0" smtClean="0">
                <a:solidFill>
                  <a:prstClr val="black">
                    <a:tint val="75000"/>
                  </a:prstClr>
                </a:solidFill>
              </a:rPr>
              <a:t>Str</a:t>
            </a:r>
            <a:r>
              <a:rPr lang="lv-LV" sz="24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lv-LV" sz="2400" dirty="0">
                <a:solidFill>
                  <a:prstClr val="black">
                    <a:tint val="75000"/>
                  </a:prstClr>
                </a:solidFill>
              </a:rPr>
              <a:t>1-512  </a:t>
            </a:r>
            <a:r>
              <a:rPr lang="en-GB" sz="2400" dirty="0" smtClean="0">
                <a:solidFill>
                  <a:prstClr val="black">
                    <a:tint val="75000"/>
                  </a:prstClr>
                </a:solidFill>
              </a:rPr>
              <a:t>Riga</a:t>
            </a:r>
            <a:r>
              <a:rPr lang="lv-LV" sz="2400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r>
              <a:rPr lang="lv-LV" sz="2400" dirty="0">
                <a:solidFill>
                  <a:prstClr val="black">
                    <a:tint val="75000"/>
                  </a:prstClr>
                </a:solidFill>
              </a:rPr>
              <a:t>LV-1919</a:t>
            </a:r>
            <a:br>
              <a:rPr lang="lv-LV" sz="2400" dirty="0">
                <a:solidFill>
                  <a:prstClr val="black">
                    <a:tint val="75000"/>
                  </a:prstClr>
                </a:solidFill>
              </a:rPr>
            </a:br>
            <a:r>
              <a:rPr lang="en-GB" sz="2400" dirty="0" smtClean="0">
                <a:solidFill>
                  <a:prstClr val="black">
                    <a:tint val="75000"/>
                  </a:prstClr>
                </a:solidFill>
              </a:rPr>
              <a:t>Phone</a:t>
            </a:r>
            <a:r>
              <a:rPr lang="lv-LV" sz="2400" dirty="0" smtClean="0">
                <a:solidFill>
                  <a:prstClr val="black">
                    <a:tint val="75000"/>
                  </a:prstClr>
                </a:solidFill>
              </a:rPr>
              <a:t>: </a:t>
            </a:r>
            <a:r>
              <a:rPr lang="lv-LV" sz="2400" dirty="0">
                <a:solidFill>
                  <a:prstClr val="black">
                    <a:tint val="75000"/>
                  </a:prstClr>
                </a:solidFill>
              </a:rPr>
              <a:t>+371 6708 3650</a:t>
            </a:r>
            <a:br>
              <a:rPr lang="lv-LV" sz="2400" dirty="0">
                <a:solidFill>
                  <a:prstClr val="black">
                    <a:tint val="75000"/>
                  </a:prstClr>
                </a:solidFill>
              </a:rPr>
            </a:br>
            <a:r>
              <a:rPr lang="lv-LV" sz="2400" dirty="0" smtClean="0">
                <a:solidFill>
                  <a:prstClr val="black">
                    <a:tint val="75000"/>
                  </a:prstClr>
                </a:solidFill>
              </a:rPr>
              <a:t>E-</a:t>
            </a:r>
            <a:r>
              <a:rPr lang="en-GB" sz="2400" dirty="0" smtClean="0">
                <a:solidFill>
                  <a:prstClr val="black">
                    <a:tint val="75000"/>
                  </a:prstClr>
                </a:solidFill>
              </a:rPr>
              <a:t>mail</a:t>
            </a:r>
            <a:r>
              <a:rPr lang="lv-LV" sz="2400" dirty="0" smtClean="0">
                <a:solidFill>
                  <a:prstClr val="black">
                    <a:tint val="75000"/>
                  </a:prstClr>
                </a:solidFill>
              </a:rPr>
              <a:t>: </a:t>
            </a:r>
            <a:r>
              <a:rPr lang="lv-LV" sz="2400" dirty="0">
                <a:solidFill>
                  <a:prstClr val="black">
                    <a:tint val="75000"/>
                  </a:prstClr>
                </a:solidFill>
              </a:rPr>
              <a:t>info@fdp.gov.lv</a:t>
            </a:r>
            <a:br>
              <a:rPr lang="lv-LV" sz="2400" dirty="0">
                <a:solidFill>
                  <a:prstClr val="black">
                    <a:tint val="75000"/>
                  </a:prstClr>
                </a:solidFill>
              </a:rPr>
            </a:br>
            <a:r>
              <a:rPr lang="en-GB" sz="2400" dirty="0" smtClean="0">
                <a:solidFill>
                  <a:prstClr val="black">
                    <a:tint val="75000"/>
                  </a:prstClr>
                </a:solidFill>
              </a:rPr>
              <a:t>Web</a:t>
            </a:r>
            <a:r>
              <a:rPr lang="lv-LV" sz="2400" dirty="0" smtClean="0">
                <a:solidFill>
                  <a:prstClr val="black">
                    <a:tint val="75000"/>
                  </a:prstClr>
                </a:solidFill>
              </a:rPr>
              <a:t>: </a:t>
            </a:r>
            <a:r>
              <a:rPr lang="lv-LV" sz="2400" dirty="0">
                <a:solidFill>
                  <a:prstClr val="black">
                    <a:tint val="75000"/>
                  </a:prstClr>
                </a:solidFill>
              </a:rPr>
              <a:t>http://fdp.gov.lv </a:t>
            </a:r>
            <a:br>
              <a:rPr lang="lv-LV" sz="2400" dirty="0">
                <a:solidFill>
                  <a:prstClr val="black">
                    <a:tint val="75000"/>
                  </a:prstClr>
                </a:solidFill>
              </a:rPr>
            </a:br>
            <a:r>
              <a:rPr lang="lv-LV" sz="2400" dirty="0">
                <a:solidFill>
                  <a:prstClr val="black">
                    <a:tint val="75000"/>
                  </a:prstClr>
                </a:solidFill>
              </a:rPr>
              <a:t>Twitter: @Fiskalapadome</a:t>
            </a:r>
            <a:br>
              <a:rPr lang="lv-LV" sz="2400" dirty="0">
                <a:solidFill>
                  <a:prstClr val="black">
                    <a:tint val="75000"/>
                  </a:prstClr>
                </a:solidFill>
              </a:rPr>
            </a:br>
            <a:r>
              <a:rPr lang="lv-LV" sz="2400" dirty="0">
                <a:solidFill>
                  <a:prstClr val="black">
                    <a:tint val="75000"/>
                  </a:prstClr>
                </a:solidFill>
              </a:rPr>
              <a:t>Facebook: fiskalapadome</a:t>
            </a:r>
            <a:br>
              <a:rPr lang="lv-LV" sz="2400" dirty="0">
                <a:solidFill>
                  <a:prstClr val="black">
                    <a:tint val="75000"/>
                  </a:prstClr>
                </a:solidFill>
              </a:rPr>
            </a:br>
            <a:endParaRPr lang="lv-LV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4077072"/>
            <a:ext cx="3168352" cy="1993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lv-LV" sz="1700" dirty="0">
                <a:solidFill>
                  <a:prstClr val="black">
                    <a:tint val="75000"/>
                  </a:prstClr>
                </a:solidFill>
              </a:rPr>
              <a:t>NETHERLANDS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700" dirty="0" err="1">
                <a:solidFill>
                  <a:prstClr val="black">
                    <a:tint val="75000"/>
                  </a:prstClr>
                </a:solidFill>
              </a:rPr>
              <a:t>Centraal</a:t>
            </a:r>
            <a:r>
              <a:rPr lang="en-US" sz="17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sz="1700" dirty="0" err="1">
                <a:solidFill>
                  <a:prstClr val="black">
                    <a:tint val="75000"/>
                  </a:prstClr>
                </a:solidFill>
              </a:rPr>
              <a:t>Planbureau</a:t>
            </a:r>
            <a:r>
              <a:rPr lang="en-US" sz="1700" dirty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en-US" sz="1700" dirty="0">
                <a:solidFill>
                  <a:prstClr val="black">
                    <a:tint val="75000"/>
                  </a:prstClr>
                </a:solidFill>
              </a:rPr>
            </a:br>
            <a:r>
              <a:rPr lang="en-US" sz="1700" dirty="0">
                <a:solidFill>
                  <a:prstClr val="black">
                    <a:tint val="75000"/>
                  </a:prstClr>
                </a:solidFill>
              </a:rPr>
              <a:t>P.O. Box 80510</a:t>
            </a:r>
            <a:br>
              <a:rPr lang="en-US" sz="1700" dirty="0">
                <a:solidFill>
                  <a:prstClr val="black">
                    <a:tint val="75000"/>
                  </a:prstClr>
                </a:solidFill>
              </a:rPr>
            </a:br>
            <a:r>
              <a:rPr lang="en-US" sz="1700" dirty="0">
                <a:solidFill>
                  <a:prstClr val="black">
                    <a:tint val="75000"/>
                  </a:prstClr>
                </a:solidFill>
              </a:rPr>
              <a:t>2508 GM The </a:t>
            </a:r>
            <a:r>
              <a:rPr lang="en-US" sz="1700" dirty="0">
                <a:solidFill>
                  <a:prstClr val="black">
                    <a:tint val="75000"/>
                  </a:prstClr>
                </a:solidFill>
              </a:rPr>
              <a:t>Hague</a:t>
            </a:r>
            <a:endParaRPr lang="lv-LV" sz="1700" dirty="0">
              <a:solidFill>
                <a:prstClr val="black">
                  <a:tint val="75000"/>
                </a:prstClr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lv-LV" sz="1700" dirty="0">
                <a:solidFill>
                  <a:prstClr val="black">
                    <a:tint val="75000"/>
                  </a:prstClr>
                </a:solidFill>
              </a:rPr>
              <a:t>P</a:t>
            </a:r>
            <a:r>
              <a:rPr lang="en-US" sz="1700" dirty="0">
                <a:solidFill>
                  <a:prstClr val="black">
                    <a:tint val="75000"/>
                  </a:prstClr>
                </a:solidFill>
              </a:rPr>
              <a:t>hone</a:t>
            </a:r>
            <a:r>
              <a:rPr lang="en-US" sz="1700" dirty="0">
                <a:solidFill>
                  <a:prstClr val="black">
                    <a:tint val="75000"/>
                  </a:prstClr>
                </a:solidFill>
              </a:rPr>
              <a:t>: +31 88 </a:t>
            </a:r>
            <a:r>
              <a:rPr lang="en-US" sz="1700" dirty="0">
                <a:solidFill>
                  <a:prstClr val="black">
                    <a:tint val="75000"/>
                  </a:prstClr>
                </a:solidFill>
              </a:rPr>
              <a:t>9846000</a:t>
            </a:r>
            <a:endParaRPr lang="lv-LV" sz="1700" dirty="0">
              <a:solidFill>
                <a:prstClr val="black">
                  <a:tint val="75000"/>
                </a:prstClr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lv-LV" sz="1700" dirty="0">
                <a:solidFill>
                  <a:prstClr val="black">
                    <a:tint val="75000"/>
                  </a:prstClr>
                </a:solidFill>
              </a:rPr>
              <a:t>E-</a:t>
            </a:r>
            <a:r>
              <a:rPr lang="en-US" sz="1700" dirty="0">
                <a:solidFill>
                  <a:prstClr val="black">
                    <a:tint val="75000"/>
                  </a:prstClr>
                </a:solidFill>
              </a:rPr>
              <a:t>mail: </a:t>
            </a:r>
            <a:r>
              <a:rPr lang="en-US" sz="1700" dirty="0">
                <a:solidFill>
                  <a:prstClr val="black">
                    <a:tint val="75000"/>
                  </a:prstClr>
                </a:solidFill>
                <a:hlinkClick r:id="rId2"/>
              </a:rPr>
              <a:t>info@cpb.nl</a:t>
            </a:r>
            <a:endParaRPr lang="lv-LV" sz="1700" dirty="0">
              <a:solidFill>
                <a:prstClr val="black">
                  <a:tint val="75000"/>
                </a:prstClr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700" dirty="0">
                <a:solidFill>
                  <a:prstClr val="black">
                    <a:tint val="75000"/>
                  </a:prstClr>
                </a:solidFill>
              </a:rPr>
              <a:t>https</a:t>
            </a:r>
            <a:r>
              <a:rPr lang="en-US" sz="1700" dirty="0">
                <a:solidFill>
                  <a:prstClr val="black">
                    <a:tint val="75000"/>
                  </a:prstClr>
                </a:solidFill>
              </a:rPr>
              <a:t>://www.cpb.nl/en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370" y="365126"/>
            <a:ext cx="7022980" cy="1360157"/>
          </a:xfrm>
        </p:spPr>
        <p:txBody>
          <a:bodyPr/>
          <a:lstStyle/>
          <a:p>
            <a:r>
              <a:rPr lang="en-GB" dirty="0" smtClean="0"/>
              <a:t>Why launching the survey?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974" y="1825625"/>
            <a:ext cx="4866376" cy="4351338"/>
          </a:xfrm>
        </p:spPr>
        <p:txBody>
          <a:bodyPr/>
          <a:lstStyle/>
          <a:p>
            <a:r>
              <a:rPr lang="en-GB" dirty="0" smtClean="0"/>
              <a:t>Latvia has been facing national elections in October 2018</a:t>
            </a:r>
          </a:p>
          <a:p>
            <a:r>
              <a:rPr lang="en-GB" dirty="0" smtClean="0"/>
              <a:t>Political parties have been coming up with unrealistic promises and assumptions in their pre-election programmes and debate</a:t>
            </a:r>
          </a:p>
          <a:p>
            <a:r>
              <a:rPr lang="en-GB" dirty="0" smtClean="0"/>
              <a:t>Good experience accumulated internationally, particularly in Netherlands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0420-D333-4355-9204-B111B247873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41" y="1725283"/>
            <a:ext cx="3477434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420400" cy="572400"/>
          </a:xfrm>
        </p:spPr>
        <p:txBody>
          <a:bodyPr>
            <a:normAutofit fontScale="90000"/>
          </a:bodyPr>
          <a:lstStyle/>
          <a:p>
            <a:r>
              <a:rPr lang="nl-NL" dirty="0"/>
              <a:t>CPB </a:t>
            </a:r>
            <a:r>
              <a:rPr lang="nl-NL" dirty="0" err="1"/>
              <a:t>publications</a:t>
            </a:r>
            <a:r>
              <a:rPr lang="nl-NL" dirty="0"/>
              <a:t> </a:t>
            </a: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in policy </a:t>
            </a:r>
            <a:r>
              <a:rPr lang="nl-NL" dirty="0" err="1"/>
              <a:t>debates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38412"/>
            <a:ext cx="5457233" cy="4319588"/>
          </a:xfrm>
        </p:spPr>
      </p:pic>
    </p:spTree>
    <p:extLst>
      <p:ext uri="{BB962C8B-B14F-4D97-AF65-F5344CB8AC3E}">
        <p14:creationId xmlns:p14="http://schemas.microsoft.com/office/powerpoint/2010/main" val="15521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420400" cy="5724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 </a:t>
            </a:r>
            <a:r>
              <a:rPr lang="nl-NL" dirty="0" err="1" smtClean="0"/>
              <a:t>the</a:t>
            </a:r>
            <a:r>
              <a:rPr lang="nl-NL" dirty="0" smtClean="0"/>
              <a:t> Netherlands </a:t>
            </a:r>
            <a:r>
              <a:rPr lang="nl-NL" dirty="0" err="1" smtClean="0"/>
              <a:t>since</a:t>
            </a:r>
            <a:r>
              <a:rPr lang="nl-NL" dirty="0" smtClean="0"/>
              <a:t> 1986</a:t>
            </a:r>
            <a:endParaRPr lang="nl-N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12662197"/>
              </p:ext>
            </p:extLst>
          </p:nvPr>
        </p:nvGraphicFramePr>
        <p:xfrm>
          <a:off x="323528" y="2276872"/>
          <a:ext cx="4103688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53154932"/>
              </p:ext>
            </p:extLst>
          </p:nvPr>
        </p:nvGraphicFramePr>
        <p:xfrm>
          <a:off x="4716016" y="2276872"/>
          <a:ext cx="410368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06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225695"/>
            <a:ext cx="7074739" cy="1377410"/>
          </a:xfrm>
        </p:spPr>
        <p:txBody>
          <a:bodyPr/>
          <a:lstStyle/>
          <a:p>
            <a:r>
              <a:rPr lang="lv-LV" dirty="0" smtClean="0"/>
              <a:t>Back to Latvia case: </a:t>
            </a:r>
            <a:br>
              <a:rPr lang="lv-LV" dirty="0" smtClean="0"/>
            </a:br>
            <a:r>
              <a:rPr lang="lv-LV" dirty="0" smtClean="0"/>
              <a:t>t</a:t>
            </a:r>
            <a:r>
              <a:rPr lang="en-GB" dirty="0" smtClean="0"/>
              <a:t>he </a:t>
            </a:r>
            <a:r>
              <a:rPr lang="en-GB" dirty="0" smtClean="0"/>
              <a:t>rules are strict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365381" y="1804059"/>
          <a:ext cx="536670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334" y="4135467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207" y="1530458"/>
            <a:ext cx="29071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>
                <a:solidFill>
                  <a:prstClr val="black"/>
                </a:solidFill>
              </a:rPr>
              <a:t>MS Excel based tool with fiscal policy simulation based on the latest Stability Programme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38" y="365126"/>
            <a:ext cx="7066112" cy="1281111"/>
          </a:xfrm>
        </p:spPr>
        <p:txBody>
          <a:bodyPr/>
          <a:lstStyle/>
          <a:p>
            <a:r>
              <a:rPr lang="en-GB" dirty="0" smtClean="0"/>
              <a:t>Engaging political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042" y="1646237"/>
            <a:ext cx="4452308" cy="453072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Through a meeting in the Parliamentary Budget Committee, E-mail, and direct contact</a:t>
            </a:r>
          </a:p>
          <a:p>
            <a:r>
              <a:rPr lang="en-GB" dirty="0" smtClean="0"/>
              <a:t>Encouraging new political parties to demonstrate their capacity to formulate and cost their policies </a:t>
            </a:r>
          </a:p>
          <a:p>
            <a:r>
              <a:rPr lang="en-GB" dirty="0" smtClean="0"/>
              <a:t>Inviting old political parties to constrain populism</a:t>
            </a:r>
          </a:p>
          <a:p>
            <a:r>
              <a:rPr lang="en-GB" dirty="0" smtClean="0"/>
              <a:t>Equal treatment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58" y="2907101"/>
            <a:ext cx="3321054" cy="28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96" y="365126"/>
            <a:ext cx="7014354" cy="1351531"/>
          </a:xfrm>
        </p:spPr>
        <p:txBody>
          <a:bodyPr/>
          <a:lstStyle/>
          <a:p>
            <a:r>
              <a:rPr lang="en-GB" dirty="0" smtClean="0"/>
              <a:t>Response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891" y="1825625"/>
            <a:ext cx="3848459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6 out of 16 parties running in the elections, receiving 50% of seats in the Parliament</a:t>
            </a:r>
          </a:p>
          <a:p>
            <a:r>
              <a:rPr lang="en-GB" dirty="0" smtClean="0"/>
              <a:t>3 parties excused from providing their simulations in MS Excel model, while promised keeping the fiscal discipline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570" y="2658104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74" y="365126"/>
            <a:ext cx="6988475" cy="1325651"/>
          </a:xfrm>
        </p:spPr>
        <p:txBody>
          <a:bodyPr/>
          <a:lstStyle/>
          <a:p>
            <a:r>
              <a:rPr lang="en-GB" dirty="0" smtClean="0"/>
              <a:t>Deviation from the budget balance baseline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6762" y="2087594"/>
          <a:ext cx="7461849" cy="3830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883"/>
                <a:gridCol w="762313"/>
                <a:gridCol w="761238"/>
                <a:gridCol w="762313"/>
                <a:gridCol w="762313"/>
                <a:gridCol w="762313"/>
                <a:gridCol w="761238"/>
                <a:gridCol w="761238"/>
              </a:tblGrid>
              <a:tr h="21981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Period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Baseline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Jaunā konservatīvā partija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Nacionālā apvienība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No sirds Latvijai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Attīstībai/Par!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Progresīvie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Jaunā Vienotība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</a:tr>
              <a:tr h="3263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0.2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0.0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-1.4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0.3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0.1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-0.4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3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-0.4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-0.3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0.0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-1.3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0.3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0.4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-0.6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3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-0.4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-0.9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0.0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-1.3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-0.1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0.7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0.3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3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2022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-0.4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-1.0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0.0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-1.2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-0.3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1.0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0.7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3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Average 2019-2022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-0.5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-0.5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0.0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-1.3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0.0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0.6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0.0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6" y="365126"/>
            <a:ext cx="7040233" cy="1377410"/>
          </a:xfrm>
        </p:spPr>
        <p:txBody>
          <a:bodyPr/>
          <a:lstStyle/>
          <a:p>
            <a:r>
              <a:rPr lang="en-GB" dirty="0" smtClean="0"/>
              <a:t>Some other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226" y="1825625"/>
            <a:ext cx="4849124" cy="4351338"/>
          </a:xfrm>
        </p:spPr>
        <p:txBody>
          <a:bodyPr/>
          <a:lstStyle/>
          <a:p>
            <a:r>
              <a:rPr lang="en-GB" dirty="0" smtClean="0"/>
              <a:t>Debt level target from 34.0% </a:t>
            </a:r>
            <a:r>
              <a:rPr lang="en-GB" dirty="0"/>
              <a:t>to </a:t>
            </a:r>
            <a:r>
              <a:rPr lang="en-GB" dirty="0" smtClean="0"/>
              <a:t>36.8% </a:t>
            </a:r>
            <a:r>
              <a:rPr lang="en-GB" dirty="0"/>
              <a:t>to </a:t>
            </a:r>
            <a:r>
              <a:rPr lang="en-GB" dirty="0" smtClean="0"/>
              <a:t>GDP by end 2022 compared to 35.6% according to the baseline and debt level at 40.2% at the end of 2017</a:t>
            </a:r>
          </a:p>
          <a:p>
            <a:r>
              <a:rPr lang="en-GB" dirty="0" smtClean="0"/>
              <a:t>Tax </a:t>
            </a:r>
            <a:r>
              <a:rPr lang="en-GB" dirty="0"/>
              <a:t>revenue to GDP ratio to the levels from 30.4% to </a:t>
            </a:r>
            <a:r>
              <a:rPr lang="en-GB" dirty="0" smtClean="0"/>
              <a:t>34.3</a:t>
            </a:r>
            <a:r>
              <a:rPr lang="en-GB" dirty="0"/>
              <a:t>% to </a:t>
            </a:r>
            <a:r>
              <a:rPr lang="en-GB" dirty="0" smtClean="0"/>
              <a:t>GDP – all parties projecting increase compared to the baseline at 30.3%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06C7-1AD2-4D8E-B4FE-15663E8BFD42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03" y="272486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NL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9006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rijksoverheid oranj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17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rijksoverheid donkergee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B61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rijksoverheid gee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9E11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rijksoverheid roz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92C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rijksoverheid paar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2145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rijksoverheid donkerbrui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7332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rijksoverheid brui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4710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7_Office dizai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8_Office dizai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ijksoverheid hemelblau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BC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ijksoverheid lichtblau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FCAE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ijksoverheid donkergro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593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ijksoverheid mosgro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77C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ijksoverheid gro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9870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ijksoverheid mintgro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D2B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ijksoverheid robijnroo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A005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rijksoverheid roo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52B1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NL</Template>
  <TotalTime>0</TotalTime>
  <Words>666</Words>
  <Application>Microsoft Office PowerPoint</Application>
  <PresentationFormat>On-screen Show (4:3)</PresentationFormat>
  <Paragraphs>151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Verdana</vt:lpstr>
      <vt:lpstr>Presentatie NL</vt:lpstr>
      <vt:lpstr>rijksoverheid hemelblauw</vt:lpstr>
      <vt:lpstr>rijksoverheid lichtblauw</vt:lpstr>
      <vt:lpstr>rijksoverheid donkergroen</vt:lpstr>
      <vt:lpstr>rijksoverheid mosgroen</vt:lpstr>
      <vt:lpstr>rijksoverheid groen</vt:lpstr>
      <vt:lpstr>rijksoverheid mintgroen</vt:lpstr>
      <vt:lpstr>rijksoverheid robijnrood</vt:lpstr>
      <vt:lpstr>rijksoverheid rood</vt:lpstr>
      <vt:lpstr>rijksoverheid oranje</vt:lpstr>
      <vt:lpstr>rijksoverheid donkergeel</vt:lpstr>
      <vt:lpstr>rijksoverheid geel</vt:lpstr>
      <vt:lpstr>rijksoverheid roze</vt:lpstr>
      <vt:lpstr>rijksoverheid paars</vt:lpstr>
      <vt:lpstr>rijksoverheid donkerbruin</vt:lpstr>
      <vt:lpstr>rijksoverheid bruin</vt:lpstr>
      <vt:lpstr>7_Office dizains</vt:lpstr>
      <vt:lpstr>8_Office dizains</vt:lpstr>
      <vt:lpstr>Costing election manifestos: Experience from Latvia and the Netherlands</vt:lpstr>
      <vt:lpstr>Why launching the survey?</vt:lpstr>
      <vt:lpstr>CPB publications often used in policy debates</vt:lpstr>
      <vt:lpstr>In the Netherlands since 1986</vt:lpstr>
      <vt:lpstr>Back to Latvia case:  the rules are strict</vt:lpstr>
      <vt:lpstr>Engaging political parties</vt:lpstr>
      <vt:lpstr>Response rate</vt:lpstr>
      <vt:lpstr>Deviation from the budget balance baseline</vt:lpstr>
      <vt:lpstr>Some other highlights</vt:lpstr>
      <vt:lpstr>How to assess the results?</vt:lpstr>
      <vt:lpstr>Latvia: Some outcomes</vt:lpstr>
      <vt:lpstr>500 policy measures in Charted Choices originate from Promising Policies</vt:lpstr>
      <vt:lpstr>Coalition Agreements are key in the Netherlands</vt:lpstr>
      <vt:lpstr>  In NL: Baseline was not bad</vt:lpstr>
      <vt:lpstr>Budget balance increases</vt:lpstr>
      <vt:lpstr>Sustainability balance</vt:lpstr>
      <vt:lpstr>PowerPoint Presentation</vt:lpstr>
      <vt:lpstr>Nearly everything in Coalition agreement in some form in Charted Choices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2017-05-17T06:29:35Z</dcterms:created>
  <dcterms:modified xsi:type="dcterms:W3CDTF">2019-02-19T12:37:44Z</dcterms:modified>
</cp:coreProperties>
</file>