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5" r:id="rId4"/>
  </p:sldMasterIdLst>
  <p:notesMasterIdLst>
    <p:notesMasterId r:id="rId23"/>
  </p:notesMasterIdLst>
  <p:handoutMasterIdLst>
    <p:handoutMasterId r:id="rId24"/>
  </p:handoutMasterIdLst>
  <p:sldIdLst>
    <p:sldId id="256" r:id="rId5"/>
    <p:sldId id="320" r:id="rId6"/>
    <p:sldId id="328" r:id="rId7"/>
    <p:sldId id="321" r:id="rId8"/>
    <p:sldId id="337" r:id="rId9"/>
    <p:sldId id="336" r:id="rId10"/>
    <p:sldId id="338" r:id="rId11"/>
    <p:sldId id="323" r:id="rId12"/>
    <p:sldId id="324" r:id="rId13"/>
    <p:sldId id="332" r:id="rId14"/>
    <p:sldId id="327" r:id="rId15"/>
    <p:sldId id="331" r:id="rId16"/>
    <p:sldId id="330" r:id="rId17"/>
    <p:sldId id="329" r:id="rId18"/>
    <p:sldId id="325" r:id="rId19"/>
    <p:sldId id="334" r:id="rId20"/>
    <p:sldId id="335" r:id="rId21"/>
    <p:sldId id="289" r:id="rId22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īna" initials="E" lastIdx="1" clrIdx="0">
    <p:extLst/>
  </p:cmAuthor>
  <p:cmAuthor id="2" name="Janis" initials="JP" lastIdx="2" clrIdx="1">
    <p:extLst/>
  </p:cmAuthor>
  <p:cmAuthor id="3" name="Emils" initials="E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614" autoAdjust="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ownloads\Eurostat_Table_tec00118FlagDesc_650731f7-2c1c-4eab-ad55-70b4de49093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20171205_PL\gdp_per_capita_pp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0171205_PL\20171205_Euro_in_Latvi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etejais\Desktop\20171205_PL\Enu_ekonomika\shadow_econom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ce.kalsone\Downloads\gov_10a_main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171205_PL\Expenditure\gov_10a_main_total_expenditure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0171205_PL\Expenditure\gov_10a_exp_cofog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ce\Downloads\gov_10dd_edpt1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etejais\Downloads\gov_10a_main%20(1)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'[Eurostat_Table_tec00118FlagDesc_650731f7-2c1c-4eab-ad55-70b4de490931.xls]HICP'!$A$4</c:f>
              <c:strCache>
                <c:ptCount val="1"/>
                <c:pt idx="0">
                  <c:v>EU (28 countries)</c:v>
                </c:pt>
              </c:strCache>
            </c:strRef>
          </c:tx>
          <c:marker>
            <c:symbol val="none"/>
          </c:marker>
          <c:cat>
            <c:strRef>
              <c:f>'[Eurostat_Table_tec00118FlagDesc_650731f7-2c1c-4eab-ad55-70b4de490931.xls]HICP'!$B$3:$M$3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'[Eurostat_Table_tec00118FlagDesc_650731f7-2c1c-4eab-ad55-70b4de490931.xls]HICP'!$B$4:$M$4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19-469C-8F4F-1C927F2BD451}"/>
            </c:ext>
          </c:extLst>
        </c:ser>
        <c:ser>
          <c:idx val="1"/>
          <c:order val="1"/>
          <c:tx>
            <c:strRef>
              <c:f>'[Eurostat_Table_tec00118FlagDesc_650731f7-2c1c-4eab-ad55-70b4de490931.xls]HICP'!$A$5</c:f>
              <c:strCache>
                <c:ptCount val="1"/>
                <c:pt idx="0">
                  <c:v>Estonia (2011)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'[Eurostat_Table_tec00118FlagDesc_650731f7-2c1c-4eab-ad55-70b4de490931.xls]HICP'!$B$3:$M$3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'[Eurostat_Table_tec00118FlagDesc_650731f7-2c1c-4eab-ad55-70b4de490931.xls]HICP'!$B$5:$M$5</c:f>
              <c:numCache>
                <c:formatCode>General</c:formatCode>
                <c:ptCount val="8"/>
                <c:pt idx="0">
                  <c:v>0.2</c:v>
                </c:pt>
                <c:pt idx="1">
                  <c:v>2.7</c:v>
                </c:pt>
                <c:pt idx="2">
                  <c:v>5.0999999999999996</c:v>
                </c:pt>
                <c:pt idx="3">
                  <c:v>4.2</c:v>
                </c:pt>
                <c:pt idx="4">
                  <c:v>3.2</c:v>
                </c:pt>
                <c:pt idx="5">
                  <c:v>0.5</c:v>
                </c:pt>
                <c:pt idx="6">
                  <c:v>0.1</c:v>
                </c:pt>
                <c:pt idx="7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19-469C-8F4F-1C927F2BD451}"/>
            </c:ext>
          </c:extLst>
        </c:ser>
        <c:ser>
          <c:idx val="2"/>
          <c:order val="2"/>
          <c:tx>
            <c:strRef>
              <c:f>'[Eurostat_Table_tec00118FlagDesc_650731f7-2c1c-4eab-ad55-70b4de490931.xls]HICP'!$A$6</c:f>
              <c:strCache>
                <c:ptCount val="1"/>
                <c:pt idx="0">
                  <c:v>Latvia (2014)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'[Eurostat_Table_tec00118FlagDesc_650731f7-2c1c-4eab-ad55-70b4de490931.xls]HICP'!$B$3:$M$3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'[Eurostat_Table_tec00118FlagDesc_650731f7-2c1c-4eab-ad55-70b4de490931.xls]HICP'!$B$6:$M$6</c:f>
              <c:numCache>
                <c:formatCode>General</c:formatCode>
                <c:ptCount val="8"/>
                <c:pt idx="0">
                  <c:v>3.3</c:v>
                </c:pt>
                <c:pt idx="1">
                  <c:v>-1.2</c:v>
                </c:pt>
                <c:pt idx="2">
                  <c:v>4.2</c:v>
                </c:pt>
                <c:pt idx="3">
                  <c:v>2.2999999999999998</c:v>
                </c:pt>
                <c:pt idx="4">
                  <c:v>0</c:v>
                </c:pt>
                <c:pt idx="5">
                  <c:v>0.7</c:v>
                </c:pt>
                <c:pt idx="6">
                  <c:v>0.2</c:v>
                </c:pt>
                <c:pt idx="7">
                  <c:v>0.1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19-469C-8F4F-1C927F2BD451}"/>
            </c:ext>
          </c:extLst>
        </c:ser>
        <c:ser>
          <c:idx val="3"/>
          <c:order val="3"/>
          <c:tx>
            <c:strRef>
              <c:f>'[Eurostat_Table_tec00118FlagDesc_650731f7-2c1c-4eab-ad55-70b4de490931.xls]HICP'!$A$7</c:f>
              <c:strCache>
                <c:ptCount val="1"/>
                <c:pt idx="0">
                  <c:v>Lithuania (2015)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'[Eurostat_Table_tec00118FlagDesc_650731f7-2c1c-4eab-ad55-70b4de490931.xls]HICP'!$B$3:$M$3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'[Eurostat_Table_tec00118FlagDesc_650731f7-2c1c-4eab-ad55-70b4de490931.xls]HICP'!$B$7:$M$7</c:f>
              <c:numCache>
                <c:formatCode>General</c:formatCode>
                <c:ptCount val="8"/>
                <c:pt idx="0">
                  <c:v>4.2</c:v>
                </c:pt>
                <c:pt idx="1">
                  <c:v>1.2</c:v>
                </c:pt>
                <c:pt idx="2">
                  <c:v>4.0999999999999996</c:v>
                </c:pt>
                <c:pt idx="3">
                  <c:v>3.2</c:v>
                </c:pt>
                <c:pt idx="4">
                  <c:v>1.2</c:v>
                </c:pt>
                <c:pt idx="5">
                  <c:v>0.2</c:v>
                </c:pt>
                <c:pt idx="6">
                  <c:v>-0.7</c:v>
                </c:pt>
                <c:pt idx="7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519-469C-8F4F-1C927F2BD451}"/>
            </c:ext>
          </c:extLst>
        </c:ser>
        <c:ser>
          <c:idx val="4"/>
          <c:order val="4"/>
          <c:tx>
            <c:strRef>
              <c:f>'[Eurostat_Table_tec00118FlagDesc_650731f7-2c1c-4eab-ad55-70b4de490931.xls]HICP'!$A$8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strRef>
              <c:f>'[Eurostat_Table_tec00118FlagDesc_650731f7-2c1c-4eab-ad55-70b4de490931.xls]HICP'!$B$3:$M$3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'[Eurostat_Table_tec00118FlagDesc_650731f7-2c1c-4eab-ad55-70b4de490931.xls]HICP'!$B$8:$M$8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519-469C-8F4F-1C927F2BD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481096"/>
        <c:axId val="277480704"/>
      </c:lineChart>
      <c:catAx>
        <c:axId val="277481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480704"/>
        <c:crosses val="autoZero"/>
        <c:auto val="1"/>
        <c:lblAlgn val="ctr"/>
        <c:lblOffset val="100"/>
        <c:noMultiLvlLbl val="0"/>
      </c:catAx>
      <c:valAx>
        <c:axId val="27748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481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773914938833337E-2"/>
          <c:y val="3.2404285762218425E-2"/>
          <c:w val="0.88377625807154725"/>
          <c:h val="0.80789495093233399"/>
        </c:manualLayout>
      </c:layout>
      <c:lineChart>
        <c:grouping val="standard"/>
        <c:varyColors val="0"/>
        <c:ser>
          <c:idx val="0"/>
          <c:order val="0"/>
          <c:tx>
            <c:strRef>
              <c:f>Sheet0!$A$4</c:f>
              <c:strCache>
                <c:ptCount val="1"/>
                <c:pt idx="0">
                  <c:v>EU (28 countries)</c:v>
                </c:pt>
              </c:strCache>
            </c:strRef>
          </c:tx>
          <c:spPr>
            <a:ln w="285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Sheet0!$B$4:$M$4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233-472E-9145-5FBA8D1A60E4}"/>
            </c:ext>
          </c:extLst>
        </c:ser>
        <c:ser>
          <c:idx val="1"/>
          <c:order val="1"/>
          <c:tx>
            <c:strRef>
              <c:f>Sheet0!$A$5</c:f>
              <c:strCache>
                <c:ptCount val="1"/>
                <c:pt idx="0">
                  <c:v>EU (27 countries)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Sheet0!$B$5:$M$5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233-472E-9145-5FBA8D1A60E4}"/>
            </c:ext>
          </c:extLst>
        </c:ser>
        <c:ser>
          <c:idx val="2"/>
          <c:order val="2"/>
          <c:tx>
            <c:strRef>
              <c:f>Sheet0!$A$6</c:f>
              <c:strCache>
                <c:ptCount val="1"/>
                <c:pt idx="0">
                  <c:v>Euro area (19 countries)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Sheet0!$B$6:$M$6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33-472E-9145-5FBA8D1A60E4}"/>
            </c:ext>
          </c:extLst>
        </c:ser>
        <c:ser>
          <c:idx val="3"/>
          <c:order val="3"/>
          <c:tx>
            <c:strRef>
              <c:f>Sheet0!$A$7</c:f>
              <c:strCache>
                <c:ptCount val="1"/>
                <c:pt idx="0">
                  <c:v>Euro area (18 countries)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Sheet0!$B$7:$M$7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33-472E-9145-5FBA8D1A60E4}"/>
            </c:ext>
          </c:extLst>
        </c:ser>
        <c:ser>
          <c:idx val="4"/>
          <c:order val="4"/>
          <c:tx>
            <c:strRef>
              <c:f>Sheet0!$A$8</c:f>
              <c:strCache>
                <c:ptCount val="1"/>
                <c:pt idx="0">
                  <c:v>Belgium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Sheet0!$B$8:$M$8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233-472E-9145-5FBA8D1A60E4}"/>
            </c:ext>
          </c:extLst>
        </c:ser>
        <c:ser>
          <c:idx val="5"/>
          <c:order val="5"/>
          <c:tx>
            <c:strRef>
              <c:f>Sheet0!$A$9</c:f>
              <c:strCache>
                <c:ptCount val="1"/>
                <c:pt idx="0">
                  <c:v>Bulgaria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Sheet0!$B$9:$M$9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233-472E-9145-5FBA8D1A60E4}"/>
            </c:ext>
          </c:extLst>
        </c:ser>
        <c:ser>
          <c:idx val="6"/>
          <c:order val="6"/>
          <c:tx>
            <c:strRef>
              <c:f>Sheet0!$A$10</c:f>
              <c:strCache>
                <c:ptCount val="1"/>
                <c:pt idx="0">
                  <c:v>Czech Republic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Sheet0!$B$10:$M$10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233-472E-9145-5FBA8D1A60E4}"/>
            </c:ext>
          </c:extLst>
        </c:ser>
        <c:ser>
          <c:idx val="7"/>
          <c:order val="7"/>
          <c:tx>
            <c:strRef>
              <c:f>Sheet0!$A$11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Sheet0!$B$11:$M$11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233-472E-9145-5FBA8D1A60E4}"/>
            </c:ext>
          </c:extLst>
        </c:ser>
        <c:ser>
          <c:idx val="8"/>
          <c:order val="8"/>
          <c:tx>
            <c:strRef>
              <c:f>Sheet0!$A$12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Sheet0!$B$12:$M$12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233-472E-9145-5FBA8D1A60E4}"/>
            </c:ext>
          </c:extLst>
        </c:ser>
        <c:ser>
          <c:idx val="9"/>
          <c:order val="9"/>
          <c:tx>
            <c:strRef>
              <c:f>Sheet0!$A$13</c:f>
              <c:strCache>
                <c:ptCount val="1"/>
                <c:pt idx="0">
                  <c:v>Estonia (2011)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Sheet0!$B$13:$M$13</c:f>
              <c:numCache>
                <c:formatCode>General</c:formatCode>
                <c:ptCount val="8"/>
                <c:pt idx="0">
                  <c:v>64</c:v>
                </c:pt>
                <c:pt idx="1">
                  <c:v>65</c:v>
                </c:pt>
                <c:pt idx="2">
                  <c:v>71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75</c:v>
                </c:pt>
                <c:pt idx="7">
                  <c:v>74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233-472E-9145-5FBA8D1A60E4}"/>
            </c:ext>
          </c:extLst>
        </c:ser>
        <c:ser>
          <c:idx val="10"/>
          <c:order val="10"/>
          <c:tx>
            <c:strRef>
              <c:f>Sheet0!$A$14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Sheet0!$B$14:$M$14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233-472E-9145-5FBA8D1A60E4}"/>
            </c:ext>
          </c:extLst>
        </c:ser>
        <c:ser>
          <c:idx val="11"/>
          <c:order val="11"/>
          <c:tx>
            <c:strRef>
              <c:f>Sheet0!$A$15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Sheet0!$B$15:$M$15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233-472E-9145-5FBA8D1A60E4}"/>
            </c:ext>
          </c:extLst>
        </c:ser>
        <c:ser>
          <c:idx val="12"/>
          <c:order val="12"/>
          <c:tx>
            <c:strRef>
              <c:f>Sheet0!$A$16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Sheet0!$B$16:$M$16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233-472E-9145-5FBA8D1A60E4}"/>
            </c:ext>
          </c:extLst>
        </c:ser>
        <c:ser>
          <c:idx val="13"/>
          <c:order val="13"/>
          <c:tx>
            <c:strRef>
              <c:f>Sheet0!$A$17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Sheet0!$B$17:$M$17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233-472E-9145-5FBA8D1A60E4}"/>
            </c:ext>
          </c:extLst>
        </c:ser>
        <c:ser>
          <c:idx val="14"/>
          <c:order val="14"/>
          <c:tx>
            <c:strRef>
              <c:f>Sheet0!$A$18</c:f>
              <c:strCache>
                <c:ptCount val="1"/>
                <c:pt idx="0">
                  <c:v>Croatia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Sheet0!$B$18:$M$18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233-472E-9145-5FBA8D1A60E4}"/>
            </c:ext>
          </c:extLst>
        </c:ser>
        <c:ser>
          <c:idx val="15"/>
          <c:order val="15"/>
          <c:tx>
            <c:strRef>
              <c:f>Sheet0!$A$19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Sheet0!$B$19:$M$19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233-472E-9145-5FBA8D1A60E4}"/>
            </c:ext>
          </c:extLst>
        </c:ser>
        <c:ser>
          <c:idx val="16"/>
          <c:order val="16"/>
          <c:tx>
            <c:strRef>
              <c:f>Sheet0!$A$20</c:f>
              <c:strCache>
                <c:ptCount val="1"/>
                <c:pt idx="0">
                  <c:v>Cyprus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Sheet0!$B$20:$M$20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0233-472E-9145-5FBA8D1A60E4}"/>
            </c:ext>
          </c:extLst>
        </c:ser>
        <c:ser>
          <c:idx val="17"/>
          <c:order val="17"/>
          <c:tx>
            <c:strRef>
              <c:f>Sheet0!$A$21</c:f>
              <c:strCache>
                <c:ptCount val="1"/>
                <c:pt idx="0">
                  <c:v>Latvia (2014)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Sheet0!$B$21:$M$21</c:f>
              <c:numCache>
                <c:formatCode>General</c:formatCode>
                <c:ptCount val="8"/>
                <c:pt idx="0">
                  <c:v>52</c:v>
                </c:pt>
                <c:pt idx="1">
                  <c:v>53</c:v>
                </c:pt>
                <c:pt idx="2">
                  <c:v>57</c:v>
                </c:pt>
                <c:pt idx="3">
                  <c:v>60</c:v>
                </c:pt>
                <c:pt idx="4">
                  <c:v>62</c:v>
                </c:pt>
                <c:pt idx="5">
                  <c:v>64</c:v>
                </c:pt>
                <c:pt idx="6">
                  <c:v>64</c:v>
                </c:pt>
                <c:pt idx="7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0233-472E-9145-5FBA8D1A60E4}"/>
            </c:ext>
          </c:extLst>
        </c:ser>
        <c:ser>
          <c:idx val="18"/>
          <c:order val="18"/>
          <c:tx>
            <c:strRef>
              <c:f>Sheet0!$A$22</c:f>
              <c:strCache>
                <c:ptCount val="1"/>
                <c:pt idx="0">
                  <c:v>Lithuania (2015)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Sheet0!$B$22:$M$22</c:f>
              <c:numCache>
                <c:formatCode>General</c:formatCode>
                <c:ptCount val="8"/>
                <c:pt idx="0">
                  <c:v>56</c:v>
                </c:pt>
                <c:pt idx="1">
                  <c:v>60</c:v>
                </c:pt>
                <c:pt idx="2">
                  <c:v>66</c:v>
                </c:pt>
                <c:pt idx="3">
                  <c:v>70</c:v>
                </c:pt>
                <c:pt idx="4">
                  <c:v>73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0233-472E-9145-5FBA8D1A60E4}"/>
            </c:ext>
          </c:extLst>
        </c:ser>
        <c:ser>
          <c:idx val="19"/>
          <c:order val="19"/>
          <c:tx>
            <c:strRef>
              <c:f>Sheet0!$A$23</c:f>
              <c:strCache>
                <c:ptCount val="1"/>
                <c:pt idx="0">
                  <c:v>Luxembourg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Sheet0!$B$23:$M$23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0233-472E-9145-5FBA8D1A60E4}"/>
            </c:ext>
          </c:extLst>
        </c:ser>
        <c:ser>
          <c:idx val="20"/>
          <c:order val="20"/>
          <c:tx>
            <c:strRef>
              <c:f>Sheet0!$A$24</c:f>
              <c:strCache>
                <c:ptCount val="1"/>
                <c:pt idx="0">
                  <c:v>Hungary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Sheet0!$B$24:$M$24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0233-472E-9145-5FBA8D1A60E4}"/>
            </c:ext>
          </c:extLst>
        </c:ser>
        <c:ser>
          <c:idx val="21"/>
          <c:order val="21"/>
          <c:tx>
            <c:strRef>
              <c:f>Sheet0!$A$25</c:f>
              <c:strCache>
                <c:ptCount val="1"/>
                <c:pt idx="0">
                  <c:v>Malta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Sheet0!$B$25:$M$25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0233-472E-9145-5FBA8D1A60E4}"/>
            </c:ext>
          </c:extLst>
        </c:ser>
        <c:ser>
          <c:idx val="22"/>
          <c:order val="22"/>
          <c:tx>
            <c:strRef>
              <c:f>Sheet0!$A$26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Sheet0!$B$26:$M$26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0233-472E-9145-5FBA8D1A60E4}"/>
            </c:ext>
          </c:extLst>
        </c:ser>
        <c:ser>
          <c:idx val="23"/>
          <c:order val="23"/>
          <c:tx>
            <c:strRef>
              <c:f>Sheet0!$A$27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Sheet0!$B$27:$M$27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0233-472E-9145-5FBA8D1A60E4}"/>
            </c:ext>
          </c:extLst>
        </c:ser>
        <c:ser>
          <c:idx val="24"/>
          <c:order val="24"/>
          <c:tx>
            <c:strRef>
              <c:f>Sheet0!$A$28</c:f>
              <c:strCache>
                <c:ptCount val="1"/>
                <c:pt idx="0">
                  <c:v>Poland</c:v>
                </c:pt>
              </c:strCache>
            </c:strRef>
          </c:tx>
          <c:marker>
            <c:symbol val="none"/>
          </c:marker>
          <c:cat>
            <c:strRef>
              <c:f>Sheet0!$B$3:$M$3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Sheet0!$B$28:$M$28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0233-472E-9145-5FBA8D1A6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479136"/>
        <c:axId val="277481488"/>
      </c:lineChart>
      <c:catAx>
        <c:axId val="27747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481488"/>
        <c:crosses val="autoZero"/>
        <c:auto val="1"/>
        <c:lblAlgn val="ctr"/>
        <c:lblOffset val="100"/>
        <c:noMultiLvlLbl val="0"/>
      </c:catAx>
      <c:valAx>
        <c:axId val="2774814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479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588807454431628E-3"/>
          <c:y val="0.88131098986104961"/>
          <c:w val="0.99564111925455689"/>
          <c:h val="0.1011771551646872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unemployment!$A$60</c:f>
              <c:strCache>
                <c:ptCount val="1"/>
                <c:pt idx="0">
                  <c:v>EU (28 countries)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unemployment!$B$60:$M$60</c:f>
              <c:numCache>
                <c:formatCode>#\ ##0.0</c:formatCode>
                <c:ptCount val="12"/>
                <c:pt idx="0">
                  <c:v>5.5</c:v>
                </c:pt>
                <c:pt idx="1">
                  <c:v>5.0999999999999996</c:v>
                </c:pt>
                <c:pt idx="2">
                  <c:v>4.5</c:v>
                </c:pt>
                <c:pt idx="3">
                  <c:v>4.4000000000000004</c:v>
                </c:pt>
                <c:pt idx="4">
                  <c:v>5.6</c:v>
                </c:pt>
                <c:pt idx="5">
                  <c:v>6</c:v>
                </c:pt>
                <c:pt idx="6">
                  <c:v>6.1</c:v>
                </c:pt>
                <c:pt idx="7">
                  <c:v>6.7</c:v>
                </c:pt>
                <c:pt idx="8">
                  <c:v>6.9</c:v>
                </c:pt>
                <c:pt idx="9">
                  <c:v>6.5</c:v>
                </c:pt>
                <c:pt idx="10">
                  <c:v>6</c:v>
                </c:pt>
                <c:pt idx="11">
                  <c:v>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7F-47CE-9682-62132D45BD20}"/>
            </c:ext>
          </c:extLst>
        </c:ser>
        <c:ser>
          <c:idx val="1"/>
          <c:order val="1"/>
          <c:tx>
            <c:strRef>
              <c:f>unemployment!$A$61</c:f>
              <c:strCache>
                <c:ptCount val="1"/>
                <c:pt idx="0">
                  <c:v>European Union (27 countries)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unemployment!$B$61:$M$61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7F-47CE-9682-62132D45BD20}"/>
            </c:ext>
          </c:extLst>
        </c:ser>
        <c:ser>
          <c:idx val="2"/>
          <c:order val="2"/>
          <c:tx>
            <c:strRef>
              <c:f>unemployment!$A$62</c:f>
              <c:strCache>
                <c:ptCount val="1"/>
                <c:pt idx="0">
                  <c:v>European Union (25 countries)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unemployment!$B$62:$M$62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7F-47CE-9682-62132D45BD20}"/>
            </c:ext>
          </c:extLst>
        </c:ser>
        <c:ser>
          <c:idx val="3"/>
          <c:order val="3"/>
          <c:tx>
            <c:strRef>
              <c:f>unemployment!$A$63</c:f>
              <c:strCache>
                <c:ptCount val="1"/>
                <c:pt idx="0">
                  <c:v>Euro area (EA11-2000, EA12-2006, EA13-2007, EA15-2008, EA16-2010, EA17-2013, EA18-2014, EA19)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unemployment!$B$63:$M$63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47F-47CE-9682-62132D45BD20}"/>
            </c:ext>
          </c:extLst>
        </c:ser>
        <c:ser>
          <c:idx val="4"/>
          <c:order val="4"/>
          <c:tx>
            <c:strRef>
              <c:f>unemployment!$A$64</c:f>
              <c:strCache>
                <c:ptCount val="1"/>
                <c:pt idx="0">
                  <c:v>Euro area (19 countries)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unemployment!$B$64:$M$64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47F-47CE-9682-62132D45BD20}"/>
            </c:ext>
          </c:extLst>
        </c:ser>
        <c:ser>
          <c:idx val="5"/>
          <c:order val="5"/>
          <c:tx>
            <c:strRef>
              <c:f>unemployment!$A$65</c:f>
              <c:strCache>
                <c:ptCount val="1"/>
                <c:pt idx="0">
                  <c:v>Euro area (18 countries)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unemployment!$B$65:$M$65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47F-47CE-9682-62132D45BD20}"/>
            </c:ext>
          </c:extLst>
        </c:ser>
        <c:ser>
          <c:idx val="6"/>
          <c:order val="6"/>
          <c:tx>
            <c:strRef>
              <c:f>unemployment!$A$66</c:f>
              <c:strCache>
                <c:ptCount val="1"/>
                <c:pt idx="0">
                  <c:v>Belgium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unemployment!$B$66:$M$66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47F-47CE-9682-62132D45BD20}"/>
            </c:ext>
          </c:extLst>
        </c:ser>
        <c:ser>
          <c:idx val="7"/>
          <c:order val="7"/>
          <c:tx>
            <c:strRef>
              <c:f>unemployment!$A$67</c:f>
              <c:strCache>
                <c:ptCount val="1"/>
                <c:pt idx="0">
                  <c:v>Bulgaria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unemployment!$B$67:$M$67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47F-47CE-9682-62132D45BD20}"/>
            </c:ext>
          </c:extLst>
        </c:ser>
        <c:ser>
          <c:idx val="8"/>
          <c:order val="8"/>
          <c:tx>
            <c:strRef>
              <c:f>unemployment!$A$68</c:f>
              <c:strCache>
                <c:ptCount val="1"/>
                <c:pt idx="0">
                  <c:v>Czech Republic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unemployment!$B$68:$M$68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B47F-47CE-9682-62132D45BD20}"/>
            </c:ext>
          </c:extLst>
        </c:ser>
        <c:ser>
          <c:idx val="9"/>
          <c:order val="9"/>
          <c:tx>
            <c:strRef>
              <c:f>unemployment!$A$69</c:f>
              <c:strCache>
                <c:ptCount val="1"/>
                <c:pt idx="0">
                  <c:v>Denmark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unemployment!$B$69:$M$69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47F-47CE-9682-62132D45BD20}"/>
            </c:ext>
          </c:extLst>
        </c:ser>
        <c:ser>
          <c:idx val="10"/>
          <c:order val="10"/>
          <c:tx>
            <c:strRef>
              <c:f>unemployment!$A$70</c:f>
              <c:strCache>
                <c:ptCount val="1"/>
                <c:pt idx="0">
                  <c:v>Germany (until 1990 former territory of the FRG)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unemployment!$B$70:$M$70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B47F-47CE-9682-62132D45BD20}"/>
            </c:ext>
          </c:extLst>
        </c:ser>
        <c:ser>
          <c:idx val="11"/>
          <c:order val="11"/>
          <c:tx>
            <c:strRef>
              <c:f>unemployment!$A$71</c:f>
              <c:strCache>
                <c:ptCount val="1"/>
                <c:pt idx="0">
                  <c:v>Estonia (2011)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unemployment!$B$71:$M$71</c:f>
              <c:numCache>
                <c:formatCode>#\ ##0.0</c:formatCode>
                <c:ptCount val="12"/>
                <c:pt idx="0">
                  <c:v>5.0999999999999996</c:v>
                </c:pt>
                <c:pt idx="1">
                  <c:v>3.9</c:v>
                </c:pt>
                <c:pt idx="2">
                  <c:v>3</c:v>
                </c:pt>
                <c:pt idx="3">
                  <c:v>3.7</c:v>
                </c:pt>
                <c:pt idx="4">
                  <c:v>9</c:v>
                </c:pt>
                <c:pt idx="5">
                  <c:v>11.1</c:v>
                </c:pt>
                <c:pt idx="6">
                  <c:v>8.3000000000000007</c:v>
                </c:pt>
                <c:pt idx="7">
                  <c:v>6.8</c:v>
                </c:pt>
                <c:pt idx="8">
                  <c:v>5.9</c:v>
                </c:pt>
                <c:pt idx="9">
                  <c:v>5</c:v>
                </c:pt>
                <c:pt idx="10">
                  <c:v>4.3</c:v>
                </c:pt>
                <c:pt idx="11">
                  <c:v>4.8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B47F-47CE-9682-62132D45BD20}"/>
            </c:ext>
          </c:extLst>
        </c:ser>
        <c:ser>
          <c:idx val="12"/>
          <c:order val="12"/>
          <c:tx>
            <c:strRef>
              <c:f>unemployment!$A$72</c:f>
              <c:strCache>
                <c:ptCount val="1"/>
                <c:pt idx="0">
                  <c:v>Ireland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unemployment!$B$72:$M$72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47F-47CE-9682-62132D45BD20}"/>
            </c:ext>
          </c:extLst>
        </c:ser>
        <c:ser>
          <c:idx val="13"/>
          <c:order val="13"/>
          <c:tx>
            <c:strRef>
              <c:f>unemployment!$A$73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unemployment!$B$73:$M$73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B47F-47CE-9682-62132D45BD20}"/>
            </c:ext>
          </c:extLst>
        </c:ser>
        <c:ser>
          <c:idx val="14"/>
          <c:order val="14"/>
          <c:tx>
            <c:strRef>
              <c:f>unemployment!$A$74</c:f>
              <c:strCache>
                <c:ptCount val="1"/>
                <c:pt idx="0">
                  <c:v>Spain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unemployment!$B$74:$M$74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B47F-47CE-9682-62132D45BD20}"/>
            </c:ext>
          </c:extLst>
        </c:ser>
        <c:ser>
          <c:idx val="15"/>
          <c:order val="15"/>
          <c:tx>
            <c:strRef>
              <c:f>unemployment!$A$75</c:f>
              <c:strCache>
                <c:ptCount val="1"/>
                <c:pt idx="0">
                  <c:v>France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unemployment!$B$75:$M$75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B47F-47CE-9682-62132D45BD20}"/>
            </c:ext>
          </c:extLst>
        </c:ser>
        <c:ser>
          <c:idx val="16"/>
          <c:order val="16"/>
          <c:tx>
            <c:strRef>
              <c:f>unemployment!$A$76</c:f>
              <c:strCache>
                <c:ptCount val="1"/>
                <c:pt idx="0">
                  <c:v>Croatia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unemployment!$B$76:$M$76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B47F-47CE-9682-62132D45BD20}"/>
            </c:ext>
          </c:extLst>
        </c:ser>
        <c:ser>
          <c:idx val="17"/>
          <c:order val="17"/>
          <c:tx>
            <c:strRef>
              <c:f>unemployment!$A$77</c:f>
              <c:strCache>
                <c:ptCount val="1"/>
                <c:pt idx="0">
                  <c:v>Italy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unemployment!$B$77:$M$77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B47F-47CE-9682-62132D45BD20}"/>
            </c:ext>
          </c:extLst>
        </c:ser>
        <c:ser>
          <c:idx val="18"/>
          <c:order val="18"/>
          <c:tx>
            <c:strRef>
              <c:f>unemployment!$A$78</c:f>
              <c:strCache>
                <c:ptCount val="1"/>
                <c:pt idx="0">
                  <c:v>Cyprus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unemployment!$B$78:$M$78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47F-47CE-9682-62132D45BD20}"/>
            </c:ext>
          </c:extLst>
        </c:ser>
        <c:ser>
          <c:idx val="19"/>
          <c:order val="19"/>
          <c:tx>
            <c:strRef>
              <c:f>unemployment!$A$79</c:f>
              <c:strCache>
                <c:ptCount val="1"/>
                <c:pt idx="0">
                  <c:v>Latvia (2014)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unemployment!$B$79:$M$79</c:f>
              <c:numCache>
                <c:formatCode>#\ ##0.0</c:formatCode>
                <c:ptCount val="12"/>
                <c:pt idx="0">
                  <c:v>6.2</c:v>
                </c:pt>
                <c:pt idx="1">
                  <c:v>4.5</c:v>
                </c:pt>
                <c:pt idx="2">
                  <c:v>4</c:v>
                </c:pt>
                <c:pt idx="3">
                  <c:v>5.2</c:v>
                </c:pt>
                <c:pt idx="4">
                  <c:v>11.5</c:v>
                </c:pt>
                <c:pt idx="5">
                  <c:v>12.6</c:v>
                </c:pt>
                <c:pt idx="6">
                  <c:v>10.4</c:v>
                </c:pt>
                <c:pt idx="7">
                  <c:v>9.9</c:v>
                </c:pt>
                <c:pt idx="8">
                  <c:v>7.8</c:v>
                </c:pt>
                <c:pt idx="9">
                  <c:v>7.2</c:v>
                </c:pt>
                <c:pt idx="10">
                  <c:v>6.7</c:v>
                </c:pt>
                <c:pt idx="11">
                  <c:v>6.6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B47F-47CE-9682-62132D45BD20}"/>
            </c:ext>
          </c:extLst>
        </c:ser>
        <c:ser>
          <c:idx val="20"/>
          <c:order val="20"/>
          <c:tx>
            <c:strRef>
              <c:f>unemployment!$A$80</c:f>
              <c:strCache>
                <c:ptCount val="1"/>
                <c:pt idx="0">
                  <c:v>Lithuania (2015)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unemployment!$B$80:$M$80</c:f>
              <c:numCache>
                <c:formatCode>#\ ##0.0</c:formatCode>
                <c:ptCount val="12"/>
                <c:pt idx="0">
                  <c:v>5.0999999999999996</c:v>
                </c:pt>
                <c:pt idx="1">
                  <c:v>3.5</c:v>
                </c:pt>
                <c:pt idx="2">
                  <c:v>2.6</c:v>
                </c:pt>
                <c:pt idx="3">
                  <c:v>3.6</c:v>
                </c:pt>
                <c:pt idx="4">
                  <c:v>8.6</c:v>
                </c:pt>
                <c:pt idx="5">
                  <c:v>11.1</c:v>
                </c:pt>
                <c:pt idx="6">
                  <c:v>9.8000000000000007</c:v>
                </c:pt>
                <c:pt idx="7">
                  <c:v>8.6</c:v>
                </c:pt>
                <c:pt idx="8">
                  <c:v>7.6</c:v>
                </c:pt>
                <c:pt idx="9">
                  <c:v>7.1</c:v>
                </c:pt>
                <c:pt idx="10">
                  <c:v>6.1</c:v>
                </c:pt>
                <c:pt idx="11">
                  <c:v>5.3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B47F-47CE-9682-62132D45BD20}"/>
            </c:ext>
          </c:extLst>
        </c:ser>
        <c:ser>
          <c:idx val="21"/>
          <c:order val="21"/>
          <c:tx>
            <c:strRef>
              <c:f>unemployment!$A$81</c:f>
              <c:strCache>
                <c:ptCount val="1"/>
                <c:pt idx="0">
                  <c:v>Luxembourg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unemployment!$B$81:$M$81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B47F-47CE-9682-62132D45BD20}"/>
            </c:ext>
          </c:extLst>
        </c:ser>
        <c:ser>
          <c:idx val="22"/>
          <c:order val="22"/>
          <c:tx>
            <c:strRef>
              <c:f>unemployment!$A$82</c:f>
              <c:strCache>
                <c:ptCount val="1"/>
                <c:pt idx="0">
                  <c:v>Hungary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unemployment!$B$82:$M$82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B47F-47CE-9682-62132D45BD20}"/>
            </c:ext>
          </c:extLst>
        </c:ser>
        <c:ser>
          <c:idx val="23"/>
          <c:order val="23"/>
          <c:tx>
            <c:strRef>
              <c:f>unemployment!$A$83</c:f>
              <c:strCache>
                <c:ptCount val="1"/>
                <c:pt idx="0">
                  <c:v>Malta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unemployment!$B$83:$M$83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B47F-47CE-9682-62132D45BD20}"/>
            </c:ext>
          </c:extLst>
        </c:ser>
        <c:ser>
          <c:idx val="24"/>
          <c:order val="24"/>
          <c:tx>
            <c:strRef>
              <c:f>unemployment!$A$84</c:f>
              <c:strCache>
                <c:ptCount val="1"/>
                <c:pt idx="0">
                  <c:v>Netherlands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unemployment!$B$84:$M$84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B47F-47CE-9682-62132D45BD20}"/>
            </c:ext>
          </c:extLst>
        </c:ser>
        <c:ser>
          <c:idx val="25"/>
          <c:order val="25"/>
          <c:tx>
            <c:strRef>
              <c:f>unemployment!$A$85</c:f>
              <c:strCache>
                <c:ptCount val="1"/>
                <c:pt idx="0">
                  <c:v>Austria</c:v>
                </c:pt>
              </c:strCache>
            </c:strRef>
          </c:tx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unemployment!$B$85:$M$85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B47F-47CE-9682-62132D45BD20}"/>
            </c:ext>
          </c:extLst>
        </c:ser>
        <c:ser>
          <c:idx val="26"/>
          <c:order val="26"/>
          <c:tx>
            <c:strRef>
              <c:f>unemployment!$A$86</c:f>
              <c:strCache>
                <c:ptCount val="1"/>
                <c:pt idx="0">
                  <c:v>Poland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unemployment!$B$59:$M$59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strCache>
            </c:strRef>
          </c:cat>
          <c:val>
            <c:numRef>
              <c:f>unemployment!$B$86:$M$86</c:f>
              <c:numCache>
                <c:formatCode>#\ ##0.0</c:formatCode>
                <c:ptCount val="12"/>
                <c:pt idx="0">
                  <c:v>10.4</c:v>
                </c:pt>
                <c:pt idx="1">
                  <c:v>8</c:v>
                </c:pt>
                <c:pt idx="2">
                  <c:v>5.5</c:v>
                </c:pt>
                <c:pt idx="3">
                  <c:v>4.0999999999999996</c:v>
                </c:pt>
                <c:pt idx="4">
                  <c:v>4.8</c:v>
                </c:pt>
                <c:pt idx="5">
                  <c:v>5.8</c:v>
                </c:pt>
                <c:pt idx="6">
                  <c:v>5.8</c:v>
                </c:pt>
                <c:pt idx="7">
                  <c:v>6.1</c:v>
                </c:pt>
                <c:pt idx="8">
                  <c:v>6.3</c:v>
                </c:pt>
                <c:pt idx="9">
                  <c:v>5.5</c:v>
                </c:pt>
                <c:pt idx="10">
                  <c:v>4.5999999999999996</c:v>
                </c:pt>
                <c:pt idx="11">
                  <c:v>3.8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B47F-47CE-9682-62132D45B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479920"/>
        <c:axId val="277480312"/>
      </c:lineChart>
      <c:catAx>
        <c:axId val="27747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480312"/>
        <c:crosses val="autoZero"/>
        <c:auto val="1"/>
        <c:lblAlgn val="ctr"/>
        <c:lblOffset val="100"/>
        <c:noMultiLvlLbl val="0"/>
      </c:catAx>
      <c:valAx>
        <c:axId val="27748031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77479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EN!$B$2</c:f>
              <c:strCache>
                <c:ptCount val="1"/>
                <c:pt idx="0">
                  <c:v>Latvia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EN!$A$3:$A$10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EN!$B$3:$B$10</c:f>
              <c:numCache>
                <c:formatCode>General</c:formatCode>
                <c:ptCount val="8"/>
                <c:pt idx="0">
                  <c:v>36.6</c:v>
                </c:pt>
                <c:pt idx="1">
                  <c:v>38.1</c:v>
                </c:pt>
                <c:pt idx="2">
                  <c:v>30.2</c:v>
                </c:pt>
                <c:pt idx="3">
                  <c:v>21.1</c:v>
                </c:pt>
                <c:pt idx="4">
                  <c:v>23.8</c:v>
                </c:pt>
                <c:pt idx="5">
                  <c:v>23.5</c:v>
                </c:pt>
                <c:pt idx="6">
                  <c:v>21.3</c:v>
                </c:pt>
                <c:pt idx="7">
                  <c:v>20.3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1ED-4EC7-83C2-823D48D7653A}"/>
            </c:ext>
          </c:extLst>
        </c:ser>
        <c:ser>
          <c:idx val="1"/>
          <c:order val="1"/>
          <c:tx>
            <c:strRef>
              <c:f>EN!$C$2</c:f>
              <c:strCache>
                <c:ptCount val="1"/>
                <c:pt idx="0">
                  <c:v>Estonia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EN!$A$3:$A$10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EN!$C$3:$C$10</c:f>
              <c:numCache>
                <c:formatCode>General</c:formatCode>
                <c:ptCount val="8"/>
                <c:pt idx="0">
                  <c:v>20.2</c:v>
                </c:pt>
                <c:pt idx="1">
                  <c:v>19.399999999999999</c:v>
                </c:pt>
                <c:pt idx="2">
                  <c:v>18.899999999999999</c:v>
                </c:pt>
                <c:pt idx="3">
                  <c:v>19.2</c:v>
                </c:pt>
                <c:pt idx="4">
                  <c:v>15.7</c:v>
                </c:pt>
                <c:pt idx="5">
                  <c:v>13.2</c:v>
                </c:pt>
                <c:pt idx="6">
                  <c:v>14.9</c:v>
                </c:pt>
                <c:pt idx="7">
                  <c:v>15.4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ED-4EC7-83C2-823D48D7653A}"/>
            </c:ext>
          </c:extLst>
        </c:ser>
        <c:ser>
          <c:idx val="2"/>
          <c:order val="2"/>
          <c:tx>
            <c:strRef>
              <c:f>EN!$D$2</c:f>
              <c:strCache>
                <c:ptCount val="1"/>
                <c:pt idx="0">
                  <c:v>Lithuania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EN!$A$3:$A$10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EN!$D$3:$D$10</c:f>
              <c:numCache>
                <c:formatCode>General</c:formatCode>
                <c:ptCount val="8"/>
                <c:pt idx="0">
                  <c:v>17.7</c:v>
                </c:pt>
                <c:pt idx="1">
                  <c:v>18.8</c:v>
                </c:pt>
                <c:pt idx="2">
                  <c:v>17.100000000000001</c:v>
                </c:pt>
                <c:pt idx="3">
                  <c:v>18.2</c:v>
                </c:pt>
                <c:pt idx="4">
                  <c:v>15.3</c:v>
                </c:pt>
                <c:pt idx="5">
                  <c:v>12.5</c:v>
                </c:pt>
                <c:pt idx="6" formatCode="0.0">
                  <c:v>15</c:v>
                </c:pt>
                <c:pt idx="7">
                  <c:v>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ED-4EC7-83C2-823D48D76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474432"/>
        <c:axId val="277474824"/>
      </c:lineChart>
      <c:catAx>
        <c:axId val="27747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474824"/>
        <c:crosses val="autoZero"/>
        <c:auto val="1"/>
        <c:lblAlgn val="ctr"/>
        <c:lblOffset val="100"/>
        <c:noMultiLvlLbl val="0"/>
      </c:catAx>
      <c:valAx>
        <c:axId val="277474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4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 err="1"/>
              <a:t>General</a:t>
            </a:r>
            <a:r>
              <a:rPr lang="lv-LV" dirty="0"/>
              <a:t> </a:t>
            </a:r>
            <a:r>
              <a:rPr lang="lv-LV" dirty="0" err="1"/>
              <a:t>government</a:t>
            </a:r>
            <a:r>
              <a:rPr lang="lv-LV" dirty="0"/>
              <a:t> </a:t>
            </a:r>
            <a:r>
              <a:rPr lang="lv-LV" dirty="0" err="1"/>
              <a:t>revenue</a:t>
            </a:r>
            <a:r>
              <a:rPr lang="lv-LV" baseline="0" dirty="0"/>
              <a:t>, % </a:t>
            </a:r>
            <a:r>
              <a:rPr lang="lv-LV" baseline="0" dirty="0" err="1"/>
              <a:t>of</a:t>
            </a:r>
            <a:r>
              <a:rPr lang="lv-LV" baseline="0" dirty="0"/>
              <a:t> GDP, </a:t>
            </a:r>
            <a:r>
              <a:rPr lang="lv-LV" baseline="0" dirty="0" err="1"/>
              <a:t>in</a:t>
            </a:r>
            <a:r>
              <a:rPr lang="lv-LV" baseline="0" dirty="0"/>
              <a:t> 2016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[gov_10a_main.xls]EN!$B$11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pattFill prst="ltDnDiag">
                <a:fgClr>
                  <a:srgbClr val="00206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73-4DE7-9126-B97283373EE7}"/>
              </c:ext>
            </c:extLst>
          </c:dPt>
          <c:dPt>
            <c:idx val="1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73-4DE7-9126-B97283373EE7}"/>
              </c:ext>
            </c:extLst>
          </c:dPt>
          <c:dPt>
            <c:idx val="21"/>
            <c:invertIfNegative val="0"/>
            <c:bubble3D val="0"/>
            <c:spPr>
              <a:noFill/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73-4DE7-9126-B97283373EE7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73-4DE7-9126-B97283373EE7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73-4DE7-9126-B97283373EE7}"/>
              </c:ext>
            </c:extLst>
          </c:dPt>
          <c:dLbls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73-4DE7-9126-B97283373E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73-4DE7-9126-B97283373E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173-4DE7-9126-B97283373E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173-4DE7-9126-B97283373E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173-4DE7-9126-B97283373EE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[gov_10a_main.xls]EN!$A$12:$A$40</c:f>
              <c:strCache>
                <c:ptCount val="29"/>
                <c:pt idx="0">
                  <c:v>Finland</c:v>
                </c:pt>
                <c:pt idx="1">
                  <c:v>France</c:v>
                </c:pt>
                <c:pt idx="2">
                  <c:v>Denmark</c:v>
                </c:pt>
                <c:pt idx="3">
                  <c:v>Belgium</c:v>
                </c:pt>
                <c:pt idx="4">
                  <c:v>Sweden</c:v>
                </c:pt>
                <c:pt idx="5">
                  <c:v>Greece</c:v>
                </c:pt>
                <c:pt idx="6">
                  <c:v>Austria</c:v>
                </c:pt>
                <c:pt idx="7">
                  <c:v>Italy</c:v>
                </c:pt>
                <c:pt idx="8">
                  <c:v>Croatia</c:v>
                </c:pt>
                <c:pt idx="9">
                  <c:v>Germany</c:v>
                </c:pt>
                <c:pt idx="10">
                  <c:v>Hungary</c:v>
                </c:pt>
                <c:pt idx="11">
                  <c:v>EU (28 countries)</c:v>
                </c:pt>
                <c:pt idx="12">
                  <c:v>Luxembourg</c:v>
                </c:pt>
                <c:pt idx="13">
                  <c:v>Netherlands</c:v>
                </c:pt>
                <c:pt idx="14">
                  <c:v>Slovenia</c:v>
                </c:pt>
                <c:pt idx="15">
                  <c:v>Portugal</c:v>
                </c:pt>
                <c:pt idx="16">
                  <c:v>Estonia</c:v>
                </c:pt>
                <c:pt idx="17">
                  <c:v>Czech Republic</c:v>
                </c:pt>
                <c:pt idx="18">
                  <c:v>Slovakia</c:v>
                </c:pt>
                <c:pt idx="19">
                  <c:v>Malta</c:v>
                </c:pt>
                <c:pt idx="20">
                  <c:v>Cyprus</c:v>
                </c:pt>
                <c:pt idx="21">
                  <c:v>Poland</c:v>
                </c:pt>
                <c:pt idx="22">
                  <c:v>United Kingdom</c:v>
                </c:pt>
                <c:pt idx="23">
                  <c:v>Spain</c:v>
                </c:pt>
                <c:pt idx="24">
                  <c:v>Latvia</c:v>
                </c:pt>
                <c:pt idx="25">
                  <c:v>Bulgaria</c:v>
                </c:pt>
                <c:pt idx="26">
                  <c:v>Lithuania</c:v>
                </c:pt>
                <c:pt idx="27">
                  <c:v>Romania</c:v>
                </c:pt>
                <c:pt idx="28">
                  <c:v>Ireland</c:v>
                </c:pt>
              </c:strCache>
            </c:strRef>
          </c:cat>
          <c:val>
            <c:numRef>
              <c:f>[gov_10a_main.xls]EN!$B$12:$B$40</c:f>
              <c:numCache>
                <c:formatCode>#\ ##0.0</c:formatCode>
                <c:ptCount val="29"/>
                <c:pt idx="0">
                  <c:v>54</c:v>
                </c:pt>
                <c:pt idx="1">
                  <c:v>53</c:v>
                </c:pt>
                <c:pt idx="2">
                  <c:v>52.9</c:v>
                </c:pt>
                <c:pt idx="3">
                  <c:v>50.7</c:v>
                </c:pt>
                <c:pt idx="4">
                  <c:v>50.6</c:v>
                </c:pt>
                <c:pt idx="5">
                  <c:v>50.2</c:v>
                </c:pt>
                <c:pt idx="6">
                  <c:v>49.1</c:v>
                </c:pt>
                <c:pt idx="7">
                  <c:v>46.9</c:v>
                </c:pt>
                <c:pt idx="8">
                  <c:v>46.3</c:v>
                </c:pt>
                <c:pt idx="9">
                  <c:v>45</c:v>
                </c:pt>
                <c:pt idx="10">
                  <c:v>44.8</c:v>
                </c:pt>
                <c:pt idx="11">
                  <c:v>44.7</c:v>
                </c:pt>
                <c:pt idx="12">
                  <c:v>43.8</c:v>
                </c:pt>
                <c:pt idx="13">
                  <c:v>43.8</c:v>
                </c:pt>
                <c:pt idx="14">
                  <c:v>43.3</c:v>
                </c:pt>
                <c:pt idx="15">
                  <c:v>43</c:v>
                </c:pt>
                <c:pt idx="16">
                  <c:v>40.299999999999997</c:v>
                </c:pt>
                <c:pt idx="17">
                  <c:v>40.1</c:v>
                </c:pt>
                <c:pt idx="18">
                  <c:v>39.299999999999997</c:v>
                </c:pt>
                <c:pt idx="19">
                  <c:v>39.200000000000003</c:v>
                </c:pt>
                <c:pt idx="20">
                  <c:v>38.799999999999997</c:v>
                </c:pt>
                <c:pt idx="21">
                  <c:v>38.700000000000003</c:v>
                </c:pt>
                <c:pt idx="22">
                  <c:v>38.6</c:v>
                </c:pt>
                <c:pt idx="23">
                  <c:v>37.700000000000003</c:v>
                </c:pt>
                <c:pt idx="24">
                  <c:v>37.4</c:v>
                </c:pt>
                <c:pt idx="25">
                  <c:v>34.9</c:v>
                </c:pt>
                <c:pt idx="26">
                  <c:v>34.5</c:v>
                </c:pt>
                <c:pt idx="27">
                  <c:v>31</c:v>
                </c:pt>
                <c:pt idx="28">
                  <c:v>26.4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173-4DE7-9126-B97283373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476392"/>
        <c:axId val="277477568"/>
      </c:barChart>
      <c:catAx>
        <c:axId val="27747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477568"/>
        <c:crosses val="autoZero"/>
        <c:auto val="1"/>
        <c:lblAlgn val="ctr"/>
        <c:lblOffset val="100"/>
        <c:noMultiLvlLbl val="0"/>
      </c:catAx>
      <c:valAx>
        <c:axId val="27747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7747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 smtClean="0"/>
              <a:t>GG </a:t>
            </a:r>
            <a:r>
              <a:rPr lang="lv-LV" dirty="0" err="1" smtClean="0"/>
              <a:t>expenditures</a:t>
            </a:r>
            <a:r>
              <a:rPr lang="lv-LV" baseline="0" dirty="0"/>
              <a:t>, % </a:t>
            </a:r>
            <a:r>
              <a:rPr lang="lv-LV" baseline="0" dirty="0" err="1"/>
              <a:t>of</a:t>
            </a:r>
            <a:r>
              <a:rPr lang="lv-LV" baseline="0" dirty="0"/>
              <a:t> GDP, </a:t>
            </a:r>
            <a:r>
              <a:rPr lang="lv-LV" baseline="0" dirty="0" err="1"/>
              <a:t>in</a:t>
            </a:r>
            <a:r>
              <a:rPr lang="lv-LV" baseline="0" dirty="0"/>
              <a:t> 2016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Data!$B$11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pattFill prst="ltDnDiag">
                <a:fgClr>
                  <a:schemeClr val="accent5">
                    <a:lumMod val="5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89-4CE2-9DF8-8CA758B9741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89-4CE2-9DF8-8CA758B9741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89-4CE2-9DF8-8CA758B9741F}"/>
              </c:ext>
            </c:extLst>
          </c:dPt>
          <c:dPt>
            <c:idx val="19"/>
            <c:invertIfNegative val="0"/>
            <c:bubble3D val="0"/>
            <c:spPr>
              <a:noFill/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89-4CE2-9DF8-8CA758B9741F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89-4CE2-9DF8-8CA758B9741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F89-4CE2-9DF8-8CA758B9741F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F89-4CE2-9DF8-8CA758B9741F}"/>
              </c:ext>
            </c:extLst>
          </c:dPt>
          <c:dPt>
            <c:idx val="2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F89-4CE2-9DF8-8CA758B9741F}"/>
              </c:ext>
            </c:extLst>
          </c:dPt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89-4CE2-9DF8-8CA758B97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89-4CE2-9DF8-8CA758B97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2.3054755043227664E-2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F89-4CE2-9DF8-8CA758B97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F89-4CE2-9DF8-8CA758B97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F89-4CE2-9DF8-8CA758B9741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Data!$A$12:$A$40</c:f>
              <c:strCache>
                <c:ptCount val="29"/>
                <c:pt idx="0">
                  <c:v>France</c:v>
                </c:pt>
                <c:pt idx="1">
                  <c:v>Finland</c:v>
                </c:pt>
                <c:pt idx="2">
                  <c:v>Denmark</c:v>
                </c:pt>
                <c:pt idx="3">
                  <c:v>Belgium</c:v>
                </c:pt>
                <c:pt idx="4">
                  <c:v>Austria</c:v>
                </c:pt>
                <c:pt idx="5">
                  <c:v>Greece</c:v>
                </c:pt>
                <c:pt idx="6">
                  <c:v>Sweden</c:v>
                </c:pt>
                <c:pt idx="7">
                  <c:v>Italy</c:v>
                </c:pt>
                <c:pt idx="8">
                  <c:v>Croatia</c:v>
                </c:pt>
                <c:pt idx="9">
                  <c:v>Hungary</c:v>
                </c:pt>
                <c:pt idx="10">
                  <c:v>EU (28 countries)</c:v>
                </c:pt>
                <c:pt idx="11">
                  <c:v>Slovenia</c:v>
                </c:pt>
                <c:pt idx="12">
                  <c:v>Portugal</c:v>
                </c:pt>
                <c:pt idx="13">
                  <c:v>Germany</c:v>
                </c:pt>
                <c:pt idx="14">
                  <c:v>Netherlands</c:v>
                </c:pt>
                <c:pt idx="15">
                  <c:v>Spain</c:v>
                </c:pt>
                <c:pt idx="16">
                  <c:v>Luxembourg</c:v>
                </c:pt>
                <c:pt idx="17">
                  <c:v>Slovakia</c:v>
                </c:pt>
                <c:pt idx="18">
                  <c:v>United Kingdom</c:v>
                </c:pt>
                <c:pt idx="19">
                  <c:v>Poland</c:v>
                </c:pt>
                <c:pt idx="20">
                  <c:v>Estonia</c:v>
                </c:pt>
                <c:pt idx="21">
                  <c:v>Czech Republic</c:v>
                </c:pt>
                <c:pt idx="22">
                  <c:v>Cyprus</c:v>
                </c:pt>
                <c:pt idx="23">
                  <c:v>Malta</c:v>
                </c:pt>
                <c:pt idx="24">
                  <c:v>Latvia</c:v>
                </c:pt>
                <c:pt idx="25">
                  <c:v>Bulgaria</c:v>
                </c:pt>
                <c:pt idx="26">
                  <c:v>Lithuania</c:v>
                </c:pt>
                <c:pt idx="27">
                  <c:v>Romania</c:v>
                </c:pt>
                <c:pt idx="28">
                  <c:v>Ireland</c:v>
                </c:pt>
              </c:strCache>
            </c:strRef>
          </c:cat>
          <c:val>
            <c:numRef>
              <c:f>Data!$B$12:$B$40</c:f>
              <c:numCache>
                <c:formatCode>#\ ##0.0</c:formatCode>
                <c:ptCount val="29"/>
                <c:pt idx="0">
                  <c:v>56.4</c:v>
                </c:pt>
                <c:pt idx="1">
                  <c:v>55.8</c:v>
                </c:pt>
                <c:pt idx="2">
                  <c:v>53.5</c:v>
                </c:pt>
                <c:pt idx="3">
                  <c:v>53.2</c:v>
                </c:pt>
                <c:pt idx="4">
                  <c:v>50.7</c:v>
                </c:pt>
                <c:pt idx="5">
                  <c:v>49.7</c:v>
                </c:pt>
                <c:pt idx="6">
                  <c:v>49.5</c:v>
                </c:pt>
                <c:pt idx="7">
                  <c:v>49.4</c:v>
                </c:pt>
                <c:pt idx="8">
                  <c:v>47.2</c:v>
                </c:pt>
                <c:pt idx="9">
                  <c:v>46.7</c:v>
                </c:pt>
                <c:pt idx="10">
                  <c:v>46.3</c:v>
                </c:pt>
                <c:pt idx="11">
                  <c:v>45.1</c:v>
                </c:pt>
                <c:pt idx="12">
                  <c:v>45</c:v>
                </c:pt>
                <c:pt idx="13">
                  <c:v>44.2</c:v>
                </c:pt>
                <c:pt idx="14">
                  <c:v>43.4</c:v>
                </c:pt>
                <c:pt idx="15">
                  <c:v>42.2</c:v>
                </c:pt>
                <c:pt idx="16">
                  <c:v>42.1</c:v>
                </c:pt>
                <c:pt idx="17">
                  <c:v>41.5</c:v>
                </c:pt>
                <c:pt idx="18">
                  <c:v>41.5</c:v>
                </c:pt>
                <c:pt idx="19">
                  <c:v>41.2</c:v>
                </c:pt>
                <c:pt idx="20">
                  <c:v>40.6</c:v>
                </c:pt>
                <c:pt idx="21">
                  <c:v>39.4</c:v>
                </c:pt>
                <c:pt idx="22">
                  <c:v>38.299999999999997</c:v>
                </c:pt>
                <c:pt idx="23">
                  <c:v>38</c:v>
                </c:pt>
                <c:pt idx="24">
                  <c:v>37.4</c:v>
                </c:pt>
                <c:pt idx="25">
                  <c:v>35</c:v>
                </c:pt>
                <c:pt idx="26">
                  <c:v>34.200000000000003</c:v>
                </c:pt>
                <c:pt idx="27">
                  <c:v>34</c:v>
                </c:pt>
                <c:pt idx="28">
                  <c:v>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F89-4CE2-9DF8-8CA758B97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005616"/>
        <c:axId val="332006008"/>
      </c:barChart>
      <c:catAx>
        <c:axId val="3320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006008"/>
        <c:crosses val="autoZero"/>
        <c:auto val="1"/>
        <c:lblAlgn val="ctr"/>
        <c:lblOffset val="100"/>
        <c:noMultiLvlLbl val="0"/>
      </c:catAx>
      <c:valAx>
        <c:axId val="33200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0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EN!$K$140</c:f>
              <c:strCache>
                <c:ptCount val="1"/>
                <c:pt idx="0">
                  <c:v>EU (28)</c:v>
                </c:pt>
              </c:strCache>
            </c:strRef>
          </c:tx>
          <c:spPr>
            <a:pattFill prst="ltDnDiag">
              <a:fgClr>
                <a:schemeClr val="accent5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8.3145682693160673E-3"/>
                  <c:y val="-5.55555555555565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8C0-47ED-84BE-A4F07F0983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43045512877429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C0-47ED-84BE-A4F07F0983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786420673290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8C0-47ED-84BE-A4F07F0983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15227564386385E-3"/>
                  <c:y val="1.3888888888888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C0-47ED-84BE-A4F07F0983E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EN!$J$141:$J$150</c:f>
              <c:strCache>
                <c:ptCount val="10"/>
                <c:pt idx="0">
                  <c:v>General public services</c:v>
                </c:pt>
                <c:pt idx="1">
                  <c:v>Defence</c:v>
                </c:pt>
                <c:pt idx="2">
                  <c:v>Public order and safety</c:v>
                </c:pt>
                <c:pt idx="3">
                  <c:v>Economic affairs</c:v>
                </c:pt>
                <c:pt idx="4">
                  <c:v>Environment protection</c:v>
                </c:pt>
                <c:pt idx="5">
                  <c:v>Housing and community amenities</c:v>
                </c:pt>
                <c:pt idx="6">
                  <c:v>Health</c:v>
                </c:pt>
                <c:pt idx="7">
                  <c:v>Recreation, culture and religion</c:v>
                </c:pt>
                <c:pt idx="8">
                  <c:v>Education</c:v>
                </c:pt>
                <c:pt idx="9">
                  <c:v>Social protection</c:v>
                </c:pt>
              </c:strCache>
            </c:strRef>
          </c:cat>
          <c:val>
            <c:numRef>
              <c:f>EN!$K$141:$K$150</c:f>
              <c:numCache>
                <c:formatCode>General</c:formatCode>
                <c:ptCount val="10"/>
                <c:pt idx="0">
                  <c:v>6.2</c:v>
                </c:pt>
                <c:pt idx="1">
                  <c:v>1.4</c:v>
                </c:pt>
                <c:pt idx="2">
                  <c:v>1.8</c:v>
                </c:pt>
                <c:pt idx="3">
                  <c:v>4.3</c:v>
                </c:pt>
                <c:pt idx="4">
                  <c:v>0.8</c:v>
                </c:pt>
                <c:pt idx="5">
                  <c:v>0.6</c:v>
                </c:pt>
                <c:pt idx="6">
                  <c:v>7.2</c:v>
                </c:pt>
                <c:pt idx="7">
                  <c:v>1</c:v>
                </c:pt>
                <c:pt idx="8">
                  <c:v>4.9000000000000004</c:v>
                </c:pt>
                <c:pt idx="9">
                  <c:v>19.2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C0-47ED-84BE-A4F07F0983EE}"/>
            </c:ext>
          </c:extLst>
        </c:ser>
        <c:ser>
          <c:idx val="1"/>
          <c:order val="1"/>
          <c:tx>
            <c:strRef>
              <c:f>EN!$L$140</c:f>
              <c:strCache>
                <c:ptCount val="1"/>
                <c:pt idx="0">
                  <c:v>Estonia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EN!$J$141:$J$150</c:f>
              <c:strCache>
                <c:ptCount val="10"/>
                <c:pt idx="0">
                  <c:v>General public services</c:v>
                </c:pt>
                <c:pt idx="1">
                  <c:v>Defence</c:v>
                </c:pt>
                <c:pt idx="2">
                  <c:v>Public order and safety</c:v>
                </c:pt>
                <c:pt idx="3">
                  <c:v>Economic affairs</c:v>
                </c:pt>
                <c:pt idx="4">
                  <c:v>Environment protection</c:v>
                </c:pt>
                <c:pt idx="5">
                  <c:v>Housing and community amenities</c:v>
                </c:pt>
                <c:pt idx="6">
                  <c:v>Health</c:v>
                </c:pt>
                <c:pt idx="7">
                  <c:v>Recreation, culture and religion</c:v>
                </c:pt>
                <c:pt idx="8">
                  <c:v>Education</c:v>
                </c:pt>
                <c:pt idx="9">
                  <c:v>Social protection</c:v>
                </c:pt>
              </c:strCache>
            </c:strRef>
          </c:cat>
          <c:val>
            <c:numRef>
              <c:f>EN!$L$141:$L$150</c:f>
              <c:numCache>
                <c:formatCode>General</c:formatCode>
                <c:ptCount val="10"/>
                <c:pt idx="0">
                  <c:v>4.3</c:v>
                </c:pt>
                <c:pt idx="1">
                  <c:v>1.9</c:v>
                </c:pt>
                <c:pt idx="2">
                  <c:v>1.8</c:v>
                </c:pt>
                <c:pt idx="3">
                  <c:v>4.8</c:v>
                </c:pt>
                <c:pt idx="4">
                  <c:v>0.7</c:v>
                </c:pt>
                <c:pt idx="5">
                  <c:v>0.4</c:v>
                </c:pt>
                <c:pt idx="6">
                  <c:v>5.5</c:v>
                </c:pt>
                <c:pt idx="7">
                  <c:v>2</c:v>
                </c:pt>
                <c:pt idx="8">
                  <c:v>6.1</c:v>
                </c:pt>
                <c:pt idx="9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C0-47ED-84BE-A4F07F0983EE}"/>
            </c:ext>
          </c:extLst>
        </c:ser>
        <c:ser>
          <c:idx val="2"/>
          <c:order val="2"/>
          <c:tx>
            <c:strRef>
              <c:f>EN!$M$140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EN!$J$141:$J$150</c:f>
              <c:strCache>
                <c:ptCount val="10"/>
                <c:pt idx="0">
                  <c:v>General public services</c:v>
                </c:pt>
                <c:pt idx="1">
                  <c:v>Defence</c:v>
                </c:pt>
                <c:pt idx="2">
                  <c:v>Public order and safety</c:v>
                </c:pt>
                <c:pt idx="3">
                  <c:v>Economic affairs</c:v>
                </c:pt>
                <c:pt idx="4">
                  <c:v>Environment protection</c:v>
                </c:pt>
                <c:pt idx="5">
                  <c:v>Housing and community amenities</c:v>
                </c:pt>
                <c:pt idx="6">
                  <c:v>Health</c:v>
                </c:pt>
                <c:pt idx="7">
                  <c:v>Recreation, culture and religion</c:v>
                </c:pt>
                <c:pt idx="8">
                  <c:v>Education</c:v>
                </c:pt>
                <c:pt idx="9">
                  <c:v>Social protection</c:v>
                </c:pt>
              </c:strCache>
            </c:strRef>
          </c:cat>
          <c:val>
            <c:numRef>
              <c:f>EN!$M$141:$M$150</c:f>
              <c:numCache>
                <c:formatCode>General</c:formatCode>
                <c:ptCount val="10"/>
                <c:pt idx="0">
                  <c:v>5.2</c:v>
                </c:pt>
                <c:pt idx="1">
                  <c:v>1</c:v>
                </c:pt>
                <c:pt idx="2">
                  <c:v>2</c:v>
                </c:pt>
                <c:pt idx="3">
                  <c:v>4.2</c:v>
                </c:pt>
                <c:pt idx="4">
                  <c:v>0.7</c:v>
                </c:pt>
                <c:pt idx="5">
                  <c:v>1</c:v>
                </c:pt>
                <c:pt idx="6">
                  <c:v>3.8</c:v>
                </c:pt>
                <c:pt idx="7">
                  <c:v>1.6</c:v>
                </c:pt>
                <c:pt idx="8">
                  <c:v>6</c:v>
                </c:pt>
                <c:pt idx="9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C0-47ED-84BE-A4F07F0983EE}"/>
            </c:ext>
          </c:extLst>
        </c:ser>
        <c:ser>
          <c:idx val="3"/>
          <c:order val="3"/>
          <c:tx>
            <c:strRef>
              <c:f>EN!$N$140</c:f>
              <c:strCache>
                <c:ptCount val="1"/>
                <c:pt idx="0">
                  <c:v>Lithuania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EN!$J$141:$J$150</c:f>
              <c:strCache>
                <c:ptCount val="10"/>
                <c:pt idx="0">
                  <c:v>General public services</c:v>
                </c:pt>
                <c:pt idx="1">
                  <c:v>Defence</c:v>
                </c:pt>
                <c:pt idx="2">
                  <c:v>Public order and safety</c:v>
                </c:pt>
                <c:pt idx="3">
                  <c:v>Economic affairs</c:v>
                </c:pt>
                <c:pt idx="4">
                  <c:v>Environment protection</c:v>
                </c:pt>
                <c:pt idx="5">
                  <c:v>Housing and community amenities</c:v>
                </c:pt>
                <c:pt idx="6">
                  <c:v>Health</c:v>
                </c:pt>
                <c:pt idx="7">
                  <c:v>Recreation, culture and religion</c:v>
                </c:pt>
                <c:pt idx="8">
                  <c:v>Education</c:v>
                </c:pt>
                <c:pt idx="9">
                  <c:v>Social protection</c:v>
                </c:pt>
              </c:strCache>
            </c:strRef>
          </c:cat>
          <c:val>
            <c:numRef>
              <c:f>EN!$N$141:$N$150</c:f>
              <c:numCache>
                <c:formatCode>General</c:formatCode>
                <c:ptCount val="10"/>
                <c:pt idx="0">
                  <c:v>4.4000000000000004</c:v>
                </c:pt>
                <c:pt idx="1">
                  <c:v>1.3</c:v>
                </c:pt>
                <c:pt idx="2">
                  <c:v>1.6</c:v>
                </c:pt>
                <c:pt idx="3">
                  <c:v>3.6</c:v>
                </c:pt>
                <c:pt idx="4">
                  <c:v>0.5</c:v>
                </c:pt>
                <c:pt idx="5">
                  <c:v>0.3</c:v>
                </c:pt>
                <c:pt idx="6">
                  <c:v>5.8</c:v>
                </c:pt>
                <c:pt idx="7">
                  <c:v>0.9</c:v>
                </c:pt>
                <c:pt idx="8">
                  <c:v>5.4</c:v>
                </c:pt>
                <c:pt idx="9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8C0-47ED-84BE-A4F07F0983EE}"/>
            </c:ext>
          </c:extLst>
        </c:ser>
        <c:ser>
          <c:idx val="4"/>
          <c:order val="4"/>
          <c:tx>
            <c:strRef>
              <c:f>EN!$O$140</c:f>
              <c:strCache>
                <c:ptCount val="1"/>
                <c:pt idx="0">
                  <c:v>Poland</c:v>
                </c:pt>
              </c:strCache>
            </c:strRef>
          </c:tx>
          <c:spPr>
            <a:noFill/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EN!$J$141:$J$150</c:f>
              <c:strCache>
                <c:ptCount val="10"/>
                <c:pt idx="0">
                  <c:v>General public services</c:v>
                </c:pt>
                <c:pt idx="1">
                  <c:v>Defence</c:v>
                </c:pt>
                <c:pt idx="2">
                  <c:v>Public order and safety</c:v>
                </c:pt>
                <c:pt idx="3">
                  <c:v>Economic affairs</c:v>
                </c:pt>
                <c:pt idx="4">
                  <c:v>Environment protection</c:v>
                </c:pt>
                <c:pt idx="5">
                  <c:v>Housing and community amenities</c:v>
                </c:pt>
                <c:pt idx="6">
                  <c:v>Health</c:v>
                </c:pt>
                <c:pt idx="7">
                  <c:v>Recreation, culture and religion</c:v>
                </c:pt>
                <c:pt idx="8">
                  <c:v>Education</c:v>
                </c:pt>
                <c:pt idx="9">
                  <c:v>Social protection</c:v>
                </c:pt>
              </c:strCache>
            </c:strRef>
          </c:cat>
          <c:val>
            <c:numRef>
              <c:f>EN!$O$141:$O$150</c:f>
              <c:numCache>
                <c:formatCode>General</c:formatCode>
                <c:ptCount val="10"/>
                <c:pt idx="0">
                  <c:v>4.9000000000000004</c:v>
                </c:pt>
                <c:pt idx="1">
                  <c:v>1.6</c:v>
                </c:pt>
                <c:pt idx="2">
                  <c:v>2.2000000000000002</c:v>
                </c:pt>
                <c:pt idx="3">
                  <c:v>4.5999999999999996</c:v>
                </c:pt>
                <c:pt idx="4">
                  <c:v>0.6</c:v>
                </c:pt>
                <c:pt idx="5">
                  <c:v>0.7</c:v>
                </c:pt>
                <c:pt idx="6">
                  <c:v>4.7</c:v>
                </c:pt>
                <c:pt idx="7">
                  <c:v>1.1000000000000001</c:v>
                </c:pt>
                <c:pt idx="8">
                  <c:v>5.2</c:v>
                </c:pt>
                <c:pt idx="9">
                  <c:v>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C0-47ED-84BE-A4F07F09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2004048"/>
        <c:axId val="332006792"/>
      </c:barChart>
      <c:catAx>
        <c:axId val="33200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006792"/>
        <c:crosses val="autoZero"/>
        <c:auto val="1"/>
        <c:lblAlgn val="ctr"/>
        <c:lblOffset val="100"/>
        <c:noMultiLvlLbl val="0"/>
      </c:catAx>
      <c:valAx>
        <c:axId val="332006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00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lv-LV"/>
              <a:t>General government debt, % of GDP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[gov_10dd_edpt1.xls]EN!$B$11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3D-4266-81DB-F31295185A03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3D-4266-81DB-F31295185A03}"/>
              </c:ext>
            </c:extLst>
          </c:dPt>
          <c:dPt>
            <c:idx val="7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3D-4266-81DB-F31295185A0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3D-4266-81DB-F31295185A03}"/>
              </c:ext>
            </c:extLst>
          </c:dPt>
          <c:dPt>
            <c:idx val="19"/>
            <c:invertIfNegative val="0"/>
            <c:bubble3D val="0"/>
            <c:spPr>
              <a:pattFill prst="ltDnDiag">
                <a:fgClr>
                  <a:srgbClr val="002060"/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3D-4266-81DB-F31295185A03}"/>
              </c:ext>
            </c:extLst>
          </c:dPt>
          <c:cat>
            <c:strRef>
              <c:f>[gov_10dd_edpt1.xls]EN!$A$12:$A$40</c:f>
              <c:strCache>
                <c:ptCount val="29"/>
                <c:pt idx="0">
                  <c:v>Estonia</c:v>
                </c:pt>
                <c:pt idx="1">
                  <c:v>Luxembourg</c:v>
                </c:pt>
                <c:pt idx="2">
                  <c:v>Bulgaria</c:v>
                </c:pt>
                <c:pt idx="3">
                  <c:v>Czech Republic</c:v>
                </c:pt>
                <c:pt idx="4">
                  <c:v>Romania</c:v>
                </c:pt>
                <c:pt idx="5">
                  <c:v>Denmark</c:v>
                </c:pt>
                <c:pt idx="6">
                  <c:v>Lithuania</c:v>
                </c:pt>
                <c:pt idx="7">
                  <c:v>Latvia</c:v>
                </c:pt>
                <c:pt idx="8">
                  <c:v>Sweden</c:v>
                </c:pt>
                <c:pt idx="9">
                  <c:v>Slovakia</c:v>
                </c:pt>
                <c:pt idx="10">
                  <c:v>Poland</c:v>
                </c:pt>
                <c:pt idx="11">
                  <c:v>Malta</c:v>
                </c:pt>
                <c:pt idx="12">
                  <c:v>Netherlands</c:v>
                </c:pt>
                <c:pt idx="13">
                  <c:v>Finland</c:v>
                </c:pt>
                <c:pt idx="14">
                  <c:v>Germany</c:v>
                </c:pt>
                <c:pt idx="15">
                  <c:v>Ireland</c:v>
                </c:pt>
                <c:pt idx="16">
                  <c:v>Hungary</c:v>
                </c:pt>
                <c:pt idx="17">
                  <c:v>Slovenia</c:v>
                </c:pt>
                <c:pt idx="18">
                  <c:v>Croatia</c:v>
                </c:pt>
                <c:pt idx="19">
                  <c:v>EU (28 countries)</c:v>
                </c:pt>
                <c:pt idx="20">
                  <c:v>Austria</c:v>
                </c:pt>
                <c:pt idx="21">
                  <c:v>United Kingdom</c:v>
                </c:pt>
                <c:pt idx="22">
                  <c:v>France</c:v>
                </c:pt>
                <c:pt idx="23">
                  <c:v>Spain</c:v>
                </c:pt>
                <c:pt idx="24">
                  <c:v>Belgium</c:v>
                </c:pt>
                <c:pt idx="25">
                  <c:v>Cyprus</c:v>
                </c:pt>
                <c:pt idx="26">
                  <c:v>Portugal</c:v>
                </c:pt>
                <c:pt idx="27">
                  <c:v>Italy</c:v>
                </c:pt>
                <c:pt idx="28">
                  <c:v>Greece</c:v>
                </c:pt>
              </c:strCache>
            </c:strRef>
          </c:cat>
          <c:val>
            <c:numRef>
              <c:f>[gov_10dd_edpt1.xls]EN!$B$12:$B$40</c:f>
              <c:numCache>
                <c:formatCode>#,##0.0</c:formatCode>
                <c:ptCount val="29"/>
                <c:pt idx="0">
                  <c:v>9.4</c:v>
                </c:pt>
                <c:pt idx="1">
                  <c:v>20.8</c:v>
                </c:pt>
                <c:pt idx="2">
                  <c:v>29</c:v>
                </c:pt>
                <c:pt idx="3">
                  <c:v>36.799999999999997</c:v>
                </c:pt>
                <c:pt idx="4">
                  <c:v>37.6</c:v>
                </c:pt>
                <c:pt idx="5">
                  <c:v>37.700000000000003</c:v>
                </c:pt>
                <c:pt idx="6">
                  <c:v>40.1</c:v>
                </c:pt>
                <c:pt idx="7">
                  <c:v>40.6</c:v>
                </c:pt>
                <c:pt idx="8">
                  <c:v>42.2</c:v>
                </c:pt>
                <c:pt idx="9">
                  <c:v>51.8</c:v>
                </c:pt>
                <c:pt idx="10">
                  <c:v>54.1</c:v>
                </c:pt>
                <c:pt idx="11">
                  <c:v>57.6</c:v>
                </c:pt>
                <c:pt idx="12">
                  <c:v>61.8</c:v>
                </c:pt>
                <c:pt idx="13">
                  <c:v>63.1</c:v>
                </c:pt>
                <c:pt idx="14">
                  <c:v>68.099999999999994</c:v>
                </c:pt>
                <c:pt idx="15">
                  <c:v>72.8</c:v>
                </c:pt>
                <c:pt idx="16">
                  <c:v>73.900000000000006</c:v>
                </c:pt>
                <c:pt idx="17">
                  <c:v>78.5</c:v>
                </c:pt>
                <c:pt idx="18">
                  <c:v>82.9</c:v>
                </c:pt>
                <c:pt idx="19">
                  <c:v>83.2</c:v>
                </c:pt>
                <c:pt idx="20">
                  <c:v>83.6</c:v>
                </c:pt>
                <c:pt idx="21">
                  <c:v>88.3</c:v>
                </c:pt>
                <c:pt idx="22">
                  <c:v>96.5</c:v>
                </c:pt>
                <c:pt idx="23">
                  <c:v>99</c:v>
                </c:pt>
                <c:pt idx="24">
                  <c:v>105.7</c:v>
                </c:pt>
                <c:pt idx="25">
                  <c:v>107.1</c:v>
                </c:pt>
                <c:pt idx="26">
                  <c:v>130.1</c:v>
                </c:pt>
                <c:pt idx="27">
                  <c:v>132</c:v>
                </c:pt>
                <c:pt idx="28">
                  <c:v>180.8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33D-4266-81DB-F31295185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004440"/>
        <c:axId val="332007576"/>
      </c:barChart>
      <c:catAx>
        <c:axId val="332004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lv-LV"/>
          </a:p>
        </c:txPr>
        <c:crossAx val="332007576"/>
        <c:crosses val="autoZero"/>
        <c:auto val="1"/>
        <c:lblAlgn val="ctr"/>
        <c:lblOffset val="100"/>
        <c:noMultiLvlLbl val="0"/>
      </c:catAx>
      <c:valAx>
        <c:axId val="33200757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32004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>
                <a:solidFill>
                  <a:schemeClr val="bg1">
                    <a:lumMod val="50000"/>
                  </a:schemeClr>
                </a:solidFill>
              </a:rPr>
              <a:t>Budget balance, % of</a:t>
            </a:r>
            <a:r>
              <a:rPr lang="lv-LV" sz="1800" b="1" baseline="0">
                <a:solidFill>
                  <a:schemeClr val="bg1">
                    <a:lumMod val="50000"/>
                  </a:schemeClr>
                </a:solidFill>
              </a:rPr>
              <a:t> GDP</a:t>
            </a:r>
            <a:endParaRPr lang="lv-LV" sz="1800" b="1">
              <a:solidFill>
                <a:schemeClr val="bg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'[gov_10a_main (1).xls]EN'!$A$12</c:f>
              <c:strCache>
                <c:ptCount val="1"/>
                <c:pt idx="0">
                  <c:v>EU (28 countries)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'[gov_10a_main (1).xls]EN'!$B$11:$L$11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'[gov_10a_main (1).xls]EN'!$B$12:$L$12</c:f>
              <c:numCache>
                <c:formatCode>#\ ##0.0</c:formatCode>
                <c:ptCount val="11"/>
                <c:pt idx="0">
                  <c:v>-1.6</c:v>
                </c:pt>
                <c:pt idx="1">
                  <c:v>-0.9</c:v>
                </c:pt>
                <c:pt idx="2">
                  <c:v>-2.5</c:v>
                </c:pt>
                <c:pt idx="3">
                  <c:v>-6.6</c:v>
                </c:pt>
                <c:pt idx="4">
                  <c:v>-6.4</c:v>
                </c:pt>
                <c:pt idx="5">
                  <c:v>-4.5999999999999996</c:v>
                </c:pt>
                <c:pt idx="6">
                  <c:v>-4.2</c:v>
                </c:pt>
                <c:pt idx="7">
                  <c:v>-3.3</c:v>
                </c:pt>
                <c:pt idx="8">
                  <c:v>-3</c:v>
                </c:pt>
                <c:pt idx="9">
                  <c:v>-2.4</c:v>
                </c:pt>
                <c:pt idx="10">
                  <c:v>-1.7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3A-418E-A321-DF751B10E265}"/>
            </c:ext>
          </c:extLst>
        </c:ser>
        <c:ser>
          <c:idx val="1"/>
          <c:order val="1"/>
          <c:tx>
            <c:strRef>
              <c:f>'[gov_10a_main (1).xls]EN'!$A$13</c:f>
              <c:strCache>
                <c:ptCount val="1"/>
                <c:pt idx="0">
                  <c:v>Estonia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'[gov_10a_main (1).xls]EN'!$B$11:$L$11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'[gov_10a_main (1).xls]EN'!$B$13:$L$13</c:f>
              <c:numCache>
                <c:formatCode>#\ ##0.0</c:formatCode>
                <c:ptCount val="11"/>
                <c:pt idx="0">
                  <c:v>2.9</c:v>
                </c:pt>
                <c:pt idx="1">
                  <c:v>2.7</c:v>
                </c:pt>
                <c:pt idx="2">
                  <c:v>-2.7</c:v>
                </c:pt>
                <c:pt idx="3">
                  <c:v>-2.2000000000000002</c:v>
                </c:pt>
                <c:pt idx="4">
                  <c:v>0.2</c:v>
                </c:pt>
                <c:pt idx="5">
                  <c:v>1.2</c:v>
                </c:pt>
                <c:pt idx="6">
                  <c:v>-0.3</c:v>
                </c:pt>
                <c:pt idx="7">
                  <c:v>-0.2</c:v>
                </c:pt>
                <c:pt idx="8">
                  <c:v>0.7</c:v>
                </c:pt>
                <c:pt idx="9">
                  <c:v>0.1</c:v>
                </c:pt>
                <c:pt idx="10">
                  <c:v>-0.3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3A-418E-A321-DF751B10E265}"/>
            </c:ext>
          </c:extLst>
        </c:ser>
        <c:ser>
          <c:idx val="2"/>
          <c:order val="2"/>
          <c:tx>
            <c:strRef>
              <c:f>'[gov_10a_main (1).xls]EN'!$A$14</c:f>
              <c:strCache>
                <c:ptCount val="1"/>
                <c:pt idx="0">
                  <c:v>Latvia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'[gov_10a_main (1).xls]EN'!$B$11:$L$11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'[gov_10a_main (1).xls]EN'!$B$14:$L$14</c:f>
              <c:numCache>
                <c:formatCode>#\ ##0.0</c:formatCode>
                <c:ptCount val="11"/>
                <c:pt idx="0">
                  <c:v>-0.5</c:v>
                </c:pt>
                <c:pt idx="1">
                  <c:v>-0.5</c:v>
                </c:pt>
                <c:pt idx="2">
                  <c:v>-4.2</c:v>
                </c:pt>
                <c:pt idx="3">
                  <c:v>-9.1</c:v>
                </c:pt>
                <c:pt idx="4">
                  <c:v>-8.6999999999999993</c:v>
                </c:pt>
                <c:pt idx="5">
                  <c:v>-4.3</c:v>
                </c:pt>
                <c:pt idx="6">
                  <c:v>-1.2</c:v>
                </c:pt>
                <c:pt idx="7">
                  <c:v>-1</c:v>
                </c:pt>
                <c:pt idx="8">
                  <c:v>-1.2</c:v>
                </c:pt>
                <c:pt idx="9">
                  <c:v>-1.2</c:v>
                </c:pt>
                <c:pt idx="1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E3A-418E-A321-DF751B10E265}"/>
            </c:ext>
          </c:extLst>
        </c:ser>
        <c:ser>
          <c:idx val="3"/>
          <c:order val="3"/>
          <c:tx>
            <c:strRef>
              <c:f>'[gov_10a_main (1).xls]EN'!$A$15</c:f>
              <c:strCache>
                <c:ptCount val="1"/>
                <c:pt idx="0">
                  <c:v>Lithuania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'[gov_10a_main (1).xls]EN'!$B$11:$L$11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'[gov_10a_main (1).xls]EN'!$B$15:$L$15</c:f>
              <c:numCache>
                <c:formatCode>#\ ##0.0</c:formatCode>
                <c:ptCount val="11"/>
                <c:pt idx="0">
                  <c:v>-0.3</c:v>
                </c:pt>
                <c:pt idx="1">
                  <c:v>-0.8</c:v>
                </c:pt>
                <c:pt idx="2">
                  <c:v>-3.1</c:v>
                </c:pt>
                <c:pt idx="3">
                  <c:v>-9.1</c:v>
                </c:pt>
                <c:pt idx="4">
                  <c:v>-6.9</c:v>
                </c:pt>
                <c:pt idx="5">
                  <c:v>-8.9</c:v>
                </c:pt>
                <c:pt idx="6">
                  <c:v>-3.1</c:v>
                </c:pt>
                <c:pt idx="7">
                  <c:v>-2.6</c:v>
                </c:pt>
                <c:pt idx="8">
                  <c:v>-0.6</c:v>
                </c:pt>
                <c:pt idx="9">
                  <c:v>-0.2</c:v>
                </c:pt>
                <c:pt idx="10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E3A-418E-A321-DF751B10E265}"/>
            </c:ext>
          </c:extLst>
        </c:ser>
        <c:ser>
          <c:idx val="4"/>
          <c:order val="4"/>
          <c:tx>
            <c:strRef>
              <c:f>'[gov_10a_main (1).xls]EN'!$A$16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'[gov_10a_main (1).xls]EN'!$B$11:$L$11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'[gov_10a_main (1).xls]EN'!$B$16:$L$16</c:f>
              <c:numCache>
                <c:formatCode>#\ ##0.0</c:formatCode>
                <c:ptCount val="11"/>
                <c:pt idx="0">
                  <c:v>-3.6</c:v>
                </c:pt>
                <c:pt idx="1">
                  <c:v>-1.9</c:v>
                </c:pt>
                <c:pt idx="2">
                  <c:v>-3.6</c:v>
                </c:pt>
                <c:pt idx="3">
                  <c:v>-7.3</c:v>
                </c:pt>
                <c:pt idx="4">
                  <c:v>-7.3</c:v>
                </c:pt>
                <c:pt idx="5">
                  <c:v>-4.8</c:v>
                </c:pt>
                <c:pt idx="6">
                  <c:v>-3.7</c:v>
                </c:pt>
                <c:pt idx="7">
                  <c:v>-4.0999999999999996</c:v>
                </c:pt>
                <c:pt idx="8">
                  <c:v>-3.6</c:v>
                </c:pt>
                <c:pt idx="9">
                  <c:v>-2.6</c:v>
                </c:pt>
                <c:pt idx="10">
                  <c:v>-2.5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E3A-418E-A321-DF751B10E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005224"/>
        <c:axId val="332486072"/>
      </c:lineChart>
      <c:catAx>
        <c:axId val="33200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486072"/>
        <c:crosses val="autoZero"/>
        <c:auto val="1"/>
        <c:lblAlgn val="ctr"/>
        <c:lblOffset val="100"/>
        <c:noMultiLvlLbl val="0"/>
      </c:catAx>
      <c:valAx>
        <c:axId val="33248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32005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4DDDB-FFB6-41DA-9A3A-51FF372C0965}" type="datetimeFigureOut">
              <a:rPr lang="lv-LV" smtClean="0"/>
              <a:t>04.12.2017.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F17D2-B5BF-43E6-BD97-538359FD63A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2175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0A51-63A0-424A-845B-13667A6F5FBB}" type="datetimeFigureOut">
              <a:rPr lang="lv-LV" smtClean="0"/>
              <a:t>04.12.2017.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986D2-A979-4166-A81C-5952FB15E8C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3100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3584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for the European economic and monetary union with one single currency, the euro: national results and evolutions A majority of respondents are in </a:t>
            </a:r>
            <a:r>
              <a:rPr lang="en-US" dirty="0" err="1" smtClean="0"/>
              <a:t>favour</a:t>
            </a:r>
            <a:r>
              <a:rPr lang="en-US" dirty="0" smtClean="0"/>
              <a:t> of “a European economic and monetary union with one single currency, the euro” in 22 Member States, with the highest scores in Luxembourg (85%), Slovenia (83%), Ireland (83%), Estonia (83%), Germany (82%) and Slovakia (80%). Conversely, majorities of respondents oppose the euro in six Member States, all located outside the euro area: the Czech Republic (77% “against”), Sweden (72%), Denmark (66%), the United Kingdom (63%), Poland (61%) and Bulgaria (47% vs. 39% “for”). </a:t>
            </a:r>
            <a:endParaRPr lang="lv-LV" dirty="0" smtClean="0"/>
          </a:p>
          <a:p>
            <a:r>
              <a:rPr lang="en-US" dirty="0" smtClean="0"/>
              <a:t>http://ec.europa.eu/commfrontoffice/publicopinion/index.cfm/Survey/getSurveyDetail/instruments/STANDARD/surveyKy/2142</a:t>
            </a:r>
            <a:r>
              <a:rPr lang="lv-LV" dirty="0" smtClean="0"/>
              <a:t> </a:t>
            </a:r>
          </a:p>
          <a:p>
            <a:endParaRPr lang="lv-LV" dirty="0" smtClean="0"/>
          </a:p>
          <a:p>
            <a:r>
              <a:rPr lang="lv-LV" dirty="0" smtClean="0"/>
              <a:t>We are more happy (2014-2016</a:t>
            </a:r>
            <a:r>
              <a:rPr lang="lv-LV" baseline="0" dirty="0" smtClean="0"/>
              <a:t> against 2005-2007)</a:t>
            </a:r>
            <a:r>
              <a:rPr lang="lv-LV" dirty="0" smtClean="0"/>
              <a:t> </a:t>
            </a:r>
            <a:r>
              <a:rPr lang="lv-LV" dirty="0" smtClean="0">
                <a:sym typeface="Wingdings" panose="05000000000000000000" pitchFamily="2" charset="2"/>
              </a:rPr>
              <a:t> http://worldhappiness.report/wp-content/uploads/sites/2/2017/03/HR17.pdf  p.27 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574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Full</a:t>
            </a:r>
            <a:r>
              <a:rPr lang="lv-LV" dirty="0" smtClean="0"/>
              <a:t> </a:t>
            </a:r>
            <a:r>
              <a:rPr lang="lv-LV" dirty="0" err="1" smtClean="0"/>
              <a:t>presentation</a:t>
            </a:r>
            <a:r>
              <a:rPr lang="lv-LV" dirty="0" smtClean="0"/>
              <a:t> </a:t>
            </a:r>
            <a:r>
              <a:rPr lang="lv-LV" dirty="0" err="1" smtClean="0"/>
              <a:t>on</a:t>
            </a:r>
            <a:r>
              <a:rPr lang="lv-LV" dirty="0" smtClean="0"/>
              <a:t> </a:t>
            </a:r>
            <a:r>
              <a:rPr lang="lv-LV" dirty="0" err="1" smtClean="0"/>
              <a:t>euro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changeover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lessons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the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Latvian</a:t>
            </a:r>
            <a:r>
              <a:rPr lang="lv-LV" baseline="0" dirty="0" smtClean="0"/>
              <a:t> </a:t>
            </a:r>
            <a:r>
              <a:rPr lang="lv-LV" baseline="0" dirty="0" err="1" smtClean="0"/>
              <a:t>MoF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website</a:t>
            </a:r>
            <a:endParaRPr lang="lv-LV" baseline="0" dirty="0" smtClean="0"/>
          </a:p>
          <a:p>
            <a:r>
              <a:rPr lang="lv-LV" dirty="0" smtClean="0"/>
              <a:t>https://www.slideshare.net/FinMin/euro-changeover-in-latvia-37950159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6225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8490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http://www.euro.lt/pl/</a:t>
            </a: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493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288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559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https://www.sseriga.edu/download.php?file=/files/news/arnissauka.pdf</a:t>
            </a:r>
            <a:r>
              <a:rPr lang="lv-LV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226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End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215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198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End of 2016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896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986D2-A979-4166-A81C-5952FB15E8C8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8044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2326103"/>
            <a:ext cx="9144000" cy="136032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7785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5346032" y="6356350"/>
            <a:ext cx="1499937" cy="365125"/>
          </a:xfrm>
        </p:spPr>
        <p:txBody>
          <a:bodyPr/>
          <a:lstStyle>
            <a:lvl1pPr algn="ctr">
              <a:defRPr/>
            </a:lvl1pPr>
          </a:lstStyle>
          <a:p>
            <a:fld id="{AACF8588-64BF-4344-96A4-E9662A4051CF}" type="datetime1">
              <a:rPr lang="lv-LV" smtClean="0"/>
              <a:t>04.12.2017.</a:t>
            </a:fld>
            <a:endParaRPr lang="lv-LV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968500" cy="15367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6" name="Attēls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0"/>
            <a:ext cx="23431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02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0420-D333-4355-9204-B111B2478732}" type="datetime1">
              <a:rPr lang="lv-LV" smtClean="0"/>
              <a:t>04.12.2017.</a:t>
            </a:fld>
            <a:endParaRPr lang="lv-LV" dirty="0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4722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6" y="1709738"/>
            <a:ext cx="915770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6" y="4589463"/>
            <a:ext cx="915770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4E63C-FE13-41E8-ACB6-6386864BC071}" type="datetime1">
              <a:rPr lang="lv-LV" smtClean="0"/>
              <a:t>04.12.2017.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539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189746" y="1825625"/>
            <a:ext cx="4588043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946232" y="1825625"/>
            <a:ext cx="4407568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290B-35D6-4C3A-BFBD-758CE31A7359}" type="datetime1">
              <a:rPr lang="lv-LV" smtClean="0"/>
              <a:t>04.12.2017.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49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189748" y="365125"/>
            <a:ext cx="916564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81163"/>
            <a:ext cx="4692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2189747" y="2505075"/>
            <a:ext cx="4692316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978316" y="1681163"/>
            <a:ext cx="43770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978316" y="2505075"/>
            <a:ext cx="4377071" cy="3684588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1A0A-F568-4732-9A48-9CF924E3C94B}" type="datetime1">
              <a:rPr lang="lv-LV" smtClean="0"/>
              <a:t>04.12.2017.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39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3ABA-D30E-46BE-938C-50D1FF2F37C1}" type="datetime1">
              <a:rPr lang="lv-LV" smtClean="0"/>
              <a:t>04.12.2017.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329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EFEAF-FBC9-46A0-B9E6-4BE5008E722A}" type="datetime1">
              <a:rPr lang="lv-LV" smtClean="0"/>
              <a:t>04.12.2017.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26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8873F-C04A-49FE-9E1D-8E59B219C3AC}" type="datetime1">
              <a:rPr lang="lv-LV" smtClean="0"/>
              <a:t>04.12.2017.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800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2189747" y="365125"/>
            <a:ext cx="9164053" cy="1019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189747" y="1604211"/>
            <a:ext cx="9164053" cy="4572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2189747" y="6356350"/>
            <a:ext cx="1499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C06C7-1AD2-4D8E-B4FE-15663E8BFD42}" type="datetime1">
              <a:rPr lang="lv-LV" smtClean="0"/>
              <a:t>04.12.2017.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938337" y="6356350"/>
            <a:ext cx="64328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10627894" y="6356350"/>
            <a:ext cx="7259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2C14F-654A-48BF-A324-8B07BD5B5F7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9" name="Attēls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7" y="1"/>
            <a:ext cx="1569299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6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FinMin/euro-changeover-in-latvia-379501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sz="4800" smtClean="0"/>
              <a:t>The introduction of the euro in Latvia</a:t>
            </a:r>
            <a:endParaRPr lang="lv-LV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smtClean="0"/>
              <a:t>Dace Kalsone</a:t>
            </a:r>
          </a:p>
          <a:p>
            <a:r>
              <a:rPr lang="lv-LV" i="1" smtClean="0"/>
              <a:t>Fiscal discipline council of the Republic of Latvia</a:t>
            </a:r>
            <a:endParaRPr lang="lv-LV" i="1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275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Baltic shadow economy index, % of GDP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10</a:t>
            </a:fld>
            <a:endParaRPr lang="lv-LV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89747" y="6356350"/>
            <a:ext cx="1499937" cy="365125"/>
          </a:xfrm>
        </p:spPr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04109"/>
              </p:ext>
            </p:extLst>
          </p:nvPr>
        </p:nvGraphicFramePr>
        <p:xfrm>
          <a:off x="2189163" y="1604963"/>
          <a:ext cx="916463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99138" y="6148309"/>
            <a:ext cx="413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Shadow economy index in Baltic States 2009-2016, SSE </a:t>
            </a:r>
            <a:r>
              <a:rPr lang="lv-LV" sz="1000" i="1" dirty="0">
                <a:solidFill>
                  <a:schemeClr val="bg1">
                    <a:lumMod val="75000"/>
                  </a:schemeClr>
                </a:solidFill>
              </a:rPr>
              <a:t>Riga</a:t>
            </a:r>
          </a:p>
        </p:txBody>
      </p:sp>
    </p:spTree>
    <p:extLst>
      <p:ext uri="{BB962C8B-B14F-4D97-AF65-F5344CB8AC3E}">
        <p14:creationId xmlns:p14="http://schemas.microsoft.com/office/powerpoint/2010/main" val="17060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Government</a:t>
            </a:r>
            <a:r>
              <a:rPr lang="lv-LV" dirty="0" smtClean="0"/>
              <a:t> </a:t>
            </a:r>
            <a:r>
              <a:rPr lang="lv-LV" dirty="0" err="1" smtClean="0"/>
              <a:t>revenue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expenditures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11</a:t>
            </a:fld>
            <a:endParaRPr lang="lv-LV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89747" y="6356350"/>
            <a:ext cx="1499937" cy="365125"/>
          </a:xfrm>
        </p:spPr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288982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96318482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59647" y="6143546"/>
            <a:ext cx="3490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Eurostat</a:t>
            </a:r>
            <a:endParaRPr lang="lv-LV" sz="1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General government expenditure by functions in 2015, % of GDP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12</a:t>
            </a:fld>
            <a:endParaRPr lang="lv-LV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590193"/>
              </p:ext>
            </p:extLst>
          </p:nvPr>
        </p:nvGraphicFramePr>
        <p:xfrm>
          <a:off x="2189163" y="1604963"/>
          <a:ext cx="916463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89747" y="6356350"/>
            <a:ext cx="1499937" cy="365125"/>
          </a:xfrm>
        </p:spPr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10" name="TextBox 9"/>
          <p:cNvSpPr txBox="1"/>
          <p:nvPr/>
        </p:nvSpPr>
        <p:spPr>
          <a:xfrm>
            <a:off x="7759647" y="6143546"/>
            <a:ext cx="3490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Eurostat</a:t>
            </a:r>
            <a:endParaRPr lang="lv-LV" sz="1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Debt in 2016 and budget balance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13</a:t>
            </a:fld>
            <a:endParaRPr lang="lv-LV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2130843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89747" y="6356350"/>
            <a:ext cx="1499937" cy="365125"/>
          </a:xfrm>
        </p:spPr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7759647" y="6143546"/>
            <a:ext cx="34904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Eurostat</a:t>
            </a:r>
            <a:endParaRPr lang="lv-LV" sz="1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7758445"/>
              </p:ext>
            </p:extLst>
          </p:nvPr>
        </p:nvGraphicFramePr>
        <p:xfrm>
          <a:off x="6946900" y="1825625"/>
          <a:ext cx="44069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96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Independent fiscal councils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Our role is to assess fiscal policies and performance against macroeconomic objectives </a:t>
            </a:r>
          </a:p>
          <a:p>
            <a:r>
              <a:rPr lang="en-GB" dirty="0" smtClean="0"/>
              <a:t>Fiscal councils directly contribute to the public debate on fiscal policy by providing independent analysis and raising awareness about the consequences of certain policies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71773" y="1925782"/>
            <a:ext cx="5123437" cy="34229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345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the citizens </a:t>
            </a:r>
            <a:r>
              <a:rPr lang="en-US"/>
              <a:t>satisfied </a:t>
            </a:r>
            <a:r>
              <a:rPr lang="lv-LV" smtClean="0"/>
              <a:t>with </a:t>
            </a:r>
            <a:r>
              <a:rPr lang="en-US" smtClean="0"/>
              <a:t>the </a:t>
            </a:r>
            <a:r>
              <a:rPr lang="en-US" dirty="0"/>
              <a:t>euro currency, what are the opinions?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15</a:t>
            </a:fld>
            <a:endParaRPr lang="lv-LV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481" y="1619250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75621" y="5767137"/>
            <a:ext cx="3689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1" dirty="0" smtClean="0">
                <a:solidFill>
                  <a:schemeClr val="bg1">
                    <a:lumMod val="50000"/>
                  </a:schemeClr>
                </a:solidFill>
              </a:rPr>
              <a:t>Source: Eurobarometer, August 2017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0"/>
            <a:ext cx="11981632" cy="66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in technical changeover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Open communication and immediate problem solving</a:t>
            </a:r>
          </a:p>
          <a:p>
            <a:r>
              <a:rPr lang="en-GB" dirty="0" smtClean="0"/>
              <a:t>Take all advantages that </a:t>
            </a:r>
            <a:r>
              <a:rPr lang="lv-LV" dirty="0" smtClean="0"/>
              <a:t>are </a:t>
            </a:r>
            <a:r>
              <a:rPr lang="en-GB" dirty="0" smtClean="0"/>
              <a:t>provided by innovations</a:t>
            </a:r>
            <a:r>
              <a:rPr lang="lv-LV" dirty="0" smtClean="0"/>
              <a:t> and tools</a:t>
            </a:r>
            <a:endParaRPr lang="en-GB" dirty="0" smtClean="0"/>
          </a:p>
          <a:p>
            <a:r>
              <a:rPr lang="en-GB" dirty="0" smtClean="0"/>
              <a:t>Very detailed and public</a:t>
            </a:r>
            <a:r>
              <a:rPr lang="lv-LV" dirty="0" smtClean="0"/>
              <a:t>ly</a:t>
            </a:r>
            <a:r>
              <a:rPr lang="en-GB" dirty="0" smtClean="0"/>
              <a:t> available </a:t>
            </a:r>
            <a:r>
              <a:rPr lang="lv-LV" dirty="0" smtClean="0"/>
              <a:t>place ever </a:t>
            </a:r>
            <a:r>
              <a:rPr lang="en-GB" dirty="0" smtClean="0"/>
              <a:t>since the project start</a:t>
            </a:r>
            <a:r>
              <a:rPr lang="lv-LV" dirty="0" smtClean="0"/>
              <a:t>ed</a:t>
            </a:r>
            <a:r>
              <a:rPr lang="en-GB" dirty="0" smtClean="0"/>
              <a:t> in 2005</a:t>
            </a:r>
          </a:p>
          <a:p>
            <a:endParaRPr lang="lv-LV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17</a:t>
            </a:fld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02" y="1741487"/>
            <a:ext cx="3786068" cy="2128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75" y="4227511"/>
            <a:ext cx="3790025" cy="198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32021" y="2612569"/>
            <a:ext cx="9144000" cy="1360321"/>
          </a:xfrm>
        </p:spPr>
        <p:txBody>
          <a:bodyPr>
            <a:normAutofit/>
          </a:bodyPr>
          <a:lstStyle/>
          <a:p>
            <a:r>
              <a:rPr lang="lv-LV" sz="4400" dirty="0" smtClean="0"/>
              <a:t>Thank You </a:t>
            </a:r>
            <a:r>
              <a:rPr lang="lv-LV" sz="4400" smtClean="0"/>
              <a:t>for your </a:t>
            </a:r>
            <a:r>
              <a:rPr lang="lv-LV" sz="4400" dirty="0" smtClean="0"/>
              <a:t>attention!</a:t>
            </a:r>
            <a:r>
              <a:rPr lang="lv-LV" sz="4400" smtClean="0"/>
              <a:t/>
            </a:r>
            <a:br>
              <a:rPr lang="lv-LV" sz="4400" smtClean="0"/>
            </a:br>
            <a:r>
              <a:rPr lang="lv-LV" sz="4400" smtClean="0"/>
              <a:t>Your questions?</a:t>
            </a:r>
            <a:endParaRPr lang="lv-LV" dirty="0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015528" y="4182930"/>
            <a:ext cx="6559485" cy="2031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lv-LV" dirty="0"/>
              <a:t>Fiskālās disciplīnas padome</a:t>
            </a:r>
            <a:br>
              <a:rPr lang="lv-LV" dirty="0"/>
            </a:br>
            <a:r>
              <a:rPr lang="lv-LV" dirty="0"/>
              <a:t>Smilšu ielā 1-512  Rīgā  LV-1919</a:t>
            </a:r>
            <a:br>
              <a:rPr lang="lv-LV" dirty="0"/>
            </a:br>
            <a:r>
              <a:rPr lang="lv-LV" dirty="0"/>
              <a:t>Tālr.: +371 6708 3650</a:t>
            </a:r>
            <a:br>
              <a:rPr lang="lv-LV" dirty="0"/>
            </a:br>
            <a:r>
              <a:rPr lang="lv-LV" dirty="0"/>
              <a:t>E-pasts: info@fdp.gov.lv</a:t>
            </a:r>
            <a:br>
              <a:rPr lang="lv-LV" dirty="0"/>
            </a:br>
            <a:r>
              <a:rPr lang="lv-LV" dirty="0"/>
              <a:t>Mājaslapa: http://fdp.gov.lv </a:t>
            </a:r>
            <a:br>
              <a:rPr lang="lv-LV" dirty="0"/>
            </a:br>
            <a:r>
              <a:rPr lang="lv-LV" dirty="0"/>
              <a:t>Twitter: @Fiskalapadome</a:t>
            </a:r>
            <a:br>
              <a:rPr lang="lv-LV" dirty="0"/>
            </a:br>
            <a:r>
              <a:rPr lang="lv-LV" dirty="0"/>
              <a:t>Facebook: fiskalapadome</a:t>
            </a:r>
            <a:br>
              <a:rPr lang="lv-LV" dirty="0"/>
            </a:b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4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influence of </a:t>
            </a:r>
            <a:r>
              <a:rPr lang="en-US"/>
              <a:t>euro </a:t>
            </a:r>
            <a:r>
              <a:rPr lang="lv-LV" smtClean="0"/>
              <a:t>on </a:t>
            </a:r>
            <a:r>
              <a:rPr lang="en-US" smtClean="0"/>
              <a:t>inflation</a:t>
            </a:r>
            <a:r>
              <a:rPr lang="en-US" dirty="0"/>
              <a:t>, GDP, unemployment and other </a:t>
            </a:r>
            <a:r>
              <a:rPr lang="en-US"/>
              <a:t>macro </a:t>
            </a:r>
            <a:r>
              <a:rPr lang="en-US" smtClean="0"/>
              <a:t>factors</a:t>
            </a:r>
            <a:endParaRPr lang="en-US" dirty="0"/>
          </a:p>
          <a:p>
            <a:pPr algn="just"/>
            <a:r>
              <a:rPr lang="en-US" smtClean="0"/>
              <a:t>Are citizens </a:t>
            </a:r>
            <a:r>
              <a:rPr lang="en-US"/>
              <a:t>satisfied </a:t>
            </a:r>
            <a:r>
              <a:rPr lang="lv-LV" smtClean="0"/>
              <a:t>with </a:t>
            </a:r>
            <a:r>
              <a:rPr lang="en-US" smtClean="0"/>
              <a:t>the </a:t>
            </a:r>
            <a:r>
              <a:rPr lang="en-US" dirty="0"/>
              <a:t>euro currency, what are the opinions</a:t>
            </a:r>
            <a:r>
              <a:rPr lang="en-US" dirty="0" smtClean="0"/>
              <a:t>?</a:t>
            </a:r>
            <a:endParaRPr lang="lv-LV" dirty="0" smtClean="0"/>
          </a:p>
          <a:p>
            <a:pPr algn="just"/>
            <a:r>
              <a:rPr lang="en-US" dirty="0"/>
              <a:t>The most important challenges during the implementation process, what methods </a:t>
            </a:r>
            <a:r>
              <a:rPr lang="en-US"/>
              <a:t>of </a:t>
            </a:r>
            <a:r>
              <a:rPr lang="en-US" smtClean="0"/>
              <a:t>mak</a:t>
            </a:r>
            <a:r>
              <a:rPr lang="lv-LV" smtClean="0"/>
              <a:t>ing</a:t>
            </a:r>
            <a:r>
              <a:rPr lang="en-US" smtClean="0"/>
              <a:t> </a:t>
            </a:r>
            <a:r>
              <a:rPr lang="en-US" dirty="0"/>
              <a:t>the new currency and </a:t>
            </a:r>
            <a:r>
              <a:rPr lang="en-US"/>
              <a:t>the </a:t>
            </a:r>
            <a:r>
              <a:rPr lang="lv-LV" smtClean="0"/>
              <a:t>transition </a:t>
            </a:r>
            <a:r>
              <a:rPr lang="en-US" smtClean="0"/>
              <a:t>familiar </a:t>
            </a:r>
            <a:r>
              <a:rPr lang="en-US" dirty="0"/>
              <a:t>for Latvians were successful, </a:t>
            </a:r>
            <a:r>
              <a:rPr lang="en-US"/>
              <a:t>what </a:t>
            </a:r>
            <a:r>
              <a:rPr lang="lv-LV" smtClean="0"/>
              <a:t>methods were less successful</a:t>
            </a:r>
            <a:endParaRPr lang="en-US" dirty="0"/>
          </a:p>
          <a:p>
            <a:r>
              <a:rPr lang="en-US" dirty="0" smtClean="0"/>
              <a:t>All </a:t>
            </a:r>
            <a:r>
              <a:rPr lang="en-US" dirty="0"/>
              <a:t>unpredictable troubles and what others should </a:t>
            </a:r>
            <a:r>
              <a:rPr lang="en-US" dirty="0" smtClean="0"/>
              <a:t>avoid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2</a:t>
            </a:fld>
            <a:endParaRPr lang="lv-LV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89747" y="6356350"/>
            <a:ext cx="1499937" cy="365125"/>
          </a:xfrm>
        </p:spPr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059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Baltic states united in euro: in 2011, 2014 and 2015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3</a:t>
            </a:fld>
            <a:endParaRPr lang="lv-LV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90" y="2061411"/>
            <a:ext cx="4688018" cy="218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32" y="3510202"/>
            <a:ext cx="4100053" cy="299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691" y="1598680"/>
            <a:ext cx="4374976" cy="277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89747" y="6356350"/>
            <a:ext cx="1499937" cy="365125"/>
          </a:xfrm>
        </p:spPr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0775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Euro introduction in Latvia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4</a:t>
            </a:fld>
            <a:endParaRPr lang="lv-LV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GB" dirty="0" smtClean="0"/>
              <a:t>Comprehensive technical presentation on the status before and </a:t>
            </a:r>
            <a:r>
              <a:rPr lang="lv-LV" dirty="0" smtClean="0"/>
              <a:t>six </a:t>
            </a:r>
            <a:r>
              <a:rPr lang="lv-LV" dirty="0" smtClean="0"/>
              <a:t>months </a:t>
            </a:r>
            <a:r>
              <a:rPr lang="en-GB" dirty="0" smtClean="0"/>
              <a:t>after the introduction</a:t>
            </a:r>
            <a:r>
              <a:rPr lang="lv-LV" dirty="0" smtClean="0"/>
              <a:t> of the euro</a:t>
            </a:r>
            <a:r>
              <a:rPr lang="en-GB" dirty="0" smtClean="0"/>
              <a:t> in Latvia</a:t>
            </a:r>
          </a:p>
          <a:p>
            <a:r>
              <a:rPr lang="en-GB" dirty="0" smtClean="0"/>
              <a:t>Available at the Ministry of Finance of the Republic of Latvia website: </a:t>
            </a:r>
            <a:r>
              <a:rPr lang="lv-LV" dirty="0" smtClean="0">
                <a:hlinkClick r:id="rId3"/>
              </a:rPr>
              <a:t>https://www.slideshare.net/FinMin/euro-changeover-in-latvia-37950159</a:t>
            </a:r>
            <a:r>
              <a:rPr lang="lv-LV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139845" y="1672683"/>
            <a:ext cx="5637194" cy="39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5</a:t>
            </a:fld>
            <a:endParaRPr lang="lv-LV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714" y="0"/>
            <a:ext cx="11277110" cy="62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Inflation – 2% plus convergence 0.5% 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6</a:t>
            </a:fld>
            <a:endParaRPr lang="lv-LV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3716947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lv-LV" sz="2600" dirty="0" smtClean="0"/>
              <a:t>One of the implicit goals of the euro introduction is low inflation in the euro area, i.e. 2%</a:t>
            </a:r>
          </a:p>
          <a:p>
            <a:pPr algn="just"/>
            <a:r>
              <a:rPr lang="lv-LV" sz="2600" dirty="0" smtClean="0"/>
              <a:t>Another indirect impact was that the euro introduction helped to stabilise the price level before the introduction of the new currency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2557955" y="6110129"/>
            <a:ext cx="413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 Eurostat</a:t>
            </a:r>
            <a:endParaRPr lang="lv-LV" sz="1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7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GDP per capita in 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600" dirty="0" smtClean="0"/>
              <a:t>Lithuania </a:t>
            </a:r>
            <a:r>
              <a:rPr lang="en-GB" sz="2600" smtClean="0"/>
              <a:t>has </a:t>
            </a:r>
            <a:r>
              <a:rPr lang="lv-LV" sz="2600" smtClean="0"/>
              <a:t>enjoyed </a:t>
            </a:r>
            <a:r>
              <a:rPr lang="en-GB" sz="2600" smtClean="0"/>
              <a:t>stable </a:t>
            </a:r>
            <a:r>
              <a:rPr lang="en-GB" sz="2600" dirty="0" smtClean="0"/>
              <a:t>growth </a:t>
            </a:r>
            <a:r>
              <a:rPr lang="en-GB" sz="2600" smtClean="0"/>
              <a:t>and </a:t>
            </a:r>
            <a:r>
              <a:rPr lang="lv-LV" sz="2600" smtClean="0"/>
              <a:t>it is possbile </a:t>
            </a:r>
            <a:r>
              <a:rPr lang="en-GB" sz="2600" smtClean="0"/>
              <a:t>that the</a:t>
            </a:r>
            <a:r>
              <a:rPr lang="lv-LV" sz="2600" smtClean="0"/>
              <a:t> </a:t>
            </a:r>
            <a:r>
              <a:rPr lang="en-GB" sz="2600" smtClean="0"/>
              <a:t>introduction</a:t>
            </a:r>
            <a:r>
              <a:rPr lang="lv-LV" sz="2600" smtClean="0"/>
              <a:t> of the euro</a:t>
            </a:r>
            <a:r>
              <a:rPr lang="en-GB" sz="2600" smtClean="0"/>
              <a:t> was </a:t>
            </a:r>
            <a:r>
              <a:rPr lang="lv-LV" sz="2600" smtClean="0"/>
              <a:t>an </a:t>
            </a:r>
            <a:r>
              <a:rPr lang="en-GB" sz="2600" smtClean="0"/>
              <a:t>additional </a:t>
            </a:r>
            <a:r>
              <a:rPr lang="en-GB" sz="2600" dirty="0" smtClean="0"/>
              <a:t>stimulus </a:t>
            </a:r>
            <a:r>
              <a:rPr lang="en-GB" sz="2600" smtClean="0"/>
              <a:t>for structural </a:t>
            </a:r>
            <a:r>
              <a:rPr lang="en-GB" sz="2600" dirty="0" smtClean="0"/>
              <a:t>reforms</a:t>
            </a:r>
          </a:p>
          <a:p>
            <a:pPr algn="just"/>
            <a:r>
              <a:rPr lang="en-GB" sz="2600" smtClean="0"/>
              <a:t>Without </a:t>
            </a:r>
            <a:r>
              <a:rPr lang="lv-LV" sz="2600" smtClean="0"/>
              <a:t>regular and </a:t>
            </a:r>
            <a:r>
              <a:rPr lang="en-GB" sz="2600" smtClean="0"/>
              <a:t>continuous </a:t>
            </a:r>
            <a:r>
              <a:rPr lang="lv-LV" sz="2600" smtClean="0"/>
              <a:t>policy measures, </a:t>
            </a:r>
            <a:r>
              <a:rPr lang="en-GB" sz="2600" smtClean="0"/>
              <a:t>the currency</a:t>
            </a:r>
            <a:r>
              <a:rPr lang="lv-LV" sz="2600" smtClean="0"/>
              <a:t> cannot work miracles</a:t>
            </a:r>
            <a:endParaRPr lang="en-GB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7</a:t>
            </a:fld>
            <a:endParaRPr lang="lv-LV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0708211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57955" y="6110129"/>
            <a:ext cx="413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 Eurostat</a:t>
            </a:r>
            <a:endParaRPr lang="lv-LV" sz="1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Unemployment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n-GB" smtClean="0"/>
              <a:t>In</a:t>
            </a:r>
            <a:r>
              <a:rPr lang="lv-LV" smtClean="0"/>
              <a:t> a</a:t>
            </a:r>
            <a:r>
              <a:rPr lang="en-GB" smtClean="0"/>
              <a:t> ten year perspective</a:t>
            </a:r>
            <a:r>
              <a:rPr lang="lv-LV" smtClean="0"/>
              <a:t>, the</a:t>
            </a:r>
            <a:r>
              <a:rPr lang="en-GB" smtClean="0"/>
              <a:t> business cycles</a:t>
            </a:r>
            <a:r>
              <a:rPr lang="lv-LV" smtClean="0"/>
              <a:t> of the Baltics and Poland</a:t>
            </a:r>
            <a:r>
              <a:rPr lang="en-GB" smtClean="0"/>
              <a:t> diverged</a:t>
            </a:r>
            <a:endParaRPr lang="lv-LV" smtClean="0"/>
          </a:p>
          <a:p>
            <a:pPr algn="just"/>
            <a:r>
              <a:rPr lang="en-GB" smtClean="0"/>
              <a:t>Recent trends</a:t>
            </a:r>
            <a:r>
              <a:rPr lang="lv-LV" smtClean="0"/>
              <a:t> suggest</a:t>
            </a:r>
            <a:r>
              <a:rPr lang="en-GB" smtClean="0"/>
              <a:t> </a:t>
            </a:r>
            <a:r>
              <a:rPr lang="lv-LV" smtClean="0"/>
              <a:t>that the economy is warming up</a:t>
            </a:r>
            <a:r>
              <a:rPr lang="en-GB" smtClean="0"/>
              <a:t>, </a:t>
            </a:r>
            <a:r>
              <a:rPr lang="en-GB" dirty="0" smtClean="0"/>
              <a:t>but this is not related to the currency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8</a:t>
            </a:fld>
            <a:endParaRPr lang="lv-LV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205214"/>
              </p:ext>
            </p:extLst>
          </p:nvPr>
        </p:nvGraphicFramePr>
        <p:xfrm>
          <a:off x="2189163" y="1825625"/>
          <a:ext cx="45878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57955" y="6110129"/>
            <a:ext cx="413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 Eurostat</a:t>
            </a:r>
            <a:endParaRPr lang="lv-LV" sz="1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Credit ratings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839" y="1232332"/>
            <a:ext cx="9023868" cy="51240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C14F-654A-48BF-A324-8B07BD5B5F7F}" type="slidenum">
              <a:rPr lang="lv-LV" smtClean="0"/>
              <a:t>9</a:t>
            </a:fld>
            <a:endParaRPr lang="lv-LV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189747" y="6356350"/>
            <a:ext cx="1499937" cy="365125"/>
          </a:xfrm>
        </p:spPr>
        <p:txBody>
          <a:bodyPr/>
          <a:lstStyle/>
          <a:p>
            <a:r>
              <a:rPr lang="lv-LV" dirty="0" smtClean="0"/>
              <a:t>05.12.2017</a:t>
            </a:r>
            <a:endParaRPr lang="lv-LV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8337" y="6356350"/>
            <a:ext cx="6432884" cy="365125"/>
          </a:xfrm>
        </p:spPr>
        <p:txBody>
          <a:bodyPr/>
          <a:lstStyle/>
          <a:p>
            <a:r>
              <a:rPr lang="lv-LV" dirty="0" smtClean="0"/>
              <a:t>Euro introduction</a:t>
            </a:r>
            <a:endParaRPr lang="lv-LV" dirty="0"/>
          </a:p>
        </p:txBody>
      </p:sp>
      <p:sp>
        <p:nvSpPr>
          <p:cNvPr id="9" name="TextBox 8"/>
          <p:cNvSpPr txBox="1"/>
          <p:nvPr/>
        </p:nvSpPr>
        <p:spPr>
          <a:xfrm>
            <a:off x="6859242" y="6110129"/>
            <a:ext cx="4131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000" i="1" dirty="0" smtClean="0">
                <a:solidFill>
                  <a:schemeClr val="bg1">
                    <a:lumMod val="75000"/>
                  </a:schemeClr>
                </a:solidFill>
              </a:rPr>
              <a:t>Source: The Treasury</a:t>
            </a:r>
            <a:endParaRPr lang="lv-LV" sz="100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D32ED45F9124C54C9993D8F9B90B6509" ma:contentTypeVersion="6" ma:contentTypeDescription="Izveidot jaunu dokumentu." ma:contentTypeScope="" ma:versionID="505bd589a2aca845f84ae88e4d449a67">
  <xsd:schema xmlns:xsd="http://www.w3.org/2001/XMLSchema" xmlns:xs="http://www.w3.org/2001/XMLSchema" xmlns:p="http://schemas.microsoft.com/office/2006/metadata/properties" xmlns:ns2="18cde31a-aed2-49ce-b570-e812b29b6342" xmlns:ns3="8a96bb65-8a47-495a-ab2f-bcb1e653263c" targetNamespace="http://schemas.microsoft.com/office/2006/metadata/properties" ma:root="true" ma:fieldsID="717f19b830f6e1ab53a8c3ae669579c3" ns2:_="" ns3:_="">
    <xsd:import namespace="18cde31a-aed2-49ce-b570-e812b29b6342"/>
    <xsd:import namespace="8a96bb65-8a47-495a-ab2f-bcb1e65326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de31a-aed2-49ce-b570-e812b29b63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6bb65-8a47-495a-ab2f-bcb1e6532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32299E-B1F3-4420-96E2-630224179A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2C8CC1-AEF4-424E-BF75-336EA2EFAB17}">
  <ds:schemaRefs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8a96bb65-8a47-495a-ab2f-bcb1e653263c"/>
    <ds:schemaRef ds:uri="18cde31a-aed2-49ce-b570-e812b29b634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34BFE02-16F9-4161-9372-0FB15D4E93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de31a-aed2-49ce-b570-e812b29b6342"/>
    <ds:schemaRef ds:uri="8a96bb65-8a47-495a-ab2f-bcb1e65326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3651</TotalTime>
  <Words>728</Words>
  <Application>Microsoft Office PowerPoint</Application>
  <PresentationFormat>Widescreen</PresentationFormat>
  <Paragraphs>131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7_Office dizains</vt:lpstr>
      <vt:lpstr>The introduction of the euro in Latvia</vt:lpstr>
      <vt:lpstr>Agenda</vt:lpstr>
      <vt:lpstr>Baltic states united in euro: in 2011, 2014 and 2015 </vt:lpstr>
      <vt:lpstr>Euro introduction in Latvia</vt:lpstr>
      <vt:lpstr>PowerPoint Presentation</vt:lpstr>
      <vt:lpstr>Inflation – 2% plus convergence 0.5% points</vt:lpstr>
      <vt:lpstr>GDP per capita in PPS</vt:lpstr>
      <vt:lpstr>Unemployment</vt:lpstr>
      <vt:lpstr>Credit ratings</vt:lpstr>
      <vt:lpstr>Baltic shadow economy index, % of GDP</vt:lpstr>
      <vt:lpstr>Government revenue and expenditures</vt:lpstr>
      <vt:lpstr>General government expenditure by functions in 2015, % of GDP </vt:lpstr>
      <vt:lpstr>Debt in 2016 and budget balance</vt:lpstr>
      <vt:lpstr>Independent fiscal councils</vt:lpstr>
      <vt:lpstr>Are the citizens satisfied with the euro currency, what are the opinions?</vt:lpstr>
      <vt:lpstr>PowerPoint Presentation</vt:lpstr>
      <vt:lpstr>Challenges in technical changeover</vt:lpstr>
      <vt:lpstr>Thank You for your attention! Your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Latvian Fiscal discipline council</dc:title>
  <dc:creator>Dace Kalsone</dc:creator>
  <cp:lastModifiedBy>Dace Kalsone</cp:lastModifiedBy>
  <cp:revision>209</cp:revision>
  <dcterms:created xsi:type="dcterms:W3CDTF">2016-08-11T12:43:48Z</dcterms:created>
  <dcterms:modified xsi:type="dcterms:W3CDTF">2017-12-04T21:46:14Z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0x010100D32ED45F9124C54C9993D8F9B90B6509</vt:lpwstr>
  </property>
</Properties>
</file>